
<file path=[Content_Types].xml><?xml version="1.0" encoding="utf-8"?>
<Types xmlns="http://schemas.openxmlformats.org/package/2006/content-types">
  <Default Extension="png" ContentType="image/png"/>
  <Default Extension="bin" ContentType="audio/unknown"/>
  <Default Extension="jfif" ContentType="image/jpeg"/>
  <Default Extension="tmp" ContentType="image/png"/>
  <Default Extension="jpeg" ContentType="image/jpeg"/>
  <Default Extension="webp" ContentType="image/pn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embeddings/oleObject1.bin" ContentType="application/vnd.openxmlformats-officedocument.oleObject"/>
  <Override PartName="/ppt/ink/ink1.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2.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embeddings/oleObject2.bin" ContentType="application/vnd.openxmlformats-officedocument.oleObject"/>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102.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103.xml" ContentType="application/vnd.openxmlformats-officedocument.presentationml.notesSlide+xml"/>
  <Override PartName="/ppt/notesSlides/notesSlide104.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0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embeddings/oleObject19.bin" ContentType="application/vnd.openxmlformats-officedocument.oleObject"/>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0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10.xml" ContentType="application/vnd.openxmlformats-officedocument.presentationml.notesSlide+xml"/>
  <Override PartName="/ppt/media/image280.jpg" ContentType="image/jpg"/>
  <Override PartName="/ppt/media/image284.jpg" ContentType="image/jpg"/>
  <Override PartName="/ppt/media/image290.jpg" ContentType="image/jpg"/>
  <Override PartName="/ppt/media/image293.jpg" ContentType="image/jpg"/>
  <Override PartName="/ppt/media/image297.jpg" ContentType="image/jpg"/>
  <Override PartName="/ppt/media/image301.jpg" ContentType="image/jpg"/>
  <Override PartName="/ppt/notesSlides/notesSlide111.xml" ContentType="application/vnd.openxmlformats-officedocument.presentationml.notesSlide+xml"/>
  <Override PartName="/ppt/ink/ink45.xml" ContentType="application/inkml+xml"/>
  <Override PartName="/ppt/notesSlides/notesSlide11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ink/ink46.xml" ContentType="application/inkml+xml"/>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notesSlides/notesSlide113.xml" ContentType="application/vnd.openxmlformats-officedocument.presentationml.notesSlide+xml"/>
  <Override PartName="/ppt/ink/ink47.xml" ContentType="application/inkml+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media/image367.jpg" ContentType="image/jpg"/>
  <Override PartName="/ppt/media/image375.jpg" ContentType="image/jpg"/>
  <Override PartName="/ppt/media/image376.jpg" ContentType="image/jpg"/>
  <Override PartName="/ppt/media/image378.jpg" ContentType="image/jpg"/>
  <Override PartName="/ppt/media/image379.jpg" ContentType="image/jpg"/>
  <Override PartName="/ppt/media/image381.jpg" ContentType="image/jpg"/>
  <Override PartName="/ppt/notesSlides/notesSlide114.xml" ContentType="application/vnd.openxmlformats-officedocument.presentationml.notesSlide+xml"/>
  <Override PartName="/ppt/tags/tag36.xml" ContentType="application/vnd.openxmlformats-officedocument.presentationml.tags+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embeddings/oleObject24.bin" ContentType="application/vnd.openxmlformats-officedocument.oleObject"/>
  <Override PartName="/ppt/embeddings/oleObject25.bin" ContentType="application/vnd.openxmlformats-officedocument.oleObject"/>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embeddings/oleObject30.bin" ContentType="application/vnd.openxmlformats-officedocument.oleObject"/>
  <Override PartName="/ppt/embeddings/oleObject31.bin" ContentType="application/vnd.openxmlformats-officedocument.oleObject"/>
  <Override PartName="/ppt/tags/tag37.xml" ContentType="application/vnd.openxmlformats-officedocument.presentationml.tags+xml"/>
  <Override PartName="/ppt/notesSlides/notesSlide16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embeddings/oleObject32.bin" ContentType="application/vnd.openxmlformats-officedocument.oleObject"/>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6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69.xml" ContentType="application/vnd.openxmlformats-officedocument.presentationml.notesSlide+xml"/>
  <Override PartName="/ppt/ink/ink125.xml" ContentType="application/inkml+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embeddings/oleObject33.bin" ContentType="application/vnd.openxmlformats-officedocument.oleObject"/>
  <Override PartName="/ppt/embeddings/oleObject34.bin" ContentType="application/vnd.openxmlformats-officedocument.oleObject"/>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 id="2147483808" r:id="rId2"/>
    <p:sldMasterId id="2147483820" r:id="rId3"/>
    <p:sldMasterId id="2147483906" r:id="rId4"/>
  </p:sldMasterIdLst>
  <p:notesMasterIdLst>
    <p:notesMasterId r:id="rId732"/>
  </p:notesMasterIdLst>
  <p:handoutMasterIdLst>
    <p:handoutMasterId r:id="rId733"/>
  </p:handoutMasterIdLst>
  <p:sldIdLst>
    <p:sldId id="276" r:id="rId5"/>
    <p:sldId id="277" r:id="rId6"/>
    <p:sldId id="573" r:id="rId7"/>
    <p:sldId id="372" r:id="rId8"/>
    <p:sldId id="586" r:id="rId9"/>
    <p:sldId id="466" r:id="rId10"/>
    <p:sldId id="461" r:id="rId11"/>
    <p:sldId id="581" r:id="rId12"/>
    <p:sldId id="472" r:id="rId13"/>
    <p:sldId id="533" r:id="rId14"/>
    <p:sldId id="532" r:id="rId15"/>
    <p:sldId id="475" r:id="rId16"/>
    <p:sldId id="491" r:id="rId17"/>
    <p:sldId id="525" r:id="rId18"/>
    <p:sldId id="526" r:id="rId19"/>
    <p:sldId id="527" r:id="rId20"/>
    <p:sldId id="528" r:id="rId21"/>
    <p:sldId id="608" r:id="rId22"/>
    <p:sldId id="530" r:id="rId23"/>
    <p:sldId id="531" r:id="rId24"/>
    <p:sldId id="534" r:id="rId25"/>
    <p:sldId id="538" r:id="rId26"/>
    <p:sldId id="541" r:id="rId27"/>
    <p:sldId id="537" r:id="rId28"/>
    <p:sldId id="535" r:id="rId29"/>
    <p:sldId id="542" r:id="rId30"/>
    <p:sldId id="547" r:id="rId31"/>
    <p:sldId id="550" r:id="rId32"/>
    <p:sldId id="601" r:id="rId33"/>
    <p:sldId id="553" r:id="rId34"/>
    <p:sldId id="554" r:id="rId35"/>
    <p:sldId id="606" r:id="rId36"/>
    <p:sldId id="607" r:id="rId37"/>
    <p:sldId id="556" r:id="rId38"/>
    <p:sldId id="605" r:id="rId39"/>
    <p:sldId id="558" r:id="rId40"/>
    <p:sldId id="572" r:id="rId41"/>
    <p:sldId id="562" r:id="rId42"/>
    <p:sldId id="602" r:id="rId43"/>
    <p:sldId id="609" r:id="rId44"/>
    <p:sldId id="610" r:id="rId45"/>
    <p:sldId id="611" r:id="rId46"/>
    <p:sldId id="612" r:id="rId47"/>
    <p:sldId id="566" r:id="rId48"/>
    <p:sldId id="567" r:id="rId49"/>
    <p:sldId id="523" r:id="rId50"/>
    <p:sldId id="497" r:id="rId51"/>
    <p:sldId id="498" r:id="rId52"/>
    <p:sldId id="500" r:id="rId53"/>
    <p:sldId id="502" r:id="rId54"/>
    <p:sldId id="503" r:id="rId55"/>
    <p:sldId id="509" r:id="rId56"/>
    <p:sldId id="510" r:id="rId57"/>
    <p:sldId id="511" r:id="rId58"/>
    <p:sldId id="512" r:id="rId59"/>
    <p:sldId id="513" r:id="rId60"/>
    <p:sldId id="514" r:id="rId61"/>
    <p:sldId id="515" r:id="rId62"/>
    <p:sldId id="516" r:id="rId63"/>
    <p:sldId id="517" r:id="rId64"/>
    <p:sldId id="518" r:id="rId65"/>
    <p:sldId id="519" r:id="rId66"/>
    <p:sldId id="520" r:id="rId67"/>
    <p:sldId id="521" r:id="rId68"/>
    <p:sldId id="522" r:id="rId69"/>
    <p:sldId id="587" r:id="rId70"/>
    <p:sldId id="593" r:id="rId71"/>
    <p:sldId id="594" r:id="rId72"/>
    <p:sldId id="596" r:id="rId73"/>
    <p:sldId id="582" r:id="rId74"/>
    <p:sldId id="583" r:id="rId75"/>
    <p:sldId id="599" r:id="rId76"/>
    <p:sldId id="459" r:id="rId77"/>
    <p:sldId id="600" r:id="rId78"/>
    <p:sldId id="613" r:id="rId79"/>
    <p:sldId id="614" r:id="rId80"/>
    <p:sldId id="615" r:id="rId81"/>
    <p:sldId id="616" r:id="rId82"/>
    <p:sldId id="617" r:id="rId83"/>
    <p:sldId id="618" r:id="rId84"/>
    <p:sldId id="619" r:id="rId85"/>
    <p:sldId id="620" r:id="rId86"/>
    <p:sldId id="621" r:id="rId87"/>
    <p:sldId id="622" r:id="rId88"/>
    <p:sldId id="623" r:id="rId89"/>
    <p:sldId id="624" r:id="rId90"/>
    <p:sldId id="625" r:id="rId91"/>
    <p:sldId id="626" r:id="rId92"/>
    <p:sldId id="627" r:id="rId93"/>
    <p:sldId id="628" r:id="rId94"/>
    <p:sldId id="629" r:id="rId95"/>
    <p:sldId id="630" r:id="rId96"/>
    <p:sldId id="631" r:id="rId97"/>
    <p:sldId id="632" r:id="rId98"/>
    <p:sldId id="633" r:id="rId99"/>
    <p:sldId id="634" r:id="rId100"/>
    <p:sldId id="635" r:id="rId101"/>
    <p:sldId id="636" r:id="rId102"/>
    <p:sldId id="637" r:id="rId103"/>
    <p:sldId id="638" r:id="rId104"/>
    <p:sldId id="639" r:id="rId105"/>
    <p:sldId id="640" r:id="rId106"/>
    <p:sldId id="641" r:id="rId107"/>
    <p:sldId id="642" r:id="rId108"/>
    <p:sldId id="643" r:id="rId109"/>
    <p:sldId id="644" r:id="rId110"/>
    <p:sldId id="645" r:id="rId111"/>
    <p:sldId id="646" r:id="rId112"/>
    <p:sldId id="647" r:id="rId113"/>
    <p:sldId id="648" r:id="rId114"/>
    <p:sldId id="649" r:id="rId115"/>
    <p:sldId id="650" r:id="rId116"/>
    <p:sldId id="651" r:id="rId117"/>
    <p:sldId id="652" r:id="rId118"/>
    <p:sldId id="653" r:id="rId119"/>
    <p:sldId id="654" r:id="rId120"/>
    <p:sldId id="655" r:id="rId121"/>
    <p:sldId id="656" r:id="rId122"/>
    <p:sldId id="657" r:id="rId123"/>
    <p:sldId id="658" r:id="rId124"/>
    <p:sldId id="659" r:id="rId125"/>
    <p:sldId id="660" r:id="rId126"/>
    <p:sldId id="661" r:id="rId127"/>
    <p:sldId id="662" r:id="rId128"/>
    <p:sldId id="663" r:id="rId129"/>
    <p:sldId id="664" r:id="rId130"/>
    <p:sldId id="665" r:id="rId131"/>
    <p:sldId id="666" r:id="rId132"/>
    <p:sldId id="667" r:id="rId133"/>
    <p:sldId id="668" r:id="rId134"/>
    <p:sldId id="669" r:id="rId135"/>
    <p:sldId id="670" r:id="rId136"/>
    <p:sldId id="671" r:id="rId137"/>
    <p:sldId id="672" r:id="rId138"/>
    <p:sldId id="673" r:id="rId139"/>
    <p:sldId id="674" r:id="rId140"/>
    <p:sldId id="675" r:id="rId141"/>
    <p:sldId id="676" r:id="rId142"/>
    <p:sldId id="677" r:id="rId143"/>
    <p:sldId id="678" r:id="rId144"/>
    <p:sldId id="679" r:id="rId145"/>
    <p:sldId id="680" r:id="rId146"/>
    <p:sldId id="681" r:id="rId147"/>
    <p:sldId id="682" r:id="rId148"/>
    <p:sldId id="683" r:id="rId149"/>
    <p:sldId id="684" r:id="rId150"/>
    <p:sldId id="685" r:id="rId151"/>
    <p:sldId id="686" r:id="rId152"/>
    <p:sldId id="687" r:id="rId153"/>
    <p:sldId id="688" r:id="rId154"/>
    <p:sldId id="689" r:id="rId155"/>
    <p:sldId id="690" r:id="rId156"/>
    <p:sldId id="691" r:id="rId157"/>
    <p:sldId id="692" r:id="rId158"/>
    <p:sldId id="693" r:id="rId159"/>
    <p:sldId id="694" r:id="rId160"/>
    <p:sldId id="695" r:id="rId161"/>
    <p:sldId id="696" r:id="rId162"/>
    <p:sldId id="697" r:id="rId163"/>
    <p:sldId id="698" r:id="rId164"/>
    <p:sldId id="699" r:id="rId165"/>
    <p:sldId id="700" r:id="rId166"/>
    <p:sldId id="701" r:id="rId167"/>
    <p:sldId id="702" r:id="rId168"/>
    <p:sldId id="703" r:id="rId169"/>
    <p:sldId id="704" r:id="rId170"/>
    <p:sldId id="705" r:id="rId171"/>
    <p:sldId id="706" r:id="rId172"/>
    <p:sldId id="707" r:id="rId173"/>
    <p:sldId id="708" r:id="rId174"/>
    <p:sldId id="709" r:id="rId175"/>
    <p:sldId id="710" r:id="rId176"/>
    <p:sldId id="711" r:id="rId177"/>
    <p:sldId id="712" r:id="rId178"/>
    <p:sldId id="713" r:id="rId179"/>
    <p:sldId id="714" r:id="rId180"/>
    <p:sldId id="715" r:id="rId181"/>
    <p:sldId id="716" r:id="rId182"/>
    <p:sldId id="717" r:id="rId183"/>
    <p:sldId id="718" r:id="rId184"/>
    <p:sldId id="719" r:id="rId185"/>
    <p:sldId id="720" r:id="rId186"/>
    <p:sldId id="721" r:id="rId187"/>
    <p:sldId id="722" r:id="rId188"/>
    <p:sldId id="723" r:id="rId189"/>
    <p:sldId id="724" r:id="rId190"/>
    <p:sldId id="725" r:id="rId191"/>
    <p:sldId id="726" r:id="rId192"/>
    <p:sldId id="727" r:id="rId193"/>
    <p:sldId id="728" r:id="rId194"/>
    <p:sldId id="729" r:id="rId195"/>
    <p:sldId id="730" r:id="rId196"/>
    <p:sldId id="731" r:id="rId197"/>
    <p:sldId id="732" r:id="rId198"/>
    <p:sldId id="733" r:id="rId199"/>
    <p:sldId id="734" r:id="rId200"/>
    <p:sldId id="735" r:id="rId201"/>
    <p:sldId id="736" r:id="rId202"/>
    <p:sldId id="737" r:id="rId203"/>
    <p:sldId id="738" r:id="rId204"/>
    <p:sldId id="739" r:id="rId205"/>
    <p:sldId id="740" r:id="rId206"/>
    <p:sldId id="741" r:id="rId207"/>
    <p:sldId id="742" r:id="rId208"/>
    <p:sldId id="743" r:id="rId209"/>
    <p:sldId id="744" r:id="rId210"/>
    <p:sldId id="745" r:id="rId211"/>
    <p:sldId id="746" r:id="rId212"/>
    <p:sldId id="747" r:id="rId213"/>
    <p:sldId id="748" r:id="rId214"/>
    <p:sldId id="749" r:id="rId215"/>
    <p:sldId id="750" r:id="rId216"/>
    <p:sldId id="751" r:id="rId217"/>
    <p:sldId id="752" r:id="rId218"/>
    <p:sldId id="753" r:id="rId219"/>
    <p:sldId id="754" r:id="rId220"/>
    <p:sldId id="755" r:id="rId221"/>
    <p:sldId id="756" r:id="rId222"/>
    <p:sldId id="757" r:id="rId223"/>
    <p:sldId id="758" r:id="rId224"/>
    <p:sldId id="759" r:id="rId225"/>
    <p:sldId id="760" r:id="rId226"/>
    <p:sldId id="761" r:id="rId227"/>
    <p:sldId id="762" r:id="rId228"/>
    <p:sldId id="763" r:id="rId229"/>
    <p:sldId id="764" r:id="rId230"/>
    <p:sldId id="765" r:id="rId231"/>
    <p:sldId id="766" r:id="rId232"/>
    <p:sldId id="767" r:id="rId233"/>
    <p:sldId id="768" r:id="rId234"/>
    <p:sldId id="769" r:id="rId235"/>
    <p:sldId id="770" r:id="rId236"/>
    <p:sldId id="771" r:id="rId237"/>
    <p:sldId id="772" r:id="rId238"/>
    <p:sldId id="773" r:id="rId239"/>
    <p:sldId id="774" r:id="rId240"/>
    <p:sldId id="775" r:id="rId241"/>
    <p:sldId id="776" r:id="rId242"/>
    <p:sldId id="777" r:id="rId243"/>
    <p:sldId id="778" r:id="rId244"/>
    <p:sldId id="779" r:id="rId245"/>
    <p:sldId id="780" r:id="rId246"/>
    <p:sldId id="781" r:id="rId247"/>
    <p:sldId id="782" r:id="rId248"/>
    <p:sldId id="783" r:id="rId249"/>
    <p:sldId id="784" r:id="rId250"/>
    <p:sldId id="785" r:id="rId251"/>
    <p:sldId id="786" r:id="rId252"/>
    <p:sldId id="787" r:id="rId253"/>
    <p:sldId id="788" r:id="rId254"/>
    <p:sldId id="789" r:id="rId255"/>
    <p:sldId id="790" r:id="rId256"/>
    <p:sldId id="791" r:id="rId257"/>
    <p:sldId id="792" r:id="rId258"/>
    <p:sldId id="793" r:id="rId259"/>
    <p:sldId id="794" r:id="rId260"/>
    <p:sldId id="795" r:id="rId261"/>
    <p:sldId id="796" r:id="rId262"/>
    <p:sldId id="797" r:id="rId263"/>
    <p:sldId id="798" r:id="rId264"/>
    <p:sldId id="799" r:id="rId265"/>
    <p:sldId id="800" r:id="rId266"/>
    <p:sldId id="801" r:id="rId267"/>
    <p:sldId id="802" r:id="rId268"/>
    <p:sldId id="803" r:id="rId269"/>
    <p:sldId id="804" r:id="rId270"/>
    <p:sldId id="805" r:id="rId271"/>
    <p:sldId id="806" r:id="rId272"/>
    <p:sldId id="807" r:id="rId273"/>
    <p:sldId id="808" r:id="rId274"/>
    <p:sldId id="809" r:id="rId275"/>
    <p:sldId id="810" r:id="rId276"/>
    <p:sldId id="811" r:id="rId277"/>
    <p:sldId id="812" r:id="rId278"/>
    <p:sldId id="813" r:id="rId279"/>
    <p:sldId id="814" r:id="rId280"/>
    <p:sldId id="815" r:id="rId281"/>
    <p:sldId id="816" r:id="rId282"/>
    <p:sldId id="817" r:id="rId283"/>
    <p:sldId id="818" r:id="rId284"/>
    <p:sldId id="819" r:id="rId285"/>
    <p:sldId id="820" r:id="rId286"/>
    <p:sldId id="821" r:id="rId287"/>
    <p:sldId id="822" r:id="rId288"/>
    <p:sldId id="823" r:id="rId289"/>
    <p:sldId id="824" r:id="rId290"/>
    <p:sldId id="825" r:id="rId291"/>
    <p:sldId id="826" r:id="rId292"/>
    <p:sldId id="827" r:id="rId293"/>
    <p:sldId id="828" r:id="rId294"/>
    <p:sldId id="829" r:id="rId295"/>
    <p:sldId id="830" r:id="rId296"/>
    <p:sldId id="831" r:id="rId297"/>
    <p:sldId id="832" r:id="rId298"/>
    <p:sldId id="833" r:id="rId299"/>
    <p:sldId id="834" r:id="rId300"/>
    <p:sldId id="835" r:id="rId301"/>
    <p:sldId id="836" r:id="rId302"/>
    <p:sldId id="837" r:id="rId303"/>
    <p:sldId id="838" r:id="rId304"/>
    <p:sldId id="839" r:id="rId305"/>
    <p:sldId id="840" r:id="rId306"/>
    <p:sldId id="841" r:id="rId307"/>
    <p:sldId id="842" r:id="rId308"/>
    <p:sldId id="843" r:id="rId309"/>
    <p:sldId id="844" r:id="rId310"/>
    <p:sldId id="845" r:id="rId311"/>
    <p:sldId id="846" r:id="rId312"/>
    <p:sldId id="847" r:id="rId313"/>
    <p:sldId id="848" r:id="rId314"/>
    <p:sldId id="849" r:id="rId315"/>
    <p:sldId id="850" r:id="rId316"/>
    <p:sldId id="851" r:id="rId317"/>
    <p:sldId id="852" r:id="rId318"/>
    <p:sldId id="853" r:id="rId319"/>
    <p:sldId id="854" r:id="rId320"/>
    <p:sldId id="855" r:id="rId321"/>
    <p:sldId id="856" r:id="rId322"/>
    <p:sldId id="857" r:id="rId323"/>
    <p:sldId id="858" r:id="rId324"/>
    <p:sldId id="859" r:id="rId325"/>
    <p:sldId id="860" r:id="rId326"/>
    <p:sldId id="861" r:id="rId327"/>
    <p:sldId id="862" r:id="rId328"/>
    <p:sldId id="863" r:id="rId329"/>
    <p:sldId id="864" r:id="rId330"/>
    <p:sldId id="865" r:id="rId331"/>
    <p:sldId id="866" r:id="rId332"/>
    <p:sldId id="867" r:id="rId333"/>
    <p:sldId id="868" r:id="rId334"/>
    <p:sldId id="869" r:id="rId335"/>
    <p:sldId id="870" r:id="rId336"/>
    <p:sldId id="871" r:id="rId337"/>
    <p:sldId id="872" r:id="rId338"/>
    <p:sldId id="873" r:id="rId339"/>
    <p:sldId id="874" r:id="rId340"/>
    <p:sldId id="875" r:id="rId341"/>
    <p:sldId id="876" r:id="rId342"/>
    <p:sldId id="877" r:id="rId343"/>
    <p:sldId id="878" r:id="rId344"/>
    <p:sldId id="879" r:id="rId345"/>
    <p:sldId id="880" r:id="rId346"/>
    <p:sldId id="881" r:id="rId347"/>
    <p:sldId id="882" r:id="rId348"/>
    <p:sldId id="883" r:id="rId349"/>
    <p:sldId id="884" r:id="rId350"/>
    <p:sldId id="885" r:id="rId351"/>
    <p:sldId id="886" r:id="rId352"/>
    <p:sldId id="887" r:id="rId353"/>
    <p:sldId id="888" r:id="rId354"/>
    <p:sldId id="889" r:id="rId355"/>
    <p:sldId id="890" r:id="rId356"/>
    <p:sldId id="891" r:id="rId357"/>
    <p:sldId id="892" r:id="rId358"/>
    <p:sldId id="893" r:id="rId359"/>
    <p:sldId id="894" r:id="rId360"/>
    <p:sldId id="895" r:id="rId361"/>
    <p:sldId id="896" r:id="rId362"/>
    <p:sldId id="897" r:id="rId363"/>
    <p:sldId id="898" r:id="rId364"/>
    <p:sldId id="899" r:id="rId365"/>
    <p:sldId id="900" r:id="rId366"/>
    <p:sldId id="901" r:id="rId367"/>
    <p:sldId id="902" r:id="rId368"/>
    <p:sldId id="903" r:id="rId369"/>
    <p:sldId id="904" r:id="rId370"/>
    <p:sldId id="905" r:id="rId371"/>
    <p:sldId id="906" r:id="rId372"/>
    <p:sldId id="907" r:id="rId373"/>
    <p:sldId id="908" r:id="rId374"/>
    <p:sldId id="909" r:id="rId375"/>
    <p:sldId id="910" r:id="rId376"/>
    <p:sldId id="911" r:id="rId377"/>
    <p:sldId id="912" r:id="rId378"/>
    <p:sldId id="913" r:id="rId379"/>
    <p:sldId id="914" r:id="rId380"/>
    <p:sldId id="915" r:id="rId381"/>
    <p:sldId id="916" r:id="rId382"/>
    <p:sldId id="917" r:id="rId383"/>
    <p:sldId id="918" r:id="rId384"/>
    <p:sldId id="919" r:id="rId385"/>
    <p:sldId id="920" r:id="rId386"/>
    <p:sldId id="921" r:id="rId387"/>
    <p:sldId id="922" r:id="rId388"/>
    <p:sldId id="923" r:id="rId389"/>
    <p:sldId id="924" r:id="rId390"/>
    <p:sldId id="925" r:id="rId391"/>
    <p:sldId id="926" r:id="rId392"/>
    <p:sldId id="927" r:id="rId393"/>
    <p:sldId id="928" r:id="rId394"/>
    <p:sldId id="929" r:id="rId395"/>
    <p:sldId id="930" r:id="rId396"/>
    <p:sldId id="931" r:id="rId397"/>
    <p:sldId id="932" r:id="rId398"/>
    <p:sldId id="933" r:id="rId399"/>
    <p:sldId id="934" r:id="rId400"/>
    <p:sldId id="935" r:id="rId401"/>
    <p:sldId id="936" r:id="rId402"/>
    <p:sldId id="937" r:id="rId403"/>
    <p:sldId id="938" r:id="rId404"/>
    <p:sldId id="939" r:id="rId405"/>
    <p:sldId id="940" r:id="rId406"/>
    <p:sldId id="941" r:id="rId407"/>
    <p:sldId id="942" r:id="rId408"/>
    <p:sldId id="943" r:id="rId409"/>
    <p:sldId id="944" r:id="rId410"/>
    <p:sldId id="945" r:id="rId411"/>
    <p:sldId id="946" r:id="rId412"/>
    <p:sldId id="947" r:id="rId413"/>
    <p:sldId id="948" r:id="rId414"/>
    <p:sldId id="949" r:id="rId415"/>
    <p:sldId id="950" r:id="rId416"/>
    <p:sldId id="951" r:id="rId417"/>
    <p:sldId id="952" r:id="rId418"/>
    <p:sldId id="953" r:id="rId419"/>
    <p:sldId id="954" r:id="rId420"/>
    <p:sldId id="955" r:id="rId421"/>
    <p:sldId id="956" r:id="rId422"/>
    <p:sldId id="957" r:id="rId423"/>
    <p:sldId id="958" r:id="rId424"/>
    <p:sldId id="959" r:id="rId425"/>
    <p:sldId id="960" r:id="rId426"/>
    <p:sldId id="961" r:id="rId427"/>
    <p:sldId id="962" r:id="rId428"/>
    <p:sldId id="963" r:id="rId429"/>
    <p:sldId id="964" r:id="rId430"/>
    <p:sldId id="965" r:id="rId431"/>
    <p:sldId id="966" r:id="rId432"/>
    <p:sldId id="967" r:id="rId433"/>
    <p:sldId id="968" r:id="rId434"/>
    <p:sldId id="969" r:id="rId435"/>
    <p:sldId id="970" r:id="rId436"/>
    <p:sldId id="971" r:id="rId437"/>
    <p:sldId id="972" r:id="rId438"/>
    <p:sldId id="973" r:id="rId439"/>
    <p:sldId id="974" r:id="rId440"/>
    <p:sldId id="975" r:id="rId441"/>
    <p:sldId id="976" r:id="rId442"/>
    <p:sldId id="977" r:id="rId443"/>
    <p:sldId id="978" r:id="rId444"/>
    <p:sldId id="979" r:id="rId445"/>
    <p:sldId id="980" r:id="rId446"/>
    <p:sldId id="981" r:id="rId447"/>
    <p:sldId id="982" r:id="rId448"/>
    <p:sldId id="983" r:id="rId449"/>
    <p:sldId id="984" r:id="rId450"/>
    <p:sldId id="985" r:id="rId451"/>
    <p:sldId id="986" r:id="rId452"/>
    <p:sldId id="987" r:id="rId453"/>
    <p:sldId id="988" r:id="rId454"/>
    <p:sldId id="989" r:id="rId455"/>
    <p:sldId id="990" r:id="rId456"/>
    <p:sldId id="991" r:id="rId457"/>
    <p:sldId id="992" r:id="rId458"/>
    <p:sldId id="993" r:id="rId459"/>
    <p:sldId id="994" r:id="rId460"/>
    <p:sldId id="995" r:id="rId461"/>
    <p:sldId id="996" r:id="rId462"/>
    <p:sldId id="997" r:id="rId463"/>
    <p:sldId id="998" r:id="rId464"/>
    <p:sldId id="999" r:id="rId465"/>
    <p:sldId id="1000" r:id="rId466"/>
    <p:sldId id="1001" r:id="rId467"/>
    <p:sldId id="1002" r:id="rId468"/>
    <p:sldId id="1003" r:id="rId469"/>
    <p:sldId id="1004" r:id="rId470"/>
    <p:sldId id="1005" r:id="rId471"/>
    <p:sldId id="1006" r:id="rId472"/>
    <p:sldId id="1007" r:id="rId473"/>
    <p:sldId id="1008" r:id="rId474"/>
    <p:sldId id="1009" r:id="rId475"/>
    <p:sldId id="1010" r:id="rId476"/>
    <p:sldId id="1011" r:id="rId477"/>
    <p:sldId id="1012" r:id="rId478"/>
    <p:sldId id="1013" r:id="rId479"/>
    <p:sldId id="1014" r:id="rId480"/>
    <p:sldId id="1015" r:id="rId481"/>
    <p:sldId id="1016" r:id="rId482"/>
    <p:sldId id="1017" r:id="rId483"/>
    <p:sldId id="1018" r:id="rId484"/>
    <p:sldId id="1019" r:id="rId485"/>
    <p:sldId id="1020" r:id="rId486"/>
    <p:sldId id="1021" r:id="rId487"/>
    <p:sldId id="1022" r:id="rId488"/>
    <p:sldId id="1023" r:id="rId489"/>
    <p:sldId id="1024" r:id="rId490"/>
    <p:sldId id="1025" r:id="rId491"/>
    <p:sldId id="1026" r:id="rId492"/>
    <p:sldId id="1027" r:id="rId493"/>
    <p:sldId id="1028" r:id="rId494"/>
    <p:sldId id="1029" r:id="rId495"/>
    <p:sldId id="1030" r:id="rId496"/>
    <p:sldId id="1031" r:id="rId497"/>
    <p:sldId id="1032" r:id="rId498"/>
    <p:sldId id="1033" r:id="rId499"/>
    <p:sldId id="1034" r:id="rId500"/>
    <p:sldId id="1035" r:id="rId501"/>
    <p:sldId id="1036" r:id="rId502"/>
    <p:sldId id="1037" r:id="rId503"/>
    <p:sldId id="1038" r:id="rId504"/>
    <p:sldId id="1039" r:id="rId505"/>
    <p:sldId id="1040" r:id="rId506"/>
    <p:sldId id="1041" r:id="rId507"/>
    <p:sldId id="1042" r:id="rId508"/>
    <p:sldId id="1043" r:id="rId509"/>
    <p:sldId id="1044" r:id="rId510"/>
    <p:sldId id="1045" r:id="rId511"/>
    <p:sldId id="1046" r:id="rId512"/>
    <p:sldId id="1047" r:id="rId513"/>
    <p:sldId id="1048" r:id="rId514"/>
    <p:sldId id="1049" r:id="rId515"/>
    <p:sldId id="1050" r:id="rId516"/>
    <p:sldId id="1051" r:id="rId517"/>
    <p:sldId id="1052" r:id="rId518"/>
    <p:sldId id="1053" r:id="rId519"/>
    <p:sldId id="1054" r:id="rId520"/>
    <p:sldId id="1055" r:id="rId521"/>
    <p:sldId id="1056" r:id="rId522"/>
    <p:sldId id="1057" r:id="rId523"/>
    <p:sldId id="1058" r:id="rId524"/>
    <p:sldId id="1059" r:id="rId525"/>
    <p:sldId id="1060" r:id="rId526"/>
    <p:sldId id="1061" r:id="rId527"/>
    <p:sldId id="1062" r:id="rId528"/>
    <p:sldId id="1063" r:id="rId529"/>
    <p:sldId id="1064" r:id="rId530"/>
    <p:sldId id="1065" r:id="rId531"/>
    <p:sldId id="1066" r:id="rId532"/>
    <p:sldId id="1067" r:id="rId533"/>
    <p:sldId id="1068" r:id="rId534"/>
    <p:sldId id="1069" r:id="rId535"/>
    <p:sldId id="1070" r:id="rId536"/>
    <p:sldId id="1071" r:id="rId537"/>
    <p:sldId id="1072" r:id="rId538"/>
    <p:sldId id="1073" r:id="rId539"/>
    <p:sldId id="1074" r:id="rId540"/>
    <p:sldId id="1075" r:id="rId541"/>
    <p:sldId id="1076" r:id="rId542"/>
    <p:sldId id="1077" r:id="rId543"/>
    <p:sldId id="1078" r:id="rId544"/>
    <p:sldId id="1079" r:id="rId545"/>
    <p:sldId id="1080" r:id="rId546"/>
    <p:sldId id="1081" r:id="rId547"/>
    <p:sldId id="1082" r:id="rId548"/>
    <p:sldId id="1083" r:id="rId549"/>
    <p:sldId id="1084" r:id="rId550"/>
    <p:sldId id="1085" r:id="rId551"/>
    <p:sldId id="1086" r:id="rId552"/>
    <p:sldId id="1087" r:id="rId553"/>
    <p:sldId id="1088" r:id="rId554"/>
    <p:sldId id="1089" r:id="rId555"/>
    <p:sldId id="1090" r:id="rId556"/>
    <p:sldId id="1091" r:id="rId557"/>
    <p:sldId id="1092" r:id="rId558"/>
    <p:sldId id="1093" r:id="rId559"/>
    <p:sldId id="1094" r:id="rId560"/>
    <p:sldId id="1095" r:id="rId561"/>
    <p:sldId id="1096" r:id="rId562"/>
    <p:sldId id="1097" r:id="rId563"/>
    <p:sldId id="1098" r:id="rId564"/>
    <p:sldId id="1099" r:id="rId565"/>
    <p:sldId id="1100" r:id="rId566"/>
    <p:sldId id="1101" r:id="rId567"/>
    <p:sldId id="1102" r:id="rId568"/>
    <p:sldId id="1103" r:id="rId569"/>
    <p:sldId id="1104" r:id="rId570"/>
    <p:sldId id="1105" r:id="rId571"/>
    <p:sldId id="1106" r:id="rId572"/>
    <p:sldId id="1107" r:id="rId573"/>
    <p:sldId id="1108" r:id="rId574"/>
    <p:sldId id="1109" r:id="rId575"/>
    <p:sldId id="1110" r:id="rId576"/>
    <p:sldId id="1111" r:id="rId577"/>
    <p:sldId id="1112" r:id="rId578"/>
    <p:sldId id="1113" r:id="rId579"/>
    <p:sldId id="1114" r:id="rId580"/>
    <p:sldId id="1115" r:id="rId581"/>
    <p:sldId id="1116" r:id="rId582"/>
    <p:sldId id="1117" r:id="rId583"/>
    <p:sldId id="1118" r:id="rId584"/>
    <p:sldId id="1119" r:id="rId585"/>
    <p:sldId id="1120" r:id="rId586"/>
    <p:sldId id="1121" r:id="rId587"/>
    <p:sldId id="1122" r:id="rId588"/>
    <p:sldId id="1123" r:id="rId589"/>
    <p:sldId id="1124" r:id="rId590"/>
    <p:sldId id="1125" r:id="rId591"/>
    <p:sldId id="1126" r:id="rId592"/>
    <p:sldId id="1127" r:id="rId593"/>
    <p:sldId id="1128" r:id="rId594"/>
    <p:sldId id="1129" r:id="rId595"/>
    <p:sldId id="1130" r:id="rId596"/>
    <p:sldId id="1131" r:id="rId597"/>
    <p:sldId id="1132" r:id="rId598"/>
    <p:sldId id="1133" r:id="rId599"/>
    <p:sldId id="1134" r:id="rId600"/>
    <p:sldId id="1135" r:id="rId601"/>
    <p:sldId id="1136" r:id="rId602"/>
    <p:sldId id="1137" r:id="rId603"/>
    <p:sldId id="1138" r:id="rId604"/>
    <p:sldId id="1139" r:id="rId605"/>
    <p:sldId id="1140" r:id="rId606"/>
    <p:sldId id="1141" r:id="rId607"/>
    <p:sldId id="1142" r:id="rId608"/>
    <p:sldId id="1143" r:id="rId609"/>
    <p:sldId id="1144" r:id="rId610"/>
    <p:sldId id="1145" r:id="rId611"/>
    <p:sldId id="1146" r:id="rId612"/>
    <p:sldId id="1147" r:id="rId613"/>
    <p:sldId id="1148" r:id="rId614"/>
    <p:sldId id="1149" r:id="rId615"/>
    <p:sldId id="1150" r:id="rId616"/>
    <p:sldId id="1151" r:id="rId617"/>
    <p:sldId id="1152" r:id="rId618"/>
    <p:sldId id="1153" r:id="rId619"/>
    <p:sldId id="1154" r:id="rId620"/>
    <p:sldId id="1155" r:id="rId621"/>
    <p:sldId id="1156" r:id="rId622"/>
    <p:sldId id="1157" r:id="rId623"/>
    <p:sldId id="1158" r:id="rId624"/>
    <p:sldId id="1159" r:id="rId625"/>
    <p:sldId id="1160" r:id="rId626"/>
    <p:sldId id="1161" r:id="rId627"/>
    <p:sldId id="1162" r:id="rId628"/>
    <p:sldId id="1163" r:id="rId629"/>
    <p:sldId id="1164" r:id="rId630"/>
    <p:sldId id="1165" r:id="rId631"/>
    <p:sldId id="1166" r:id="rId632"/>
    <p:sldId id="1167" r:id="rId633"/>
    <p:sldId id="1168" r:id="rId634"/>
    <p:sldId id="1169" r:id="rId635"/>
    <p:sldId id="1170" r:id="rId636"/>
    <p:sldId id="1171" r:id="rId637"/>
    <p:sldId id="1172" r:id="rId638"/>
    <p:sldId id="1173" r:id="rId639"/>
    <p:sldId id="1174" r:id="rId640"/>
    <p:sldId id="1175" r:id="rId641"/>
    <p:sldId id="1176" r:id="rId642"/>
    <p:sldId id="1177" r:id="rId643"/>
    <p:sldId id="1178" r:id="rId644"/>
    <p:sldId id="1179" r:id="rId645"/>
    <p:sldId id="1180" r:id="rId646"/>
    <p:sldId id="1181" r:id="rId647"/>
    <p:sldId id="1182" r:id="rId648"/>
    <p:sldId id="1183" r:id="rId649"/>
    <p:sldId id="1184" r:id="rId650"/>
    <p:sldId id="1185" r:id="rId651"/>
    <p:sldId id="1186" r:id="rId652"/>
    <p:sldId id="1187" r:id="rId653"/>
    <p:sldId id="1188" r:id="rId654"/>
    <p:sldId id="1189" r:id="rId655"/>
    <p:sldId id="1190" r:id="rId656"/>
    <p:sldId id="1191" r:id="rId657"/>
    <p:sldId id="1192" r:id="rId658"/>
    <p:sldId id="1193" r:id="rId659"/>
    <p:sldId id="1194" r:id="rId660"/>
    <p:sldId id="1195" r:id="rId661"/>
    <p:sldId id="1196" r:id="rId662"/>
    <p:sldId id="1197" r:id="rId663"/>
    <p:sldId id="1198" r:id="rId664"/>
    <p:sldId id="1199" r:id="rId665"/>
    <p:sldId id="1200" r:id="rId666"/>
    <p:sldId id="1201" r:id="rId667"/>
    <p:sldId id="1202" r:id="rId668"/>
    <p:sldId id="1203" r:id="rId669"/>
    <p:sldId id="1204" r:id="rId670"/>
    <p:sldId id="1205" r:id="rId671"/>
    <p:sldId id="1206" r:id="rId672"/>
    <p:sldId id="1207" r:id="rId673"/>
    <p:sldId id="1208" r:id="rId674"/>
    <p:sldId id="1209" r:id="rId675"/>
    <p:sldId id="1210" r:id="rId676"/>
    <p:sldId id="1211" r:id="rId677"/>
    <p:sldId id="1212" r:id="rId678"/>
    <p:sldId id="1213" r:id="rId679"/>
    <p:sldId id="1214" r:id="rId680"/>
    <p:sldId id="1215" r:id="rId681"/>
    <p:sldId id="1216" r:id="rId682"/>
    <p:sldId id="1217" r:id="rId683"/>
    <p:sldId id="1218" r:id="rId684"/>
    <p:sldId id="1219" r:id="rId685"/>
    <p:sldId id="1220" r:id="rId686"/>
    <p:sldId id="1221" r:id="rId687"/>
    <p:sldId id="1222" r:id="rId688"/>
    <p:sldId id="1223" r:id="rId689"/>
    <p:sldId id="1224" r:id="rId690"/>
    <p:sldId id="1225" r:id="rId691"/>
    <p:sldId id="1226" r:id="rId692"/>
    <p:sldId id="1227" r:id="rId693"/>
    <p:sldId id="1228" r:id="rId694"/>
    <p:sldId id="1229" r:id="rId695"/>
    <p:sldId id="1230" r:id="rId696"/>
    <p:sldId id="1231" r:id="rId697"/>
    <p:sldId id="1232" r:id="rId698"/>
    <p:sldId id="1233" r:id="rId699"/>
    <p:sldId id="1234" r:id="rId700"/>
    <p:sldId id="1235" r:id="rId701"/>
    <p:sldId id="1236" r:id="rId702"/>
    <p:sldId id="1237" r:id="rId703"/>
    <p:sldId id="1238" r:id="rId704"/>
    <p:sldId id="1239" r:id="rId705"/>
    <p:sldId id="1240" r:id="rId706"/>
    <p:sldId id="1241" r:id="rId707"/>
    <p:sldId id="1242" r:id="rId708"/>
    <p:sldId id="1243" r:id="rId709"/>
    <p:sldId id="1244" r:id="rId710"/>
    <p:sldId id="1245" r:id="rId711"/>
    <p:sldId id="1246" r:id="rId712"/>
    <p:sldId id="1247" r:id="rId713"/>
    <p:sldId id="1248" r:id="rId714"/>
    <p:sldId id="1249" r:id="rId715"/>
    <p:sldId id="1250" r:id="rId716"/>
    <p:sldId id="1251" r:id="rId717"/>
    <p:sldId id="1252" r:id="rId718"/>
    <p:sldId id="1253" r:id="rId719"/>
    <p:sldId id="1254" r:id="rId720"/>
    <p:sldId id="1255" r:id="rId721"/>
    <p:sldId id="1256" r:id="rId722"/>
    <p:sldId id="1257" r:id="rId723"/>
    <p:sldId id="1258" r:id="rId724"/>
    <p:sldId id="1259" r:id="rId725"/>
    <p:sldId id="1260" r:id="rId726"/>
    <p:sldId id="1261" r:id="rId727"/>
    <p:sldId id="1262" r:id="rId728"/>
    <p:sldId id="1263" r:id="rId729"/>
    <p:sldId id="1264" r:id="rId730"/>
    <p:sldId id="1265" r:id="rId731"/>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99" autoAdjust="0"/>
    <p:restoredTop sz="90929"/>
  </p:normalViewPr>
  <p:slideViewPr>
    <p:cSldViewPr>
      <p:cViewPr varScale="1">
        <p:scale>
          <a:sx n="73" d="100"/>
          <a:sy n="73" d="100"/>
        </p:scale>
        <p:origin x="54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671" Type="http://schemas.openxmlformats.org/officeDocument/2006/relationships/slide" Target="slides/slide667.xml"/><Relationship Id="rId727" Type="http://schemas.openxmlformats.org/officeDocument/2006/relationships/slide" Target="slides/slide72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531" Type="http://schemas.openxmlformats.org/officeDocument/2006/relationships/slide" Target="slides/slide527.xml"/><Relationship Id="rId573" Type="http://schemas.openxmlformats.org/officeDocument/2006/relationships/slide" Target="slides/slide569.xml"/><Relationship Id="rId629" Type="http://schemas.openxmlformats.org/officeDocument/2006/relationships/slide" Target="slides/slide625.xml"/><Relationship Id="rId170" Type="http://schemas.openxmlformats.org/officeDocument/2006/relationships/slide" Target="slides/slide166.xml"/><Relationship Id="rId226" Type="http://schemas.openxmlformats.org/officeDocument/2006/relationships/slide" Target="slides/slide222.xml"/><Relationship Id="rId433" Type="http://schemas.openxmlformats.org/officeDocument/2006/relationships/slide" Target="slides/slide429.xml"/><Relationship Id="rId268" Type="http://schemas.openxmlformats.org/officeDocument/2006/relationships/slide" Target="slides/slide264.xml"/><Relationship Id="rId475" Type="http://schemas.openxmlformats.org/officeDocument/2006/relationships/slide" Target="slides/slide471.xml"/><Relationship Id="rId640" Type="http://schemas.openxmlformats.org/officeDocument/2006/relationships/slide" Target="slides/slide636.xml"/><Relationship Id="rId682" Type="http://schemas.openxmlformats.org/officeDocument/2006/relationships/slide" Target="slides/slide678.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00" Type="http://schemas.openxmlformats.org/officeDocument/2006/relationships/slide" Target="slides/slide496.xml"/><Relationship Id="rId542" Type="http://schemas.openxmlformats.org/officeDocument/2006/relationships/slide" Target="slides/slide538.xml"/><Relationship Id="rId584" Type="http://schemas.openxmlformats.org/officeDocument/2006/relationships/slide" Target="slides/slide580.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slide" Target="slides/slide398.xml"/><Relationship Id="rId279" Type="http://schemas.openxmlformats.org/officeDocument/2006/relationships/slide" Target="slides/slide275.xml"/><Relationship Id="rId444" Type="http://schemas.openxmlformats.org/officeDocument/2006/relationships/slide" Target="slides/slide440.xml"/><Relationship Id="rId486" Type="http://schemas.openxmlformats.org/officeDocument/2006/relationships/slide" Target="slides/slide482.xml"/><Relationship Id="rId651" Type="http://schemas.openxmlformats.org/officeDocument/2006/relationships/slide" Target="slides/slide647.xml"/><Relationship Id="rId693" Type="http://schemas.openxmlformats.org/officeDocument/2006/relationships/slide" Target="slides/slide689.xml"/><Relationship Id="rId707" Type="http://schemas.openxmlformats.org/officeDocument/2006/relationships/slide" Target="slides/slide703.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511" Type="http://schemas.openxmlformats.org/officeDocument/2006/relationships/slide" Target="slides/slide507.xml"/><Relationship Id="rId553" Type="http://schemas.openxmlformats.org/officeDocument/2006/relationships/slide" Target="slides/slide549.xml"/><Relationship Id="rId609" Type="http://schemas.openxmlformats.org/officeDocument/2006/relationships/slide" Target="slides/slide605.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595" Type="http://schemas.openxmlformats.org/officeDocument/2006/relationships/slide" Target="slides/slide591.xml"/><Relationship Id="rId248" Type="http://schemas.openxmlformats.org/officeDocument/2006/relationships/slide" Target="slides/slide244.xml"/><Relationship Id="rId455" Type="http://schemas.openxmlformats.org/officeDocument/2006/relationships/slide" Target="slides/slide451.xml"/><Relationship Id="rId497" Type="http://schemas.openxmlformats.org/officeDocument/2006/relationships/slide" Target="slides/slide493.xml"/><Relationship Id="rId620" Type="http://schemas.openxmlformats.org/officeDocument/2006/relationships/slide" Target="slides/slide616.xml"/><Relationship Id="rId662" Type="http://schemas.openxmlformats.org/officeDocument/2006/relationships/slide" Target="slides/slide658.xml"/><Relationship Id="rId718" Type="http://schemas.openxmlformats.org/officeDocument/2006/relationships/slide" Target="slides/slide71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22" Type="http://schemas.openxmlformats.org/officeDocument/2006/relationships/slide" Target="slides/slide518.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564" Type="http://schemas.openxmlformats.org/officeDocument/2006/relationships/slide" Target="slides/slide560.xml"/><Relationship Id="rId259" Type="http://schemas.openxmlformats.org/officeDocument/2006/relationships/slide" Target="slides/slide255.xml"/><Relationship Id="rId424" Type="http://schemas.openxmlformats.org/officeDocument/2006/relationships/slide" Target="slides/slide420.xml"/><Relationship Id="rId466" Type="http://schemas.openxmlformats.org/officeDocument/2006/relationships/slide" Target="slides/slide462.xml"/><Relationship Id="rId631" Type="http://schemas.openxmlformats.org/officeDocument/2006/relationships/slide" Target="slides/slide627.xml"/><Relationship Id="rId673" Type="http://schemas.openxmlformats.org/officeDocument/2006/relationships/slide" Target="slides/slide669.xml"/><Relationship Id="rId729" Type="http://schemas.openxmlformats.org/officeDocument/2006/relationships/slide" Target="slides/slide72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533" Type="http://schemas.openxmlformats.org/officeDocument/2006/relationships/slide" Target="slides/slide529.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575" Type="http://schemas.openxmlformats.org/officeDocument/2006/relationships/slide" Target="slides/slide571.xml"/><Relationship Id="rId172" Type="http://schemas.openxmlformats.org/officeDocument/2006/relationships/slide" Target="slides/slide168.xml"/><Relationship Id="rId228" Type="http://schemas.openxmlformats.org/officeDocument/2006/relationships/slide" Target="slides/slide224.xml"/><Relationship Id="rId435" Type="http://schemas.openxmlformats.org/officeDocument/2006/relationships/slide" Target="slides/slide431.xml"/><Relationship Id="rId477" Type="http://schemas.openxmlformats.org/officeDocument/2006/relationships/slide" Target="slides/slide473.xml"/><Relationship Id="rId600" Type="http://schemas.openxmlformats.org/officeDocument/2006/relationships/slide" Target="slides/slide596.xml"/><Relationship Id="rId642" Type="http://schemas.openxmlformats.org/officeDocument/2006/relationships/slide" Target="slides/slide638.xml"/><Relationship Id="rId684" Type="http://schemas.openxmlformats.org/officeDocument/2006/relationships/slide" Target="slides/slide680.xml"/><Relationship Id="rId281" Type="http://schemas.openxmlformats.org/officeDocument/2006/relationships/slide" Target="slides/slide277.xml"/><Relationship Id="rId337" Type="http://schemas.openxmlformats.org/officeDocument/2006/relationships/slide" Target="slides/slide333.xml"/><Relationship Id="rId502" Type="http://schemas.openxmlformats.org/officeDocument/2006/relationships/slide" Target="slides/slide498.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544" Type="http://schemas.openxmlformats.org/officeDocument/2006/relationships/slide" Target="slides/slide540.xml"/><Relationship Id="rId586" Type="http://schemas.openxmlformats.org/officeDocument/2006/relationships/slide" Target="slides/slide582.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slide" Target="slides/slide400.xml"/><Relationship Id="rId446" Type="http://schemas.openxmlformats.org/officeDocument/2006/relationships/slide" Target="slides/slide442.xml"/><Relationship Id="rId611" Type="http://schemas.openxmlformats.org/officeDocument/2006/relationships/slide" Target="slides/slide607.xml"/><Relationship Id="rId653" Type="http://schemas.openxmlformats.org/officeDocument/2006/relationships/slide" Target="slides/slide649.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88" Type="http://schemas.openxmlformats.org/officeDocument/2006/relationships/slide" Target="slides/slide484.xml"/><Relationship Id="rId695" Type="http://schemas.openxmlformats.org/officeDocument/2006/relationships/slide" Target="slides/slide691.xml"/><Relationship Id="rId709" Type="http://schemas.openxmlformats.org/officeDocument/2006/relationships/slide" Target="slides/slide705.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513" Type="http://schemas.openxmlformats.org/officeDocument/2006/relationships/slide" Target="slides/slide509.xml"/><Relationship Id="rId555" Type="http://schemas.openxmlformats.org/officeDocument/2006/relationships/slide" Target="slides/slide551.xml"/><Relationship Id="rId597" Type="http://schemas.openxmlformats.org/officeDocument/2006/relationships/slide" Target="slides/slide593.xml"/><Relationship Id="rId720" Type="http://schemas.openxmlformats.org/officeDocument/2006/relationships/slide" Target="slides/slide716.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457" Type="http://schemas.openxmlformats.org/officeDocument/2006/relationships/slide" Target="slides/slide453.xml"/><Relationship Id="rId622" Type="http://schemas.openxmlformats.org/officeDocument/2006/relationships/slide" Target="slides/slide618.xml"/><Relationship Id="rId261" Type="http://schemas.openxmlformats.org/officeDocument/2006/relationships/slide" Target="slides/slide257.xml"/><Relationship Id="rId499" Type="http://schemas.openxmlformats.org/officeDocument/2006/relationships/slide" Target="slides/slide495.xml"/><Relationship Id="rId664" Type="http://schemas.openxmlformats.org/officeDocument/2006/relationships/slide" Target="slides/slide660.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524" Type="http://schemas.openxmlformats.org/officeDocument/2006/relationships/slide" Target="slides/slide520.xml"/><Relationship Id="rId566" Type="http://schemas.openxmlformats.org/officeDocument/2006/relationships/slide" Target="slides/slide562.xml"/><Relationship Id="rId731" Type="http://schemas.openxmlformats.org/officeDocument/2006/relationships/slide" Target="slides/slide727.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426" Type="http://schemas.openxmlformats.org/officeDocument/2006/relationships/slide" Target="slides/slide422.xml"/><Relationship Id="rId633" Type="http://schemas.openxmlformats.org/officeDocument/2006/relationships/slide" Target="slides/slide629.xml"/><Relationship Id="rId230" Type="http://schemas.openxmlformats.org/officeDocument/2006/relationships/slide" Target="slides/slide226.xml"/><Relationship Id="rId468" Type="http://schemas.openxmlformats.org/officeDocument/2006/relationships/slide" Target="slides/slide464.xml"/><Relationship Id="rId675" Type="http://schemas.openxmlformats.org/officeDocument/2006/relationships/slide" Target="slides/slide671.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535" Type="http://schemas.openxmlformats.org/officeDocument/2006/relationships/slide" Target="slides/slide531.xml"/><Relationship Id="rId577" Type="http://schemas.openxmlformats.org/officeDocument/2006/relationships/slide" Target="slides/slide573.xml"/><Relationship Id="rId700" Type="http://schemas.openxmlformats.org/officeDocument/2006/relationships/slide" Target="slides/slide696.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602" Type="http://schemas.openxmlformats.org/officeDocument/2006/relationships/slide" Target="slides/slide598.xml"/><Relationship Id="rId241" Type="http://schemas.openxmlformats.org/officeDocument/2006/relationships/slide" Target="slides/slide237.xml"/><Relationship Id="rId437" Type="http://schemas.openxmlformats.org/officeDocument/2006/relationships/slide" Target="slides/slide433.xml"/><Relationship Id="rId479" Type="http://schemas.openxmlformats.org/officeDocument/2006/relationships/slide" Target="slides/slide475.xml"/><Relationship Id="rId644" Type="http://schemas.openxmlformats.org/officeDocument/2006/relationships/slide" Target="slides/slide640.xml"/><Relationship Id="rId686" Type="http://schemas.openxmlformats.org/officeDocument/2006/relationships/slide" Target="slides/slide682.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490" Type="http://schemas.openxmlformats.org/officeDocument/2006/relationships/slide" Target="slides/slide486.xml"/><Relationship Id="rId504" Type="http://schemas.openxmlformats.org/officeDocument/2006/relationships/slide" Target="slides/slide500.xml"/><Relationship Id="rId546" Type="http://schemas.openxmlformats.org/officeDocument/2006/relationships/slide" Target="slides/slide542.xml"/><Relationship Id="rId711" Type="http://schemas.openxmlformats.org/officeDocument/2006/relationships/slide" Target="slides/slide707.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slide" Target="slides/slide402.xml"/><Relationship Id="rId588" Type="http://schemas.openxmlformats.org/officeDocument/2006/relationships/slide" Target="slides/slide584.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448" Type="http://schemas.openxmlformats.org/officeDocument/2006/relationships/slide" Target="slides/slide444.xml"/><Relationship Id="rId613" Type="http://schemas.openxmlformats.org/officeDocument/2006/relationships/slide" Target="slides/slide609.xml"/><Relationship Id="rId655" Type="http://schemas.openxmlformats.org/officeDocument/2006/relationships/slide" Target="slides/slide651.xml"/><Relationship Id="rId697" Type="http://schemas.openxmlformats.org/officeDocument/2006/relationships/slide" Target="slides/slide693.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722" Type="http://schemas.openxmlformats.org/officeDocument/2006/relationships/slide" Target="slides/slide718.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557" Type="http://schemas.openxmlformats.org/officeDocument/2006/relationships/slide" Target="slides/slide553.xml"/><Relationship Id="rId599" Type="http://schemas.openxmlformats.org/officeDocument/2006/relationships/slide" Target="slides/slide595.xml"/><Relationship Id="rId196" Type="http://schemas.openxmlformats.org/officeDocument/2006/relationships/slide" Target="slides/slide192.xml"/><Relationship Id="rId417" Type="http://schemas.openxmlformats.org/officeDocument/2006/relationships/slide" Target="slides/slide413.xml"/><Relationship Id="rId459" Type="http://schemas.openxmlformats.org/officeDocument/2006/relationships/slide" Target="slides/slide455.xml"/><Relationship Id="rId624" Type="http://schemas.openxmlformats.org/officeDocument/2006/relationships/slide" Target="slides/slide620.xml"/><Relationship Id="rId666" Type="http://schemas.openxmlformats.org/officeDocument/2006/relationships/slide" Target="slides/slide662.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470" Type="http://schemas.openxmlformats.org/officeDocument/2006/relationships/slide" Target="slides/slide466.xml"/><Relationship Id="rId526" Type="http://schemas.openxmlformats.org/officeDocument/2006/relationships/slide" Target="slides/slide522.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568" Type="http://schemas.openxmlformats.org/officeDocument/2006/relationships/slide" Target="slides/slide564.xml"/><Relationship Id="rId733" Type="http://schemas.openxmlformats.org/officeDocument/2006/relationships/handoutMaster" Target="handoutMasters/handoutMaster1.xml"/><Relationship Id="rId165" Type="http://schemas.openxmlformats.org/officeDocument/2006/relationships/slide" Target="slides/slide161.xml"/><Relationship Id="rId372" Type="http://schemas.openxmlformats.org/officeDocument/2006/relationships/slide" Target="slides/slide368.xml"/><Relationship Id="rId428" Type="http://schemas.openxmlformats.org/officeDocument/2006/relationships/slide" Target="slides/slide424.xml"/><Relationship Id="rId635" Type="http://schemas.openxmlformats.org/officeDocument/2006/relationships/slide" Target="slides/slide631.xml"/><Relationship Id="rId677" Type="http://schemas.openxmlformats.org/officeDocument/2006/relationships/slide" Target="slides/slide673.xml"/><Relationship Id="rId232" Type="http://schemas.openxmlformats.org/officeDocument/2006/relationships/slide" Target="slides/slide228.xml"/><Relationship Id="rId274" Type="http://schemas.openxmlformats.org/officeDocument/2006/relationships/slide" Target="slides/slide270.xml"/><Relationship Id="rId481" Type="http://schemas.openxmlformats.org/officeDocument/2006/relationships/slide" Target="slides/slide477.xml"/><Relationship Id="rId702" Type="http://schemas.openxmlformats.org/officeDocument/2006/relationships/slide" Target="slides/slide698.xml"/><Relationship Id="rId27" Type="http://schemas.openxmlformats.org/officeDocument/2006/relationships/slide" Target="slides/slide23.xml"/><Relationship Id="rId69" Type="http://schemas.openxmlformats.org/officeDocument/2006/relationships/slide" Target="slides/slide65.xml"/><Relationship Id="rId134" Type="http://schemas.openxmlformats.org/officeDocument/2006/relationships/slide" Target="slides/slide130.xml"/><Relationship Id="rId537" Type="http://schemas.openxmlformats.org/officeDocument/2006/relationships/slide" Target="slides/slide533.xml"/><Relationship Id="rId579" Type="http://schemas.openxmlformats.org/officeDocument/2006/relationships/slide" Target="slides/slide575.xml"/><Relationship Id="rId80" Type="http://schemas.openxmlformats.org/officeDocument/2006/relationships/slide" Target="slides/slide76.xml"/><Relationship Id="rId176" Type="http://schemas.openxmlformats.org/officeDocument/2006/relationships/slide" Target="slides/slide172.xml"/><Relationship Id="rId341" Type="http://schemas.openxmlformats.org/officeDocument/2006/relationships/slide" Target="slides/slide337.xml"/><Relationship Id="rId383" Type="http://schemas.openxmlformats.org/officeDocument/2006/relationships/slide" Target="slides/slide379.xml"/><Relationship Id="rId439" Type="http://schemas.openxmlformats.org/officeDocument/2006/relationships/slide" Target="slides/slide435.xml"/><Relationship Id="rId590" Type="http://schemas.openxmlformats.org/officeDocument/2006/relationships/slide" Target="slides/slide586.xml"/><Relationship Id="rId604" Type="http://schemas.openxmlformats.org/officeDocument/2006/relationships/slide" Target="slides/slide600.xml"/><Relationship Id="rId646" Type="http://schemas.openxmlformats.org/officeDocument/2006/relationships/slide" Target="slides/slide642.xml"/><Relationship Id="rId201" Type="http://schemas.openxmlformats.org/officeDocument/2006/relationships/slide" Target="slides/slide197.xml"/><Relationship Id="rId243" Type="http://schemas.openxmlformats.org/officeDocument/2006/relationships/slide" Target="slides/slide239.xml"/><Relationship Id="rId285" Type="http://schemas.openxmlformats.org/officeDocument/2006/relationships/slide" Target="slides/slide281.xml"/><Relationship Id="rId450" Type="http://schemas.openxmlformats.org/officeDocument/2006/relationships/slide" Target="slides/slide446.xml"/><Relationship Id="rId506" Type="http://schemas.openxmlformats.org/officeDocument/2006/relationships/slide" Target="slides/slide502.xml"/><Relationship Id="rId688" Type="http://schemas.openxmlformats.org/officeDocument/2006/relationships/slide" Target="slides/slide684.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492" Type="http://schemas.openxmlformats.org/officeDocument/2006/relationships/slide" Target="slides/slide488.xml"/><Relationship Id="rId548" Type="http://schemas.openxmlformats.org/officeDocument/2006/relationships/slide" Target="slides/slide544.xml"/><Relationship Id="rId713" Type="http://schemas.openxmlformats.org/officeDocument/2006/relationships/slide" Target="slides/slide709.xml"/><Relationship Id="rId91" Type="http://schemas.openxmlformats.org/officeDocument/2006/relationships/slide" Target="slides/slide87.xml"/><Relationship Id="rId145" Type="http://schemas.openxmlformats.org/officeDocument/2006/relationships/slide" Target="slides/slide141.xml"/><Relationship Id="rId187" Type="http://schemas.openxmlformats.org/officeDocument/2006/relationships/slide" Target="slides/slide183.xml"/><Relationship Id="rId352" Type="http://schemas.openxmlformats.org/officeDocument/2006/relationships/slide" Target="slides/slide348.xml"/><Relationship Id="rId394" Type="http://schemas.openxmlformats.org/officeDocument/2006/relationships/slide" Target="slides/slide390.xml"/><Relationship Id="rId408" Type="http://schemas.openxmlformats.org/officeDocument/2006/relationships/slide" Target="slides/slide404.xml"/><Relationship Id="rId615" Type="http://schemas.openxmlformats.org/officeDocument/2006/relationships/slide" Target="slides/slide611.xml"/><Relationship Id="rId212" Type="http://schemas.openxmlformats.org/officeDocument/2006/relationships/slide" Target="slides/slide208.xml"/><Relationship Id="rId254" Type="http://schemas.openxmlformats.org/officeDocument/2006/relationships/slide" Target="slides/slide250.xml"/><Relationship Id="rId657" Type="http://schemas.openxmlformats.org/officeDocument/2006/relationships/slide" Target="slides/slide653.xml"/><Relationship Id="rId699" Type="http://schemas.openxmlformats.org/officeDocument/2006/relationships/slide" Target="slides/slide695.xml"/><Relationship Id="rId49" Type="http://schemas.openxmlformats.org/officeDocument/2006/relationships/slide" Target="slides/slide45.xml"/><Relationship Id="rId114" Type="http://schemas.openxmlformats.org/officeDocument/2006/relationships/slide" Target="slides/slide110.xml"/><Relationship Id="rId296" Type="http://schemas.openxmlformats.org/officeDocument/2006/relationships/slide" Target="slides/slide292.xml"/><Relationship Id="rId461" Type="http://schemas.openxmlformats.org/officeDocument/2006/relationships/slide" Target="slides/slide457.xml"/><Relationship Id="rId517" Type="http://schemas.openxmlformats.org/officeDocument/2006/relationships/slide" Target="slides/slide513.xml"/><Relationship Id="rId559" Type="http://schemas.openxmlformats.org/officeDocument/2006/relationships/slide" Target="slides/slide555.xml"/><Relationship Id="rId724" Type="http://schemas.openxmlformats.org/officeDocument/2006/relationships/slide" Target="slides/slide720.xml"/><Relationship Id="rId60" Type="http://schemas.openxmlformats.org/officeDocument/2006/relationships/slide" Target="slides/slide56.xml"/><Relationship Id="rId156" Type="http://schemas.openxmlformats.org/officeDocument/2006/relationships/slide" Target="slides/slide152.xml"/><Relationship Id="rId198" Type="http://schemas.openxmlformats.org/officeDocument/2006/relationships/slide" Target="slides/slide194.xml"/><Relationship Id="rId321" Type="http://schemas.openxmlformats.org/officeDocument/2006/relationships/slide" Target="slides/slide317.xml"/><Relationship Id="rId363" Type="http://schemas.openxmlformats.org/officeDocument/2006/relationships/slide" Target="slides/slide359.xml"/><Relationship Id="rId419" Type="http://schemas.openxmlformats.org/officeDocument/2006/relationships/slide" Target="slides/slide415.xml"/><Relationship Id="rId570" Type="http://schemas.openxmlformats.org/officeDocument/2006/relationships/slide" Target="slides/slide566.xml"/><Relationship Id="rId626" Type="http://schemas.openxmlformats.org/officeDocument/2006/relationships/slide" Target="slides/slide622.xml"/><Relationship Id="rId223" Type="http://schemas.openxmlformats.org/officeDocument/2006/relationships/slide" Target="slides/slide219.xml"/><Relationship Id="rId430" Type="http://schemas.openxmlformats.org/officeDocument/2006/relationships/slide" Target="slides/slide426.xml"/><Relationship Id="rId668" Type="http://schemas.openxmlformats.org/officeDocument/2006/relationships/slide" Target="slides/slide664.xml"/><Relationship Id="rId18" Type="http://schemas.openxmlformats.org/officeDocument/2006/relationships/slide" Target="slides/slide14.xml"/><Relationship Id="rId265" Type="http://schemas.openxmlformats.org/officeDocument/2006/relationships/slide" Target="slides/slide261.xml"/><Relationship Id="rId472" Type="http://schemas.openxmlformats.org/officeDocument/2006/relationships/slide" Target="slides/slide468.xml"/><Relationship Id="rId528" Type="http://schemas.openxmlformats.org/officeDocument/2006/relationships/slide" Target="slides/slide524.xml"/><Relationship Id="rId735" Type="http://schemas.openxmlformats.org/officeDocument/2006/relationships/viewProps" Target="viewProps.xml"/><Relationship Id="rId125" Type="http://schemas.openxmlformats.org/officeDocument/2006/relationships/slide" Target="slides/slide121.xml"/><Relationship Id="rId167" Type="http://schemas.openxmlformats.org/officeDocument/2006/relationships/slide" Target="slides/slide163.xml"/><Relationship Id="rId332" Type="http://schemas.openxmlformats.org/officeDocument/2006/relationships/slide" Target="slides/slide328.xml"/><Relationship Id="rId374" Type="http://schemas.openxmlformats.org/officeDocument/2006/relationships/slide" Target="slides/slide370.xml"/><Relationship Id="rId581" Type="http://schemas.openxmlformats.org/officeDocument/2006/relationships/slide" Target="slides/slide577.xml"/><Relationship Id="rId71" Type="http://schemas.openxmlformats.org/officeDocument/2006/relationships/slide" Target="slides/slide67.xml"/><Relationship Id="rId234" Type="http://schemas.openxmlformats.org/officeDocument/2006/relationships/slide" Target="slides/slide230.xml"/><Relationship Id="rId637" Type="http://schemas.openxmlformats.org/officeDocument/2006/relationships/slide" Target="slides/slide633.xml"/><Relationship Id="rId679" Type="http://schemas.openxmlformats.org/officeDocument/2006/relationships/slide" Target="slides/slide675.xml"/><Relationship Id="rId2" Type="http://schemas.openxmlformats.org/officeDocument/2006/relationships/slideMaster" Target="slideMasters/slideMaster2.xml"/><Relationship Id="rId29" Type="http://schemas.openxmlformats.org/officeDocument/2006/relationships/slide" Target="slides/slide25.xml"/><Relationship Id="rId276" Type="http://schemas.openxmlformats.org/officeDocument/2006/relationships/slide" Target="slides/slide272.xml"/><Relationship Id="rId441" Type="http://schemas.openxmlformats.org/officeDocument/2006/relationships/slide" Target="slides/slide437.xml"/><Relationship Id="rId483" Type="http://schemas.openxmlformats.org/officeDocument/2006/relationships/slide" Target="slides/slide479.xml"/><Relationship Id="rId539" Type="http://schemas.openxmlformats.org/officeDocument/2006/relationships/slide" Target="slides/slide535.xml"/><Relationship Id="rId690" Type="http://schemas.openxmlformats.org/officeDocument/2006/relationships/slide" Target="slides/slide686.xml"/><Relationship Id="rId704" Type="http://schemas.openxmlformats.org/officeDocument/2006/relationships/slide" Target="slides/slide700.xml"/><Relationship Id="rId40" Type="http://schemas.openxmlformats.org/officeDocument/2006/relationships/slide" Target="slides/slide36.xml"/><Relationship Id="rId136" Type="http://schemas.openxmlformats.org/officeDocument/2006/relationships/slide" Target="slides/slide132.xml"/><Relationship Id="rId178" Type="http://schemas.openxmlformats.org/officeDocument/2006/relationships/slide" Target="slides/slide174.xml"/><Relationship Id="rId301" Type="http://schemas.openxmlformats.org/officeDocument/2006/relationships/slide" Target="slides/slide297.xml"/><Relationship Id="rId343" Type="http://schemas.openxmlformats.org/officeDocument/2006/relationships/slide" Target="slides/slide339.xml"/><Relationship Id="rId550" Type="http://schemas.openxmlformats.org/officeDocument/2006/relationships/slide" Target="slides/slide546.xml"/><Relationship Id="rId82" Type="http://schemas.openxmlformats.org/officeDocument/2006/relationships/slide" Target="slides/slide78.xml"/><Relationship Id="rId203" Type="http://schemas.openxmlformats.org/officeDocument/2006/relationships/slide" Target="slides/slide199.xml"/><Relationship Id="rId385" Type="http://schemas.openxmlformats.org/officeDocument/2006/relationships/slide" Target="slides/slide381.xml"/><Relationship Id="rId592" Type="http://schemas.openxmlformats.org/officeDocument/2006/relationships/slide" Target="slides/slide588.xml"/><Relationship Id="rId606" Type="http://schemas.openxmlformats.org/officeDocument/2006/relationships/slide" Target="slides/slide602.xml"/><Relationship Id="rId648" Type="http://schemas.openxmlformats.org/officeDocument/2006/relationships/slide" Target="slides/slide644.xml"/><Relationship Id="rId245" Type="http://schemas.openxmlformats.org/officeDocument/2006/relationships/slide" Target="slides/slide241.xml"/><Relationship Id="rId287" Type="http://schemas.openxmlformats.org/officeDocument/2006/relationships/slide" Target="slides/slide283.xml"/><Relationship Id="rId410" Type="http://schemas.openxmlformats.org/officeDocument/2006/relationships/slide" Target="slides/slide406.xml"/><Relationship Id="rId452" Type="http://schemas.openxmlformats.org/officeDocument/2006/relationships/slide" Target="slides/slide448.xml"/><Relationship Id="rId494" Type="http://schemas.openxmlformats.org/officeDocument/2006/relationships/slide" Target="slides/slide490.xml"/><Relationship Id="rId508" Type="http://schemas.openxmlformats.org/officeDocument/2006/relationships/slide" Target="slides/slide504.xml"/><Relationship Id="rId715" Type="http://schemas.openxmlformats.org/officeDocument/2006/relationships/slide" Target="slides/slide711.xml"/><Relationship Id="rId105" Type="http://schemas.openxmlformats.org/officeDocument/2006/relationships/slide" Target="slides/slide101.xml"/><Relationship Id="rId147" Type="http://schemas.openxmlformats.org/officeDocument/2006/relationships/slide" Target="slides/slide143.xml"/><Relationship Id="rId312" Type="http://schemas.openxmlformats.org/officeDocument/2006/relationships/slide" Target="slides/slide308.xml"/><Relationship Id="rId354" Type="http://schemas.openxmlformats.org/officeDocument/2006/relationships/slide" Target="slides/slide350.xml"/><Relationship Id="rId51" Type="http://schemas.openxmlformats.org/officeDocument/2006/relationships/slide" Target="slides/slide47.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561" Type="http://schemas.openxmlformats.org/officeDocument/2006/relationships/slide" Target="slides/slide557.xml"/><Relationship Id="rId617" Type="http://schemas.openxmlformats.org/officeDocument/2006/relationships/slide" Target="slides/slide613.xml"/><Relationship Id="rId659" Type="http://schemas.openxmlformats.org/officeDocument/2006/relationships/slide" Target="slides/slide655.xml"/><Relationship Id="rId214" Type="http://schemas.openxmlformats.org/officeDocument/2006/relationships/slide" Target="slides/slide210.xml"/><Relationship Id="rId256" Type="http://schemas.openxmlformats.org/officeDocument/2006/relationships/slide" Target="slides/slide252.xml"/><Relationship Id="rId298" Type="http://schemas.openxmlformats.org/officeDocument/2006/relationships/slide" Target="slides/slide294.xml"/><Relationship Id="rId421" Type="http://schemas.openxmlformats.org/officeDocument/2006/relationships/slide" Target="slides/slide417.xml"/><Relationship Id="rId463" Type="http://schemas.openxmlformats.org/officeDocument/2006/relationships/slide" Target="slides/slide459.xml"/><Relationship Id="rId519" Type="http://schemas.openxmlformats.org/officeDocument/2006/relationships/slide" Target="slides/slide515.xml"/><Relationship Id="rId670" Type="http://schemas.openxmlformats.org/officeDocument/2006/relationships/slide" Target="slides/slide666.xml"/><Relationship Id="rId116" Type="http://schemas.openxmlformats.org/officeDocument/2006/relationships/slide" Target="slides/slide112.xml"/><Relationship Id="rId158" Type="http://schemas.openxmlformats.org/officeDocument/2006/relationships/slide" Target="slides/slide154.xml"/><Relationship Id="rId323" Type="http://schemas.openxmlformats.org/officeDocument/2006/relationships/slide" Target="slides/slide319.xml"/><Relationship Id="rId530" Type="http://schemas.openxmlformats.org/officeDocument/2006/relationships/slide" Target="slides/slide526.xml"/><Relationship Id="rId726" Type="http://schemas.openxmlformats.org/officeDocument/2006/relationships/slide" Target="slides/slide72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551" Type="http://schemas.openxmlformats.org/officeDocument/2006/relationships/slide" Target="slides/slide547.xml"/><Relationship Id="rId572" Type="http://schemas.openxmlformats.org/officeDocument/2006/relationships/slide" Target="slides/slide568.xml"/><Relationship Id="rId593" Type="http://schemas.openxmlformats.org/officeDocument/2006/relationships/slide" Target="slides/slide589.xml"/><Relationship Id="rId607" Type="http://schemas.openxmlformats.org/officeDocument/2006/relationships/slide" Target="slides/slide603.xml"/><Relationship Id="rId628" Type="http://schemas.openxmlformats.org/officeDocument/2006/relationships/slide" Target="slides/slide624.xml"/><Relationship Id="rId649" Type="http://schemas.openxmlformats.org/officeDocument/2006/relationships/slide" Target="slides/slide64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411" Type="http://schemas.openxmlformats.org/officeDocument/2006/relationships/slide" Target="slides/slide407.xml"/><Relationship Id="rId432" Type="http://schemas.openxmlformats.org/officeDocument/2006/relationships/slide" Target="slides/slide428.xml"/><Relationship Id="rId453" Type="http://schemas.openxmlformats.org/officeDocument/2006/relationships/slide" Target="slides/slide449.xml"/><Relationship Id="rId474" Type="http://schemas.openxmlformats.org/officeDocument/2006/relationships/slide" Target="slides/slide470.xml"/><Relationship Id="rId509" Type="http://schemas.openxmlformats.org/officeDocument/2006/relationships/slide" Target="slides/slide505.xml"/><Relationship Id="rId660" Type="http://schemas.openxmlformats.org/officeDocument/2006/relationships/slide" Target="slides/slide656.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495" Type="http://schemas.openxmlformats.org/officeDocument/2006/relationships/slide" Target="slides/slide491.xml"/><Relationship Id="rId681" Type="http://schemas.openxmlformats.org/officeDocument/2006/relationships/slide" Target="slides/slide677.xml"/><Relationship Id="rId716" Type="http://schemas.openxmlformats.org/officeDocument/2006/relationships/slide" Target="slides/slide712.xml"/><Relationship Id="rId73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397" Type="http://schemas.openxmlformats.org/officeDocument/2006/relationships/slide" Target="slides/slide393.xml"/><Relationship Id="rId520" Type="http://schemas.openxmlformats.org/officeDocument/2006/relationships/slide" Target="slides/slide516.xml"/><Relationship Id="rId541" Type="http://schemas.openxmlformats.org/officeDocument/2006/relationships/slide" Target="slides/slide537.xml"/><Relationship Id="rId562" Type="http://schemas.openxmlformats.org/officeDocument/2006/relationships/slide" Target="slides/slide558.xml"/><Relationship Id="rId583" Type="http://schemas.openxmlformats.org/officeDocument/2006/relationships/slide" Target="slides/slide579.xml"/><Relationship Id="rId618" Type="http://schemas.openxmlformats.org/officeDocument/2006/relationships/slide" Target="slides/slide614.xml"/><Relationship Id="rId639" Type="http://schemas.openxmlformats.org/officeDocument/2006/relationships/slide" Target="slides/slide63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01" Type="http://schemas.openxmlformats.org/officeDocument/2006/relationships/slide" Target="slides/slide397.xml"/><Relationship Id="rId422" Type="http://schemas.openxmlformats.org/officeDocument/2006/relationships/slide" Target="slides/slide418.xml"/><Relationship Id="rId443" Type="http://schemas.openxmlformats.org/officeDocument/2006/relationships/slide" Target="slides/slide439.xml"/><Relationship Id="rId464" Type="http://schemas.openxmlformats.org/officeDocument/2006/relationships/slide" Target="slides/slide460.xml"/><Relationship Id="rId650" Type="http://schemas.openxmlformats.org/officeDocument/2006/relationships/slide" Target="slides/slide646.xml"/><Relationship Id="rId303" Type="http://schemas.openxmlformats.org/officeDocument/2006/relationships/slide" Target="slides/slide299.xml"/><Relationship Id="rId485" Type="http://schemas.openxmlformats.org/officeDocument/2006/relationships/slide" Target="slides/slide481.xml"/><Relationship Id="rId692" Type="http://schemas.openxmlformats.org/officeDocument/2006/relationships/slide" Target="slides/slide688.xml"/><Relationship Id="rId706" Type="http://schemas.openxmlformats.org/officeDocument/2006/relationships/slide" Target="slides/slide702.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510" Type="http://schemas.openxmlformats.org/officeDocument/2006/relationships/slide" Target="slides/slide506.xml"/><Relationship Id="rId552" Type="http://schemas.openxmlformats.org/officeDocument/2006/relationships/slide" Target="slides/slide548.xml"/><Relationship Id="rId594" Type="http://schemas.openxmlformats.org/officeDocument/2006/relationships/slide" Target="slides/slide590.xml"/><Relationship Id="rId608" Type="http://schemas.openxmlformats.org/officeDocument/2006/relationships/slide" Target="slides/slide60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slide" Target="slides/slide408.xml"/><Relationship Id="rId107" Type="http://schemas.openxmlformats.org/officeDocument/2006/relationships/slide" Target="slides/slide103.xml"/><Relationship Id="rId289" Type="http://schemas.openxmlformats.org/officeDocument/2006/relationships/slide" Target="slides/slide285.xml"/><Relationship Id="rId454" Type="http://schemas.openxmlformats.org/officeDocument/2006/relationships/slide" Target="slides/slide450.xml"/><Relationship Id="rId496" Type="http://schemas.openxmlformats.org/officeDocument/2006/relationships/slide" Target="slides/slide492.xml"/><Relationship Id="rId661" Type="http://schemas.openxmlformats.org/officeDocument/2006/relationships/slide" Target="slides/slide657.xml"/><Relationship Id="rId717" Type="http://schemas.openxmlformats.org/officeDocument/2006/relationships/slide" Target="slides/slide71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521" Type="http://schemas.openxmlformats.org/officeDocument/2006/relationships/slide" Target="slides/slide517.xml"/><Relationship Id="rId563" Type="http://schemas.openxmlformats.org/officeDocument/2006/relationships/slide" Target="slides/slide559.xml"/><Relationship Id="rId619" Type="http://schemas.openxmlformats.org/officeDocument/2006/relationships/slide" Target="slides/slide61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423" Type="http://schemas.openxmlformats.org/officeDocument/2006/relationships/slide" Target="slides/slide419.xml"/><Relationship Id="rId258" Type="http://schemas.openxmlformats.org/officeDocument/2006/relationships/slide" Target="slides/slide254.xml"/><Relationship Id="rId465" Type="http://schemas.openxmlformats.org/officeDocument/2006/relationships/slide" Target="slides/slide461.xml"/><Relationship Id="rId630" Type="http://schemas.openxmlformats.org/officeDocument/2006/relationships/slide" Target="slides/slide626.xml"/><Relationship Id="rId672" Type="http://schemas.openxmlformats.org/officeDocument/2006/relationships/slide" Target="slides/slide668.xml"/><Relationship Id="rId728" Type="http://schemas.openxmlformats.org/officeDocument/2006/relationships/slide" Target="slides/slide72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532" Type="http://schemas.openxmlformats.org/officeDocument/2006/relationships/slide" Target="slides/slide528.xml"/><Relationship Id="rId574" Type="http://schemas.openxmlformats.org/officeDocument/2006/relationships/slide" Target="slides/slide570.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434" Type="http://schemas.openxmlformats.org/officeDocument/2006/relationships/slide" Target="slides/slide430.xml"/><Relationship Id="rId476" Type="http://schemas.openxmlformats.org/officeDocument/2006/relationships/slide" Target="slides/slide472.xml"/><Relationship Id="rId641" Type="http://schemas.openxmlformats.org/officeDocument/2006/relationships/slide" Target="slides/slide637.xml"/><Relationship Id="rId683" Type="http://schemas.openxmlformats.org/officeDocument/2006/relationships/slide" Target="slides/slide679.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501" Type="http://schemas.openxmlformats.org/officeDocument/2006/relationships/slide" Target="slides/slide497.xml"/><Relationship Id="rId543" Type="http://schemas.openxmlformats.org/officeDocument/2006/relationships/slide" Target="slides/slide539.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585" Type="http://schemas.openxmlformats.org/officeDocument/2006/relationships/slide" Target="slides/slide581.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487" Type="http://schemas.openxmlformats.org/officeDocument/2006/relationships/slide" Target="slides/slide483.xml"/><Relationship Id="rId610" Type="http://schemas.openxmlformats.org/officeDocument/2006/relationships/slide" Target="slides/slide606.xml"/><Relationship Id="rId652" Type="http://schemas.openxmlformats.org/officeDocument/2006/relationships/slide" Target="slides/slide648.xml"/><Relationship Id="rId694" Type="http://schemas.openxmlformats.org/officeDocument/2006/relationships/slide" Target="slides/slide690.xml"/><Relationship Id="rId708" Type="http://schemas.openxmlformats.org/officeDocument/2006/relationships/slide" Target="slides/slide70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512" Type="http://schemas.openxmlformats.org/officeDocument/2006/relationships/slide" Target="slides/slide508.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554" Type="http://schemas.openxmlformats.org/officeDocument/2006/relationships/slide" Target="slides/slide550.xml"/><Relationship Id="rId596" Type="http://schemas.openxmlformats.org/officeDocument/2006/relationships/slide" Target="slides/slide592.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414" Type="http://schemas.openxmlformats.org/officeDocument/2006/relationships/slide" Target="slides/slide410.xml"/><Relationship Id="rId456" Type="http://schemas.openxmlformats.org/officeDocument/2006/relationships/slide" Target="slides/slide452.xml"/><Relationship Id="rId498" Type="http://schemas.openxmlformats.org/officeDocument/2006/relationships/slide" Target="slides/slide494.xml"/><Relationship Id="rId621" Type="http://schemas.openxmlformats.org/officeDocument/2006/relationships/slide" Target="slides/slide617.xml"/><Relationship Id="rId663" Type="http://schemas.openxmlformats.org/officeDocument/2006/relationships/slide" Target="slides/slide659.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23" Type="http://schemas.openxmlformats.org/officeDocument/2006/relationships/slide" Target="slides/slide519.xml"/><Relationship Id="rId719" Type="http://schemas.openxmlformats.org/officeDocument/2006/relationships/slide" Target="slides/slide715.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730" Type="http://schemas.openxmlformats.org/officeDocument/2006/relationships/slide" Target="slides/slide726.xml"/><Relationship Id="rId162" Type="http://schemas.openxmlformats.org/officeDocument/2006/relationships/slide" Target="slides/slide158.xml"/><Relationship Id="rId218" Type="http://schemas.openxmlformats.org/officeDocument/2006/relationships/slide" Target="slides/slide214.xml"/><Relationship Id="rId425" Type="http://schemas.openxmlformats.org/officeDocument/2006/relationships/slide" Target="slides/slide421.xml"/><Relationship Id="rId467" Type="http://schemas.openxmlformats.org/officeDocument/2006/relationships/slide" Target="slides/slide463.xml"/><Relationship Id="rId632" Type="http://schemas.openxmlformats.org/officeDocument/2006/relationships/slide" Target="slides/slide628.xml"/><Relationship Id="rId271" Type="http://schemas.openxmlformats.org/officeDocument/2006/relationships/slide" Target="slides/slide267.xml"/><Relationship Id="rId674" Type="http://schemas.openxmlformats.org/officeDocument/2006/relationships/slide" Target="slides/slide670.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534" Type="http://schemas.openxmlformats.org/officeDocument/2006/relationships/slide" Target="slides/slide530.xml"/><Relationship Id="rId576" Type="http://schemas.openxmlformats.org/officeDocument/2006/relationships/slide" Target="slides/slide572.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436" Type="http://schemas.openxmlformats.org/officeDocument/2006/relationships/slide" Target="slides/slide432.xml"/><Relationship Id="rId601" Type="http://schemas.openxmlformats.org/officeDocument/2006/relationships/slide" Target="slides/slide597.xml"/><Relationship Id="rId643" Type="http://schemas.openxmlformats.org/officeDocument/2006/relationships/slide" Target="slides/slide639.xml"/><Relationship Id="rId240" Type="http://schemas.openxmlformats.org/officeDocument/2006/relationships/slide" Target="slides/slide236.xml"/><Relationship Id="rId478" Type="http://schemas.openxmlformats.org/officeDocument/2006/relationships/slide" Target="slides/slide474.xml"/><Relationship Id="rId685" Type="http://schemas.openxmlformats.org/officeDocument/2006/relationships/slide" Target="slides/slide681.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503" Type="http://schemas.openxmlformats.org/officeDocument/2006/relationships/slide" Target="slides/slide499.xml"/><Relationship Id="rId545" Type="http://schemas.openxmlformats.org/officeDocument/2006/relationships/slide" Target="slides/slide541.xml"/><Relationship Id="rId587" Type="http://schemas.openxmlformats.org/officeDocument/2006/relationships/slide" Target="slides/slide583.xml"/><Relationship Id="rId710" Type="http://schemas.openxmlformats.org/officeDocument/2006/relationships/slide" Target="slides/slide706.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447" Type="http://schemas.openxmlformats.org/officeDocument/2006/relationships/slide" Target="slides/slide443.xml"/><Relationship Id="rId612" Type="http://schemas.openxmlformats.org/officeDocument/2006/relationships/slide" Target="slides/slide608.xml"/><Relationship Id="rId251" Type="http://schemas.openxmlformats.org/officeDocument/2006/relationships/slide" Target="slides/slide247.xml"/><Relationship Id="rId489" Type="http://schemas.openxmlformats.org/officeDocument/2006/relationships/slide" Target="slides/slide485.xml"/><Relationship Id="rId654" Type="http://schemas.openxmlformats.org/officeDocument/2006/relationships/slide" Target="slides/slide650.xml"/><Relationship Id="rId696" Type="http://schemas.openxmlformats.org/officeDocument/2006/relationships/slide" Target="slides/slide692.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514" Type="http://schemas.openxmlformats.org/officeDocument/2006/relationships/slide" Target="slides/slide510.xml"/><Relationship Id="rId556" Type="http://schemas.openxmlformats.org/officeDocument/2006/relationships/slide" Target="slides/slide552.xml"/><Relationship Id="rId721" Type="http://schemas.openxmlformats.org/officeDocument/2006/relationships/slide" Target="slides/slide717.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416" Type="http://schemas.openxmlformats.org/officeDocument/2006/relationships/slide" Target="slides/slide412.xml"/><Relationship Id="rId598" Type="http://schemas.openxmlformats.org/officeDocument/2006/relationships/slide" Target="slides/slide594.xml"/><Relationship Id="rId220" Type="http://schemas.openxmlformats.org/officeDocument/2006/relationships/slide" Target="slides/slide216.xml"/><Relationship Id="rId458" Type="http://schemas.openxmlformats.org/officeDocument/2006/relationships/slide" Target="slides/slide454.xml"/><Relationship Id="rId623" Type="http://schemas.openxmlformats.org/officeDocument/2006/relationships/slide" Target="slides/slide619.xml"/><Relationship Id="rId665" Type="http://schemas.openxmlformats.org/officeDocument/2006/relationships/slide" Target="slides/slide661.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525" Type="http://schemas.openxmlformats.org/officeDocument/2006/relationships/slide" Target="slides/slide521.xml"/><Relationship Id="rId567" Type="http://schemas.openxmlformats.org/officeDocument/2006/relationships/slide" Target="slides/slide563.xml"/><Relationship Id="rId732" Type="http://schemas.openxmlformats.org/officeDocument/2006/relationships/notesMaster" Target="notesMasters/notesMaster1.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427" Type="http://schemas.openxmlformats.org/officeDocument/2006/relationships/slide" Target="slides/slide423.xml"/><Relationship Id="rId469" Type="http://schemas.openxmlformats.org/officeDocument/2006/relationships/slide" Target="slides/slide465.xml"/><Relationship Id="rId634" Type="http://schemas.openxmlformats.org/officeDocument/2006/relationships/slide" Target="slides/slide630.xml"/><Relationship Id="rId676" Type="http://schemas.openxmlformats.org/officeDocument/2006/relationships/slide" Target="slides/slide672.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480" Type="http://schemas.openxmlformats.org/officeDocument/2006/relationships/slide" Target="slides/slide476.xml"/><Relationship Id="rId536" Type="http://schemas.openxmlformats.org/officeDocument/2006/relationships/slide" Target="slides/slide532.xml"/><Relationship Id="rId701" Type="http://schemas.openxmlformats.org/officeDocument/2006/relationships/slide" Target="slides/slide697.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578" Type="http://schemas.openxmlformats.org/officeDocument/2006/relationships/slide" Target="slides/slide574.xml"/><Relationship Id="rId200" Type="http://schemas.openxmlformats.org/officeDocument/2006/relationships/slide" Target="slides/slide196.xml"/><Relationship Id="rId382" Type="http://schemas.openxmlformats.org/officeDocument/2006/relationships/slide" Target="slides/slide378.xml"/><Relationship Id="rId438" Type="http://schemas.openxmlformats.org/officeDocument/2006/relationships/slide" Target="slides/slide434.xml"/><Relationship Id="rId603" Type="http://schemas.openxmlformats.org/officeDocument/2006/relationships/slide" Target="slides/slide599.xml"/><Relationship Id="rId645" Type="http://schemas.openxmlformats.org/officeDocument/2006/relationships/slide" Target="slides/slide641.xml"/><Relationship Id="rId687" Type="http://schemas.openxmlformats.org/officeDocument/2006/relationships/slide" Target="slides/slide683.xml"/><Relationship Id="rId242" Type="http://schemas.openxmlformats.org/officeDocument/2006/relationships/slide" Target="slides/slide238.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712" Type="http://schemas.openxmlformats.org/officeDocument/2006/relationships/slide" Target="slides/slide708.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547" Type="http://schemas.openxmlformats.org/officeDocument/2006/relationships/slide" Target="slides/slide543.xml"/><Relationship Id="rId589" Type="http://schemas.openxmlformats.org/officeDocument/2006/relationships/slide" Target="slides/slide585.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449" Type="http://schemas.openxmlformats.org/officeDocument/2006/relationships/slide" Target="slides/slide445.xml"/><Relationship Id="rId614" Type="http://schemas.openxmlformats.org/officeDocument/2006/relationships/slide" Target="slides/slide610.xml"/><Relationship Id="rId656" Type="http://schemas.openxmlformats.org/officeDocument/2006/relationships/slide" Target="slides/slide652.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60" Type="http://schemas.openxmlformats.org/officeDocument/2006/relationships/slide" Target="slides/slide456.xml"/><Relationship Id="rId516" Type="http://schemas.openxmlformats.org/officeDocument/2006/relationships/slide" Target="slides/slide512.xml"/><Relationship Id="rId698" Type="http://schemas.openxmlformats.org/officeDocument/2006/relationships/slide" Target="slides/slide694.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723" Type="http://schemas.openxmlformats.org/officeDocument/2006/relationships/slide" Target="slides/slide719.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slide" Target="slides/slide414.xml"/><Relationship Id="rId625" Type="http://schemas.openxmlformats.org/officeDocument/2006/relationships/slide" Target="slides/slide621.xml"/><Relationship Id="rId222" Type="http://schemas.openxmlformats.org/officeDocument/2006/relationships/slide" Target="slides/slide218.xml"/><Relationship Id="rId264" Type="http://schemas.openxmlformats.org/officeDocument/2006/relationships/slide" Target="slides/slide260.xml"/><Relationship Id="rId471" Type="http://schemas.openxmlformats.org/officeDocument/2006/relationships/slide" Target="slides/slide467.xml"/><Relationship Id="rId667" Type="http://schemas.openxmlformats.org/officeDocument/2006/relationships/slide" Target="slides/slide663.xml"/><Relationship Id="rId17" Type="http://schemas.openxmlformats.org/officeDocument/2006/relationships/slide" Target="slides/slide13.xml"/><Relationship Id="rId59" Type="http://schemas.openxmlformats.org/officeDocument/2006/relationships/slide" Target="slides/slide55.xml"/><Relationship Id="rId124" Type="http://schemas.openxmlformats.org/officeDocument/2006/relationships/slide" Target="slides/slide120.xml"/><Relationship Id="rId527" Type="http://schemas.openxmlformats.org/officeDocument/2006/relationships/slide" Target="slides/slide523.xml"/><Relationship Id="rId569" Type="http://schemas.openxmlformats.org/officeDocument/2006/relationships/slide" Target="slides/slide565.xml"/><Relationship Id="rId734" Type="http://schemas.openxmlformats.org/officeDocument/2006/relationships/presProps" Target="presProps.xml"/><Relationship Id="rId70" Type="http://schemas.openxmlformats.org/officeDocument/2006/relationships/slide" Target="slides/slide66.xml"/><Relationship Id="rId166" Type="http://schemas.openxmlformats.org/officeDocument/2006/relationships/slide" Target="slides/slide162.xml"/><Relationship Id="rId331" Type="http://schemas.openxmlformats.org/officeDocument/2006/relationships/slide" Target="slides/slide327.xml"/><Relationship Id="rId373" Type="http://schemas.openxmlformats.org/officeDocument/2006/relationships/slide" Target="slides/slide369.xml"/><Relationship Id="rId429" Type="http://schemas.openxmlformats.org/officeDocument/2006/relationships/slide" Target="slides/slide425.xml"/><Relationship Id="rId580" Type="http://schemas.openxmlformats.org/officeDocument/2006/relationships/slide" Target="slides/slide576.xml"/><Relationship Id="rId636" Type="http://schemas.openxmlformats.org/officeDocument/2006/relationships/slide" Target="slides/slide632.xml"/><Relationship Id="rId1" Type="http://schemas.openxmlformats.org/officeDocument/2006/relationships/slideMaster" Target="slideMasters/slideMaster1.xml"/><Relationship Id="rId233" Type="http://schemas.openxmlformats.org/officeDocument/2006/relationships/slide" Target="slides/slide229.xml"/><Relationship Id="rId440" Type="http://schemas.openxmlformats.org/officeDocument/2006/relationships/slide" Target="slides/slide436.xml"/><Relationship Id="rId678" Type="http://schemas.openxmlformats.org/officeDocument/2006/relationships/slide" Target="slides/slide674.xml"/><Relationship Id="rId28" Type="http://schemas.openxmlformats.org/officeDocument/2006/relationships/slide" Target="slides/slide24.xml"/><Relationship Id="rId275" Type="http://schemas.openxmlformats.org/officeDocument/2006/relationships/slide" Target="slides/slide271.xml"/><Relationship Id="rId300" Type="http://schemas.openxmlformats.org/officeDocument/2006/relationships/slide" Target="slides/slide296.xml"/><Relationship Id="rId482" Type="http://schemas.openxmlformats.org/officeDocument/2006/relationships/slide" Target="slides/slide478.xml"/><Relationship Id="rId538" Type="http://schemas.openxmlformats.org/officeDocument/2006/relationships/slide" Target="slides/slide534.xml"/><Relationship Id="rId703" Type="http://schemas.openxmlformats.org/officeDocument/2006/relationships/slide" Target="slides/slide699.xml"/><Relationship Id="rId81" Type="http://schemas.openxmlformats.org/officeDocument/2006/relationships/slide" Target="slides/slide77.xml"/><Relationship Id="rId135" Type="http://schemas.openxmlformats.org/officeDocument/2006/relationships/slide" Target="slides/slide131.xml"/><Relationship Id="rId177" Type="http://schemas.openxmlformats.org/officeDocument/2006/relationships/slide" Target="slides/slide173.xml"/><Relationship Id="rId342" Type="http://schemas.openxmlformats.org/officeDocument/2006/relationships/slide" Target="slides/slide338.xml"/><Relationship Id="rId384" Type="http://schemas.openxmlformats.org/officeDocument/2006/relationships/slide" Target="slides/slide380.xml"/><Relationship Id="rId591" Type="http://schemas.openxmlformats.org/officeDocument/2006/relationships/slide" Target="slides/slide587.xml"/><Relationship Id="rId605" Type="http://schemas.openxmlformats.org/officeDocument/2006/relationships/slide" Target="slides/slide601.xml"/><Relationship Id="rId202" Type="http://schemas.openxmlformats.org/officeDocument/2006/relationships/slide" Target="slides/slide198.xml"/><Relationship Id="rId244" Type="http://schemas.openxmlformats.org/officeDocument/2006/relationships/slide" Target="slides/slide240.xml"/><Relationship Id="rId647" Type="http://schemas.openxmlformats.org/officeDocument/2006/relationships/slide" Target="slides/slide643.xml"/><Relationship Id="rId689" Type="http://schemas.openxmlformats.org/officeDocument/2006/relationships/slide" Target="slides/slide685.xml"/><Relationship Id="rId39" Type="http://schemas.openxmlformats.org/officeDocument/2006/relationships/slide" Target="slides/slide35.xml"/><Relationship Id="rId286" Type="http://schemas.openxmlformats.org/officeDocument/2006/relationships/slide" Target="slides/slide282.xml"/><Relationship Id="rId451" Type="http://schemas.openxmlformats.org/officeDocument/2006/relationships/slide" Target="slides/slide447.xml"/><Relationship Id="rId493" Type="http://schemas.openxmlformats.org/officeDocument/2006/relationships/slide" Target="slides/slide489.xml"/><Relationship Id="rId507" Type="http://schemas.openxmlformats.org/officeDocument/2006/relationships/slide" Target="slides/slide503.xml"/><Relationship Id="rId549" Type="http://schemas.openxmlformats.org/officeDocument/2006/relationships/slide" Target="slides/slide545.xml"/><Relationship Id="rId714" Type="http://schemas.openxmlformats.org/officeDocument/2006/relationships/slide" Target="slides/slide710.xml"/><Relationship Id="rId50" Type="http://schemas.openxmlformats.org/officeDocument/2006/relationships/slide" Target="slides/slide46.xml"/><Relationship Id="rId104" Type="http://schemas.openxmlformats.org/officeDocument/2006/relationships/slide" Target="slides/slide100.xml"/><Relationship Id="rId146" Type="http://schemas.openxmlformats.org/officeDocument/2006/relationships/slide" Target="slides/slide142.xml"/><Relationship Id="rId188" Type="http://schemas.openxmlformats.org/officeDocument/2006/relationships/slide" Target="slides/slide184.xml"/><Relationship Id="rId311" Type="http://schemas.openxmlformats.org/officeDocument/2006/relationships/slide" Target="slides/slide307.xml"/><Relationship Id="rId353" Type="http://schemas.openxmlformats.org/officeDocument/2006/relationships/slide" Target="slides/slide349.xml"/><Relationship Id="rId395" Type="http://schemas.openxmlformats.org/officeDocument/2006/relationships/slide" Target="slides/slide391.xml"/><Relationship Id="rId409" Type="http://schemas.openxmlformats.org/officeDocument/2006/relationships/slide" Target="slides/slide405.xml"/><Relationship Id="rId560" Type="http://schemas.openxmlformats.org/officeDocument/2006/relationships/slide" Target="slides/slide556.xml"/><Relationship Id="rId92" Type="http://schemas.openxmlformats.org/officeDocument/2006/relationships/slide" Target="slides/slide88.xml"/><Relationship Id="rId213" Type="http://schemas.openxmlformats.org/officeDocument/2006/relationships/slide" Target="slides/slide209.xml"/><Relationship Id="rId420" Type="http://schemas.openxmlformats.org/officeDocument/2006/relationships/slide" Target="slides/slide416.xml"/><Relationship Id="rId616" Type="http://schemas.openxmlformats.org/officeDocument/2006/relationships/slide" Target="slides/slide612.xml"/><Relationship Id="rId658" Type="http://schemas.openxmlformats.org/officeDocument/2006/relationships/slide" Target="slides/slide654.xml"/><Relationship Id="rId255" Type="http://schemas.openxmlformats.org/officeDocument/2006/relationships/slide" Target="slides/slide251.xml"/><Relationship Id="rId297" Type="http://schemas.openxmlformats.org/officeDocument/2006/relationships/slide" Target="slides/slide293.xml"/><Relationship Id="rId462" Type="http://schemas.openxmlformats.org/officeDocument/2006/relationships/slide" Target="slides/slide458.xml"/><Relationship Id="rId518" Type="http://schemas.openxmlformats.org/officeDocument/2006/relationships/slide" Target="slides/slide514.xml"/><Relationship Id="rId725" Type="http://schemas.openxmlformats.org/officeDocument/2006/relationships/slide" Target="slides/slide721.xml"/><Relationship Id="rId115" Type="http://schemas.openxmlformats.org/officeDocument/2006/relationships/slide" Target="slides/slide111.xml"/><Relationship Id="rId157" Type="http://schemas.openxmlformats.org/officeDocument/2006/relationships/slide" Target="slides/slide153.xml"/><Relationship Id="rId322" Type="http://schemas.openxmlformats.org/officeDocument/2006/relationships/slide" Target="slides/slide318.xml"/><Relationship Id="rId364" Type="http://schemas.openxmlformats.org/officeDocument/2006/relationships/slide" Target="slides/slide360.xml"/><Relationship Id="rId61" Type="http://schemas.openxmlformats.org/officeDocument/2006/relationships/slide" Target="slides/slide57.xml"/><Relationship Id="rId199" Type="http://schemas.openxmlformats.org/officeDocument/2006/relationships/slide" Target="slides/slide195.xml"/><Relationship Id="rId571" Type="http://schemas.openxmlformats.org/officeDocument/2006/relationships/slide" Target="slides/slide567.xml"/><Relationship Id="rId627" Type="http://schemas.openxmlformats.org/officeDocument/2006/relationships/slide" Target="slides/slide623.xml"/><Relationship Id="rId669" Type="http://schemas.openxmlformats.org/officeDocument/2006/relationships/slide" Target="slides/slide665.xml"/><Relationship Id="rId19" Type="http://schemas.openxmlformats.org/officeDocument/2006/relationships/slide" Target="slides/slide15.xml"/><Relationship Id="rId224" Type="http://schemas.openxmlformats.org/officeDocument/2006/relationships/slide" Target="slides/slide220.xml"/><Relationship Id="rId266" Type="http://schemas.openxmlformats.org/officeDocument/2006/relationships/slide" Target="slides/slide262.xml"/><Relationship Id="rId431" Type="http://schemas.openxmlformats.org/officeDocument/2006/relationships/slide" Target="slides/slide427.xml"/><Relationship Id="rId473" Type="http://schemas.openxmlformats.org/officeDocument/2006/relationships/slide" Target="slides/slide469.xml"/><Relationship Id="rId529" Type="http://schemas.openxmlformats.org/officeDocument/2006/relationships/slide" Target="slides/slide525.xml"/><Relationship Id="rId680" Type="http://schemas.openxmlformats.org/officeDocument/2006/relationships/slide" Target="slides/slide676.xml"/><Relationship Id="rId736" Type="http://schemas.openxmlformats.org/officeDocument/2006/relationships/theme" Target="theme/theme1.xml"/><Relationship Id="rId30" Type="http://schemas.openxmlformats.org/officeDocument/2006/relationships/slide" Target="slides/slide26.xml"/><Relationship Id="rId126" Type="http://schemas.openxmlformats.org/officeDocument/2006/relationships/slide" Target="slides/slide122.xml"/><Relationship Id="rId168" Type="http://schemas.openxmlformats.org/officeDocument/2006/relationships/slide" Target="slides/slide164.xml"/><Relationship Id="rId333" Type="http://schemas.openxmlformats.org/officeDocument/2006/relationships/slide" Target="slides/slide329.xml"/><Relationship Id="rId540" Type="http://schemas.openxmlformats.org/officeDocument/2006/relationships/slide" Target="slides/slide536.xml"/><Relationship Id="rId72" Type="http://schemas.openxmlformats.org/officeDocument/2006/relationships/slide" Target="slides/slide68.xml"/><Relationship Id="rId375" Type="http://schemas.openxmlformats.org/officeDocument/2006/relationships/slide" Target="slides/slide371.xml"/><Relationship Id="rId582" Type="http://schemas.openxmlformats.org/officeDocument/2006/relationships/slide" Target="slides/slide578.xml"/><Relationship Id="rId638" Type="http://schemas.openxmlformats.org/officeDocument/2006/relationships/slide" Target="slides/slide634.xml"/><Relationship Id="rId3" Type="http://schemas.openxmlformats.org/officeDocument/2006/relationships/slideMaster" Target="slideMasters/slideMaster3.xml"/><Relationship Id="rId235" Type="http://schemas.openxmlformats.org/officeDocument/2006/relationships/slide" Target="slides/slide231.xml"/><Relationship Id="rId277" Type="http://schemas.openxmlformats.org/officeDocument/2006/relationships/slide" Target="slides/slide273.xml"/><Relationship Id="rId400" Type="http://schemas.openxmlformats.org/officeDocument/2006/relationships/slide" Target="slides/slide396.xml"/><Relationship Id="rId442" Type="http://schemas.openxmlformats.org/officeDocument/2006/relationships/slide" Target="slides/slide438.xml"/><Relationship Id="rId484" Type="http://schemas.openxmlformats.org/officeDocument/2006/relationships/slide" Target="slides/slide480.xml"/><Relationship Id="rId705" Type="http://schemas.openxmlformats.org/officeDocument/2006/relationships/slide" Target="slides/slide701.xml"/><Relationship Id="rId137" Type="http://schemas.openxmlformats.org/officeDocument/2006/relationships/slide" Target="slides/slide133.xml"/><Relationship Id="rId302" Type="http://schemas.openxmlformats.org/officeDocument/2006/relationships/slide" Target="slides/slide298.xml"/><Relationship Id="rId344" Type="http://schemas.openxmlformats.org/officeDocument/2006/relationships/slide" Target="slides/slide340.xml"/><Relationship Id="rId691" Type="http://schemas.openxmlformats.org/officeDocument/2006/relationships/slide" Target="slides/slide6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1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21.wmf"/><Relationship Id="rId1" Type="http://schemas.openxmlformats.org/officeDocument/2006/relationships/image" Target="../media/image32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12.wmf"/><Relationship Id="rId1" Type="http://schemas.openxmlformats.org/officeDocument/2006/relationships/image" Target="../media/image41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9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emf"/><Relationship Id="rId1" Type="http://schemas.openxmlformats.org/officeDocument/2006/relationships/image" Target="../media/image22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12.wmf"/><Relationship Id="rId1" Type="http://schemas.openxmlformats.org/officeDocument/2006/relationships/image" Target="../media/image4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emf"/><Relationship Id="rId1" Type="http://schemas.openxmlformats.org/officeDocument/2006/relationships/image" Target="../media/image2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10/28/2020</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2T05:08:51.125"/>
    </inkml:context>
    <inkml:brush xml:id="br0">
      <inkml:brushProperty name="width" value="0.05292" units="cm"/>
      <inkml:brushProperty name="height" value="0.05292" units="cm"/>
      <inkml:brushProperty name="color" value="#FF0000"/>
    </inkml:brush>
  </inkml:definitions>
  <inkml:trace contextRef="#ctx0" brushRef="#br0">19026 16892 0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38.767"/>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5011 0,'25'0'125,"0"0"-110,0 0 1,0 0-16,49 0 16,-49 0-1,24 0-15,1 0 16,-25 0-1,0 0-15,-1 0 16,1 0 0,0 0-1,0 0 17,0 0-1,-1 0 109,1 0-124,0 0 0,0 0-1,0 0 1,-1 0 0,1 0-1,0 0 1,0 0 15,0 0 0,0 0 32</inkml:trace>
</inkml:ink>
</file>

<file path=ppt/ink/ink10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05.787"/>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6152 12998 0,'-25'0'109,"0"24"-93,-24-24 0,24 0-16,0-24 0,-25-1 15,26 25 17,-26-25-17,25 0-15,0 25 16,1 0-1,-1 0 1,0 0 15,0 0 1,0 0 46,25 25-63,-24-25 63,24 25-15,-25-25-32,0 0 0,0 0 16,25 25-15,-25-25-17,1 0 32,-1 0-31,0 0 124,25 24-140</inkml:trace>
</inkml:ink>
</file>

<file path=ppt/ink/ink10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10.028"/>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6152 13940 0,'-50'0'141,"50"25"-126,-25-25 1,1 0-16,-1 0 16,0 0-1,-25 0-15,1 0 16,24 0-16,0 25 16,0-25-1,1 0-15,-26 0 16,25 0-1,0 0 32,1 0 63,-1 0-79,0 0 31,0 0-30,0 0-1,1 0 0,-1 0 16,25 25 62,-25-25-15</inkml:trace>
</inkml:ink>
</file>

<file path=ppt/ink/ink10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32.288"/>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8360 6573 0,'-25'0'187,"0"0"-171,0 0 0,0 25-1,1-25 16,-26 0-31,25 0 16,-25 0 0,26 0 15,-1 0-15,0 0 15,0 0 0,0 0 78,1 0-30,-1 0-48,0 0-16,0 0 17,0 0-17,1 0 1,-1 0 0,0 0 15,0 0 94,0 0-47</inkml:trace>
</inkml:ink>
</file>

<file path=ppt/ink/ink10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1:44.46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8459 6499 0,'-25'0'125,"0"0"-93,-74 25-32,74-1 15,0-24 16,1 0-15,-26 0 0,25 0-16,0 0 31,0 0-31,1 0 16,-1 0-1,25-24 1,-25 24-16,0 0 15,25-25 1,-25 25 0,1 0 77,-1 0-61,0 0-17,0 0 48,0 0-32,1 0 47,24 25 0,-25-25 16,25 24-78,-25-24-16,0 0 31</inkml:trace>
</inkml:ink>
</file>

<file path=ppt/ink/ink10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2:35.96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8310 13965 0,'-50'0'156,"1"0"-124,24 0-17,0 0 1,0 0 31,0 0-32,1 0 17,-1 0 15,0 0-32,0 0 1,0 0-1,1 0 17,-1 0 46,0 0-31,0 0-32,-24 0 1,24 0 0,0 0 187,0 0-141,0 0 32,1 0-63,-1 0 16</inkml:trace>
</inkml:ink>
</file>

<file path=ppt/ink/ink10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12.976"/>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9947 6573 0,'25'0'172,"0"0"-156,-1 0 15,1 0-31,0 0 16,0 0-1,0 0 17,-1 0-1,1 0 16,25 0-16,-25 0-15,-1 0 31,1 0-1,0 0 33,0 0-48,0 0 16,0 0-16,-1 0 31</inkml:trace>
</inkml:ink>
</file>

<file path=ppt/ink/ink10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15.865"/>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9897 13940 0,'50'0'156,"0"0"-156,-1 0 16,-24 0-16,25 0 15,-26 25 1,51 0 0,-50-25-16,-1 0 15,1 0 126,0 0-32,0 0-109,0 0 31,0 0 48,-1 0-48</inkml:trace>
</inkml:ink>
</file>

<file path=ppt/ink/ink10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42.313"/>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4019 9575 0,'-25'0'188,"0"0"-173,0 0 1,0 0-16,-24 0 16,24 0-16,0 0 15,-24 0 1,24 0 0,0 0-1,0 0-15,0 0 31,-24 0-15,24 0 0,0 0 15,0 0 31,1 0-15,-1 0 94,0 0-47,0 0-47,0 0 31,1 0-47,-1 0 94</inkml:trace>
</inkml:ink>
</file>

<file path=ppt/ink/ink10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56.958"/>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8384 6102 0,'-49'0'188,"49"25"-188,-25-25 16,0 0-1,0 0 16,1 0-15,-1 0 0,0 0-1,0 0 1,0 0-16,0 0 31,-49 0-31,49 25 31,0-25-31,-24 0 16,24 0 0,0 0-1,0 0-15,1 0 63,-1 0-32,0 0 0,0 0-31,0 0 63</inkml:trace>
</inkml:ink>
</file>

<file path=ppt/ink/ink10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59.730"/>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8434 9426 0,'0'25'156,"-25"-25"-140,-24 24 0,-1-24-1,25 0 1,-24 0-16,24 0 16,0 0-1,-25 25-15,25-25 16,1 0 31,-1 25-47,0-25 15,0 0 17,25 25-1,0 0-16,-25-25 1,1 0 15,-1 0 1,0 0-17,0 0 1,0 0-1,1 0 32,-1 0 16,25 24-16,-25-24 31,0 0 141,0 0-204,1 0 1</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41.272"/>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6648 0,'0'0'0,"25"0"0,-25-25 15,25 25 1,25 0-16,-50-25 16,24 25-1,1-25 1,0 25 15,0 0 141,0 0-141,24 0-15,1 0-1,-1 0-15,1 0 16,0 0-16,-26 0 16,26 0 15,-25 0-31,-25-25 16,25 25-16,-1 0 15,1 0 1,0 0-1,0 0 126</inkml:trace>
</inkml:ink>
</file>

<file path=ppt/ink/ink1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02.953"/>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8335 11485 0,'-50'0'141,"-24"0"-141,49 0 16,-25 0-1,1 0 1,24 0 0,-25 0-16,25 0 31,1 0 0,-1 0 32,0 0 46,0 0-93,0 0 15,1 0 0,-1 0 63,0 0 62,0 0 110,0 0-188,25 24-47</inkml:trace>
</inkml:ink>
</file>

<file path=ppt/ink/ink1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09.111"/>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10468 5606 0,'-25'0'172,"0"25"-156,-24-25-1,-1 0 1,0 24-16,26-24 31,-26 0-31,0 25 32,26-25-32,-1 0 15,0 0-15,0 0 16,0 0 15,1 0-15,-1 0 46,0 0-46,0 0 46</inkml:trace>
</inkml:ink>
</file>

<file path=ppt/ink/ink1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11.03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10394 6052 0,'-25'0'156,"0"0"-140,0 0 0,0 0-1,0 0-15,-24 0 16,24 0-16,0 0 15,-24 0-15,24 0 32,0 0 30,0 0-62,0 0 16,1 0 15,-1 0 188,0 0-125</inkml:trace>
</inkml:ink>
</file>

<file path=ppt/ink/ink1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15.259"/>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10319 9525 0,'-25'25'219,"0"-25"-204,1 0 1,-1 0 15,0 25-15,0-25-16,0 0 15,1 0-15,24 24 16,-25-24 0,0 0-1,0 0 17,0 0 30,1 0 1,-1 0-1,0 0 79,0 0-110</inkml:trace>
</inkml:ink>
</file>

<file path=ppt/ink/ink1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18.52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10344 11559 0,'-25'0'94,"0"0"-63,0 0-15,1 0-1,-1 0-15,0 0 16,0 0 0,0 0 15,1 0 16,-1 0-16,0 0 16,0 0 15,0 0 32,1 0-78,-1 0-1</inkml:trace>
</inkml:ink>
</file>

<file path=ppt/ink/ink1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27.083"/>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5978 5457 0,'0'25'422,"-25"0"-406,1-25-1,-1 0 1,0 0-1,0 24 17,0-24-17,1 0 63,-1 0-62,0 0 62,0 0 16,0 0-78,1 0-16,-1 0 31,-25 0-16,25 0 17,1 0-32,-1 0 31,0 0-15</inkml:trace>
</inkml:ink>
</file>

<file path=ppt/ink/ink1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29.388"/>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6053 6052 0,'-25'0'110,"0"0"-95,0 0 1,0 0-1,-24 25 1,24-25 0,-25 0-16,26 0 31,-1 25-15,0-25 30,-25 0-30,26 0 0,-1 0-1,0 0 17,0 0 61,0 0-15,1 0-31</inkml:trace>
</inkml:ink>
</file>

<file path=ppt/ink/ink1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31.740"/>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5953 7094 0,'-24'-25'157,"-1"25"-142,0 0 1,0-24-16,-24 24 31,24 0 0,0 0 48,0 0 30,0 0-62,1 0-32,-1 0 32,0 0-31,0 0 0,0 0 30,1 0 64</inkml:trace>
</inkml:ink>
</file>

<file path=ppt/ink/ink1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33.479"/>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5978 7590 0,'0'25'156,"-49"-25"-141,24 25-15,-25-25 16,25 0 0,1 0-1,-1 0 1,-25 0-16,25 0 16,1 0 15,-1 0 16,0 0 15,0 0-62,0 0 16,1 0 15,-1 0 47,0 0-47,0 0 48</inkml:trace>
</inkml:ink>
</file>

<file path=ppt/ink/ink1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55.02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6077 9550 0,'-24'0'78,"-26"0"-63,0 0-15,1 0 16,-26 0-16,51 0 16,-1 0-1,0 0 1,-25 0 0,26 0-16,-26 0 31,25 0-16,0 0-15,-49 0 16,49 0 15,0 0-15,1 0 0,-1 0 15,25-25 78</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43.476"/>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7962 0,'25'25'171,"0"-25"-171,0 0 16,0 0 0,49 0-16,-49 0 15,0 0 1,-1 0-16,1 0 31,0 0-31,0 0 16,0 0-1,-1 0-15,1 0 32,0 0-17,0 0 1,0 0 109,-1 0-109,1 0-1,0 0 1,0 0 15,0 0 16,-1 0 15,1 0-62</inkml:trace>
</inkml:ink>
</file>

<file path=ppt/ink/ink1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56.844"/>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5953 10021 0,'-24'0'125,"-1"0"-109,0 0 0,-25 0-1,1 0 1,24 0-1,0 0 1,0 0-16,1 0 16,-1 0 15,0 0 16,0 0 0,0 0-16,1 0 16,-1 0-32,0 0 1,-25 0 0,26 0-1,-1 0 1,0 0-16</inkml:trace>
</inkml:ink>
</file>

<file path=ppt/ink/ink1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58.901"/>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5978 10517 0,'0'25'78,"0"0"-31,-25-25-31,1 0-16,-1 25 15,0-25 1,-25 0-1,26 0 1,-1 0 0,0 0-1,0 0 1,0 0-16,1 0 16,-1 0-1,0 0 63,0 0 94,0 0-125,1 0-16,-1 0 141</inkml:trace>
</inkml:ink>
</file>

<file path=ppt/ink/ink1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5:01.736"/>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6003 11509 0,'-25'0'140,"0"0"-140,-24 0 16,24 0-1,-25-24 1,26 24-16,-26 0 16,25 0-16,0 0 15,1 0-15,-1 0 16,0 0 15,0 0 219,0 0-172,1 0-46,24 24-1,-25-24 16</inkml:trace>
</inkml:ink>
</file>

<file path=ppt/ink/ink1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5:03.57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6053 11881 0,'-25'0'141,"-25"25"-125,25-25-1,1 0 1,-1 25-16,0-25 15,0 0 32,0 0-15,1 0-32,-1 0 15,0 0 32,0 0 47,0 0-94,1 0 15,-1 0 1,0 0 0,0 0-1,0 0 1,25 25 0,-49-25-1,24 0 32,0 0-16,0 0 63</inkml:trace>
</inkml:ink>
</file>

<file path=ppt/ink/ink1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5:05.726"/>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6028 12427 0,'-50'0'157,"25"0"-142,1 0 1,-1 0-16,0 0 16,0 0-1,0 0 1,1 0-1,-1 0 1,0 0 0,0 0-1,0 0 17,1 0 14,-1 0 1,0 0-31,0 0 31,0 0 31,1 0-62,-1 0 30,0 0 1</inkml:trace>
</inkml:ink>
</file>

<file path=ppt/ink/ink12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13:31.37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definitions>
  <inkml:trace contextRef="#ctx0" brushRef="#br0">2698 1847 1377,'-19'0'416,"19"-19"-192,0 19-160,0 0 33,0 0-65,0-19-32,0 19 0,0 0-32,0 0 0,0 0-161,0 0-255,0 0-385,0 0 321,0 0 480,0 0 544,0 0 1026,0 0 31,0 0-288,0 0-160,0 0-160,0-21-224,0 21-257,0 0 129,19 0 192,-19 21-193,0-21-31,0 0-193,0 0 33,0 0-225,0 0-128,20 0 32,-20 0-32,0 0 96,0 19 160,0-19 97,20 19 63,-20-19-223,0 21 63,20-21-32,-20 19 0,0-19-95,0 21-1,20-21-32,-20 20 0,0-1 0,19-19 64,-19 20 65,20 0-225,-20-20 32,0 20 96,20 0-32,-20 0-96,0 19 0,20-19 0,-20-20-32,20 40-64,-20-40 64,21 39-32,-21-19 96,18 0 1,-18 0-33,20 0 0,-20 20 32,20-21-32,-20 2-64,21 19 32,-1-21 0,-2 1-32,-18 20 0,21-21 0,-1 21 32,0-20-32,0 20 0,-1-1 32,1 1-32,0-20 32,0 19 0,0 2 0,-1 17 0,1-17 0,20-1-64,-20 19 64,19-19-64,-19 0 32,21-1 64,-23 21-64,23-21 0,-21 2 32,19 18-32,-19-19 32,20 20 32,-20-21-64,-1 21 32,21-1-32,-20 1 64,19-20-64,-19 20 32,20-1-32,-19-19 32,17 19-64,3-19 32,-21 20 32,19-20-64,1 20 64,-20-21 32,19 21-96,1-21 193,-20 1-33,19 0-192,-19 0 96,20 0-96,-19 19 32,17-19 64,-17-20-64,-1 19 160,18 1-224,-17 0 96,19 0 32,-20-21-32,-1 21 32,21 0 0,-20-20 0,0 20-64,-1-21 64,21 2 96,-40 18-192,41-19 96,-21 0-96,-2 0 128,2 0 0,1 0-64,-1-1-288,0 1 576,-2 0-384,3 0 96,-1-20-64,-20 20 64,20 0 0,0 0-32,-1-20 96,1 19-32,0-19-32,-20 21-64,20-2 96,0-19 32,-1 20-128,1-20 192,0 21-224,0-21 128,1 19-64,-3-19 128,2 20-64,0-20-64,1 20 32,17-20 32,-17 0 0,-1 0 96,20 19-224,-21-19 128,21 0 0,-20 0-64,19 21 0,1-21 64,-20 0-64,21 20 64,-23-20 0,2 0-32,21 0 32,-21 19-128,-2-19 192,3 0-192,19 0 64,-20 20 32,-1-20 128,1 0-192,20 19 64,-20-19 64,19 0-160,-19 0 192,0 0-96,19 0 32,-19 21-32,0-21 0,21 0-32,-23 0 160,23 0-192,-21 0 32,0 0 96,19 0-64,-19 0 96,20 0-160,-21 0 64,21 0 0,-20-21-64,21 21 160,-3 0-160,-18-19 128,21 19-32,-2-20-96,1 1 128,-1 19-64,1-20 0,0-1-64,-1 2 96,1 19-96,-20-20 96,19 0-64,1 1 32,-1-22-64,2 22 128,-1 19 32,-1-21-160,1 2 96,-1-1-64,1 0 0,0 0 32,-1 0 0,1 0 0,1 0 32,-3-19-160,3 19 320,-3 0-128,3 0-96,-1 0 32,-1-19 32,1 18-32,-20 2 128,19-2-160,1 2 64,-1-22-32,-19 22 97,21-1-97,-3-19 0,3-1 0,-1 20 32,-1-20-32,1 0 0,0 21 96,-21-21-128,21 0 32,1 1 0,-3-1 64,3 0-96,-3 0 64,-17 0-32,19 1-32,-1-1 0,21 0 96,-21 0-128,1-19 0,0 19 96,-1 0-32,-19 0 32,21 1-32,-3-1 0,3-20 0,-21 21-32,19-1 96,-19 0 0,20-20-64,-1 21 0,1-21 32,-20 21-64,19-21 64,1 20-64,1 1 32,-2-21 32,1 20-64,-20-20 0,19 20 32,1-19 0,-1 19 32,1-19-64,-20-1 96,19 20-64,1-19-64,1 19 96,-23-19-64,23-1 160,-21 20-128,0 0-32,-2 1 64,3-1 0,-21 20 128,20-20-320,0 0 128,0 2 32,0 17 0,-20-19 160,19 0-128,1 1 96,0-1-224,20 0 96,-21 1 32,1 19-256,0 0 480,-20 0-224,0 0-64,21 20 32,-21 0-32,0 0-320,0-19-865,20 19-994,-20 0-2465,0-20-6469</inkml:trace>
  <inkml:trace contextRef="#ctx0" brushRef="#br0" timeOffset="816.0463">9786 1033 2850,'-20'0'4773,"-1"0"-4005,1 0 1411,20 0 63,0-20-545,0 20-864,0 0-449,0 0 193,20 0-97,1 0-223,19 0-129,19-19-32,0 19-64,1-20-64,-21-1-256,21 21-289,-21-20-384,-19 20-961,0-19-1537,-20 19-2435</inkml:trace>
  <inkml:trace contextRef="#ctx0" brushRef="#br0" timeOffset="1031.0588">10043 953 3331,'-39'21'448,"39"-1"1218,0 19-481,0-20-256,0 2-321,19 19-191,1-21-129,20 21 96,-19-20 289,-3 20-353,2-20 161,-20-1 800,0 21 224,0-20-480,-20 1-224,-19-2-353,-1 1-287,1-1-65,-1-19-96,0 20-385,1 1-896,19-21-1570,0 0-4612</inkml:trace>
  <inkml:trace contextRef="#ctx0" brushRef="#br0" timeOffset="1356.0775">10381 1052 7879,'20'-39'-32,"-20"39"769,0-19 1088,0 19-1472,-20 0-674,20 0 161,0 19 224,0 1 353,0-1 287,0 22 353,-20 18-64,20 1-320,0-1-225,0 1-320,20-20 1,0 19-33,0-19-32,-1-20-801,1 19-2050,0-18-6918</inkml:trace>
  <inkml:trace contextRef="#ctx0" brushRef="#br0" timeOffset="1826.104">10719 1212 13773,'19'-20'1377,"-19"0"-1762,0 0 994,0 20-385,-19-20-608,19 20 160,-20 20 192,0 0 0,20 20 32,-20 0-32,20 19 64,0-18-32,20-2 32,0 0-32,19 1 96,-19-20-32,20 0 160,-1-1 256,-19-19 97,20 0-64,-1 0-65,-19-19-224,0-21-96,1 21 0,-1-22-128,-20 2 0,0-21-448,0 20-65,-20 1 193,-1-21 160,-19 40 64,1-19 256,-1 39-32,20-20-160,-19 20 0,19 20 64,0-1 32,0 1 32,20 0 129,0 20-1,20-20 0,0 19-96,20-19-128,-1 0 0,-19 0-352,20 1-737,-1-2-1506,-19-19-4035</inkml:trace>
  <inkml:trace contextRef="#ctx0" brushRef="#br0" timeOffset="2006.1146">11175 1311 11434,'20'41'417,"-20"-41"1569,20 19-257,-20-19-1024,20 20-545,-20-1-96,0 1-96,19 1-576,-19-2-1058,0 1-1986,20 0-2818</inkml:trace>
  <inkml:trace contextRef="#ctx0" brushRef="#br0" timeOffset="2279.1303">11373 875 12491,'20'-21'-288,"1"1"1089,-1 20 672,-2 20-512,3 1-256,19-2-193,-20 20-63,19 22-1,1-22-288,-20 21-128,-1-1 160,1 1-224,0-1-160,-20 1 0,0 0-128,-20 0-193,0-1-736,1-19-2595</inkml:trace>
  <inkml:trace contextRef="#ctx0" brushRef="#br0" timeOffset="5700.326">13576 815 12940,'-38'-40'-192,"-3"20"95,21 20 354,2-20-65,-3 20-256,1 0-32,-20 0 64,21 20 160,-21 19 320,20 1-127,0 20 31,1-1-96,19 1-128,19-21 64,1 22-31,0-22-1,20 1 128,19-20 0,-18-20-96,17 0 33,1 0-161,-18-20-32,19 0-32,-21 0 64,-19-19 32,0-1 0,-20 0-320,0 1 96,-20-2 32,0 2 64,-19 0 96,-21 18 32,1 1 32,18 1-64,-17 19-64,17 0-32,21 0 32,0 19 32,1 1 96,19 1 64,19 18-32,21-20 33,1 1-129,-3 21-96,23-22-321,-23-19-832,23 20-1890,-22-20-1954</inkml:trace>
  <inkml:trace contextRef="#ctx0" brushRef="#br0" timeOffset="5866.3355">13955 1033 12459,'20'19'225,"-20"2"191,18-1 1346,-18 0-1090,21-1-480,-21 1-96,0 0-63,20 0-1,-20 0-353,20 0-1472,-20 0-3044</inkml:trace>
  <inkml:trace contextRef="#ctx0" brushRef="#br0" timeOffset="6271.3586">14510 914 3171,'20'-39'9833,"-20"39"-9929,0-21 1217,0 21-769,-20 0-480,1 0 64,-1 0 32,-20 21 64,19 18-32,1-20 256,20 1-32,0 21-31,0-22-97,20 20 96,21-18 0,-21-1-32,19-20-64,1 20-96,-20-20-288,19 0-865,-19 0-1858,0 0-5701</inkml:trace>
  <inkml:trace contextRef="#ctx0" brushRef="#br0" timeOffset="6415.3669">14410 1013 13869,'0'0'-481,"21"0"1570,-1 0 96,0 0-928,19 0-257,1 0-481,0 0-1601,-1-19-2402</inkml:trace>
  <inkml:trace contextRef="#ctx0" brushRef="#br0" timeOffset="6668.3814">14848 655 14029,'0'0'-417,"20"0"1859,-20 0 223,0 21-928,20 18-449,-20 1 1,0-1-129,19 21-96,-19 0-96,0-21-192,20 21-257,-20-21-416,0 2-352,20-2-513,-20-19-1120,0 0-2083</inkml:trace>
  <inkml:trace contextRef="#ctx0" brushRef="#br0" timeOffset="6898.3945">15006 676 14541,'0'0'-384,"20"0"704,-20 19 1186,20 21-481,-20-20-449,20 40-224,-20-21-95,20 21-193,-20 0-128,19-1-449,-19-19-384,20 19-352,0-19-769,-20-20-993,0 0-2562</inkml:trace>
  <inkml:trace contextRef="#ctx0" brushRef="#br0" timeOffset="7193.4113">14927 655 14765,'-20'-39'-800,"40"19"127,0 20 1089,0-20-448,19 20 64,21 0-32,-21 20 0,21-20-32,-21 20-96,1 0-769,-19 20-256,-21-21 128,-21 21 865,1 0 449,0 0 415,-19-1 481,19-18-288,-20 18-416,40-20 127,0 22-127,20-21-193,0-1-64,21-19-256,-3 20-192,3-20-1025,-1 19-2371</inkml:trace>
  <inkml:trace contextRef="#ctx0" brushRef="#br0" timeOffset="7777.4446">13041 476 10954,'0'-39'160,"0"19"1153,-20 20-128,20 0-1313,-20 0-64,20 20 192,-20 0 160,1 40 225,-1-1 255,0 20-31,20 21-353,-20-1-128,20 0-64,20-19-64,0 19-192,19-19-769,21-1-1057,20-18-1377</inkml:trace>
  <inkml:trace contextRef="#ctx0" brushRef="#br0" timeOffset="8305.4748">15503 437 11306,'-20'-39'128,"20"39"737,0-21 480,0 21-127,0 21-354,20-2-351,-1 1 224,21 19-33,1 2-95,18-2-193,-19 21-160,-1 19 33,1-19-161,-1 19 32,-19 1-192,-20 0 32,0-22-416,0 22-609,-20-20-641,-19 0-2114,-1-1-7686</inkml:trace>
  <inkml:trace contextRef="#ctx0" brushRef="#br0" timeOffset="12884.7368">8911 6001 2114,'0'-20'2017,"0"20"-863,21 0 607,-21 0-223,0 0-353,0 0-224,0 0 256,0 0 32,0 0-32,0 0-256,0 0-128,0 0-96,0 0-321,0 0-160,0 0-224,0 0 160,0 20-96,0 0 65,0-1-1,0 21 160,0 0-64,0 0-63,0 0 95,0-1-256,0 1 0,0 0 32,0-21 0,0 2-32,0 18-32,20-19-64,-20-20-64,0 20-641,20-20-288,-20 0-641,0 0-1024,0 0-1186,0 0-4067</inkml:trace>
  <inkml:trace contextRef="#ctx0" brushRef="#br0" timeOffset="13908.7955">8873 6796 5797,'0'-20'1986,"0"20"-1954,0 0 1890,0-20 768,0 20-1152,0 0-577,0-20 64,0 20-193,-21 0-255,21 0-289,0 0-224,-20 0-192,0 0-64,2 0-64,-3 20 64,1 0 31,0 0 129,0 0-32,1 0 64,19 19-32,0 1 64,0 0-64,19-21 0,1 21 0,20-20-96,19 0 64,-18-20-64,18 0 64,-19 0 96,19 0 32,-19-20-96,-20 0 32,-1 0 32,1-19 0,-20 19 32,0-20 0,-20 20-32,1-19-32,-21 19 32,0-20 0,1 20 96,-22 20 97,23-20-193,-23 20 0,22 20-129,-1 0 33,1 0 0,39-20 0,0 20 96,0 0 128,19 19 129,21-39-1,1 20-160,-3 0 32,23-20-160,-22 0 160,1 20-352,-1-20 0,-19 0-256,0 0-449,0 0-769,0 0-1409,-1 0-1729</inkml:trace>
  <inkml:trace contextRef="#ctx0" brushRef="#br0" timeOffset="14263.8157">9328 6955 3971,'0'0'9001,"0"0"-8873,0 0 801,0 0 736,0 0-1312,0 19-289,0-19 224,0 20-32,21 0-128,-21 0-96,0 0 32,20 19-64,-20-18-128,0-2-416,0 2-898,20-2-1825,-20 1-4836</inkml:trace>
  <inkml:trace contextRef="#ctx0" brushRef="#br0" timeOffset="17039.9746">9011 3079 7591,'0'0'480,"-19"0"-672,19-20 897,-20 20-321,0 0-128,0 20-352,-1-20 128,3 20 192,-2 1 385,20-2 224,0 20 0,0-18-449,20-1-128,-2 0-256,3 0-96,19-20 128,-1 0 128,-19 0 129,20 0 127,-1-20 160,-19 0 193,0-21-160,-20 22-257,0-20-128,0 18-128,-20 1-32,-19-19-128,19 19-32,-20 20 0,1-20-64,-1 40-128,-1-20 64,3 20-129,17 19-351,21-19 63,-20 1 385,40-2 64,1 20-161,-1-18 161,-2-1-128,23-20 96,-1 20 127,-1-20 97,-19 0 32,20-20 161,-21 20 191,-19-20-64,0 20 225,0-21-33,0 2-255,-19-1-65,-1 1-32,-20-2-128,20 1-32,1 20-32,-21 0 32,20 0-64,-1 0-128,3 20 31,18 1 65,0-2-128,0 1-96,18-1-97,3-19 161,-1 21-96,20-21-97,-1 20 385,-19-20 96,0-20 0,0 20 65,-1-21 191,-19 21 32,0-19 0,-19-1 1,19 1-97,-40-2-256,20 1 32,-19 0-32,19 20-128,-20 0 64,1 20-32,19-20 31,-1 41-63,21-22 64,0 1 0,21-1 0,-1 2 96,-2-21-32,23 20 32,-1-20 64,-21 0 96,21 0 193,-40-20 223,20 20 1,0-21-129,-20 2-256,-20-1 193,0 1-193,0-2-160,0 21-64,-19-20-64,19 20 96,0 20-128,-1 1-33,3-2 33,18 1 32,0-1-640,0 2-706,39-21 673,-19 20-63,20-20-321,-1 0 384,-19-20 673,0 20 128,0-21 128,-20 21 32,0-19 96,0 19-320,-20 0-832,0 0-6311</inkml:trace>
  <inkml:trace contextRef="#ctx0" brushRef="#br0" timeOffset="18310.0472">8992 3178 10441,'-20'0'64,"20"0"-160,0 21 321,0-21 191,-20 20-448,20 0 32,20-20 96,-20 0 160,20 0 97,-20 0-97,19 0-256,1-20-128,-20 0-993,0-1-3043</inkml:trace>
  <inkml:trace contextRef="#ctx0" brushRef="#br0" timeOffset="25846.4783">12406 3338 3587,'0'-20'2466,"0"0"-1953,-20 20 1216,20-20 33,0 20-160,0 0-417,-20-19 0,20-1-160,0 20-257,-19-20-383,-1 20-353,0 0-288,-21 20 31,3-20-95,-3 39 0,-18 1 64,19 0 63,1 0 33,-1-1 128,20 21 32,20-1 0,0-19-64,0 19 64,40-18 32,-1-2-96,1 1 0,19-20 32,22 0 128,-22-20 0,0 0 128,1 0 1,-1-20 63,1-20-96,-21 20-128,1-19 32,-19-21-32,-3 20 32,-18 0-32,-18-19-96,-3 19-96,-19 0 32,-19 1 0,-1 19 32,-19 0 32,0 20 64,20 0-64,-22 20-64,42 0-32,-1 0-32,20-1 64,20 1 32,0 20 224,40-20 224,0 19-32,19-19-63,0 1-193,2-2 0,-2 1 0,1-20-64,-21 20-32,21-20-160,-21 0-353,-19 0-992,0 0-2499</inkml:trace>
  <inkml:trace contextRef="#ctx0" brushRef="#br0" timeOffset="26098.4927">12843 3735 6534,'20'40'2306,"-20"-20"-1890,0 0 1634,0 0-448,0-1-1250,0 2-288,0-2-32,0 1-192,0 0-737,0-20-1057,0 20-544,19-20-3011</inkml:trace>
  <inkml:trace contextRef="#ctx0" brushRef="#br0" timeOffset="26307.5047">13080 3497 13292,'20'0'352,"-20"0"-640,0 0 512,0 0-448,0 0-1505,0 20-2724</inkml:trace>
  <inkml:trace contextRef="#ctx0" brushRef="#br0" timeOffset="26450.5128">13141 3735 13004,'0'20'-288,"0"-20"608,0 0 1281,0 0-1344,0 0-802,20 0-1313,-20 0-2882</inkml:trace>
  <inkml:trace contextRef="#ctx0" brushRef="#br0" timeOffset="26682.5261">13378 3536 13196,'20'-19'1505,"-20"19"-1729,20 0 2498,0 0-1345,1 0-769,-3 0-64,2 0-160,21 0 0,-21 0-544,-2 0-1154,-18 0-1985,20 0-2595</inkml:trace>
  <inkml:trace contextRef="#ctx0" brushRef="#br0" timeOffset="26819.5339">13438 3655 8808,'0'21'224,"21"-1"1570,-3-20 288,2 0-1025,0 0-705,1 0-768,17 0-1698,-18 0-4901</inkml:trace>
  <inkml:trace contextRef="#ctx0" brushRef="#br0" timeOffset="27584.5777">14113 3378 10570,'20'-20'576,"-20"0"-576,-20 20 1602,20-20-513,-20 20-1089,20 0-257,-19 0-127,-1 0 224,-20 20 96,19 0 32,3 20 32,-2-1 64,-1 1-32,1 19 32,20-18-32,20-2 96,21 21 0,-23-21 64,43-19-160,-2 0-32,1 0 0,-21-20 32,21 0 65,-1 0 31,-18-20 64,-3 0-32,3-19 96,-1-2 32,-40 2-191,0 0-1,0-2-160,-20 2-321,-20-21-63,-1 40 192,-18-19 320,0 19 288,-1 20 64,-19 0-223,20 0-161,-1 20 0,39 0-128,3-1 63,18 21 130,18-20 383,23 20-64,18-21-63,1 1-225,-1 1-160,20-2-64,-18-19-385,-23 0-640,23 20-1345,-21-20-3011</inkml:trace>
  <inkml:trace contextRef="#ctx0" brushRef="#br0" timeOffset="27808.5904">14728 3655 5701,'20'41'8712,"-20"-22"-8167,21 1 800,-21 20-192,0-20-993,0 20-160,-21 0-352,21-21-993,0 1-1186,0 0-3971</inkml:trace>
  <inkml:trace contextRef="#ctx0" brushRef="#br0" timeOffset="28247.6154">15186 3616 3427,'0'20'8712,"0"-20"-8904,18 0 1761,2 0 481,0-20-1153,1 20-320,19 0-257,-1 0-256,-19 0-256,20 0-737,-1 0-1601,-19 0-2884</inkml:trace>
  <inkml:trace contextRef="#ctx0" brushRef="#br0" timeOffset="28766.6453">16058 3278 8167,'41'0'-96,"-41"0"2178,20 20 192,-20 0-1185,0 20-576,0 0-129,0-1-32,-20 1-159,-21 19-97,1 1-513,1-20 1,-1 0 160,1-1 256,-1-39 0,0 20 0,21-20-96,-1-20-417,0 20-800,20-39-193,-20 18 514,20-18-97,20 19 448,0 1 609,0-2 352,19 21 513,-19-20 865,39 20-33,-19 20-288,1 1-191,17-2-418,-17 1-127,18 0-225,-19-1-416,-20 2-64,-1-1-640,1 19-1410,0-19-2531</inkml:trace>
  <inkml:trace contextRef="#ctx0" brushRef="#br0" timeOffset="30678.7547">17468 3059 8231,'-20'-19'1762,"20"-1"-2114,-19 0 1120,19 0-479,-20 20-321,0-20-32,-1 20 32,-17-20 64,18 20 416,-21 20-128,21-20 33,-19 20 127,19 20-256,-20-20-160,40 19-64,0-19 32,0 1 0,20-2 225,0-19-1,20 0 64,-21 0 97,21 0-129,1-19-96,-3-22-96,3 21 0,-21 1 64,-1-21-32,-19 0-31,0 1-1,0-1 0,-19-21-160,-1 23-128,0-23-129,-1 22 129,1 0 320,2 18-128,18 21-32,-20 0-64,-1 0 32,1 40 128,0-20 32,20 40 32,0-20 0,20 19-32,0-19 1,1 0-65,17 19 64,3-19-160,-21-1-129,19 1-31,1-19-160,-20-2-609,0 1-737,-1-1-1152,1-19-5318</inkml:trace>
  <inkml:trace contextRef="#ctx0" brushRef="#br0" timeOffset="31189.7839">16793 3378 128,'0'0'32,"0"0"-64,0 0 832,0 0 450,0 0-65,0 0 32,0 0 256,0 0-95,0 0-129,0 0-320,0 0-1,0 0-223,0 0-224,0 0 191,0 0 65,20 0 0,-20 20 31,19-20-63,21 0-225,21 0-255,-2 0-129,40 0-32,-20 0 0,40 0-32,-19 0-32,-1 0-64,20 0-128,-20 0-449,1 0-480,-21 0 32,-19 0-256,-21 0-673,1 0-160,-20 0-1666</inkml:trace>
  <inkml:trace contextRef="#ctx0" brushRef="#br0" timeOffset="31761.8165">17051 3795 11370,'-59'0'-416,"39"0"768,-1 20 705,21-20-704,-18 20-225,-2-1-64,0 21 64,20-20 32,0 20-64,0 0-160,0-21 64,20 22-32,-20-22-64,20-19 128,-2 20 224,23-20 129,-21-20-33,0 20-128,-1-40-160,1 20-160,0-39-32,0 19-224,-20 1-97,0-21 1,0 0-449,-20 1-224,20 18 961,-20-18 416,0 40 513,1-2 160,-1 21-449,20 0-160,-20 0-192,20 21 257,-20-2 319,20 21-95,0 0-96,20 19-1,-20-19-224,20 0-64,19-1 1,1 1-65,-20 0-96,19 0-32,-19-20-320,0-1-161,0 1-416,0 1-832,-1-21-1282,-19 0-1313</inkml:trace>
  <inkml:trace contextRef="#ctx0" brushRef="#br0" timeOffset="32307.8479">17468 3775 4772,'0'-20'4100,"0"20"-4516,0-20 1793,0 20 513,0-20-1122,-20 20-319,20 0-257,-19 0-160,19 0 0,-20 0 64,0 20 96,20 20 97,-21-20 63,21 20-32,0 0-64,0-1 1,21 1-65,-1-20-128,19 0-96,1-1-96,0 1-96,-1-20-97,1 0 161,-1-20 32,-19 20 128,20-19-64,-19-21 0,-21 20-64,0-20 64,0 0-64,-21 1-97,1-1-127,-20 20-160,1-20 415,-21 21 226,21 19 191,-1 0 160,1 0-191,-1 0-65,19 39-64,21-19 192,0 0 65,0 0 31,21 20 1,19-21-161,-1 2-192,1-2-224,-1 1-225,1-20-832,0 20-2690</inkml:trace>
  <inkml:trace contextRef="#ctx0" brushRef="#br0" timeOffset="32497.8587">17945 3934 15983,'19'40'224,"-19"-20"448,0-1 962,0 22-1186,0-22-512,0 1-640,0 19-577,0-18-1666,0-21-5701</inkml:trace>
  <inkml:trace contextRef="#ctx0" brushRef="#br0" timeOffset="33202.899">18559 3178 11723,'0'0'256,"0"0"384,0 0 1282,40 21-961,1-21-673,-2 0-159,21 20 63,-1-20 0,1 0-96,-21 0-160,1 0-320,-19 0-257,-3 0-704,2 0-1250,-20 0 257,-20 0 544,2 0 161,-23 0 1280,21 20 353,-19 0 801,19-1 993,0 1-705,0 20-288,20 0-33,0-20-95,0 19-224,20 1-129,0 0 0,0-21-96,-1 1-128,1 20-64,-20-20 65,0-20 479,-20 20 609,1-20-224,-21 19-512,0-19-225,1 21-160,-21-21-32,21 0-128,-2 0-96,21 20-673,0-20-1538,20 0-2017</inkml:trace>
  <inkml:trace contextRef="#ctx0" brushRef="#br0" timeOffset="33656.9249">19354 3239 6790,'19'-20'-224,"-19"0"704,20 20 1794,-20 0-992,0-21-257,0 21-193,0 21 193,0-1-128,0 0-352,-20 19-97,20 1-32,-19 20-223,-1-1 95,0 1-128,20-1-32,0-19-128,0 19 32,0-18-64,20-2-480,0-19-1154,19 0-928,-19 0-1794</inkml:trace>
  <inkml:trace contextRef="#ctx0" brushRef="#br0" timeOffset="34118.9515">19771 3437 11787,'19'-39'2018,"-19"19"-3172,0 0 1859,-19 20-577,-1 0-480,0 20 160,0 0 160,0 19 64,1 1 32,19 19 96,0-18-32,0 18-128,39-19-96,-19-1-96,20-19 96,-1 20-32,2-40 96,17 20 32,-17-20 96,-2 0 64,1-20 128,0 0 96,-21-20-191,-19 21 31,0-22-96,0 2-448,-19-21-449,-1 21 160,-20-1 353,1 0 160,-22 20 320,3 1 289,17 19-65,-18 0-31,19 19-33,20 1-96,20 20 193,0-20 95,0 19-95,40-19-1,0 20-224,-1-20-224,22 0-128,-2-1-224,20 2-449,-19-21-1793,-21 0-3908</inkml:trace>
  <inkml:trace contextRef="#ctx0" brushRef="#br0" timeOffset="34357.9649">20387 3676 11979,'0'39'1729,"0"-19"-1600,0 0 1440,0 0-224,0 20-1088,0-20-161,0-1-64,0 2-353,0-2-768,19 1-1057,1 0-2498</inkml:trace>
  <inkml:trace contextRef="#ctx0" brushRef="#br0" timeOffset="34702.9849">20466 3199 11787,'39'0'-64,"-19"20"1793,20 20-127,-1-21-353,1 21-256,1 20-192,18-21-33,-1 21 1,-17-20-449,-1 20-256,-1-21 1,-19 21-65,0-21 0,-20 21-33,-20-20-191,-20-1-256,1 21-481,-1-20-1377,1 0-3940</inkml:trace>
  <inkml:trace contextRef="#ctx0" brushRef="#br1" timeOffset="41887.3955">16634 2583 1153,'0'0'608,"0"0"994,0 0 287,20 0-351,-20 0-481,0 0-224,20 0-97,0 0-95,-20 0-128,20 0-161,-1 0-64,-19 0-64,20 0 1,-20 0-33,0 0-96,0 0-96,0 0 0,0 0 0,0 0 0,0 0 160,0 0-64,0 0 0,0 0 32,0 0 129,0 0-1,0 0 64,0 0 0,0 0 1,0 0 95,0 0-192,0 0 0,20 0-127,-20 0-1,0 0-64,0-20 32,0 20-64,20 0-32,0 0 64,-1 0-32,21 0-32,1 0 0,-3 0 32,23 0-32,-2 0 32,1-20-32,19 20 0,-20 20-32,20-20 32,2 0 32,-22 0 0,40 20 32,-20-20 0,0 0-32,22 19 0,-22-19-32,0 20 32,0-20 0,-18 21 0,-2-21 32,-19 0 0,-1 19-64,-19-19 64,0 0-32,-20 0 32,0 0 32,0 0-224,0 0-705,-20 0-1089,0 0-2146</inkml:trace>
  <inkml:trace contextRef="#ctx0" brushRef="#br1" timeOffset="42378.4235">16733 2622 512,'0'-20'416,"0"20"1698,0 0 193,0 0-674,0 0-320,0 0 97,0 0-161,0 0-544,0 0-129,0 20 129,0 1-353,0-2-256,0 21-32,-19-21-64,19 22-64,0-21-128,0 18-705,19-17-1377,1-1-1506</inkml:trace>
  <inkml:trace contextRef="#ctx0" brushRef="#br1" timeOffset="42775.4466">18144 2662 672,'18'0'9801,"-18"20"-9993,0-20 1538,0 20 127,0-1-961,20 2-383,-20-1-65,0 19 288,0-20-224,21 2-128,-21-1 0,0 0-96,0 0-256,0-20-1186,0 20-1505,0-20-4132</inkml:trace>
  <inkml:trace contextRef="#ctx0" brushRef="#br1" timeOffset="43236.4729">17666 2543 4804,'-20'0'1409,"20"0"321,0 20 544,0-20-288,0 0-384,0-20-738,20 20-159,20-20-257,-1 0-191,42 0-161,18-19 32,0-1 192,21-19 129,-3 19-1,3 0 225,-1 0-417,-20 0 0,-19 21-192,-20-1-192,-21 0-801,-19 0-640,-20 20-2980</inkml:trace>
  <inkml:trace contextRef="#ctx0" brushRef="#br1" timeOffset="45601.6082">19513 1271 8391,'-21'-19'673,"3"-1"-449,18 0 801,0 0-32,0 0-640,18 0-161,3 20 480,19-20 578,-1 20-450,21 0-415,-1 0-289,1 0-96,-21 40-32,2 0-32,-3 0-257,3 19-31,-41 1 192,0 20 224,0-21-64,0 1 128,-41-21 64,23 1 64,-23-20-31,21-20-65,-19 20 0,-1-20-32,20-20-128,0 0 64,1 0-128,-1-20 96,20 21-64,0-1-96,0-1 64,39 2 64,-19 19 64,20-20-64,-1 20 0,1 0-64,19 20-224,-18-1-705,-1-19-769,-1 21-224,-19-1 225,0-1-930,0 1-2946</inkml:trace>
  <inkml:trace contextRef="#ctx0" brushRef="#br1" timeOffset="45920.6262">19235 1887 12908,'-40'21'-385,"40"-21"898,20 0 416,-20 0-257,40 0-511,-1 0-129,40 0 192,2-21 256,-2 21-352,40 0 32,0 0 65,-1-19-1,2 19-32,-21 0-384,-20 0-449,2 0-159,-43 0-2179,3 0-2274</inkml:trace>
  <inkml:trace contextRef="#ctx0" brushRef="#br1" timeOffset="46374.6523">19413 2126 12908,'0'0'-865,"0"0"865,21 0 1089,-1 20-833,0 0-160,19-1-64,-19 1 96,0 20-96,19 1 0,-19-3-64,-20 23-64,0-22 64,0-19 64,-20 19 193,-19-19 415,-1-20-31,19 0-129,-17 0-192,-3 0-127,21-20-97,0 1-192,20-1 31,0-20-127,0 40-128,40-19 160,-19-2 64,37 21 96,-17 0 64,-1 0-64,19 21 32,-19-21-32,-21 19-737,21-19-1249,-20 20-1730</inkml:trace>
  <inkml:trace contextRef="#ctx0" brushRef="#br1" timeOffset="46892.682">20009 2265 11947,'0'-40'2114,"0"40"-2787,-20-20 1570,1 20-769,-1 0-416,0 0-193,-1 20 1,1 0 320,2 21 64,18-22-32,0 21 160,18 0 64,2-21-32,1 21 64,19-20-96,-1-1 64,1 1 0,-1 0 128,1-20 1,0 0 63,-1 0-96,-19-20-32,0 0-32,1 1-32,-21-21-96,0 20-160,-21-20-192,1 0-481,-20 21-160,1-21 737,-1 20 288,-19 0 128,-1 20 321,1 0 95,18 0-160,23 20-255,-2 0 127,20-20 32,20 40-32,-2-21 1,23 2-1,-1-21-96,-1 19-128,1 2-128,19-21-224,-19 19-128,-1-19-1026,-19 0-1601,0 0-1633</inkml:trace>
  <inkml:trace contextRef="#ctx0" brushRef="#br1" timeOffset="47730.7288">20466 2523 11755,'20'0'896,"-20"20"-607,0-20 2113,0 20-1121,0 0-992,0-1-225,0-19-128,0 20-545,19 1-993,-19-2-1793,0-19-1986</inkml:trace>
  <inkml:trace contextRef="#ctx0" brushRef="#br1" timeOffset="47889.7388">20505 2364 14285,'20'0'-5317,"-20"-19"4228,0 19 1121</inkml:trace>
  <inkml:trace contextRef="#ctx0" brushRef="#br1" timeOffset="48450.7708">20466 2404 1825,'0'-19'-96,"0"19"1313,0 0-800,0 0-97,20 0 865,-20 0 417,0 0-97,0 0-608,0 0 0,0 0 384,0 19-32,0-19 0,0 20-256,0 0-96,0 0-224,19-1-129,-19 1-320,0 20-127,20-20-65,-20 0 0,0-1 0,20 1-32,-20 1-96,0-2-193,0 1-415,0 0-417,0-20-1538,0 0-4996</inkml:trace>
  <inkml:trace contextRef="#ctx0" brushRef="#br1" timeOffset="56727.2445">20545 1529 2562,'0'0'1666,"0"0"640,0 0-801,0 0-672,0 0-417,0 0 1,0 0 63,0 0-128,0 0-191,0 0-97,0 0 96,0 0 64,0 0 160,0 0 289,0 0-32,20 0-129,-20 0-192,20 0-127,-1 0-1,21-19-160,-20-1 0,19 20 0,22-20 0,-23 1-32,23-2 0,-22 21 0,21-20 0,-21 20-96,1 0-321,-20 0-896,1-19-993,-21 19-1409</inkml:trace>
  <inkml:trace contextRef="#ctx0" brushRef="#br1" timeOffset="57131.2675">20664 1311 4868,'21'0'3299,"-21"-20"-3299,18 20 1602,-18 0-545,0 0-833,0-20-769,0 20 33,-18 20 480,-3 0 32,-19 0 0,20 20 0,-19-1 0,19 2 0,-20-2 0,40 0 0,-19-18 0,19 18 128,0-19 320,19 0 161,1 0 32,0 0-65,20 0-320,-21-1-352,21-19-1153,1 20-1634,-3 0-5156</inkml:trace>
  <inkml:trace contextRef="#ctx0" brushRef="#br1" timeOffset="58328.3362">16158 2503 3331,'-21'0'640,"21"0"-480,0 0 513,0 0 192,0 0-385,0 0-384,0 0 385,0 0 416,0 0-32,0 0 63,0 0 129,0 0-256,0 0 32,21 20-224,-21-20-65,20 20-96,0-20 1,0 20 31,-1 0-95,1-1-161,20 22-128,-20-22 0,-1 21-64,1-21-64,0 2 128,0-1-96,1 0-96,-3-20-224,-18 19-257,20-19-384,-20 0-1089,0 0-864,0 0-3877</inkml:trace>
  <inkml:trace contextRef="#ctx0" brushRef="#br1" timeOffset="58682.3564">16297 2762 3171,'0'0'544,"0"0"769,20 20 225,-20-20-225,19 0-608,-19 19-129,20 0 353,-20 2-64,20-21-128,-20 20-129,20-20 97,-20 0-97,21 20-31,-21-20-129,0 0 1,0 0-33,18 0-128,-18-20-159,20 0-1,-20 20-96,0-21-64,20 2-321,-20 0-287,0-21-1346,0 19-3748</inkml:trace>
  <inkml:trace contextRef="#ctx0" brushRef="#br1" timeOffset="86478.9457">16773 4431 640,'0'0'481,"0"0"608,0 0 160,0 0-641,0 0-544,0 0-96,0 0 64,0 0 0,0 0-64,0 0 64,0 0 257,0 0 255,0 0-31,0 0 223,0 0 418,0 0-97,0 0-161,0 0-31,0 0-256,0 0-257,-20 0-128,20 0 65,0 0 31,0 0-32,0 0 32,0 0 1,0 0-161,20 0 96,-20 0 0,0 0-95,20 0 31,-20 0 64,20 0-96,-1 0-64,1 0 96,21 0-31,-21 0-1,18 0-64,3 0 0,18 0-64,-19-20 0,0 20 64,-1 0-96,21 0 0,-21 0 0,2 0 0,-3 0-32,3 0 32,-1 0-64,-1 0 128,1 0-64,19 0 32,-19 0 0,-1 20-32,21-20-32,-21 0 64,2 0-32,19 0 0,-1 0 32,0 0 0,21 0-32,-21 0 0,20 0 32,0 0-64,-18 0 32,-2 0-96,20 0 96,2 0 0,-2 0 0,0 0 0,20 0 0,0 0 32,0 0 0,21 0 0,-1 20 0,-20-20-64,21 0 128,-1 0-96,-1 0 0,21 0 32,1 20 0,-2-20 0,-19 0 64,21 0 33,-21 19 191,-1-19-32,-19 20-256,-18-20-96,-22 0 0,0 20-96,-19-20-321,0 0-159,-1 0-65,-19 0-384,0 20-1089,-20-20-3267</inkml:trace>
  <inkml:trace contextRef="#ctx0" brushRef="#br1" timeOffset="92142.2701">9071 3099 672,'0'0'2146,"0"0"-96,0 0-352,0-20-161,0 20-63,0 0-129,-20 0-384,20 0-160,-20 0-97,0 0-416,1 0-256,-1 0-32,0 0-32,20 20-128,-20 1 32,20-2 32,-21-19 32,21 20 0,21-1 96,-1 2 0,-20-1 64,20 0-32,0-20 32,-1 0 32,1 0 33,0 0 159,0 0-32,-20 0 96,20-20 1,-20 0-97,0-1-128,0 2-64,0-1-64,-20 1-160,0-2-64,0 21 0,0 0-32,-19 0-1,19 21 97,0-2-32,-1 1 128,21-1-32,0 2 0,0-21 32,21 20 160,-1 0-32,0-20 64,0 0 1,-1 0 31,1 0-32,-20 0 96,20-20 0,-20 20 33,0 0-65,0-20-128,-20 20-224,0 0-64,1-21 31,-1 21-63,20 21 64,-20-21 32,20 0 0,-20 20-64,20-20-65,0 0 97,20 0 32,-20 20 96,20-20 0,-20 0 32,0 0 0,0 0 0,0 0 64,0 0-32,0 0-64,0 0-480,0 0-417,0 0-481,0 0-319,0 0-2819</inkml:trace>
  <inkml:trace contextRef="#ctx0" brushRef="#br1" timeOffset="94320.3947">9825 2166 544,'0'0'609,"0"0"832,0-20 577,0 20-865,0 20-320,0-20 128,0 0 128,0 0-192,0 0-289,0 0-127,0 0 127,0 0-63,0 0-129,0 0-224,0 19-64,0-19-96,0 0-32,-19 0 64,19 0-64,0 0 0,0 20-32,0-20-32,-20 20-64,20 0-64,-20 0 32,20 1-32,0-21-32,-21 19 95,21 0 33,-20-19-160,20 21 128,0-21 96,-18 19 0,18-19-160,-20 21 128,20-21 32,-21 19 32,1 1 0,20-20 0,-20 20 32,20 0 0,-19-20-32,-1 19 0,20 1 0,-20 0 0,20-20-32,-20 20 0,20-20 32,0 20 32,-20 0 32,20-20 128,-19 19 64,19-19-64,-20 20-64,20 1-31,-20-21-33,20 19-64,-20 1 0,20 0 0,-20-20 32,20 19-32,-21 2 32,21-1-32,-18 0 96,18-1-160,-20-19 32,20 19 32,-20 2-32,20-21 32,0 20-64,-21-20 32,21 20 32,0-20-193,-20 20-95,20-20 160,-18 20 64,18-1 64,-21-19 0,1 20 0,20 0 0,-20 0 0,0 0 0,20 0-32,-19-1 64,19-19-64,0 20 32,-20 0-32,20-20 96,0 21-64,-20-21 0,20 19 64,0-19-32,-20 20 0,20-1 0,-20-19 0,20 0-32,-19 21 0,19-21 0,0 20 0,0-20 0,-20 0 0,20 0-32,0 20-64,-20-20-160,20 20-65,0-20-63,0 0 256,0 0 64,-20 19 128,20-19-32,0 0-32,0 0 32,0 20-64,-20-20 32,20 0 0,0 0-32,0 0-32,0 0-64,0 0-257,0 0 65,0 0 96,0 0 160,0 20-64,0-20-289,0 0-1440,0 0-4325</inkml:trace>
  <inkml:trace contextRef="#ctx0" brushRef="#br1" timeOffset="96961.5457">9825 2185 1921,'0'0'1057,"0"0"641,0 0-129,0 0-768,0 0-320,0 0 351,-19 20-287,19-20-481,-20 0 0,20 20 0,0-20 0,-20 20-96,-1 0 160,21 1 32,-20-2-31,2 0-65,-2 2 32,20-2-32,-21 2-32,1-2 0,0 1-32,1 0 32,-1 0-32,0-1 0,0 21 64,0-20-128,1 0 160,-1 19-64,20-19 192,-20 1-32,0-2-128,20 1 65,-20 0 31,-1-1 32,21 2-128,-18-1 0,18-20 0,-20 20 64,20-1 32,-20 0-96,-1 2-32,1-21-32,20 20 64,-18 0-31,-3 0 63,21 0-32,-20-20 0,0 19 32,20 1-32,-20 0-32,20-20 0,-19 20 0,19 0 0,-20-20-32,20 20 64,-20-1 32,20-19 0,-20 20-64,20-20-32,-20 20 0,20-20-32,-19 21 64,-1-21-32,20 19 0,0 1 0,-20-20 0,20 19-32,-20-19-64,20 0 96,0 21 0,-20-21 0,20 20 0,0-20 0,-19 20 64,19-20-64,0 20-64,-20-20-64,20 0 0,0 19-64,-20-19-32,20 0 127,0 0 1,0 20 96,-20-20 0,20 0 32,0 0-32,0 20-32,-21-20 32,21 0 32,0 20-64,0-20 0,-18 0-64,18 0 160,0 20-64,0-20-64,0 0 128,0 0 0,-20 20 0,20-20 32,0 0 193,0 0-97,-21 20-64,21-20-32,0 19-96,0-19 0,0 0 0,-20 0 0,20 0 64,0 20 0,0-20-32,0 0 0,-20 20-32,20-20-32,0 20 0,-18-20 32,18 20-64,0 0 96,-21-1 0,21-19-32,-20 20 0,20-20 32,0 21-32,-20-21 0,20 19-64,0-19 32,-20 20-32,20 0 32,-19-20 32,19 19-32,0-19 0,-20 21-32,20-21-192,0 20 64,-20-1 95,20-19 97,-20 20-32,20-20 32,-20 20 0,20 0 32,-20-20-64,20 20 0,0-20 32,-19 20 0,19-20 0,0 20 0,-20-20 0,20 19 0,0-19 32,-20 21-32,20-21-32,-21 19 0,21 1 0,0-20 0,-20 20-96,20 0 32,0-20-32,-18 20 0,18-20-128,-20 20 63,20-1 97,-21-19 32,21 20 128,-20-20-32,20 21 64,-20-21-96,20 19 33,0-19-66,0 0 33,-19 20 33,19-20-33,0 20-33,-20-20 33,20 0 33,-20 19-66,20 2 98,-20-21 63,0 19 128,20 1-32,-19-20-32,-1 20-128,20-20 0,-20 20-32,0 0 129,20-20-33,-20 20-64,20-20 32,-19 19-32,19 2-64,-20-21 0,20 19 0,-20-19-32,20 21 32,0-21 0,0 19 0,-20-19 0,20 0 32,0 20 0,-21-20-32,21 20 192,0-20 0,0 20-128,-18-20 0,18 0-32,0 20 1,-20-20-33,20 20-33,-20-20 1,20 19 0,0-19 32,-21 20 32,21-20-64,0 20 64,-20 0-32,20-20 0,-18 20-96,18-20 64,-21 20-32,21-20 64,-20 19 0,20-19-32,0 21 32,-20-21 0,20 19-32,0 1 64,-20-20 0,20 20-32,0-20 0,-19 19 32,19-19-32,0 21 32,-20-21-32,20 20 0,-20-20 32,20 19-32,-20-19 0,20 21-32,0-21-32,-20 19 96,20-19-64,0 0 32,-20 21 32,20-21-32,0 0 64,-19 20-32,19-20-64,0 0-192,0 19-96,0-19-513,0 0-640,0 0-1346</inkml:trace>
  <inkml:trace contextRef="#ctx0" brushRef="#br1" timeOffset="97904.5997">9707 2345 1089,'0'0'1601,"0"0"-544,18 0-737,-18 0 161,0 0 768,0 0-480,0 0-225,20 0-31,-20-21 255,21 21-95,-21-19-160,20 0-129,-20-2 160,20-19-127,-1 20 31,21-19 257,-20-1 0,19 0 191,1 1-95,0 19-96,-21-20-289,21 20-384,-20 20-128,-20-20-320,21 20-994,-21 0-1696,0 0-2179</inkml:trace>
  <inkml:trace contextRef="#ctx0" brushRef="#br1" timeOffset="99081.6671">9011 3120 6502,'-19'0'-353,"-1"0"-31,0 0 384,0 19 192,-1 1-192,3-1-32,18 2 224,0-1 417,0 0-385,18 0-416,3-1-32,-1 1 224,20-20 0,-1 0 32,-19 0 256,20-20 32,-21 20-31,1-19 287,0-1 481,-20 0 64,0 0-288,0-1-256,-20 2-545,-19-1-257,-1 1 1,0-2 96,1 1 192,-1 20 96,19 0-32,3 0-320,-2 0 0,-1 0-64,21 20-225,0-20 161,0 21 320,21-2 160,-1 1 96,-2-1-320,3 2 32,-1-1-64,20-20-32,-21 20 64,1-20 64,0 0 320,-20 0 289,20-20 320,-20 20-96,0-20-289,0-1-224,0 2-224,0-1-31,-20-20-33,0 20-32,0 0-65,1 1-127,-1-1 128,0 20-192,-21 20 0,23-1 32,-2 1-65,20 0 97,0 20 160,0-20 32,20 20 96,-2-20-128,3 0-192,19 0-321,-1-1 193,-19-19 320,0 0 224,0 0 129,0 0 63,-20-19-160,0-1-64,0 0-64,-20 0-128,20 20 32,-40-21 0,20-18 0,-19 39-96,-1-19 32,19-2 32,-17 21 64,17 0-64,21 21 32,0-2 96,0 1 64,0-1 129,21-19 95,-1 21 32,-2-1-352,23-20-128,-21 0 0,0 0 32,-1 0 96,1 0-288,-20 0-128,0 0-1122,0 0-3971</inkml:trace>
  <inkml:trace contextRef="#ctx0" brushRef="#br1" timeOffset="103262.9059">7919 4729 3235,'0'0'-64,"0"0"320,-20 0 1153,20 20-640,0-20-705,0 0-32,0 0 288,0 0 353,0 0 416,0 0-160,0 0-385,0 0 129,0 0-65,0 0-191,0 0-1,0 0-320,-19 19-96,19-19 32,-20 21 32,0-2 65,0 2 31,0 18 96,0-19-160,-19 20 128,19-20-32,0 19-224,-19-19-32,19 20 64,20-20 0,-21-20 0,1 20-384,20 0-1410,-20-20-1633</inkml:trace>
  <inkml:trace contextRef="#ctx0" brushRef="#br2" timeOffset="110029.2931">16714 2543 7655,'0'-20'256,"0"0"897,-20 20 385,20 0-834,0 0-576,0 0-96,0 0-128,0 0 192,0 0 321,0 20-1,20-20 97,-20 20 63,0 0-31,0 0-33,0-1 33,0 22-193,0-2-160,0 0-96,0 22-32,0-23 64,0 23-31,0-2 287,0 1-192,0 19 0,0-19-96,0 0 33,0 19-33,0 1-32,-20-1 32,20 20 32,0-19-32,0 0 64,0-21 128,-20 21-63,20-21-65,0 1 0,0-1 0,-20-18 32,20 18-64,0 0-64,0-19-96,-20 20 193,20-1-129,0-19-32,0-20 0,0 20-32,20-20 32,-20 0 32,0-20-64,0 0 64,0 0-32,0 19 64,0-19-64,0 0 32,0 0 0,0 0 0,0 0-32,0 0 0,0 20 0,0-20-96,0 0 160,0 0 96,20 0-32,-20 0 32,0 0-32,20 0-96,-20 0-32,20 0 64,-20 20-128,0-20 96,19 0-32,1 0 32,0 0 128,0 0-127,0 0 31,-1 0 64,1 0-192,0 0 128,1 0-64,-1-20 32,0 20 0,-2 0-64,23 0 96,-21-20-64,0 20-32,-1 0 0,1 0 160,0 0-192,0-19-32,19 19 96,-19 0 0,20 0-32,-1 0 0,1-20 32,1 20-161,-3 0 129,23-20-96,-2 20 128,-19 0 96,19 0-160,20 0 96,-18 0-32,-2 0 32,1 20-32,19-20 64,-20 20-128,20-20 64,2 0 0,18 19 0,-20-19 32,0 20-64,0-20 129,0 20-162,22-20 130,-22 20-98,0-20 1,0 20 97,0-20-98,20 20 98,-18-20-194,-2 19 129,0-19-128,0 21 0,20-21-32,-18 19 32,18-19-32,-20 0 64,0 0-32,21 0 160,-1 20-32,-20-20 0,20 0 32,-18 0-32,-2 0 32,-20 0-128,20 0 128,-19 0-32,19 20 0,-20-20-32,2 0 0,-2 0-129,20 0 33,-19 0 32,-1 0 32,2 0 32,-3 0 96,-17 0-128,-2 0 192,21 0-32,-40 0-64,19 0 0,-19 0 32,0 0 0,0 0-96,-20 0 32,19 0-64,-19 0 64,0 0 0,0 0 0,0 0-96,0 0 128,0 0 32,0 0-64,20 0-64,-20 0 96,0 0 64,0 0 65,0 0-33,0 0 96,0-20-128,0 0 0,0 1-32,0-21 128,20 0-96,-20 0-64,0-19 33,0-1-65,0-19-97,-20 19 129,20-39 33,0 19-65,0 1 0,0-21-65,0 1-63,0 0-128,0 19 192,0-19-32,0-1-32,0 21-32,0 0 192,0 19-32,0 0 0,0 0-32,0 1-64,0-1-129,0 21 225,0-1-160,0 0 128,0 0-32,0 21 96,0-1 32,0 0-64,0 20 64,-20-21-32,20 21 96,0-19-256,0 19 128,-19-20 32,19 20-32,0 0 0,0 0-32,-20-20 32,0 20-32,0 0 0,0 0-64,-19 0 64,19 0 0,-20 0 128,1 0-256,-22 0 224,2 0-64,-1 0-64,-19-19 64,0 19 64,0 0-96,0 0 0,-2-21-32,-18 21 64,20 0-64,-20 0 32,19 0-96,-19-20 160,20 20-96,-20 0 32,0-19 128,18 19-224,-18 0 160,20 0-32,0 0-64,-20 0 96,-1 0-32,21 0-32,-20 0 160,-20 0-224,19 0 128,-19 0-96,20 0 160,-21 19-32,21-19 128,0 0 32,-20 20-224,-1-20 64,21 21-32,-19-21 32,19 19-192,-2-19 96,2 20 32,0-20 32,20 0 0,20 0 0,-20 0-32,18-20 96,22 20-64,-21 0-32,21 0 32,-1-19 0,20 38-288,-19-19-160,-1 20-225,20-20-128,-1 20 161,3-1 256,-2 2 255,0-21-95,20 20-480,0 0-610,0-1-2337</inkml:trace>
  <inkml:trace contextRef="#ctx0" brushRef="#br1" timeOffset="116599.6691">9646 2483 960,'0'-19'1922,"0"19"160,0 0-96,0 0-128,0 0-321,0 0-223,0 0-65,0 0-384,0 0-449,0 0-416,0 0-224,0 0 64,0 0 31,0 19-31,0 1-416,0 0-257,0 0-448,0 20-257,-20-21-384,20 22-1216</inkml:trace>
  <inkml:trace contextRef="#ctx0" brushRef="#br1" timeOffset="116728.6765">9607 2820 128,'19'21'416,"-19"-21"97,0 20 383,0-20-287,0 20-545,0-20-1185</inkml:trace>
  <inkml:trace contextRef="#ctx0" brushRef="#br1" timeOffset="116851.6834">9547 3159 2754,'20'40'96</inkml:trace>
  <inkml:trace contextRef="#ctx0" brushRef="#br1" timeOffset="117045.6946">9587 3338 1409,'0'0'1633,"0"20"-2465,-20-20 832,20 0-321</inkml:trace>
  <inkml:trace contextRef="#ctx0" brushRef="#br1" timeOffset="117176.702">9587 3517 3427,'0'19'224,"0"1"192,0 1-320,0-21-1537</inkml:trace>
  <inkml:trace contextRef="#ctx0" brushRef="#br1" timeOffset="117319.7101">9587 3715 8359,'0'40'289,"0"-40"-834,0 20 513,0-20 32,0 0-1345,0 20-3203</inkml:trace>
  <inkml:trace contextRef="#ctx0" brushRef="#br1" timeOffset="117493.7201">9607 3875 96,'19'19'1217,"-19"1"-481,0-20-31,0 20-673,0-20-288,0 20-481,0 0-640,0-20 1025,0 20 352,0-20-32</inkml:trace>
  <inkml:trace contextRef="#ctx0" brushRef="#br1" timeOffset="117630.7281">9646 4013 256,'0'0'1761,"0"20"642,0-20-898,0 21-800,0-21-193,20 19-95,-20-19-97,0 20-224,0-20-192,21 0-641,-21 0-448,0 0-384,0 0-321,0 0-607</inkml:trace>
  <inkml:trace contextRef="#ctx0" brushRef="#br1" timeOffset="117763.7357">9646 4172 1345,'0'20'1922,"0"-20"-321,0 0-672,20 0-673,-20 0-288,0 0-1025,0 20-2658</inkml:trace>
  <inkml:trace contextRef="#ctx0" brushRef="#br1" timeOffset="117894.7431">9646 4272 7302,'20'19'129,"-20"2"511,0-21 769,21 0-896,-21 0-897,20 19-1378,-20-19-2434</inkml:trace>
  <inkml:trace contextRef="#ctx0" brushRef="#br1" timeOffset="118030.7508">9687 4312 4804,'0'19'3972,"0"-19"-3940,0 0 32,0 21-64,20-21-513,-20 0-2113</inkml:trace>
  <inkml:trace contextRef="#ctx0" brushRef="#br1" timeOffset="118156.7581">9666 4411 6502,'0'0'3331,"0"0"-3171,0 0 1025,0 0-672,0 0-1634,0 0-2979</inkml:trace>
  <inkml:trace contextRef="#ctx0" brushRef="#br1" timeOffset="118712.7899">8237 4451 8648,'0'0'865,"0"0"704,0 0 737,0 0-1025,0 0-1249,0 0-96,20 0-128,0 0-673,19 0-1056,-19 0-482,0 0-1248</inkml:trace>
  <inkml:trace contextRef="#ctx0" brushRef="#br1" timeOffset="118906.801">8594 4471 9064,'40'0'769,"-40"0"-193,20 0 97,0 0-481,0 0-160,-20 0-192,19 0-416,-19 0-129,20 0 192,-20 0-480,20 0-640,0 0-833,-20 0-641</inkml:trace>
  <inkml:trace contextRef="#ctx0" brushRef="#br1" timeOffset="119031.8081">8893 4451 960,'18'0'1089,"3"20"-512,-1-20-481,-20 0-64,20 0-1217</inkml:trace>
  <inkml:trace contextRef="#ctx0" brushRef="#br1" timeOffset="119230.8196">9389 4411 8199,'18'0'128,"-18"-20"-704,21 20 256,-21 0-769,0 0-4325</inkml:trace>
  <inkml:trace contextRef="#ctx0" brushRef="#br1" timeOffset="119363.8271">9607 4411 6277,'19'0'-576,"-19"0"-4837</inkml:trace>
  <inkml:trace contextRef="#ctx0" brushRef="#br1" timeOffset="120717.9045">8952 4530 12363,'0'0'673,"0"0"-769,0 0 640,0 0 225,0 0-577,0 0-352,20 0-1121,-20 0-2178,20 0-6085</inkml:trace>
  <inkml:trace contextRef="#ctx0" brushRef="#br1" timeOffset="120860.9119">9209 4530 10986,'40'0'96,"-40"0"-224,20 0 64,-20 0-1089,21-20-2691</inkml:trace>
  <inkml:trace contextRef="#ctx0" brushRef="#br1" timeOffset="120983.9198">9448 4530 14189,'20'0'-1634,"-20"0"-1344,0 20-3813</inkml:trace>
  <inkml:trace contextRef="#ctx0" brushRef="#br1" timeOffset="127418.2878">19037 4808 1057,'-21'0'2594,"21"0"-352,-20 0-224,0 0-96,20-19 96,-18 19-289,18 0-319,-21 0-225,21 0-224,0 0-257,-20 0-319,20 0-225,0 0-160,20 19 0,1-19 96,-3 21-96,2-1 128,21-1-32,-3 1-64,23 0 64,-22-20-96,1 20 32,19 0 64,-19-20-224,0 0 256,-1 20-608,-19-20 864,1 0-704,-1 0 608,-20 0-544,0 0 192,-20 0 32,-1 0 0,1 19 0,0-19-160,-19 20 416,-1 0-288,1-20 160,-1 20-96,-19 0-64,19 0 32,-1-20 96,3 20-128,17-1-128,1-19-289,0 0-512,20 21-704,0-21-513,0 0-129,0 19-575,0-19-4005</inkml:trace>
  <inkml:trace contextRef="#ctx0" brushRef="#br1" timeOffset="127693.3035">19513 5147 8488,'0'0'1089,"0"0"-865,-21 0 2242,3 19-1441,-2-19-512,-21 20 63,-18 1-95,19-2-161,-19 21-160,-1-21-96,21 2-96,-1-1-320,20-20-929,20 19-1730,0-19-1506</inkml:trace>
  <inkml:trace contextRef="#ctx0" brushRef="#br1" timeOffset="128118.3279">19830 5126 10057,'21'-19'-769,"-21"19"961,0 0 289,-21 0-513,1 19-64,0-19 352,1 40 449,-1-20 192,0 20-289,0-20-320,20 19-159,0 2-65,20-2 64,0-20 0,19 2 160,22-1 353,-23-20 95,23 0-95,-2-20 128,1-1-161,-21 2-63,-19-20-97,0-2 33,-20 22-97,0-21 0,-40 0-255,1 1-129,-1 18 0,-19 2-193,-2-1-95,23 0-929,-23 20-1121,22 0-4036</inkml:trace>
  <inkml:trace contextRef="#ctx0" brushRef="#br0" timeOffset="132994.6068">12266 5783 5252,'20'-21'897,"-20"1"0,0 20 673,0-19-225,21-1 64,-21 20-352,-21-19-320,21 19-32,0-21-193,-20 21-384,2 0-192,-2 21 64,-21-21-64,2 19-128,-1 1 64,0 19 32,1 2 96,19-2-64,0 1 32,0-1 32,20 21 0,0-20-64,0 19 32,20-19 32,20 0 0,19-21 0,-19 2 32,19-2 64,2-19 96,-2 0 160,0-19 129,1-2-97,-21 2-128,1-21-32,-20 20-63,0-20-33,-20-19-96,0 19 32,0 0-64,-40 1-128,20-1 0,-19 1-65,-21-2 1,21 21 32,-42 20 128,22 0 32,19 0 0,1 20 0,-1 1 0,40 18 0,0-19 0,20-1 64,20 22 32,-1-22-64,22 1 0,-2 0-32,0 0 64,-19-20-160,19 20-96,-19-20-352,0 20-546,-21-20-671,1 0-866,0 0-2530</inkml:trace>
  <inkml:trace contextRef="#ctx0" brushRef="#br0" timeOffset="133304.6243">12823 6140 9513,'0'0'1185,"0"0"-1057,0 0 1858,0 0-673,0 20-416,20-1-481,-20 2-224,0-2-96,20 22 0,-20-22-96,0 1 65,19 0-65,-19-1-225,0 2-672,0-21-1665,20 0-2627</inkml:trace>
  <inkml:trace contextRef="#ctx0" brushRef="#br0" timeOffset="133629.6431">13240 5882 7078,'0'20'6310,"20"-20"-6758,-20 0 736,0 0 192,0 0-480,0 0-448,0 0-1538,0 19-2146</inkml:trace>
  <inkml:trace contextRef="#ctx0" brushRef="#br0" timeOffset="133779.6513">13260 6080 8520,'0'20'1089,"0"0"-897,0-20 1281,0 0-352,19 20-800,-19-20-321,0 0-961,0 0-1634,0 0-4355</inkml:trace>
  <inkml:trace contextRef="#ctx0" brushRef="#br0" timeOffset="134076.6687">13538 5941 11787,'0'0'2402,"0"0"-2274,0 0 1602,20 0-129,-2 0-992,2 0-385,21 0-160,-21 0-32,19 0-64,-19 0-64,0 0-737,0 0-1089,0 0-1921,-20 20-3524</inkml:trace>
  <inkml:trace contextRef="#ctx0" brushRef="#br0" timeOffset="134248.6786">13558 6100 9833,'-20'20'512,"40"0"257,-20-20 1601,38 0-512,-17 20-897,19-20-673,-20 0-288,19 0-128,-19-20-1217,0 20-2467,0 0-7493</inkml:trace>
  <inkml:trace contextRef="#ctx0" brushRef="#br0" timeOffset="135092.7268">14530 5921 2690,'20'-39'6246,"-20"39"-5862,0-21 1858,0 2-448,-20 19-1089,0-20-385,1 20-288,-21 0-160,20 20 32,-21-20 32,3 40 0,-3-20-64,21 19 64,1 1 64,-1 19-32,20 1 96,0 0-32,20-20-64,-1 20 0,21-21 128,1-19-32,18-1 96,1-19 64,-1 0 289,0 0-289,1-39 64,-1 19-96,-18-20-96,-3 1-128,-18-1 0,1-20 0,-1 20-32,-20-19-256,-20 19 96,-1 0 128,-37 1-65,-3 18 65,-18 21 0,20 0 96,-20 0-32,19 21 32,19-1-64,3-1 0,17 1-64,21 0 128,0 0 224,21 0 417,17 19-97,23-19-191,-2 0-193,1 0-64,-1-20-32,1 20 0,-1-20-32,-18 0-288,-3 0-321,-17 0-1088,-1 0-2339</inkml:trace>
  <inkml:trace contextRef="#ctx0" brushRef="#br0" timeOffset="135324.7401">15086 6160 4163,'19'40'6374,"-19"-21"-6117,0 22 1633,0-22-97,0 1-1120,0 19-417,0-18-224,0-1-64,0-1-673,20 1-1569,-20 0-2402</inkml:trace>
  <inkml:trace contextRef="#ctx0" brushRef="#br0" timeOffset="135620.757">15423 6160 13100,'0'19'1698,"20"-19"-2723,0 0 2754,0 0-640,0 0-801,19 0-191,1 0-97,-1 0-225,-19 0-639,1 0-1475,-1 21-2850</inkml:trace>
  <inkml:trace contextRef="#ctx0" brushRef="#br0" timeOffset="136348.7987">16753 6040 7591,'20'-19'768,"0"19"-607,-20 0 1376,0 19 33,0 1-674,-20 20-607,0 0-289,0 20 128,1 0-160,-21-1-225,0 1-159,1-21 288,-22 1 64,23-20 96,17 0 32,-19-1-64,1-19 64,19 0-64,0-19-160,0-1 192,20 0 0,0-20-32,20 20-64,0 1 160,21-1-96,-3 20 288,23-21 449,-22 21 64,21 21-33,-21-1-287,1-1-129,-1 1-256,-19 0-64,20 0-96,-20 0-320,-1 0-321,-19-20-352,20 19-1473,-20-19-1954</inkml:trace>
  <inkml:trace contextRef="#ctx0" brushRef="#br0" timeOffset="137019.8371">17249 6338 8776,'0'0'3972,"-19"0"-3620,19 0 1570,0 0-193,0 0-1312,0 0-417,0 0-224,0 0-385,0 0-736,19 0-1602,-19 0-3267</inkml:trace>
  <inkml:trace contextRef="#ctx0" brushRef="#br0" timeOffset="137595.8699">17706 5981 7238,'0'-20'1442,"0"20"-1058,0 0 1794,0-20-512,0 20-962,-20 0-351,20 0-129,-20 20-64,0 0 128,1 0 97,-1 19 31,20 1-128,-20 0-127,20 19-1,-20 1-128,20-20 0,20 19 0,-20-18-256,20 18-801,19-19-1153,1-20-1762</inkml:trace>
  <inkml:trace contextRef="#ctx0" brushRef="#br0" timeOffset="137992.8926">17984 6359 10025,'0'39'-801,"0"-19"-32,0 0 1026,0 20 31,20-1-256,-20-19-929,0 20-224,20 1 1153,-20-22 64,0-19 224,20 19 513,-20-19 736,0-19-608,-20 0 64,20-22-32,-20 1 96,0 1-353,20-1-543,-20-20-226,20 0-255,20 1-449,0 19 801,20 1 128,-1 18-160,1 21 193,-1 0 159,-19 0-224,21 0-96,-41 21-32,0 18 160,0-18 64,0-2-32,-41 1 1,21 0-1,2-1-160,-23-19-449,21 21-1024,0-21-1826,20 0-4196</inkml:trace>
  <inkml:trace contextRef="#ctx0" brushRef="#br0" timeOffset="138259.9079">18322 6260 11018,'20'19'609,"-20"-19"-674,-20 20 610,20 0 160,0-1-513,0 2-192,20 18 96,-1-19-128,1-20 224,0 20 64,0-20 1,19 0 95,-19-20-32,20 0 65,-19 20 127,-21-39-96,0 18-63,0 2-65,0-1-288,-21 0-288,1 20-161,-20 0-576,40 0-1345,-19 0-1730</inkml:trace>
  <inkml:trace contextRef="#ctx0" brushRef="#br0" timeOffset="138569.9253">18798 6239 10730,'0'-39'2498,"0"39"-3235,-20-21 1730,1 21-32,-21 0-833,20 0-192,0 21 64,1-2-64,19 1 0,0 1-96,19-21-160,1 19-65,20 1 129,-20 0 128,19-1 128,-19 2 0,0-1 0,-20-1 96,0-19 64,0 20 160,-20-20-63,0 0-33,0 0-320,-19 0-737,19 0-288,0 0-801,20 0-288,-20-20-4869</inkml:trace>
  <inkml:trace contextRef="#ctx0" brushRef="#br0" timeOffset="138714.9339">18917 6299 10089,'20'20'320,"-20"-1"737,0 2 801,0-1-1441,0-1-417,21 1-449,-21-20-1537,18 20-4548</inkml:trace>
  <inkml:trace contextRef="#ctx0" brushRef="#br0" timeOffset="138857.9422">19037 6140 14541,'-21'0'-96,"21"-20"-4356,0 20 2818,0 0-5188</inkml:trace>
  <inkml:trace contextRef="#ctx0" brushRef="#br0" timeOffset="139038.9523">19096 6260 11370,'40'0'673,"-20"0"192,19 0 1089,1-21-1058,-20 21-255,19 0-449,-19-20-352,0 20-1057,0 0-1378,-20 0-4932</inkml:trace>
  <inkml:trace contextRef="#ctx0" brushRef="#br0" timeOffset="139240.9639">19215 6080 7046,'20'40'417,"-20"-20"2529,0 0-159,0 20-1153,0-1-674,0-18-543,0 38-257,0-40-128,0 22-32,0-2-416,0-19-1090,20 0-1537,-1 0-3010</inkml:trace>
  <inkml:trace contextRef="#ctx0" brushRef="#br0" timeOffset="139406.9735">19413 6299 11851,'21'0'0,"-21"20"993,0-20 128,0 19-1217,0 2-1538,0 18-1088,0-19-2435</inkml:trace>
  <inkml:trace contextRef="#ctx0" brushRef="#br0" timeOffset="139571.9829">19434 6100 11274,'0'-40'-737,"0"40"-4035,20 0 2049</inkml:trace>
  <inkml:trace contextRef="#ctx0" brushRef="#br0" timeOffset="139983.0063">19553 6418 6886,'20'40'1922,"-20"-20"-1250,0-20 1763,0 0-1026,0 0-704,19 0-289,-19 0-160,20-20-159,0 0-130,0 0-223,-20 20-128,20-20-257,-1 20 161,-19-19 384,20 19 384,-20 0 160,20 0-63,-20 0 31,0 0-96,20 0-223,-20-20 63,0 20-128,0 0-224,-20-21-193,20 21-223,-20 0 415,0 21 225,1-21 1,-1 20 31,20-1 32,0 1 64,20 0 128,-1 0 32,1 0 1,20-20 31,-1 20-320,1-20-160,19 0-96,-39 0-321,21 0-416,-41 0-2498</inkml:trace>
  <inkml:trace contextRef="#ctx0" brushRef="#br0" timeOffset="140575.0403">20723 6279 10281,'21'80'1089,"-21"-41"-544,0 1 832,20 0-320,-20-20-544,0-20-161,0 19 128,0-19 257,0-19 192,0-1-705,20 0-96,-20-20-128,18 1 32,-18-2-64,21 2 32,-21 19-96,20 1-64,0-2 32,0 21 64,-1 0 32,1 0 64,0 21-32,-20 18 0,0-19-32,20 20 0,-20-20 0,0 19-513,20-19-1216,-20 0-1795,0 0-704</inkml:trace>
  <inkml:trace contextRef="#ctx0" brushRef="#br0" timeOffset="141397.0873">21140 6299 12555,'21'-20'-32,"-21"20"32,0 20 801,-21 0-320,21-1-193,0 22-160,0-2-32,0 1-32,21 0-64,-1-21 0,0 1-96,19 0 32,-19 0 32,20-20 32,-21-20-96,1 20-96,20-20-1,-20 0-127,-1-19 32,-19 19 160,20-20-32,-20 20-33,0-19 161,0 18 513,0 2 256,0-1-225,0 20 33,0 0-65,-20 0-416,20 0 96,0 20 193,0 20 127,0-20-64,0-1 1,20 21-289,-20-20-96,40 0-64,-19 0-64,-3-1-192,2-19-161,0 20 33,1-20-161,-21 0-288,20-20 353,-20 1 320,0-1 192,0 20 0,0-20-64,0 0 32,0 0 32,18 20 0,-18 0-32,0 0 96,0 0 160,0 20-128,0 0-32,0 0 0,0 0-32,21-1 32,-21-19-32,0 20 32,20-20 64,-20 0 97,0 0 31,0-20-160,0 20-96,0-19 0,20-1-64,0 0 32,-1 20-128,1-20-65,0 20 161,0 0 96,0 0 0,-1 0 257,1 0 159,0 20-224,-20 0-128,20-20-96,-20 20-32,0-20 64,0 19-32,0-19 0,0 0 0,20 0 65,-20 0-33,0 0-96,0 0-65,0 0-63,21 0-32,-21 0-160,0 0 159,0 0 97,0 20 96,18-20-32,-18 20-64,0-20-737,20 0-2017,-20 20-2243</inkml:trace>
  <inkml:trace contextRef="#ctx0" brushRef="#br0" timeOffset="141795.1102">22114 6080 960,'0'-40'7944,"0"40"-7784,0 0 545,0 20 1473,-20 20-897,20 20-736,0-1-33,0 1-128,0-1-320,20 1-32,-20-20-64,0 0 0,0-20 96,19-1-31,-19-19 127,0 0 192,0 0-192,20-19-192,20-1-256,-20 0 96,-1 0-65,1 20 33,0 0 192,0 0 256,0 0 193,-20 20 31,0 0-192,0 0-127,0-1-1,-20 1-192,0 0 0,0-20-417,0 20-320,1-20-320,19 0-1281,-20 0-2178</inkml:trace>
  <inkml:trace contextRef="#ctx0" brushRef="#br0" timeOffset="142205.1336">22331 6498 5669,'40'0'5637,"-19"-20"-5701,-1 20 2050,18-20 32,-17 0-1377,19 20-225,-21-20-224,-19 20-192,0-20-160,0 20-288,-19 0-898,-21 0-95,19 0 128,-17 20 928,18-20 289,-1 20 96,1 0 64,0 20 32,20-21 65,20 1 255,0 0-96,1 0 161,-1-20-129,18 20-32,-17-20 33,-1 0 159,0 0-128,-1-20-63,1 20-65,-20-20-128,20 0-64,-20 0-64,20 20 0,0-19 0,19-1 0,-19 20 96,0-20-32,0 20-32,1 0-32,-3 0-32,2 0-160,0 0-641,1 0-928,-21-20-1474,0 20-5478</inkml:trace>
  <inkml:trace contextRef="#ctx0" brushRef="#br0" timeOffset="142443.1473">22788 5902 14381,'59'0'-256,"-18"0"672,18 0 1378,1 19-737,-21 21-192,21 0-32,-1 19 127,-19 1-95,-1-1-448,-19 1-385,1 0 64,-21 0-128,0-21-224,0 21-641,-41-20-801,23-1-992,-3-19-2083,-19 20-3779</inkml:trace>
  <inkml:trace contextRef="#ctx0" brushRef="#br0" timeOffset="143338.1983">16376 6816 3267,'-20'0'4292,"20"0"-4100,-20 0 1698,20 0 512,-19 0-640,19 0-513,0 0-256,0 0-321,19 0-31,-19 0-65,20 0-127,20 0-65,-1 0-63,42 0-193,-22 0-32,20 20 0,0-20-256,1 19-385,-21-19-640,2 0-1794,-22 20-3395</inkml:trace>
  <inkml:trace contextRef="#ctx0" brushRef="#br0" timeOffset="151229.6498">8456 6974 2530,'0'0'1121,"0"0"-96,0 0-256,0-19-321,0 19-288,0 0-96,20 0 64,-20 0 129,0 0 191,0 0-160,0 0 225,0 0 31,0 0 33,0 0 31,0 0 65,0 0 0,0 0-33,0 0-159,0 0-257,0 0-160,0 0 0,0 0 64,0 0 64,0 0 161,0 0 287,0 0-31,0 0-161,0 0-255,0 0-33,-20 0-128,-1 0 32,21 0-64,-20 0-32,0 19-32,-19-19 64,-1 0 64,1 0 0,-21 0-96,21 0 96,-21 0 192,1 0-32,18 0-64,-18 0 1,19 0-97,20 0-128,-19 0 64,19 0 0,0 0 0,20 0 0,-20 0-161,20 0 97,0 0-32,0 0-128,0 0-192,0 0-193,0 0-416,0 0-961,0 0-640,0 0-1987</inkml:trace>
  <inkml:trace contextRef="#ctx0" brushRef="#br0" timeOffset="151676.6754">7998 6796 4932,'0'0'1794,"0"0"-1890,0 0 640,0 0 1186,0 0-289,0 0-1024,0 20-225,-18-20-96,-3 0 0,1 20-96,0-1-32,-19-19-32,-1 20 32,0 0 0,1 0 32,19 0 0,0 0 32,0-1 0,20-19 32,0 20 192,0 0 97,20-20 223,0 20 129,0 0-33,19 0-63,1-1-225,0-19-63,-1 21-129,-19-2-224,21 2-449,-23-21-1184,-18 19-2371</inkml:trace>
  <inkml:trace contextRef="#ctx0" brushRef="#br0" timeOffset="157063.9833">8932 3199 768,'0'0'1153,"0"0"481,0 0-641,0 0-256,0 0 31,0-21-31,0 21-64,0 0-161,0 0-256,0 0 161,20 0 95,-20 0 65,0 0 127,0 0 161,0 0 96,0 0-256,0 0-161,0 0-191,0 0 31,0 0-192,0 0-96,0 0 64,0 0-31,0 21 31,-20-21-64,20 20-64,-21 0-128,3 0-64,-23-1 63,1 21-31,22 0-64,-23 0 224,1-1-32,1 1 0,-1 19-32,0-18 64,-19-2 32,18 21-64,3-21 0,-3 21 0,2 0 96,-21-1-96,21-19 32,-21 20-32,21-21 0,19 1 0,-20 0 0,19 0 0,3-21 0,-2 1 0,0 20 0,20-20 0,-21-20 0,1 20 0,20-1-32,-18 2 32,18-21-96,0 19 96,0-19-96,0 0 96,0 0-32,0 0-32,0 0-256,0 0-33,0 0-319,0 0-898,0 0-1537</inkml:trace>
  <inkml:trace contextRef="#ctx0" brushRef="#br0" timeOffset="157461.0062">7998 4033 11851,'0'0'-224,"0"21"31,0-21 706,-18 39-97,18-19-416,-21 39 0,1-19 64,-20 20 32,21-20 0,-1 0-96,0-1 32,20 1-64,0-20 32,0 0 321,20-1 447,19-19 193,1 0-256,19 0-417,2 0-192,-2 0-96,-19 0-64,19 0-640,-19 0-1122,-1 0-1377,-19 0-2306</inkml:trace>
  <inkml:trace contextRef="#ctx0" brushRef="#br0" timeOffset="158586.0706">7840 4490 544,'-20'0'4260,"20"0"-4132,0 0-32,-20 0 1025,20 0-224,0 20-320,0-20-257,0 0 257,0 0 63,0 20-127,20-20-225,-20 0-192,20 0-32,-20 0-32,20 0-32,-20 0 96,20 0 128,-20 0 193,0-20 63,0 20-191,-20-20 127,20 20-288,-20 0-64,0 0 128,-20 0 33,40 0 31,-19 20-192,19 0-64,0 0 96,0-20-32,19 20-64,21-20 0,-20 0 64,20 0 96,-21-20-32,1 20-64,-20 0 64,20-20 129,-40 20 95,20-20-288,-20 20 0,-19-20-96,19 20 96,-20 0 0,20 0 160,1 20-63,19-20-129,0 0-64,0 20 96,0 0 192,19-20-160,21 0-96,-20 0 96,0 0-96,0 0-32,-20 0-160,19 0-224,-19-20-65,0 20 257,0-20-161,-19 20 225,-1 0 0,0 0 96,0 0 192,-20 20-32,21-20 64,19 20-127,-20 0-1,20 0-32,20-20-32,-1 19 32,1-19 32,20 0-97,-20-19-351,19 19-64,-19-20 191,-20 0 193,20 0 96,-20 0-64,-20 0 0,0 1 192,1 19-160,-21-20 0,20 20 353,-20 0 95,21 0-352,-1 20-224,0-1 96,20-19 32,0 20-32,0 0 128,0 0-64,20 0 32,0-20-32,-1 0 32,1 0-64,0 0 32,0 0 0,-20 0 160,0-20-160,0 20-577,-20 0-1825,20 0-6214</inkml:trace>
  <inkml:trace contextRef="#ctx0" brushRef="#br0" timeOffset="161118.2154">5795 4132 10345,'0'0'737,"0"0"-609,0 0-96,0 0 128,0 21 449,20-2-65,-20 1-95,0 20 31,0 19-31,0 21-65,0 20-160,0-21-96,0 20-32,0 1-63,0-41-1,0 21 0,0-40-32,0 0 0,0-21 0,0 1-449,0 0-672,0 0-1505,0-20-2019</inkml:trace>
  <inkml:trace contextRef="#ctx0" brushRef="#br0" timeOffset="161415.2324">5637 4789 11242,'0'19'-288,"0"2"224,19-1 192,1-1 288,0 21-159,-20 0-97,20-1 32,0 1-128,-1 0 224,1 0 129,0 0-225,20-21 0,-21 1 385,1 1 512,0-21 96,1-21-192,17 1-321,-18-20-351,21 1-193,-2-1-160,1 0 0,-20 1-257,19-1-896,-19 20-769,0 20-2978</inkml:trace>
  <inkml:trace contextRef="#ctx0" brushRef="#br0" timeOffset="171955.8353">2857 8564 5124,'0'-20'1602,"0"20"-289,0 0 353,0 0-129,0 0-768,0 0-417,0 0-96,0 0-63,0 0-1,0 0 416,20 20 33,-20-20-129,0 0-95,0 0 31,0 0-31,0 0-193,0 20-64,21-20 0,-21 0 0,0 20 33,0-1-65,18-19-32,-18 21 0,20-2 0,-20-19-64,0 21 32,20-2 0,-20 1-32,21 0 32,-21 0-64,20 0 96,-20 0-96,18 19 96,3-19-64,-1 20 32,-20-20-32,20 20-32,0-21 65,-20 1-65,19 20 32,1 0 64,0-21-160,-20 21 128,20 0-64,0 0 64,-20-20-64,19 19 0,1 1 32,0 0-96,-20-1 288,40 21-128,-21-20 96,1 0-32,21 20-96,-21-20-96,18-1 193,-17 21-129,19-21 0,-21 21 0,21-20 32,-20 19-32,19-19 0,-19 20-32,20-21 64,-20 21-96,19-20 96,-19 0-64,21 19 0,-21-19 96,18 0 0,-17 19-32,19-19 64,-1 19-64,1 1-64,-20-20-32,19 19 96,1-18 0,-1 18-96,-19-19 32,20 19-64,-1-19 128,2 20 0,-1-20 0,-1 20-128,1-21 32,-1 21 160,1-21-224,19 1 160,-19 0-64,1-1 64,-3 1-31,3 0 95,-1 0-32,-1-21-128,1 21 32,-1-19 64,1-2 0,0 21-96,-1-20-32,22 0 64,-23 0 64,3-1-64,-3 1 0,3 0-288,-1 0 576,19 0-288,-19 0-32,-1-20-32,21 19 128,-21-19-96,2 20 128,-1-20-192,-1 20 128,1-20-32,-1 0-32,1 0 64,0 0-32,-1 0 0,1 0-32,-1 20 32,1-20-257,1 0 514,-3 0-257,3 0 0,-2 0-32,1-20 0,19 20 128,-19 0-160,0-20 160,19 20-160,2-20 64,-22 20-32,21-19 64,-21-1 32,21 0-128,-21 0 32,1 0 64,19 0 32,-19 1-128,-1-1 64,2 0 32,17 0-96,-17-20 256,-1 21-288,19-2 96,-19-19 64,19 0-96,-18 21 64,17-21-96,3 0 128,-2 1-32,0-1-32,1 0-64,-1 1 128,2-1-64,-23 0-32,23 0 64,18-20-32,-20 21 0,1-21 32,-1 20-64,2-19 96,-2-1-96,-1 21 32,-17-21 0,38 0 0,-19 0 32,-1 1 0,-19 0-64,19-1 32,-18 0 32,-3 1-64,3-1 32,-2 0-32,1 1 128,0-1-128,-1 1-32,1-1 128,1 0-64,-3-19 0,23 19-32,-22 1 64,1-1-128,-1-20 96,1 20 32,0 1-64,-1-1 32,1 1 0,-1-1 32,21 0 0,-21-19-96,2 20 128,-1 19-32,-22-20 128,3 20 64,19 1-31,-20-1-33,0 0-160,-20 0 64,19 21-96,1-21 96,-20 0-32,20 20-96,-20 0 96,20 1 0,-20-1-64,20 20-32,-20 0 32,0-21 0,0 21-193,0 0-479,0 0-609,0 0-1122,0 0-3010</inkml:trace>
  <inkml:trace contextRef="#ctx0" brushRef="#br0" timeOffset="172827.8838">9905 8147 10185,'0'0'1890,"0"0"-1858,0 0 512,19 0 898,1 20-481,0-20-673,20 0-96,-1 0-128,1-20 32,-1 20 0,1-20-31,-19 20-65,-1 0-97,-2-20-223,-18 20 32,0 0-577,-18 0 192,-23 20 65,21-20 255,0 20-223,-19 0 192,39-1 287,-20 2 33,20-2 128,0 1 33,20 20 63,1 0-128,-3-21 32,2 22-64,0-2 0,1-19 0,-1-1 224,-2 2 0,-18-1 417,-18-20 288,-2 19-225,-1-19-287,-19 0 63,22 20-256,-23-20-192,1 0-64,21 0-224,19 0-641,-20 0-1377,20 0-1826</inkml:trace>
  <inkml:trace contextRef="#ctx0" brushRef="#br0" timeOffset="173103.9009">10440 8186 8584,'0'-19'1025,"0"19"64,0 0 832,0 0-928,-19 19-320,19 21 64,-20 0 128,20 0-321,-20 19-192,20 1-191,0 0-129,0-1-32,0-19-97,20-1-127,0 1-384,-1-19-417,21-21-929,-20 0-1505,19 0-5190</inkml:trace>
  <inkml:trace contextRef="#ctx0" brushRef="#br0" timeOffset="173527.9251">10679 8365 12972,'0'-20'224,"-20"20"-160,20 20 737,0 1-417,-21-2-352,21 21-64,0-21-192,21 22-321,-1-2-544,0 1 32,19-20-160,1-1 513,-20-19 575,19 0 129,1 0 97,0-19 31,-21-1 352,1 0 609,0-20 353,1 21-33,-21-22-480,0 2-449,-21 0-320,1-2-128,-19 2 225,19 19 63,-20 0-256,1 0-32,-21 20-32,21 0-32,-1 0-32,20 20 0,-1 0-64,21 20 0,21-21 192,-1 1-128,20 1 64,-1-2 0,1 1 0,-1 0 64,1-20-64,0 19-385,-1-19-544,-19 0-1665,1 0-2467</inkml:trace>
  <inkml:trace contextRef="#ctx0" brushRef="#br0" timeOffset="173737.9372">11195 8445 11146,'20'40'2979,"0"-1"-2659,-1-19 801,-19 0 353,0 20-802,0-21-640,0 2-224,0-2-128,20 2-769,-20-2-1249,0-19-1987,0 0-5154</inkml:trace>
  <inkml:trace contextRef="#ctx0" brushRef="#br0" timeOffset="173996.9509">11335 8067 13228,'18'20'0,"2"0"833,21 0 961,-21 20-257,19 0-896,-19 19-289,20 1 160,-21 19 33,1-20-353,-20 21-96,20-20-32,-20-1-96,0 1-224,-20 0-449,0-21-608,1 21-1153,-1-40-2595</inkml:trace>
  <inkml:trace contextRef="#ctx0" brushRef="#br0" timeOffset="176288.0829">3473 12578 8359,'20'0'1186,"-20"-20"-578,0 20 1186,-20 0 0,20 0-994,0 0-287,0 0 95,0 0-63,0 0-257,0 0-192,0 0 192,0 0 97,0 20-129,0 0 64,0 20 1,0-1-257,0 1 384,0 19-384,20 2 0,-20-3-96,0-17-64,19 18 96,-19-39-288,0 20-481,0-20-704,20 0-1378,-20 0-2114</inkml:trace>
  <inkml:trace contextRef="#ctx0" brushRef="#br0" timeOffset="177320.1421">3432 13453 9737,'0'0'224,"-20"0"-96,20-21 1666,0 2-65,0 19-800,-18-20-96,18 20 0,0-21-257,-20 21-351,-1 0-257,1 0-193,0 0-191,1 21 64,-21-1-97,20-1 33,0 21 288,1 0 96,-1 0 0,20 0 0,-20 19 0,20-19 0,0-1-33,20 2-63,0-2-320,-1 0 224,21-18 224,0-1 128,19-1 32,-18-19 256,18-19 33,-19 19-33,-1-20-95,-19-1 127,20 2 128,-21-1-95,-19-19-97,0 18 129,0-18-33,0-1-256,-19 0-127,-1 20-1,-20-19-224,20 19-1,-19-20 97,-2 40-64,-17-20-96,17 20 32,-18 20 128,19-20-32,1 40-64,19-20 64,0 0-129,0 19 193,20-19 0,0 0 97,20 0 127,20 0 0,-1-20-32,1 19-128,19-19-64,-18 20 128,17-20-224,-17 0-96,-2 0-160,1 0-577,-20 0-1922,0 0-3491</inkml:trace>
  <inkml:trace contextRef="#ctx0" brushRef="#br0" timeOffset="177790.1689">3929 13790 15534,'0'20'224,"0"-20"225,0 0 608,0 20-481,-19-1-480,19 2-128,-20 18-256,20 1-545,0 0-1185,0 0-3395</inkml:trace>
  <inkml:trace contextRef="#ctx0" brushRef="#br0" timeOffset="180647.3323">3592 9796 7046,'0'-20'1121,"-20"20"-1185,0 0 545,0 0 896,0 0-288,1 20-897,-1-20 32,0 20 449,-1-20-32,1 40-129,20-20 129,-18-1-33,18 2-255,18-2-33,2 1-96,1 0 64,-1 0-31,19-20-1,-19 20 0,20-20 32,-20-20 129,19 0-97,-19 0-32,0 0 129,-20-20-161,0 21 32,0-21-192,0 20-128,-20 0-96,0 0 0,0 1-160,-19-1-161,19 20 161,-20 0 64,21 0 0,-21 20 32,19-1 63,1 21 33,20-20 0,0 20-32,20-21-32,1 2-192,-1-2 63,19-19 65,-19 0 32,20 20 192,-20-40 64,19 20 0,-19 0 32,-20-19 32,20-2 96,-20 2 33,0-1-97,-20 0 32,20 0-224,-20 0-64,-19 0-96,19 20-97,-20-19 1,20 19 0,-19 19 32,19-19-33,-1 20 33,1 20 192,20-20 32,0 0 128,0-1-32,41 2 96,-21-2-160,19-19-32,1 0-128,0 0 128,-21 0 32,21-19 128,-20-2 129,-20 2 63,0-1-32,0 0-192,0 0 128,-20 0-160,0 0-288,0 1 32,1 19-64,-21 0-32,20 0-65,0 19-31,1 1 128,-1 20 128,20-20 95,0 0-63,20-1-128,-1 2 0,1-2 64,0-19 96,0 0 192,0-19-32,-1 19 64,1-21 64,-20 2 97,0-1 95,0 20 161,0-20-225,-20 0-160,1 20-160,-1 0-96,0 0 0,0 20-64,0 0-32,20-20-193,0 20-1248,20-1-2275</inkml:trace>
  <inkml:trace contextRef="#ctx0" brushRef="#br0" timeOffset="184043.5263">15582 8684 4644,'0'-21'6054,"0"2"-5862,0-2 288,0 2 1058,0 19-161,-20-20-512,0 0-609,0 20-192,1 0-32,-21 0-32,0 20-32,1 0-64,-1 20 160,20 0-96,-19-1 64,19 1-32,20 0-64,0-21 32,0 21-64,20-40 64,19 20 160,-19-20 32,20-20-32,19 0 64,-19-19-127,-1-1 31,-19 0-96,20 1 64,-19-22 0,-21 22-64,18-21-64,-36 0 160,18 1-128,-41-1 0,21-19-289,-19 39-287,19-19 288,-20 39 255,20 0 33,1 20-64,-1 20-96,0 19 256,0 1 96,20 20 193,0 19-65,0-19-64,20 20 64,20-21-127,-1 21-97,1-40-32,19 19 32,-19-19-160,19-20-32,-18-1 31,-3 1 65,3 0-256,-21-20-160,0 20-833,-20-20-2435,0 0-6340</inkml:trace>
  <inkml:trace contextRef="#ctx0" brushRef="#br0" timeOffset="184397.5469">14769 9220 14189,'0'0'-32,"20"0"-417,-2 0 706,23 0 287,18 0-95,21 0-321,-1 0-32,20 0 128,1 0 225,-1 0-97,20 0-192,1-20-64,-21 20 0,19-20-32,-38 20-224,-21 0-448,0-20-321,-39 20-1954,0 0-3972</inkml:trace>
  <inkml:trace contextRef="#ctx0" brushRef="#br0" timeOffset="184923.577">15086 9598 14669,'-80'40'-384,"41"-1"-64,-1-19 384,20 20 128,-19 19-96,19-19 0,20-20-353,0 19 225,0-18 160,20-2 0,0 1-96,19 0 96,-19-20 160,20-20 256,-1 0-159,1-20-33,-20 21 0,-1-41-96,1 20 257,-20 1-321,20-21 0,-20 0-64,-20 1-96,0-1-385,1 20 385,-1 0 32,0 20 96,0 1-32,0 19 0,1 19 128,-1 1 160,20 20-31,0 0 95,0 20 257,20-1 63,-1-19-127,21 20-257,0-20-192,-1 19-96,1-39-160,19 20-352,-18-21-770,-1 2-640,-21-2-1473,21-19-3523</inkml:trace>
  <inkml:trace contextRef="#ctx0" brushRef="#br0" timeOffset="185400.6043">15483 9638 10441,'0'-40'257,"0"20"-482,0 20 1635,-20-20-193,0 20-801,20 0-416,-20 0-64,1 20 96,-1 0 128,20 20 1,0-1 127,0 1 0,0 19-96,0-19 0,20 0-31,19-20-129,1 20 64,-1-40-64,1 19-32,1-19 160,-3 0 32,3-19 96,-21-2-95,-2 2-129,3-1 64,-21-20-128,0 0 96,0 21-64,-21-21-192,-17 0 64,-3 20 64,3 1 32,-23-2 32,22 21 32,-1 0-128,20 21 128,-19-21-128,39 19 64,0 1 64,0 0 128,19 0 0,1 20 32,20-21 0,-1-19-127,1 20-129,1-20-321,-3 20-608,3-20-1665,-21 0-3940</inkml:trace>
  <inkml:trace contextRef="#ctx0" brushRef="#br0" timeOffset="185580.6146">15959 9816 15246,'20'40'1441,"-20"-20"-1345,0 20 1250,0-1 63,0 1-1185,0 0-736,0-20-1154,0-1-1153,0 1-6277</inkml:trace>
  <inkml:trace contextRef="#ctx0" brushRef="#br0" timeOffset="186150.6472">16496 8862 7078,'-21'0'8296,"1"0"-8232,20 0-160,20 0 673,21 20 255,-2-20-319,1 0-449,19 20 0,1-20-32,-21 0-96,1 0-481,-1 0-672,1 0-1121,-19 0-1153,-21 0-961</inkml:trace>
  <inkml:trace contextRef="#ctx0" brushRef="#br0" timeOffset="186372.6598">16753 8922 5381,'-59'19'3042,"39"2"-928,0 18-256,20 1-384,0 0-417,20 0-737,0 19-32,0-19-192,-1-20-32,1 19 225,0-19 31,-20 20-192,0-40 224,0 20 257,-20 0-289,-19-20-192,-1 19 33,-19-19-161,19 0-161,-1 0-287,23 0-257,-2 0-544,-1 0-1377,42-19-1602,-1 19-2050</inkml:trace>
  <inkml:trace contextRef="#ctx0" brushRef="#br0" timeOffset="186604.6731">17131 8941 6342,'-40'21'4324,"20"-2"-4196,0 21 1121,20 0 961,-19-1-737,19 1-608,-20 20-96,20 0-513,0-21-160,20 1-64,-20 0-224,39-1-384,1-18-994,-20-2-1313,19-19-3106</inkml:trace>
  <inkml:trace contextRef="#ctx0" brushRef="#br0" timeOffset="187050.6987">17429 9121 12043,'-20'19'-1313,"0"1"1120,-1 20 1379,21 0-97,0-1-801,0 1-288,21 20-128,-1-41-128,19 22-321,1-22-128,19-19 289,-19 0 512,0 0 320,-1-19 193,1 19 320,-19-41 288,-3 22-288,2-21-513,-20 20-95,0-20-225,-20 1-96,2-1-321,-23 20-95,-18-20 160,-1 40 288,1-19-32,19 38 64,-19-19 288,39 20-96,-21 20-95,41-20 127,0 20 96,20-21-192,1 1 1,19 0-97,-1 0-128,21 0-193,-21 0-287,21-20-673,-41 19-1410,21-19-3811</inkml:trace>
  <inkml:trace contextRef="#ctx0" brushRef="#br0" timeOffset="187253.7103">18004 9359 14221,'20'20'1666,"-20"-1"-1859,0 1 482,0 1 1280,0-2-1088,0 21-481,0-21-64,0 2-353,20-1-512,-20-20-1793,0 0-3332</inkml:trace>
  <inkml:trace contextRef="#ctx0" brushRef="#br0" timeOffset="187512.7251">18162 8981 1473,'61'40'14574,"-23"-20"-14478,-17 20 32,19 0 1313,-1-1-352,-19 21-832,0-20-257,-20 19 32,0-19-257,0 19-31,0-19-160,0 0-353,-20 0 321,0 0 31,1-1 97,-1-18-289,-20 18-2370,1-19-1601</inkml:trace>
  <inkml:trace contextRef="#ctx0" brushRef="#br1" timeOffset="190828.9147">2837 8941 896,'0'0'673,"0"0"320,0 0 0,0 0-417,20 0-31,-20 0-257,0 21-128,0-21-32,0 0-160,20 0 32,-20 19 32,0-19-64,21 20 64,-21-20-32,0 20 0,0 0 0,18-20 33,-18 20-33,20 0-33,-20-20-95,20 19-416,1 2-193,-1-21 417,-20 19 192,18 1 160,-18-20-64,21 20 96,-21-20 0,0 20-32,20-20-32,-20 20-96,0-20 160,20 20-256,-20 0-1154</inkml:trace>
  <inkml:trace contextRef="#ctx0" brushRef="#br1" timeOffset="192812.0282">2877 9001 768,'0'0'545,"0"0"-257,0 0 545,0 0 192,-20 0-321,20-20-575,0 20 31,0 0 512,0 0 449,0 0-32,0 0-192,0 0-320,0 0-321,0 0-32,0 0 289,0 20 31,0-20-159,20 20-65,-20-20-160,21 20-96,-21 0 128,18-20 225,-18 20-193,20-1-32,-20 2 64,20-2 129,-20-19-225,21 20-32,-21 0 320,20 0-319,-2 0-33,-18 0 96,21-20 64,-1 20-128,-20-1-96,20 1 32,-20 0 32,20-20-96,-1 20 96,-19 0 97,20 0-1,0-20-128,-20 19 64,20 1-64,0 1-32,-1-2 0,-19 1 32,20-20-32,0 20 0,0-1 0,-20 2 0,20-1 0,-1 0 0,-19 0 32,20-1-32,0 2-32,-20-2 65,21-19-33,-1 20 32,-20 0 0,18 0-128,2 0 64,-20-20 0,21 20 64,-21-1-64,20-19 32,-20 20 0,20 0-32,-20-20 32,19 20-32,-19 0 0,20-20 32,-20 20-32,0-1 32,0-19-32,20 21 32,-20-2 0,0 1 0,0 0 0,0 0-32,20-20 32,-20 20 0,0 0-32,20-20 0,-20 20 0,0-1 0,0-19 0,19 20 32,-19 1-32,0-21 64,20 19-64,-20 1 0,0-20 32,0 20-32,20-20 64,-20 19-64,0 2 32,0-21 0,0 20-32,20-20 32,-20 19-32,0-19 0,20 20 0,-20 0-32,0-20 32,19 20 0,-19-20 32,0 20-32,0-20 64,20 20-32,-20-20-32,0 19 0,20 2-32,-20-21 32,0 19 0,20-19 0,-20 20 0,0-20 0,21 20 0,-21-20 0,20 20 32,-20-20 0,0 20-32,18-1 0,-18-19 64,20 21-64,-20-21-64,21 19 64,-1 1 0,-20-20 0,20 21 0,-1-21 0,-19 19 64,20 1-64,0-20 0,-20 20 0,20-20 0,-20 19 0,20-19 0,-20 21 0,19-1 0,-19-20 0,20 19 0,-20-19 0,20 20 0,-20 0 0,20-20 0,-20 20 0,20 0 0,-20-20 0,19 20 0,-19-1-96,20-19 96,-20 20 0,20 0 0,-20-20 0,20 20 0,-20 0-32,21 0 32,-21 0 64,0-20 0,18 19 33,-18 2 223,20-2-64,1-19-224,-21 20-32,20 1 0,0-2-32,-20 1 32,18-20-64,3 20 64,-21 0-32,20 0 32,0 0 32,-20-1 32,20-19-64,-20 20-32,19-20 32,-19 20 32,20 0-32,-20-20 32,20 20 0,-20-1 32,20-19 128,-20 0-160,20 20 0,-20-20-96,0 20 128,19-20 33,-19 20-161,0-20 64,20 20-33,-20-20 66,0 0-33,0 20 32,20-20-97,-20 19 98,0-19-66,0 0-63,20 21 96,-20-21 32,0 19-32,0-19 32,21 0 0,-21 21-64,0-21 32,0 0 32,0 0-128,0 0-192,20 0 32,-20 0 32,0 0 128,0 0-1,0 0-95,18 0-96,-18 19-160,0-19-545,0 0-1826,0 0-2530</inkml:trace>
  <inkml:trace contextRef="#ctx0" brushRef="#br1" timeOffset="193132.0464">4584 11366 6886,'21'20'480,"-21"0"417,0-20 2082,20 19-705,-20 2-1313,18-2-64,-18-19 224,20 21-576,1-2-289,-21-19-320,20 21-128,-20-21-449,20 0-224,-2 19-384,-18-19-96,0 0-161,21 0-287,-21 0-1378,0 0-3267</inkml:trace>
  <inkml:trace contextRef="#ctx0" brushRef="#br1" timeOffset="194140.104">2916 9081 2754,'20'0'-64,"-20"0"96,0 0 609,0 0 288,20 0-257,-20 0 129,0 0 96,0 0-160,0 0-257,0 0-64,0 0 257,0 0 96,0 0-33,0 0-319,0 19-97,-20-19-224,20 0 128,0 0 1,0 0 159,-20 0 96,20-19 97,-18 19 96,18-20-257,-21 0-256,1-20 353,-20 1-225,20-1-64,-19 0-96,-1-20 64,-19 1 1,19 19-193,1 1 0,-2-1 256,21 0 96,0 20-224,2 0-64,-3 0-96,21 0 32,-20 20-64,20 0-384,0-19-961,20 19-994,1 0-608,-21 0-3523</inkml:trace>
  <inkml:trace contextRef="#ctx0" brushRef="#br1" timeOffset="195229.1663">14888 10372 9993,'-20'-19'1313,"0"19"-512,-1 0 993,21 0-225,0 0-448,0 0-416,0-20-481,21 20 96,19 0-95,19 0-65,20 0-160,20-20 32,0 20 32,41 0-160,18 0 160,22 0-32,18 0-64,21 0 32,-21 0 32,19 0 32,-18 20-128,1-20 64,-42 0-385,-19 20-31,-1-20 416,-38 0-224,-1 19-193,-20-19 225,-19 0-352,-21 0-289,-19 0 192,-20 21-640,0-21-448,0 0 864,-20 0-1025,-19 0-2722</inkml:trace>
  <inkml:trace contextRef="#ctx0" brushRef="#br1" timeOffset="196946.2646">2481 8584 6726,'-21'-20'416,"21"20"-320,0 0 32,-20 0 577,20 0-545,20 0-192,-20 0 0,0 0 321,0 0 447,0 0 33,0 0-64,0 0-97,21 0-288,-21 20-31,18-20-33,2 20-128,0-1 64,1 2-128,-1-2 0,-2 2-32,23 18 0,-21-19 33,0 0-1,-1 20 96,1-1 192,20-19 64,-20 20-159,-1-1-33,1 21-64,20-20-64,-20 0-32,19 0-32,1-1-64,1 1 0,-2 20 96,-19-21-64,20 1 0,-1 0 96,1 20-96,-1-21 0,1 0 32,0 2-64,-1-1-352,2 0-609,-3-1-512,-18-19-417,1 20-577,-1-20-2721</inkml:trace>
  <inkml:trace contextRef="#ctx0" brushRef="#br1" timeOffset="198251.3389">3432 9737 160,'21'20'1025,"-21"-1"-961,20-19-64,-20 20-96,20 0-353,-20-20 193,19 20 224,-19 0 96,20-20 545,-20 20 416,20-20-289,-20 19-159,0 2-353,20-21-288,-20 19 192,20 1-64,-20 0 128,19 0 193,-19 0 287,20 0-191,0 0 255,-20-1 257,20 1-64,-20 1-384,20-2-353,-1-19 32,-19 20 128,20 0-159,-20-1-33,20-19 64,0 21-160,-20-1 0,21-20 0,-21 19 32,0 1 32,20 0 33,-20 0 479,0 0 33,18 0-449,-18-1-32,20 2-32,-20-2-160,21 1 32,-21-20-32,20 20 64,-20 0-64,20 0 65,-1-1 31,-19 21 32,20-20 64,-20 1-64,20 18-64,-20-19-64,20-1 32,-20 22 32,20-22 32,-20 1-64,19 20-32,1-20 64,-20 0 32,20 19-96,0-19 32,-20 20-32,20-20-64,-1 19 0,1-18 32,0 18 64,0-18 0,1 18-32,-3-19 96,2 20 321,-20-20-65,21 19-160,-1-19-192,0 20 32,-2-21 0,3 21-96,19-20-64,-20 0 32,-1 0-256,1-1-609,0-19-224,0 21-705,-20-21-2050</inkml:trace>
  <inkml:trace contextRef="#ctx0" brushRef="#br1" timeOffset="200595.4733">3036 8922 5605,'-21'19'1954,"21"-19"-641,0 0 352,0 0 417,0 0-192,0 0-865,21 0-512,-1-19 159,20-1-287,-1 0-33,21 0-64,-1-20 1,40 1-65,-20-1-192,21-19 0,-1 19 96,0 0-192,-38 0 64,-3 20-32,-37 0-481,-1 20-544,-20 0-1377,0 0-1474,-20 0-896</inkml:trace>
  <inkml:trace contextRef="#ctx0" brushRef="#br1" timeOffset="200934.4928">3135 8663 8327,'20'-19'801,"0"19"-577,-20-21-96,0 21 161,0 21 832,0-2-609,-20 2-384,0 38-96,0-19 129,-19-1 63,19 1 128,0-20 65,-1 20 127,21-21 1,0-19-257,0 21 256,21-21 161,19 19 0,-20-19-257,19 0-256,1 20-64,19-20-64,-19 0-64,-1 0 33,22 0-258,-3 0-960,-17 0-1569,18-20-3044</inkml:trace>
  <inkml:trace contextRef="#ctx0" brushRef="#br1" timeOffset="201540.5273">4267 8107 8680,'0'-20'1057,"-21"20"-1057,21 20-257,0 0 770,21 20 320,-1 19-257,-20 1-287,20 19-97,-2-19-128,3 0 32,-21-21 64,20-19 96,-20 0-31,0-20 159,0 0 1089,0-20-95,0 0-1090,0 1-192,0-22-32,20-18-128,-20 19 0,20-19 0,-1 19 0,1 0 32,0 21-64,0-2 0,0 21 64,-20 0 128,19 21 96,1-2-32,-20 21-64,20 0-64,-20-1-192,20 2-641,1-2-608,-21 0-1474,20-18-832</inkml:trace>
  <inkml:trace contextRef="#ctx0" brushRef="#br1" timeOffset="202262.5687">4704 8345 10345,'20'0'-576,"-2"0"159,3 0 545,-1 0 673,20 0 320,-21-19-160,21-1 352,0 0-31,-21 0-610,-19 0-415,20 0-33,-20 1-64,-20-2-256,20 21-321,-39 0-287,19 0 95,-20 21 353,21-2 160,-1 21 96,0 0 32,20-20 96,0 19-64,20 1-32,0 0-128,39-21-384,-19 2-321,39-21-288,-20 0 704,-18 0 321,18-21 64,-19 2 0,-1-21 32,-19 21 129,0-22 287,0 2 96,-20 19 129,0-20-353,0 20-480,-20 20 32,0-19-96,0 38-96,-19-19 256,19 40 96,0 0 32,-1-20-32,21 19 32,0 1-64,21 0 32,19-21-128,-20 2-32,19-21 63,1 0 162,-1-21 63,1 2 0,-20-1-64,0-19 0,-20 18 128,0 1-128,0 1-288,0-1-545,-20 0 33,20 20-97,-20 0-929,20 40 994,20-21 640,0 41 160,1-20 160,-3 20 128,2 19 129,1-19-353,-1-1 801,-20-19 608,0 0-544,0-1 609,0-19 95,-20 0-448,-1-20-320,-17 0-480,-3-20-385,1 0-96,1 1-64,-1-1-577,0-20-864,1 0-2019,19 21-1665</inkml:trace>
  <inkml:trace contextRef="#ctx0" brushRef="#br1" timeOffset="202651.5909">5617 8286 9737,'20'-20'2979,"-40"20"-2339,20 0 545,-20 0-480,0 20-481,-1 20-160,3-1-64,-2 1 0,20 0 32,0 0-64,20-20-64,-2-1 64,23-19-128,-21 0-32,19 0 192,-19 0-64,20-19-32,-40-1 32,20-20 96,-20 20-32,-20 0-97,20-20 1,-20 20 160,0 1 65,20 19 319,-20 0-128,20 0-31,0 0-225,0 19 224,0 1 32,0-20-128,20 21-160,20-2-32,-20 1-320,19-20-353,-19 0-672,20 20-993,-21-40-1698,1 20-4066</inkml:trace>
  <inkml:trace contextRef="#ctx0" brushRef="#br1" timeOffset="202822.6008">5795 8266 11370,'20'0'641,"0"0"864,-1 0 513,1 0-865,21 0-864,-21 0-193,18 0-64,3 0-96,-21 0-609,-1 0-1345,-19 0-2658,20-20-4645</inkml:trace>
  <inkml:trace contextRef="#ctx0" brushRef="#br1" timeOffset="202982.6099">5953 7968 10345,'0'19'321,"0"22"159,0-2 2179,20 21-321,-20-1-1089,0 21-897,0-1-160,0-19-768,21 20-449,-1-41-512,0-19-2467,19 0-1538</inkml:trace>
  <inkml:trace contextRef="#ctx0" brushRef="#br1" timeOffset="203163.6203">6232 8286 10345,'0'40'3299,"0"-21"-3235,21 22 97,-21-22 63,0 1-32,18 0-576,2-1-801,-20 2-385,20-21-224,-20 0-3266</inkml:trace>
  <inkml:trace contextRef="#ctx0" brushRef="#br1" timeOffset="203300.6281">6232 7968 10057,'0'-60'2242,"0"60"-3427,-20 0-192,20-20 1409,20 20-705,-20 20-3779</inkml:trace>
  <inkml:trace contextRef="#ctx0" brushRef="#br1" timeOffset="203726.6524">6431 8425 5413,'20'39'512,"-20"-18"-160,19-21 1634,1 0-320,0-21-1250,0 21-608,0-39-160,-1 19-33,-19 1-159,20-2 352,-20 1 288,0 1 608,20 19 866,-20 0-193,0 0-512,0 19-288,0-19-321,20 0-96,0 0 64,-1 0 32,21 0-191,1-19-1,-23-1 96,2 0 288,1 0-128,-21-20-287,0 21-674,-21-2-96,1 2-64,2-1 417,-3 20 480,1 20 32,20-1-160,0 2 385,0 18 191,20 1-31,19-20-161,2 19-128,-1-19-128,-1-20-128,1 21-160,-1-2-288,-19-19-1314,0 0-3523</inkml:trace>
  <inkml:trace contextRef="#ctx0" brushRef="#br1" timeOffset="204259.6829">4922 9081 832,'-20'-20'13325,"0"20"-13325,-20 0-481,1 20 449,19-1 577,0 21-161,-1-20-320,21 0-160,0 20 224,21-20 225,19 19-33,-1-19-128,1 0-160,-20 0 0,19 0 96,-19 0 129,0-20 95,-20 19 225,0-19 351,-20 20-351,0-20-449,-19 21-352,19-21-353,-20 0-736,1 0-2050,19-21-3203</inkml:trace>
  <inkml:trace contextRef="#ctx0" brushRef="#br1" timeOffset="204447.6937">5080 8842 14221,'21'0'288,"-21"0"-256,20 40 641,-20 0 192,18 19-225,-18 1-480,0 20-95,0-1-1154,21 0-385,-1-19-608,0-40-2786</inkml:trace>
  <inkml:trace contextRef="#ctx0" brushRef="#br1" timeOffset="204706.7085">5378 9279 11851,'0'0'96,"0"20"-320,0-20 800,0 20 257,0 0-865,0 0 32,20 0-384,0-1-577,19 1 512,2-20 257,-1 0 224,-22-20 384,23 1 513,-21-1 288,-20 0 417,0 0-481,-20 0-480,0 0-385,-19 1-256,-1-1-224,-1 20-481,2 0-896,-1 20-3684</inkml:trace>
  <inkml:trace contextRef="#ctx0" brushRef="#br1" timeOffset="205082.73">5815 9379 15214,'20'99'288,"-1"-60"-1345,-19 22 801,0-22 256,20 1-481,-20 0-31,20-40 448,-20 0 576,0 0 289,0-20-577,-20-19-95,20-1 127,-20-20 512,1 20-255,-1-19-449,0-1-160,20 0-128,0 1-225,20-1 417,0 40 256,19 0-63,2 20-161,-21 0 0,18 0 160,-17 40-32,-21-20 32,20 20-64,-40-21 128,-1 21 193,1-20-65,2 0-256,-23 0-160,1-20-448,21 19-1314,-1-19-2562,0 0-6310</inkml:trace>
  <inkml:trace contextRef="#ctx0" brushRef="#br1" timeOffset="205421.7494">6093 9279 14541,'40'0'-64,"-21"0"256,1 0 1346,20-19 95,-20 19-1088,19-20-449,-19 20 96,0-20-192,-20 20-96,0-20-256,0 0-385,0 20-224,-20-20 64,-18 20-352,17-20 512,-19 20 545,20 20 192,0 0 289,1 0 351,-1 0 129,20 20-97,20-1 289,-1 1-192,21-20-160,0 0-225,19-20-224,2 0 96,-2 0-384,-19 0-128,-1 0-705,-19-20-1601,-20 20-6439</inkml:trace>
  <inkml:trace contextRef="#ctx0" brushRef="#br1" timeOffset="207801.8853">3592 9856 2274,'19'-20'480,"-19"0"1570,0 0 192,0 0-192,0 20 0,0-19-609,-19 19-512,-1-20-160,0 20-353,0 0-352,0 0-160,-19 20-32,19-1 32,-1 21 0,1-20 32,20 0-32,0 0 0,0 20-32,20-21 0,1-19-65,19 20-159,-21-20 224,21 0 224,-20 0 128,19 0-32,-19-20 97,0 1-33,0-2 32,-20 2 97,0-1 63,0 0-256,-20-20-192,0 20-96,0 20 0,-19-19-32,-1 19 224,20 0-64,-19 19-64,19 1-32,-1-20 0,1 20 0,20 0 32,20 0 96,1 0-64,-1-1 96,19-19 0,-19 21-96,20-21 0,-20 19-128,19-19 128,-19 0 0,-20 0 32,20-19 32,-20 19 32,0-21-32,-20 2-96,0-1-32,0 20-64,-19-20-192,19 20-161,-20 0 289,1 0-32,19 20-32,20 0 159,-21-20 1,21 19 64,21 2 0,-1-21 0,0 19 64,-1-19 64,21 0-64,-20 0 32,19 0 1,-19-19 31,0 19 0,0-21 32,-20 21 160,0-19 0,0 19 65,-20 0-289,20 0-192,-20 0-161,0 0 1,20 19-897,0-19-1954,0 21-3171</inkml:trace>
  <inkml:trace contextRef="#ctx0" brushRef="#br1" timeOffset="211439.0935">16475 10592 7879,'21'0'416,"-21"0"-191,20 0 1792,-2 0-415,3 0-705,-21-21-289,20 21-63,-20 0-193,0 0 1,0 0-225,0 0 0,-20 21-128,-1-21-128,-17 19-64,-3 1-97,3 0 129,-23-1 0,22-19 224,-1 21-32,0-1 128,21-20 64,-21 19-63,40-19-33,-20 20-64,20-20 32,20 20 192,0 0 96,0-20 97,19 20-33,1 0-127,-1-1-33,1 1-128,1 0-64,-3-20-96,-18 20 0,1 0-128,-1-20-384,-2 20-545,-18-20-1346,0 0-1376,-18 20-2371</inkml:trace>
  <inkml:trace contextRef="#ctx0" brushRef="#br1" timeOffset="211626.1043">16198 10988 1953,'0'21'7015,"20"-2"-6727,-1-19 1090,1 20 992,0-20-929,0 21-864,19-21-289,-19 19 32,0-19-128,0 20-192,1-20-352,-3 20-1185,-18 0-2531</inkml:trace>
  <inkml:trace contextRef="#ctx0" brushRef="#br1" timeOffset="212023.127">16992 10790 9032,'0'-20'-224,"0"20"-289,-20 0 1795,-19 20-322,19 0-767,0 0 319,-21 19 161,41-19-161,0 20-255,0 0-1,0 0 0,20-21-64,21 1 32,-3 1-160,3-2 33,18-19 63,-19 0 96,19 0 0,-19-19 161,0-2 672,-21-18-257,1 18-255,-20 2-385,0-21-128,-39 0-64,19 20-96,-20 0-64,-19 1-417,19-1-960,-19 20-3172</inkml:trace>
  <inkml:trace contextRef="#ctx0" brushRef="#br0" timeOffset="216537.3851">12762 11346 9545,'-38'-20'1281,"17"20"-1345,-19 0-96,22 0 95,-23 20 98,1 0 31,1 0-64,-1 19 320,20 1 673,1 21-32,19-2-289,0-19-479,0 19-129,19 1 0,21-21-32,0 1 0,-1-20 64,22 0 0,-3 0 32,-17-20 32,18 0 160,-19-20 65,19-20-97,-39 0 0,20 1 161,-40-1-1,19-19 1,-19 19-97,-19 0-224,-1-20-64,-20 20-64,1 0-64,-1 1 64,-21 19-96,2 20 0,1 0 0,-3 0 0,2 40 32,39-21 32,0 21 0,20 0 0,0 0 64,40 0 32,-1-20 0,1 20 32,39-21-96,-18 1 64,-2 0-64,1 0-32,-21-20-288,21 0-673,-41 20-1025,1-20-1602,0 0-3554</inkml:trace>
  <inkml:trace contextRef="#ctx0" brushRef="#br0" timeOffset="216797.4">13240 11803 8968,'0'40'865,"0"-20"832,20 0 898,-20 20-930,0-21-896,0 0-577,0 22-160,19-21-32,-19 0-256,20-20-609,-20 20-640,20-20-3300</inkml:trace>
  <inkml:trace contextRef="#ctx0" brushRef="#br0" timeOffset="217092.4169">13558 11585 12363,'-20'0'1153,"20"0"-1121,0 0 1121,0 0 673,0 0-1057,20 0-673,-20 0-160,0 0-449,18 20-1312,-18-20-2531</inkml:trace>
  <inkml:trace contextRef="#ctx0" brushRef="#br0" timeOffset="217279.4275">13637 11843 10441,'0'0'1538,"0"0"-1314,0 0 2082,0 0-896,0 0-1090,0 0-480,0 0-1634,0 0-3427</inkml:trace>
  <inkml:trace contextRef="#ctx0" brushRef="#br0" timeOffset="217691.4511">13934 11645 14285,'-20'0'1249,"20"0"-1249,0 0 609,0 19 768,41-19-416,-21 0-513,39 0-319,-19 0-129,-1 0-225,1 0-607,-1 0-1635,-19 20-3843</inkml:trace>
  <inkml:trace contextRef="#ctx0" brushRef="#br0" timeOffset="217881.4621">13975 11823 14958,'0'20'608,"0"-20"-544,18 0 96,23 0 1,-1 0-161,19 0-1570,-19 0-2850,19 0-5540</inkml:trace>
  <inkml:trace contextRef="#ctx0" brushRef="#br0" timeOffset="218282.4849">14748 11585 13228,'-20'-20'-288,"0"20"-385,-19 20 1250,19-20-481,-20 40-96,1-20 32,19 19-32,0 1 0,0 0-32,20 19 96,20-19 32,20-1-64,-1 1-64,1-21 0,19 2-96,2-1-64,-3-20 160,-17-20 96,18-1-96,-19 2 192,-1-21 32,-19 1-96,-20 19-32,0-20-32,-20 1-224,1-1-64,-21 0 96,-19 1 95,-2 19 194,3 20 511,-3-20 417,2 40-32,19-20-576,1 20 95,39 19-95,0-19-193,20 20-160,19-20-96,21 19-96,-1-19-737,0 0-352,2 0-321,-22 0-1889,21-20-5926</inkml:trace>
  <inkml:trace contextRef="#ctx0" brushRef="#br0" timeOffset="218455.4948">15244 11883 13805,'21'40'352,"-1"-21"-224,-20 21 481,0-20-385,0 20-480,0-20-2307,0-1-1825</inkml:trace>
  <inkml:trace contextRef="#ctx0" brushRef="#br0" timeOffset="218895.52">15720 11783 13356,'0'0'1121,"0"0"-800,0 0 1120,21 0-224,19 20-801,-1-20-191,1 0-193,19-20-128,1 20-129,-1 0-704,2 0-2081,-2 0-3236</inkml:trace>
  <inkml:trace contextRef="#ctx0" brushRef="#br0" timeOffset="219364.5469">16852 11585 7783,'20'-20'3747,"-20"40"-3907,0-20 641,0 40 800,-20-1-737,20 1-447,-20 20-65,1-21-96,-21 21-385,20 0 97,-19-22 352,19 3 96,-20-21 320,1 0-95,-1-20 223,20 0-96,-1-20-255,3-20 95,18 19 288,0-17-415,0-2-33,18 20-64,23-20-32,-1 40 288,-1-20 353,21 20-161,-21 20-191,21 0-33,-21 0-128,2 19 32,-1-18 0,-1-2-576,1 0 192,-20 2-32,-20-1-1122,19 0-1600,-19 0-3300</inkml:trace>
  <inkml:trace contextRef="#ctx0" brushRef="#br0" timeOffset="219877.5762">17865 11386 13164,'-59'0'961,"39"0"-897,-21 20 64,2-1 609,19 21-33,-20 21-319,21-2-225,-1 20-160,20 1 64,0-21 0,20 21 32,-1-21 32,21-19 0,1 0-32,-3-20-160,3 0-128,-1-20-1377,-21 0-2948</inkml:trace>
  <inkml:trace contextRef="#ctx0" brushRef="#br0" timeOffset="220417.6071">18401 11684 6309,'0'80'993,"0"-21"-128,0 1 224,0-20-288,-20 19-128,20-39 288,0 0-257,0 0 353,0-20 353,0 0-289,20-20-769,-20-20-256,20 0-128,0-19 320,-1 19-192,1 0-128,20-19-64,-19 39-96,-3-20 32,2 40 64,-20 0 0,20 20 32,-20 20 0,0-1 32,0 1 32,0 20-32,0-20-129,0 19-1056,21-19-1025,-1-20-961,0 0-5221</inkml:trace>
  <inkml:trace contextRef="#ctx0" brushRef="#br0" timeOffset="221146.6488">18759 11902 12812,'0'-19'128,"0"19"-961,19 0 1217,1-20-63,20 20-97,-1-20-64,21 0-64,-21 0 128,1 0 97,1 1 127,-23-1-320,-18 0-256,0 0-481,-18 20-63,-2 0 223,-21 0 321,3 20 160,-3 0 128,1 19-31,21 1 95,-1-20 0,20 20-32,20 0-128,-1-2-32,21-17-160,19-21-128,2 20-64,18-20 256,-20-20-33,1 20-31,-21-21 256,1-17-128,-20 17 0,0 2 32,-20-1 33,0 0-226,-20 0-223,0 0 160,0 20 64,0 0 96,1 20 128,-21 0 0,20 20 96,20-21-32,0 21-160,0-21 32,20 22 96,20-21-192,-21-20 32,21 0 32,0 0 192,-1 0-32,-19-20 96,1 0 97,-1-1 319,-20 2-512,0 0-192,0-2-448,-20 2-33,20 19 193,0 0 256,-21 19 32,21 21 64,0 0 0,0 0 96,0 0-64,0 19-32,21-19 32,-21 19 0,0 1 192,0-21-96,0 2-128,0-2 96,-21 0 289,1-18 319,20-21-127,-20 20 128,1-20 31,-21 20-287,20-20-161,-39-20-160,19 0-96,-19-20-64,19 0-224,19 0-865,21 1-1377,0-1-577,41 0-2274</inkml:trace>
  <inkml:trace contextRef="#ctx0" brushRef="#br0" timeOffset="221512.6698">19790 11783 11755,'-39'-19'864,"-1"38"-864,1 1 1346,-1 20-65,0 0-672,21 0-33,-1-2-256,20 3-192,0-21-224,39 0 0,1 0-96,0-20-128,-1 0-129,1 0-63,-1-20 256,-19 0 160,0 0-385,-20 0 353,21-20 352,-21 0-160,-21 21 257,1-1 351,20 0-287,-20 0 191,1 20-31,19 0-257,0 20-160,0 0-96,19 0 0,1-1-32,21 2 32,-3-2-192,-18 0-320,21 2-481,-21-1-641,-1-20-1345,-19 0-1409</inkml:trace>
  <inkml:trace contextRef="#ctx0" brushRef="#br0" timeOffset="221685.6797">19950 11883 3235,'0'-40'4420,"20"20"-2050,-20 0-320,39 20 0,-19-20-737,20 20-384,-1-19-128,21 19-257,-21 0-223,1-20-225,1 20-289,-23 0-1344,-18 0-1346,-18 0-3202</inkml:trace>
  <inkml:trace contextRef="#ctx0" brushRef="#br0" timeOffset="221882.6909">20108 11505 8007,'20'0'1217,"0"40"289,-20 0 1088,20 0-480,-20 19-833,0-19-544,0 19-353,0 1-191,19-20-129,-19 0-96,0-2-321,20-17-768,-20-1-1089,0 0-2018,20 0-4965</inkml:trace>
  <inkml:trace contextRef="#ctx0" brushRef="#br0" timeOffset="222069.7016">20446 11803 13068,'0'40'96,"0"-20"-32,20 0 673,-20 20-385,0-21-480,0 21-417,20-20-191,-20 0-129,19-20-929,-19 0 193,0 0-3236</inkml:trace>
  <inkml:trace contextRef="#ctx0" brushRef="#br0" timeOffset="222221.7103">20486 11902 1793,'0'-99'-1249</inkml:trace>
  <inkml:trace contextRef="#ctx0" brushRef="#br0" timeOffset="222230.7108">20486 11724 128,'-20'-60'3203,"20"41"-2050,0 19-577,0 0-384,0 0-1665</inkml:trace>
  <inkml:trace contextRef="#ctx0" brushRef="#br0" timeOffset="222559.7296">20545 12002 5092,'0'40'4485,"20"-20"-4870,-20-1 385,20-19 1313,-1 0-736,1 0-769,20-19-353,-19 19 513,17-20-128,-17 0 192,-1-20-64,0 19 0,-2-17 160,-18 17-128,0 2 256,0-1 609,-18 20 192,-2 0-256,20 0-321,-20 0-127,-1 20 127,1-1 1,20 2-161,0-2 257,0 21-97,20-20-128,1 0-320,-1 0-32,18 0 96,3-20-192,-21 19-96,19-19 160,1 0-96,0 0-256,-21 0-129,1 0-384,20-19-3010</inkml:trace>
  <inkml:trace contextRef="#ctx0" brushRef="#br0" timeOffset="223446.7803">21776 11744 11691,'0'-20'736,"0"20"-1120,0 40 192,0-1 288,-20 1 0,20 19-96,-20 0 0,20 2 64,0-21 224,0-1 609,0-19 32,0 0-96,0-20 0,20 0-65,0-20-319,-20 0-193,0-19-32,20-1 0,-20 20-128,19-21-128,1 3-320,0-2 96,0 20-225,0 0 225,1 20 128,-3 0 64,-18 20 32,0 0 32,0-1-32,0 21 0,0-21 0,-18 22-353,18-21-351,0 0-1058,18 19-864,-18-19-417</inkml:trace>
  <inkml:trace contextRef="#ctx0" brushRef="#br0" timeOffset="224218.8243">22094 11902 3267,'0'-39'7431,"-20"39"-6502,20 0 192,-20 0-225,20 20 161,0 20-128,0-2-448,0-17-161,20 19-256,0-20 0,19 19-32,1-19 0,19-20 64,-19 0-64,0 0 96,-21 0-31,1-20 31,0 1-32,1-21 32,-21 20-96,-21 0 64,21-20-288,-20 21 288,0-2-224,1 2-225,19 19 65,-20 0-96,20 0 96,0 19 63,20 2 97,-1-2-224,1-19-97,0 19 97,1 2 32,-1-21 320,-2 20-32,2-20 64,1 0 96,-1 0 32,-20 0-64,20 0-64,-20 0 128,0 0-256,0 0 64,-20 0-32,20 20-128,-20 0 0,20-20 64,0 20 128,-21-20 64,21 19 64,0-19 0,21 0 32,-21-19 32,20 19-31,0-20-1,-20 0-64,19 0 0,-19 0-96,20 20-64,-20-21 32,20 21-64,0 0 384,-20 0 288,0 0-415,20 0 127,-20 21-96,0-1 160,0 0-159,0 0-129,0-20-32,19 20-32,-19-1 0,0-19-32,20 0-64,-20 0-65,0 0 33,0 0 32,0 0-32,0-19 64,20 19 64,-20-20 0,0 20 0,0 0-64,20 0-32,-20 0 64,20 0 0,1 0-32,-3 0 0,2 0-64,0 0-257,1 0-1088,-1 0-2243,-20 0-3202</inkml:trace>
  <inkml:trace contextRef="#ctx0" brushRef="#br0" timeOffset="224587.8457">22967 11505 9737,'0'21'320,"-20"-2"513,1 21 1089,19 20-481,0-1-608,0 1-577,0-1-192,0 1-128,0-20-384,19-2 127,-19 3 225,20-41 160,0 20 32,-20-20 32,20-20-31,0 20-33,-1-20-32,1 20-64,0 0-32,0 0-65,-20 0 33,20 20 32,-20 0 64,0 0 0,0 0-32,0-1 32,-20-19-256,0 20-256,0-20-866,0 0-1376,-19 0-642,19 0-1792</inkml:trace>
  <inkml:trace contextRef="#ctx0" brushRef="#br0" timeOffset="224932.8653">23145 12042 7975,'40'0'96,"1"0"256,-23 0 1698,23-20-736,-21 20-450,0-20-127,-20 0-449,0 20-352,-20-21-32,0 21-801,-1 0 289,-17 0 384,17 0 448,1 21-320,20-1 64,-20 0 32,40 0 32,0 0 0,1 19 0,17-19 0,-17 0-64,19-20 0,-22 20-64,3-20-193,19 0 129,-20-20 801,-1 20 416,1-20-224,0 0-289,0 0-480,0 1-128,-20-1-192,0 0-865,0 0-833,0 0-1121,0 20-4644</inkml:trace>
  <inkml:trace contextRef="#ctx0" brushRef="#br0" timeOffset="225184.8797">23543 11465 13164,'-20'-40'-641,"20"21"-736,20 19 2242,19 0 1409,2 19-1025,17 2-352,3 19 512,-2 19-191,20 1-514,-19-1-159,-1 21-97,0-1 33,-19 0-129,-19-20-512,-21 22-64,-21-22-737,-19 1-705,1-21-1473,-40 21-4068</inkml:trace>
  <inkml:trace contextRef="#ctx0" brushRef="#br0" timeOffset="226624.9622">14649 12360 5349,'0'0'1601,"0"-21"353,0 21 512,0 0-640,0 0-705,0 0-480,20 0 159,0 0-159,-1 0-96,21 0-225,1 0 32,18 0-128,0 0-160,1 0-128,-1 0 225,-19 21-354,-1-21 97,1 0-448,-20 0-513,-20 0-737,0 0-1217,0 0-1057</inkml:trace>
  <inkml:trace contextRef="#ctx0" brushRef="#br0" timeOffset="232634.3059">15840 12459 2754,'0'0'2210,"0"0"-256,0 0 64,0 0-64,0 0-289,0 0-447,0 0-290,0 0-319,0 0-97,0 0 1,0 0-161,0 0 97,0 0-33,20 0-128,0 0 33,-20 0-97,20 0-96,-1 0-64,1 0 0,-20 0-128,20 20 192,-20-20-160,20 0 96,-20 0-32,0 0 64,0 0-96,0 0 0,0 0 96,0 0 33,0 0-290,0 0-127,0 0 32,0 0 96,-20 0-32,20 0-1,0 0 225,0 0-64,-20 0 96,20 0-64,0-20-32,-20 20-128,20 0 0,0 0 128,0-21-32,0 21 0,0 0 64,0 0 32,0-19-32,0 19 0,0 0 32,0 0 64,0 0-32,0-20 160,0 20-31,0 0-1,0 0-64,0 20 0,-19-20 64,19 40-96,0-20 0,0 0 0,0-1-128,0 21 161,0 0-226,0 19 194,19-19-129,-19 20-33,20 0 65,-20-21-32,20-19 32,-20-1-96,20 2-128,-20-21-224,21 0-545,-21-21-961,0 21-1762,0-19-2049</inkml:trace>
  <inkml:trace contextRef="#ctx0" brushRef="#br0" timeOffset="232959.3243">15781 12657 10409,'-40'0'2499,"19"20"-1699,3-20 450,18 0 319,0 0-288,-20 0-608,20 0-449,20-20-64,-20 1-64,18-1 97,3 0-193,19 0 160,-20-19-256,-1 18 128,21-18-32,-20 19 96,0-1-96,-20 2 64,0 19-64,19 19 32,-19-19-64,20 21 32,0-1 64,-20-20-96,20 20 96,19-1-32,-19 2-64,41-2-32,-23 1 64,-17 0-481,19 0-447,-20 0-1347,19-1-3234</inkml:trace>
  <inkml:trace contextRef="#ctx0" brushRef="#br0" timeOffset="233587.3603">18719 12558 11434,'-20'0'609,"0"-19"448,20 19 224,0 0-416,0 0-128,0 19-33,0 21-127,0 0-193,20-1-96,-20 21-191,0-21-65,0 22 64,20-3-32,-20-17-128,20-1-289,0-1-95,-20-19-609,19 0-801,-19-20-1121,0 20-1793</inkml:trace>
  <inkml:trace contextRef="#ctx0" brushRef="#br0" timeOffset="233889.3777">18460 12697 13516,'-39'0'769,"39"0"-513,0-20-128,20 20 545,-1-20-128,21 1-97,-20-1-192,19-20-192,1 20 0,1 1-32,-2-2 96,1-18-31,-20 39-65,0-20 192,-1 20-32,1 0-96,0 20-64,-20 0 0,0-1 0,0 21-160,0-20-256,0 20-225,20-20-256,-20 19-544,20-19-1185,-1 0-3108</inkml:trace>
  <inkml:trace contextRef="#ctx0" brushRef="#br0" timeOffset="237409.5789">4246 13651 5605,'-20'20'1345,"20"-20"-320,0 0 961,-18 0 256,18 0-544,0 0-577,0-20-417,0 20-31,0 0 32,0 0-257,0 0-64,18 0-319,2-20 319,1 20-128,-1 0-160,0 0 32,19 0 33,21 0-129,-21 20 64,40-20 96,-19 0-96,19 0-160,-18 20 64,18-20 32,0 0-64,0-20 0,-18 20 224,-3 0-320,1 0 160,-18 0-256,-21-20-225,0 20 65,-20 0-705,0 0-865,0 0-160,-20 0-512,20 0-1058</inkml:trace>
  <inkml:trace contextRef="#ctx0" brushRef="#br0" timeOffset="237791.6009">5001 13413 6694,'0'19'4388,"0"2"-4228,0-21 64,0 19 961,21 1 385,-3-20-641,22 20-449,1 0-63,-2-20-1,21 20-64,19-20-127,-20 20-161,1-20 0,-21 20-64,22-1 64,-41-19 32,-2 20 128,3-20 193,-21 20 31,0-20-288,-21 20-64,3 0-96,-22 0 64,-1 19-128,2 1-480,-21 0-1186,21 0-2018,-1 20-3939</inkml:trace>
  <inkml:trace contextRef="#ctx0" brushRef="#br0" timeOffset="239818.7168">3611 9935 5733,'-19'-19'5926,"-1"19"-5478,20-21-448,-20 21 32,0 0 0,20 0-96,-20 0-64,20 21 0,0-21 64,-19 19 32,19 1 0,0 0 32,19 0 0,-19 0 0,20-20-32,0 20 64,0-20 320,0 0 224,-1 0-127,1-20-97,0 0-96,-20 0 65,0 0 31,0 0 32,0 1-127,0-2-129,0 2-32,-20 19-128,20-20-256,-20 20-161,1 0-255,-1 20 415,20-1 97,0 2 128,0-2 32,0 1 0,0-20 64,20 20 64,-1-20 224,1 0-159,0 0 127,-20 0-96,20 0-256,-20 0-1089,0 0-1570,0 0-1761</inkml:trace>
  <inkml:trace contextRef="#ctx0" brushRef="#br0" timeOffset="240488.7551">3671 10015 6534,'-20'-20'1633,"0"20"-1505,20-20 65,0 20 960,0 0 640,0 0-1024,0 0-769,0-20-32,0 20 256,20 20 193,0 0-33,0 0-96,-1 20-160,21-1-64,-20 1 129,21 19 95,-23-18-64,23 18-96,-1 1 0,-1-20-64,-19 19 0,20-19 33,-1-21-97,-19 21 0,0-20 0,0 20 0,-1-40-32,-19 20-385,20-20-800,-20 20-769,0-20-448,0 0-3204</inkml:trace>
  <inkml:trace contextRef="#ctx0" brushRef="#br0" timeOffset="240865.7767">3791 10432 12107,'0'0'641,"-21"0"-770,21 20-127,21-20 641,-1 20 383,-20 0-159,38-1-257,3 21 33,-21-20-97,19 20 256,1-20-191,-1 0-33,-19-1 0,20-19 129,-20 0 319,19 0-127,-19 0 32,0-39-161,19 19-224,-19-20-191,1 1-33,-21-21 0,20 20-192,-20 20-257,20-20-480,-20 21-64,0 19-608,0 0-2082,0 0-6695</inkml:trace>
  <inkml:trace contextRef="#ctx0" brushRef="#br0" timeOffset="241967.8396">4167 10691 5829,'0'-21'897,"0"21"-577,-20 0 1090,20 0 575,-20-19-703,20 19-482,-19 0-223,-1 0-161,20 0-159,-20 0-257,0 19-32,0 2-1,1-1 33,19 19-32,0 1-32,19 0 64,1-21-64,0 1-160,20 0-192,-1-20 256,1 0 224,-1-20 128,2 0 0,-21 1 192,0-1 65,-2-20-1,-18 20-160,0-19 1,0 19-129,-18-1 192,-22-18-63,19 19-161,-17 20 0,17-19-320,-19 19-33,20 19 65,1 1-32,-1 0 96,20 20 0,0-1 64,0-19-64,20 0 0,-1 0 32,21 0-129,-20-20 193,19 0 64,-19-20 97,1 20-1,-1-20-64,-20 0-32,0 0 192,0 1-96,-20 19 32,-1-20 33,1-1 351,2 21-448,-3 0-160,21 0-96,-20 0 0,20 21-32,0-21 32,0 20 32,20-1-161,1-19-543,-3 20-706,2 0-2337</inkml:trace>
  <inkml:trace contextRef="#ctx0" brushRef="#br0" timeOffset="244828.0033">5874 10571 12043,'0'21'1089,"0"-2"-1185,0 21 96,0 0 256,0 19 929,0 21-352,0-1-353,-20 21-159,20 19-33,0-20-160,0-20-64,0 1 0,0-41-64,20 1 0,0-19-64,-20-2-576,21-19-578,-21 0-1216,0 0-1506</inkml:trace>
  <inkml:trace contextRef="#ctx0" brushRef="#br0" timeOffset="245109.0193">5617 11207 14157,'20'40'160,"-20"0"-192,19-1 128,21 1 737,-20 0 160,0 0-417,-1 0-287,21 0-97,0-21 64,-21 1 64,21 0 97,1-20-225,-3-20 160,3 0-63,-2 1-193,1-21-32,0 0-64,-1 0 0,1 0-481,1 0-960,-23 1-1346,22 19-2914</inkml:trace>
  <inkml:trace contextRef="#ctx0" brushRef="#br1" timeOffset="256080.6469">16317 3239 7879,'0'-40'1601,"0"19"289,-20-18-256,0 20-257,20-22-416,-40 21-384,21-19-193,-21 39-320,-19 0-192,-22 0-64,2 20 32,-20 19-1,20 21 97,0 20 32,-2-1-32,2 1 64,40-1-32,-21 0 96,40 21-96,1-1 0,38 1 64,1-21-64,40-19 32,19-1-160,1-19-128,19-20 256,20 0 128,-20-20 192,21 0 257,-21-20 63,0-19-223,-20-2-161,-20-18-32,2-20-96,-23-1-64,-17 0 0,-21-39-64,0 20-64,-21-20-32,-17 19 128,-23 21 256,-18 19 96,0 41-255,0-2-226,-20 21 65,18 21-1922,2-2-4099</inkml:trace>
</inkml:ink>
</file>

<file path=ppt/ink/ink1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45.1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5011 7293 0,'0'24'63,"25"-24"-1,0 0-62,-1 0 16,1 0 0,25 0-1,-25 0 1,24-24-16,1-1 16,24 25-1,1 0-15,-51 0 16,26 25-1,-25-1-15,49-24 16,-49 0 0,25 0-1,-26 0 1,26 0-16,-25 0 16,24 0-16,-24 0 15,0 0 1,25 0-16,-26 0 15,1 0 1,0 0 0,0 0-1,0 0 1,-1 0-16,26 0 16,-25 0-1,0 0-15,0 0 16,-1 0-16,1 0 47,0 0-32,0 0-15,0 0 32,-1 0-32,1 0 15,0 0 1,0 0-16,0 0 250,49 0-219,50 0-31,0 25 16,-50 0-1,-24-25-15,-25 25 16,24-25 0,-24 0 15,0 0-16,0 0 1,0 0 0,-1 0-1,1 0 48,25 0-32,-25 0 0,0 0 32,-1 0-48,1 0 64,0 0-64,0 0 16,0 0 48,-1 0-64,1 0 95,0 0 61,0 0-139,0 0-1,-1-25-31,26 25 16,-25 0-1</inkml:trace>
</inkml:ink>
</file>

<file path=ppt/ink/ink1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47.2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4936 10790 0,'25'0'140,"50"0"-124,148-25-16,0 0 16,-24 25-16,-26 0 15,-49 0 1,25 0-16,-25 0 16,25 0-1,0 50-15,-25 0 16,0-50-16,-25 24 15,-25 1 1,1-25 0,-26 0-16,-24 0 0,25 0 15,0 0 1,-26 0 0,1 0-16,50 0 15,-51 0 1,1 0-1,0 0 17,0 0-17,0 0 1,-1 0 62</inkml:trace>
</inkml:ink>
</file>

<file path=ppt/ink/ink1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0.4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5011 15180 0,'25'0'125,"24"-24"-125,-24-1 16,0 25-1,0 0-15,0-25 16,-1 25-16,26 0 15,49 0 1,25 0 0,50 0-16,-75 0 15,50 0-15,-75 0 16,-24 0 0,49 0-1,0 25-15,1-25 16,-1 25-16,-74-25 15,-1 0 1,1 0-16,25 0 16,-25 0-1,-1 0-15,1 0 16,0 0-16,0 0 16,0 0-1,-1 0-15,26 0 16,-25 0-16,0 0 31,-1 0-31,1 0 16,0 0 15,25 0 281,-1-50-296,1 50-16,49-25 16,75 25-1,-25 25-15,-25 0 16,-75 0-16,-24-25 16,0 0 30</inkml:trace>
</inkml:ink>
</file>

<file path=ppt/ink/ink1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3.5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5160 16049 0,'25'0'140,"49"0"-124,25 0-1,50 0-15,49-25 16,75 25-16,-49 0 31,-51 0-31,-24 0 16,0 25 0,0 24-16,-75-49 0,-49 0 15,24 0 1,-24 0-16,0 25 15,25-25 17,-26 0-17,26 0 1,-25 0-16,0 0 16,0 0-1,-1 0 1,1 0 15,-25 25 32,25-25 93,0 0-16,0 0-93,-1 0-31,1 0 15,0 0 63,0 0 15,0 0-77,-25 25 389,24-25-405,1 24 15,0-24-15,0 0 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45.959"/>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3324 11038 0,'25'-25'141,"0"25"-141,49-49 16,1 24-1,73 25-15,-73 0 16,-50 0-16,-1 0 16,26 0-1,-25 0 1,0 0-16,-1 0 31,1 0 0,0 0 1,0 0 30,0 0-46,0 0 46</inkml:trace>
</inkml:ink>
</file>

<file path=ppt/ink/ink1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6.4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20067 7218 0,'25'0'172,"25"0"-156,24 0-1,1-25-15,73 1 16,-123 24-16,25-25 15,-1 25 1,26 0 0,74 0-1,-75 0 1,-24 0-16,-1 0 16,-24 0-1,0 0-15,0 0 47</inkml:trace>
</inkml:ink>
</file>

<file path=ppt/ink/ink1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8.9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19993 10765 0,'0'-25'140,"25"25"-124,49-24 0,50-26-1,0 25-15,25-24 16,-50 49-16,-24 0 16,-26 0-1,1 0-15,-1 0 16,-24 0-1,25 0-15,0 0 16,-26 0 0,1 0 15,0 0-31,0 0 78,-25 24 203,0 1-265</inkml:trace>
</inkml:ink>
</file>

<file path=ppt/ink/ink1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4:01.8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19894 15255 0,'25'0'93,"-1"0"-77,1 0-16,25 0 31,-25 0 1,-1 0-32,1 0 15,0 0 1,0 0-16,24 0 15,1 0 1,-25 0-16,24 0 16,1 0-16,-25 0 31,0 0 0,-1 0 47,1 0-31,25 0-16,-25 0 32,123 0-63,51 49 16,-25 1-1,-150-50 16,1 0 32,0 0 124</inkml:trace>
</inkml:ink>
</file>

<file path=ppt/ink/ink1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4:05.2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19968 16197 0,'25'0'156,"49"0"-156,75 0 0,-50 25 0,-24 0 47,-50-25-47,-1 0 0,1 0 62,0 0 32,0 0-63,0 0-15,-1 0-16,1 0 31,0 0-31,0 0 63,0 0-32,-1 0-31,1 25 31,0-25-15,0 0-1,0 0 595,-1 0-345,-24-25-140,25 25 0,-25-25 125,0 0-125</inkml:trace>
</inkml:ink>
</file>

<file path=ppt/ink/ink13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28.0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16272 7218 0,'50'0'125,"-1"0"-109,1 0 0,-25 0-16,24 0 15,-24 0 1,0 0-16,0 0 15,0 0-15,49 0 16,50 0 0,-25 0-16,25 25 15,25 0-15,-50-25 16,1 25 0,24-25-16,-75 0 15,-24 0-15,0 0 16,0 0-1,-1 0 110,1 0-125,0 0 32,0 0-17,0 0 298,0-25-298,-1 25-15,1 0 16,0 0 109,0 0-47</inkml:trace>
</inkml:ink>
</file>

<file path=ppt/ink/ink13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29.7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16619 5581 0,'25'0'109,"0"0"-93,0 0-1,0 0-15,0 0 16,24 0 0,1 0-1,-1-25-15,1 25 16,49 0-16,-24 0 31,-1 0-31,0 0 16,1 0-1,-1 0-15,-24 0 16,-25 0 0,-1 0 30,1 0-30,0 0 0,0 0-1,0 0 17,-1 0-17,1 0 1,25 0-1,-25 0 17,0 0 15,-1 0-16,1 0 78</inkml:trace>
</inkml:ink>
</file>

<file path=ppt/ink/ink13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2.1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16471 8111 0,'24'0'157,"1"0"-157,25 0 15,49 0 1,-24 0-16,-1 0 15,-24 0-15,24 0 16,100 0 0,-125 0-16,75 0 15,-99 0 1,49 50 0,-49-50-16,0 0 15,49 25-15,-49-25 16,0 0 187,0 0-172,0-25-31,24 0 16,-24 25-16,0-25 15,0 25-15,0 0 16,-1 0 0,1 0 265,0 0-234,25 0-32,-1-25 1,-24 25 62</inkml:trace>
</inkml:ink>
</file>

<file path=ppt/ink/ink13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4.0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16396 8830 0,'0'25'172,"25"-25"-172,25 0 16,-1 25-1,26-25-15,49 25 16,-25-25-1,50 0-15,-25 0 16,25 25-16,-75 24 16,-24-49-1,-1 0-15,-24 0 16,0 0 0,0 0-16,-1 0 31,1 0-16,0 0 32,0 0-15,0 25 14,-1-25 33,26 0-48,25 25-31,-1 0 15,25-25-15,25 49 16,-99-49-16,0 0 16</inkml:trace>
</inkml:ink>
</file>

<file path=ppt/ink/ink13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6.3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16322 11782 0,'25'0'141,"49"0"-141,25 0 15,0 0 1,75 25-16,-25-25 16,-25 0-16,25 0 15,-50 0 1,-49 0-16,-26 0 15,1 0-15,25 0 94,-25 0-94,-1 0 16,1 0-16,0 0 15,0 0 1,0 0 93,-1 0-77,26 0-1,-25 0 16,0-25 31,-25 0 16,25 25 62</inkml:trace>
</inkml:ink>
</file>

<file path=ppt/ink/ink1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8.3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16471 12576 0,'49'0'141,"50"0"-125,26 0-1,-1 0-15,49 0 16,-24 0-16,-25 0 15,-50 0 1,-49 0 0,25 0-16,-1 0 15,-24 0-15,0 0 16,0 0 31,0 0-32,24 0 17,-24 25-32,25-25 15,-25 0 1,24 0-16,-49 25 16,25-25-1,0 0 1,0 0-1,-1 0 189,1 0-189,0 0 16</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50.253"/>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13965 0,'25'0'93,"0"0"48,0 0-94,0 0 15,24 0-46,-24 0 15,0 0 1,0 0-32,-1 0 15,26 0 1,-25 0-16,0 0 15,-1 0 1,1 0 0,0 0-1,0 0 32,0 0 31,-1 0-46,1 0-17,0 0 1,0 0 62,0 0-47,-1 0-31,1 0 31</inkml:trace>
</inkml:ink>
</file>

<file path=ppt/ink/ink14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9.8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16595 13395 0,'74'24'187,"50"-24"-187,50 25 16,49 0-16,0 0 15,-49 0-15,-25-25 16,-75 24 0,-49 1-16,25-25 15,-26 0 79</inkml:trace>
</inkml:ink>
</file>

<file path=ppt/ink/ink14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42.3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16545 16148 0,'25'0'140,"0"0"-124,-1 0-1,51 0 1,-1-25-16,75 0 16,-50 0-1,-24 25-15,-26 0 16,-24 0-16,25 0 16,-1 0-16,1 0 15,24 0 1,1 0-16,-26 0 15,1 0 1,0 0-16,-26 0 16,26 0-1,-25 0 1,0 0 0,0 0 77,-1 0 110,1 0-171,0 0 15</inkml:trace>
</inkml:ink>
</file>

<file path=ppt/ink/ink14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58.8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13122 9079 0,'50'0'297,"-1"0"-282,26 0 1,-26 0 0,26 0-16,-1 0 15,1 0-15,24 0 16,-25 0-1,1-25-15,-26 25 16,1 0-16,-25 0 16,49 0-16,-49 0 15,24 0 1,1 0-16,-25 0 16,24 0-16,-24 0 31,25 0 0,-50-25-31,25 25 16,-25-25-1,24 25-15,26-25 16,-25 0 15,0 25-15,-1-24-16,51 24 15,-25-25-15,-26 25 16,1 0 0,25 0-16,-25-25 15,-1 25 1,26-25-16,-25 25 16,0 0-16,-1 0 46,1 0 79,0 0-109,0 0-16,0 0 16,-1 0 93,-24 25-93,25-25-16,0 0 15,0 25 1,0 0 0,-1-25-1,1 0 32,0 0 16,-25 24 15,25-24 62</inkml:trace>
</inkml:ink>
</file>

<file path=ppt/ink/ink14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0.7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13023 9847 0,'0'50'125,"25"-50"-110,74 25-15,-25-25 16,1 0 0,-1 0-1,25 0-15,1 0 16,-1-25 0,50 0-16,-50 25 15,25 0 1,49-25-16,-24 1 15,-25-1 1,0 25-16,-24 0 16,-26 0-1,-49 0-15,0 0 16,24 0 0,-24 0-16,0 0 15,0 0-15,-1 0 16,1 0-1,0 0 1,25 0 0,-26 0-1,1 0-15,0 0 16,25 0 0,-26 0-1,26 0-15,-25 0 16,0 0-1,-1 0-15,51 0 16,-50 0 0</inkml:trace>
</inkml:ink>
</file>

<file path=ppt/ink/ink14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3.1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12899 10815 0,'25'0'109,"49"0"-93,25-25-16,50 25 15,-75 0 1,26 0-16,-26 0 16,1 0-16,24 0 15,0 0 1,25-25-16,50 25 16,-1 0-1,-49 0-15,50 0 16,-100 25-1,1 0-15,-50-25 16,-1 0 0,1 0-16,0 0 15,0 0 1,0 0 0,-1 0 15,1 0 0,0 0-31,0 0 125,0 0-109,-1 0-1,26 0-15,-25 0 16,0 0-16,-1 0 16,1 0-1,0 0 32,0 0 250,0 0-203</inkml:trace>
</inkml:ink>
</file>

<file path=ppt/ink/ink14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5.5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12973 12477 0,'50'0'187,"49"0"-187,50 0 16,49 0 0,75 0-1,-74 25-15,-51-1 16,-24-24-1,0 50-15,-49-25 16,-26 24-16,1-49 16,49 50-16,-49-25 15,0 0 1,-26-1-16,26-24 16,-25 0 15,0 0 31,-1 0-15,1 0-16,-25-24-31,25 24 32,0 0-1,0 0-15,-1 0 15,26 0-16,0-25-15,-1 25 16,-24 0 156,-25-25-63,25 25-62</inkml:trace>
</inkml:ink>
</file>

<file path=ppt/ink/ink1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9.2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12948 13543 0,'25'0'125,"25"25"-125,-25-25 16,-1 0 0,76 0-16,-51 0 15,50 0 1,-49 0-16,0 0 16,-1 0-16,100 0 15,-25 25 1,25 0-16,-50-25 15,0 0 1,-24-25-16,-1 25 16,-24 0-16,-1 0 15,26 50 1,-50-50-16,-1 0 16,1 0-1,0 0 1,0-25 15,0 25-15,0 0-16,-1 0 78,-24-25-63,25 25 1,0 0 0,0 0-16,0 0 15,24 0 1,26 0 0,-51 0-16,1 0 15,0 0-15,0 0 31,0 0 48,-1 0-79,1 0 46,0 0-30,0 0 0,0 0-1,-1 0 17,1 0 30,0 0 172,0 0-234,0 0 32,-1 0-17,1 0 63</inkml:trace>
</inkml:ink>
</file>

<file path=ppt/ink/ink14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11.2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13072 14461 0,'25'0'157,"50"0"-157,24-25 15,74-24-15,-24 24 16,25 0-16,24 25 16,1-25-1,-75 25-15,25 0 16,-50 0-1,25 0-15,-25 0 16,25 0-16,-49 0 16,-1 0-1,50 25 1,25-25 0,-50 25-16,-49-25 0,-1 25 15,-24-25 1,0 0-1,0 0 1,-25 25 187</inkml:trace>
</inkml:ink>
</file>

<file path=ppt/ink/ink14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13.5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13072 16222 0,'75'-49'140,"74"24"-124,24-25-16,1 25 16,0 1-1,-1 24-15,-74 0 0,1 0 32,-1 0-32,50 24 15,-25 1 1,0 0-16,-75-25 15,-24 0 1,0 0-16,0 0 78,0 0-47,-1 0 1,1 0-17,0 0 1,0 0 0,0 0-1,24 0-15,1 0 16,-1 0-16,-24 0 31,0 0-15,-25 25-1,25-25-15,0 0 16,-1 0 0,1 0-1,-25 25 32</inkml:trace>
</inkml:ink>
</file>

<file path=ppt/ink/ink14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28.4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9426 13419 0,'25'0'141,"25"-24"-126,-1-1-15,-24 0 16,0 25-1,0 0 1,-1 0 0,26-25-16,-25 25 0,24 0 0,-24 0 31,25 0-31,-1 0 16,-24 0-1,25 0-15,-1 0 16,1 0-1,24 0-15,-49 0 16,25 0-16,-25 0 16,-25 25-16,24-25 15,1 0 1,0 0 31,0 0-32,0 0 1,0 0 0,-1 0-1,1 0 1,0 0 0,0 0-1,24 0 1,1 0-1,-25 0-15,0 0 16,-1 0-16,1 0 16,0 0 93,0 0-93,0 0 15,-1 0 0</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53.266"/>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3399 9079 0,'24'0'203,"1"0"-187,0 0-1,25 0-15,-1 0 16,1 0-16,-1 0 16,1 0-1,0 0-15,-26 0 31,1 0-31,0 24 16,0-24 0,24 0-1,-24 0 1,0 0 0,0 0-1,0 0 79</inkml:trace>
</inkml:ink>
</file>

<file path=ppt/ink/ink15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0.0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9550 14163 0,'50'25'141,"49"-25"-125,25 0-1,25 0-15,0 0 16,-50-25 0,75 1-1,-1 24-15,1 0 16,-50 0-16,0 0 15,0 0 1,49 0-16,-123 0 16,25 0-1,-51 24 79,-24 1-78,0 0 46</inkml:trace>
</inkml:ink>
</file>

<file path=ppt/ink/ink15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1.7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9649 15081 0,'50'0'125,"24"0"-109,1 0-16,-26 0 16,26 0-16,-50 0 15,-1 0 1,1 0-16,0 0 31,0 0 0,0 25-15,-1-25 15,1 0 1,0 0-1,0 0-31,24 0 15,1 0-15,25 0 16,-1 0 0,-49 25-1,24-25-15,-24 0 16,25 25-16,-25-25 16,-1 0-16,51 0 15,-50 24 1,24-24-1,1 0 1,-25 0 0</inkml:trace>
</inkml:ink>
</file>

<file path=ppt/ink/ink15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5.9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9426 11658 0,'25'0'110,"25"0"-79,-26 0-31,51 0 16,-26 0-16,1 25 15,-25-25-15,24 0 16,1 0 0,0 0-1,-26 0-15,1 0 16,0 0-16,0 0 15,0 0 1,-1 0 0,1 0 15,0 0 0,0 0 0,0 0-31,-1 0 32,26 0-17,-25 0 1,0 0 0,24 0-16,-24 0 15,0 0 1,0 0-1,0 25 1,-1-25-16,1 0 16,0 0-16,0 0 15,0 0 79,-1 0 31,1 0-109,0 0-16,0 0 15,0 0 1,-1 0 0,1 0-1,0 0 95,0 0 171,0 0-203,-25-25 125,24 25-47,-24-25-93,25 25 31</inkml:trace>
</inkml:ink>
</file>

<file path=ppt/ink/ink15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8.9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9352 8086 0,'49'0'156,"26"0"-140,24 0-1,0 0 1,-49 0-16,49 0 16,0 0-16,-24 0 15,-51 0-15,26 0 16,-25 0-16,0 0 16,-1 0-1,26 0 1,-25 0-1,0 0 1,-1 0 0,1 0 15,0 0 31,0 0-46,0 0-16,0 0 16,49 0-16,-49 0 31,24 0-15,-24 0-1,0 0-15,25 25 16,-26-25-1,-24 25 1,25-25-16,0 0 31,0 0 63,0 0-16,-1 0 47,1 0-94,0 0-31,0 0 16,0 0 797</inkml:trace>
</inkml:ink>
</file>

<file path=ppt/ink/ink15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41.8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9377 16991 0,'0'25'110,"24"-25"-79,26 0-31,-25 0 16,0 0-16,49 0 15,-24 0-15,-1 0 16,26 0-16,-26 0 16,-24-25-1,25 25-15,-1 0 16,26 0-1,-1 0-15,0 0 16,26 0 0,49 0-16,-50 0 15,-25 0-15,-24 0 16,-1 25 0,-24-25-16,0 0 31,0 0 156,0 0-155,-1 0-17,1 0 1,0 0-16,25-25 15,-26 25 79,1 0 31,-25-25-109</inkml:trace>
</inkml:ink>
</file>

<file path=ppt/ink/ink15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5:06.294"/>
    </inkml:context>
    <inkml:brush xml:id="br0">
      <inkml:brushProperty name="width" value="0.05292" units="cm"/>
      <inkml:brushProperty name="height" value="0.05292" units="cm"/>
      <inkml:brushProperty name="color" value="#00B050"/>
    </inkml:brush>
  </inkml:definitions>
  <inkml:trace contextRef="#ctx0" brushRef="#br0">5730 8533 0,'25'0'47,"0"0"-32,0 0 48,-1 0-48,1 0-15,0 25 16,0-25 0,0 0-1,-1 0 1,1 0 15,0 0-15,0 0-1,0 0 1,-1 0 0,1 0-1,0 0 1,0 0 0,0 0 15,0-25-31,-1 25 15,1 0 1,0 0 0,0 0-1,0 0 1,24 0 0,-24 0-1,0 0-15,0 0 31,-1 0 1,1 0 15</inkml:trace>
  <inkml:trace contextRef="#ctx0" brushRef="#br0" timeOffset="2488.8357">5829 9451 0,'25'0'125,"0"0"-94,0 0-31,0 0 0,-1 0 16,1 0-16,25 0 15,-1-25 1,1 25-16,49 0 16,1 0-1,-1 0-15,50-25 16,-100 25-1,-24 0-15,0 0 16,0 0 0,-1 0-1,1 0 1,0 0 46,0 0 17</inkml:trace>
  <inkml:trace contextRef="#ctx0" brushRef="#br0" timeOffset="4779.0893">5978 10344 0,'25'0'172,"0"0"-172,0 0 31,-1 0-15,26 0 0,25 0-16,24 0 15,-25 0 1,1 0-16,-1 0 16,0 0-16,-24 0 15,0 0 1,-1 0-16,1 0 15,-50 24 1</inkml:trace>
  <inkml:trace contextRef="#ctx0" brushRef="#br0" timeOffset="7642.8422">5805 13891 0,'24'0'203,"1"0"-187,0 0-1,0 0-15,24 0 16,51 0 0,-1-25-16,0-25 15,25 50 1,-74-25-1,-1 25-15,-24 0 16,0 0 0,0 0 15,0 0 0,-1 0-15,1 0-1,0 0-15</inkml:trace>
  <inkml:trace contextRef="#ctx0" brushRef="#br0" timeOffset="11499.1739">6202 17214 0,'0'25'140,"24"0"-124,1-25 15,0 0-31,0 0 16,0 0 0,-1 0 15,1 0-16,0 0-15,25 0 16,-1 0 0,-24 0-16,0 0 15,24 0 1,-24 0 15,0 0 141,0 0-94,0 0 297,-25 25-359,24-25-1,-24 25 17,25-25-1</inkml:trace>
  <inkml:trace contextRef="#ctx0" brushRef="#br0" timeOffset="17148.9967">20291 8533 0,'24'0'265,"1"0"-249,0 0-16,0 0 15,0 0 1,-1 0-16,1 0 31,0 0 32,0 0-48,0 0 1,-1-25 0,1 25-1,0 0-15,0 0 47,0 0 109,-25-25-77,24 25-48</inkml:trace>
  <inkml:trace contextRef="#ctx0" brushRef="#br0" timeOffset="19269.0233">20117 9401 0,'25'0'125,"0"0"-109,-1 0 0,1 0-1,0 0 1,0 0 0,0 0-1,-1 0 1,26 0 15,0 0-31,-1 0 16,1 0-1,-25 0-15,-1 0 16,1 0 156,0 0-78,0-25-1</inkml:trace>
  <inkml:trace contextRef="#ctx0" brushRef="#br0" timeOffset="21799.1214">20117 10319 0,'25'0'109,"0"0"-109,-1 0 16,1 0-1,0 0 17,0 0-17,24 0 1,1 0 0,-25 0-1,24 0-15,-24 0 16,25 0-16,-25 0 62,-1 0 95,1 0-111,0 0-30</inkml:trace>
  <inkml:trace contextRef="#ctx0" brushRef="#br0" timeOffset="24329.9815">20191 13816 0,'25'0'172,"0"0"-156,0 0-16,0 0 15,-1 0-15,26 0 16,-25 0-16,0 0 15,-1 0 1,1 0 0,25 0-1,-1 25 1,-24-25 0,0 0-1,0 0-15,0 0 31</inkml:trace>
  <inkml:trace contextRef="#ctx0" brushRef="#br0" timeOffset="28309.4258">20117 17363 0,'25'0'156,"0"0"-140,-1 0-1,26 0-15,-25 25 16,24-25-1,26 0 1,-26 0-16,1 0 16,-25 25-16,0-25 15,-1 0 1,1 0 78,0 0-32,0 0 16,-25-25 422</inkml:trace>
  <inkml:trace contextRef="#ctx0" brushRef="#br0" timeOffset="32359.1283">20167 17214 0,'24'0'188,"26"0"-126,-25 0-31,49 0-31,-49 0 0,0 0 47,0 0-15,-1 0-17,1 0 1,0 0 62,-25 25-62,25-25-1,0 0 1,-1 0-16,1 0 31,0 0-31,0 25 16</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9:52.458"/>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6127 5035 0,'-25'0'140,"25"25"-124,-49-25-16,24 0 16,0 0-16,0 0 31,0 0-31,-24 0 31,24 0-31,-49 0 16,49 0-1,-25 0 1,25 0-16,1 0 16,-1 0-16,0 0 15,0 0-15,0 0 16,1 0 46,-1 0 1,0 25-16,0-25-16,25 25 31</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9:55.333"/>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6028 6623 0,'-25'0'187,"-25"0"-171,-24 25 0,24-25-16,1 0 15,24 24 1,-25 1-16,26-25 31,-26 0-31,25 0 16,-24 0-1,-1 0-15,25 0 16,0 0 0,1 0-1,-1 0 1,0 0 109</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00.680"/>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6028 9128 0,'-25'0'125,"0"0"-109,0-25 0,1 1 30,-1 24-46,0-25 16,-49 25 0,49 0 15,0-25-31,0 25 31,0 0-15,1 0 140,24-25-140,-25 25-1,-25 0 1,25 0 0,1 0 15,-1 0-16,0 0 17,0 0 15,25 25-16,-25-25 31</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03.671"/>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6053 11013 0,'-25'0'94,"0"0"-78,0 0-1,0 0 1,1 0 15,-1 0 16,0 0-16,0 0-15,0 0-16,1 0 62,-1 0 1,0-25-48,0 25 1,0 0 0,1 0-1,-1 0-15,0 0 16,0 0 46,0 0-30,1 0-1,-1 0 63</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4:51:35.511"/>
    </inkml:context>
    <inkml:brush xml:id="br0">
      <inkml:brushProperty name="width" value="0.05292" units="cm"/>
      <inkml:brushProperty name="height" value="0.05292" units="cm"/>
      <inkml:brushProperty name="color" value="#FF0000"/>
    </inkml:brush>
  </inkml:definitions>
  <inkml:trace contextRef="#ctx0" brushRef="#br0">8335 10244 0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05.787"/>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6152 12998 0,'-25'0'109,"0"24"-93,-24-24 0,24 0-16,0-24 0,-25-1 15,26 25 17,-26-25-17,25 0-15,0 25 16,1 0-1,-1 0 1,0 0 15,0 0 1,0 0 46,25 25-63,-24-25 63,24 25-15,-25-25-32,0 0 0,0 0 16,25 25-15,-25-25-17,1 0 32,-1 0-31,0 0 124,25 24-140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10.028"/>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6152 13940 0,'-50'0'141,"50"25"-126,-25-25 1,1 0-16,-1 0 16,0 0-1,-25 0-15,1 0 16,24 0-16,0 25 16,0-25-1,1 0-15,-26 0 16,25 0-1,0 0 32,1 0 63,-1 0-79,0 0 31,0 0-30,0 0-1,1 0 0,-1 0 16,25 25 62,-25-25-15</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32.288"/>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8360 6573 0,'-25'0'187,"0"0"-171,0 0 0,0 25-1,1-25 16,-26 0-31,25 0 16,-25 0 0,26 0 15,-1 0-15,0 0 15,0 0 0,0 0 78,1 0-30,-1 0-48,0 0-16,0 0 17,0 0-17,1 0 1,-1 0 0,0 0 15,0 0 94,0 0-47</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1:44.46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8459 6499 0,'-25'0'125,"0"0"-93,-74 25-32,74-1 15,0-24 16,1 0-15,-26 0 0,25 0-16,0 0 31,0 0-31,1 0 16,-1 0-1,25-24 1,-25 24-16,0 0 15,25-25 1,-25 25 0,1 0 77,-1 0-61,0 0-17,0 0 48,0 0-32,1 0 47,24 25 0,-25-25 16,25 24-78,-25-24-16,0 0 31</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2:35.96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8310 13965 0,'-50'0'156,"1"0"-124,24 0-17,0 0 1,0 0 31,0 0-32,1 0 17,-1 0 15,0 0-32,0 0 1,0 0-1,1 0 17,-1 0 46,0 0-31,0 0-32,-24 0 1,24 0 0,0 0 187,0 0-141,0 0 32,1 0-63,-1 0 16</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12.976"/>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9947 6573 0,'25'0'172,"0"0"-156,-1 0 15,1 0-31,0 0 16,0 0-1,0 0 17,-1 0-1,1 0 16,25 0-16,-25 0-15,-1 0 31,1 0-1,0 0 33,0 0-48,0 0 16,0 0-16,-1 0 31</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15.865"/>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9897 13940 0,'50'0'156,"0"0"-156,-1 0 16,-24 0-16,25 0 15,-26 25 1,51 0 0,-50-25-16,-1 0 15,1 0 126,0 0-32,0 0-109,0 0 31,0 0 48,-1 0-48</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42.313"/>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4019 9575 0,'-25'0'188,"0"0"-173,0 0 1,0 0-16,-24 0 16,24 0-16,0 0 15,-24 0 1,24 0 0,0 0-1,0 0-15,0 0 31,-24 0-15,24 0 0,0 0 15,0 0 31,1 0-15,-1 0 94,0 0-47,0 0-47,0 0 31,1 0-47,-1 0 94</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56.958"/>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8384 6102 0,'-49'0'188,"49"25"-188,-25-25 16,0 0-1,0 0 16,1 0-15,-1 0 0,0 0-1,0 0 1,0 0-16,0 0 31,-49 0-31,49 25 31,0-25-31,-24 0 16,24 0 0,0 0-1,0 0-15,1 0 63,-1 0-32,0 0 0,0 0-31,0 0 63</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3:59.730"/>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8434 9426 0,'0'25'156,"-25"-25"-140,-24 24 0,-1-24-1,25 0 1,-24 0-16,24 0 16,0 0-1,-25 25-15,25-25 16,1 0 31,-1 25-47,0-25 15,0 0 17,25 25-1,0 0-16,-25-25 1,1 0 15,-1 0 1,0 0-17,0 0 1,0 0-1,1 0 32,-1 0 16,25 24-16,-25-24 31,0 0 141,0 0-204,1 0 1</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0.0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12179 5110 0,'0'-25'109,"100"0"-46,24 25-48,49 0 1,26 0 0,-50 0-16,-1 0 15,-73 25-15,-26 0 16,1-25-16,0 0 15,-26 0-15,1 0 16,0 0 0,0 0 15,0 0 0,-1 0 47,1 0 16,0 0-16,0 0-47,0-25-15,0 25 0,-25-25-1,0 0 32,24 25-16,1 0 16,0 0-15,-25-24-17,25 24-15,0 0 31,-25-25-15,24 25 31,1 0-16,0 0-15,0 0-1,0 0 64,-1-25 124</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02.953"/>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8335 11485 0,'-50'0'141,"-24"0"-141,49 0 16,-25 0-1,1 0 1,24 0 0,-25 0-16,25 0 31,1 0 0,-1 0 32,0 0 46,0 0-93,0 0 15,1 0 0,-1 0 63,0 0 62,0 0 110,0 0-188,25 24-47</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09.111"/>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10468 5606 0,'-25'0'172,"0"25"-156,-24-25-1,-1 0 1,0 24-16,26-24 31,-26 0-31,0 25 32,26-25-32,-1 0 15,0 0-15,0 0 16,0 0 15,1 0-15,-1 0 46,0 0-46,0 0 46</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11.03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10394 6052 0,'-25'0'156,"0"0"-140,0 0 0,0 0-1,0 0-15,-24 0 16,24 0-16,0 0 15,-24 0-15,24 0 32,0 0 30,0 0-62,0 0 16,1 0 15,-1 0 188,0 0-125</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15.259"/>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10319 9525 0,'-25'25'219,"0"-25"-204,1 0 1,-1 0 15,0 25-15,0-25-16,0 0 15,1 0-15,24 24 16,-25-24 0,0 0-1,0 0 17,0 0 30,1 0 1,-1 0-1,0 0 79,0 0-110</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18.52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10344 11559 0,'-25'0'94,"0"0"-63,0 0-15,1 0-1,-1 0-15,0 0 16,0 0 0,0 0 15,1 0 16,-1 0-16,0 0 16,0 0 15,0 0 32,1 0-78,-1 0-1</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27.083"/>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5978 5457 0,'0'25'422,"-25"0"-406,1-25-1,-1 0 1,0 0-1,0 24 17,0-24-17,1 0 63,-1 0-62,0 0 62,0 0 16,0 0-78,1 0-16,-1 0 31,-25 0-16,25 0 17,1 0-32,-1 0 31,0 0-15</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29.388"/>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6053 6052 0,'-25'0'110,"0"0"-95,0 0 1,0 0-1,-24 25 1,24-25 0,-25 0-16,26 0 31,-1 25-15,0-25 30,-25 0-30,26 0 0,-1 0-1,0 0 17,0 0 61,0 0-15,1 0-31</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31.740"/>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5953 7094 0,'-24'-25'157,"-1"25"-142,0 0 1,0-24-16,-24 24 31,24 0 0,0 0 48,0 0 30,0 0-62,1 0-32,-1 0 32,0 0-31,0 0 0,0 0 30,1 0 64</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33.479"/>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5978 7590 0,'0'25'156,"-49"-25"-141,24 25-15,-25-25 16,25 0 0,1 0-1,-1 0 1,-25 0-16,25 0 16,1 0 15,-1 0 16,0 0 15,0 0-62,0 0 16,1 0 15,-1 0 47,0 0-47,0 0 48</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55.02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6077 9550 0,'-24'0'78,"-26"0"-63,0 0-15,1 0 16,-26 0-16,51 0 16,-1 0-1,0 0 1,-25 0 0,26 0-16,-26 0 31,25 0-16,0 0-15,-49 0 16,49 0 15,0 0-15,1 0 0,-1 0 15,25-25 78</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2.3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12155 6499 0,'49'0'141,"1"0"-141,-1 0 15,75 0 1,50 25 0,25-1-1,-26 1-15,26 0 16,-51 0-1,1 24-15,-49-24 16,-26 25-16,-49-50 16,24 0-1,-24 0 1,0 0 0,0 0 15,0 0 0,-25-25-31,24 25 16,1 0-16,-25-25 125,25 0 78,-25 1-47</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56.844"/>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5953 10021 0,'-24'0'125,"-1"0"-109,0 0 0,-25 0-1,1 0 1,24 0-1,0 0 1,0 0-16,1 0 16,-1 0 15,0 0 16,0 0 0,0 0-16,1 0 16,-1 0-32,0 0 1,-25 0 0,26 0-1,-1 0 1,0 0-16</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4:58.901"/>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5978 10517 0,'0'25'78,"0"0"-31,-25-25-31,1 0-16,-1 25 15,0-25 1,-25 0-1,26 0 1,-1 0 0,0 0-1,0 0 1,0 0-16,1 0 16,-1 0-1,0 0 63,0 0 94,0 0-125,1 0-16,-1 0 141</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5:01.736"/>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6003 11509 0,'-25'0'140,"0"0"-140,-24 0 16,24 0-1,-25-24 1,26 24-16,-26 0 16,25 0-16,0 0 15,1 0-15,-1 0 16,0 0 15,0 0 219,0 0-172,1 0-46,24 24-1,-25-24 16</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5:03.57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6053 11881 0,'-25'0'141,"-25"25"-125,25-25-1,1 0 1,-1 25-16,0-25 15,0 0 32,0 0-15,1 0-32,-1 0 15,0 0 32,0 0 47,0 0-94,1 0 15,-1 0 1,0 0 0,0 0-1,0 0 1,25 25 0,-49-25-1,24 0 32,0 0-16,0 0 63</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5:05.726"/>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6028 12427 0,'-50'0'157,"25"0"-142,1 0 1,-1 0-16,0 0 16,0 0-1,0 0 1,1 0-1,-1 0 1,0 0 0,0 0-1,0 0 17,1 0 14,-1 0 1,0 0-31,0 0 31,0 0 31,1 0-62,-1 0 30,0 0 1</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2-09T05:52:07.749"/>
    </inkml:context>
    <inkml:brush xml:id="br0">
      <inkml:brushProperty name="width" value="0.05292" units="cm"/>
      <inkml:brushProperty name="height" value="0.05292" units="cm"/>
      <inkml:brushProperty name="color" value="#FF0000"/>
    </inkml:brush>
  </inkml:definitions>
  <inkml:trace contextRef="#ctx0" brushRef="#br0">13172 16272 0,'0'-25'156,"0"0"-140,24 0 15,26 25-31,74 0 15,0 0 1,25 0-16,-25 0 16,50 0-1,-50 0-15,49 0 16,-49 0-16,-25 0 16,-24 0-1,-50 0-15,24 0 16,-24 0-1,25 0 1,24 0-16,25 0 16,-49 0-16,-25 0 15,0 0 17,-1 0 61,1 0 1</inkml:trace>
  <inkml:trace contextRef="#ctx0" brushRef="#br0" timeOffset="1725.6353">15925 8359 0,'0'25'47,"25"-25"0,0 0-31,24 0-1,-24 0-15,25-25 16,-1 25-16,1 0 16,24 0-1,1 0 1,-1 0-16,0 0 15,-24 0 1,0 0-16,-1 0 16,26 0-1,-1 0 1,-24 0-16,-1 0 16,1 0-1,0 0-15,-26 0 16,26 0-1,-25 0 1,0-25 31,-1 25 0</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2-09T06:16:42.096"/>
    </inkml:context>
    <inkml:brush xml:id="br0">
      <inkml:brushProperty name="width" value="0.05292" units="cm"/>
      <inkml:brushProperty name="height" value="0.05292" units="cm"/>
      <inkml:brushProperty name="color" value="#FF0000"/>
    </inkml:brush>
  </inkml:definitions>
  <inkml:trace contextRef="#ctx0" brushRef="#br0">7417 9699 0,'25'0'78,"0"0"-62,24 0-16,26 0 16,49-25-16,24 25 15,51 0 1,-1 0-16,26 25 16,-26-1-16,0 1 15,-24 0 1,0 25-16,-1-1 15,1 1 1,-75-25-16,-49-25 16,-25 0-16,-1 0 15,1 0 48,0 0 46,-25-25-93,0 0 62</inkml:trace>
</inkml:ink>
</file>

<file path=ppt/ink/ink4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13:31.37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definitions>
  <inkml:trace contextRef="#ctx0" brushRef="#br0">2698 1847 1377,'-19'0'416,"19"-19"-192,0 19-160,0 0 33,0 0-65,0-19-32,0 19 0,0 0-32,0 0 0,0 0-161,0 0-255,0 0-385,0 0 321,0 0 480,0 0 544,0 0 1026,0 0 31,0 0-288,0 0-160,0 0-160,0-21-224,0 21-257,0 0 129,19 0 192,-19 21-193,0-21-31,0 0-193,0 0 33,0 0-225,0 0-128,20 0 32,-20 0-32,0 0 96,0 19 160,0-19 97,20 19 63,-20-19-223,0 21 63,20-21-32,-20 19 0,0-19-95,0 21-1,20-21-32,-20 20 0,0-1 0,19-19 64,-19 20 65,20 0-225,-20-20 32,0 20 96,20 0-32,-20 0-96,0 19 0,20-19 0,-20-20-32,20 40-64,-20-40 64,21 39-32,-21-19 96,18 0 1,-18 0-33,20 0 0,-20 20 32,20-21-32,-20 2-64,21 19 32,-1-21 0,-2 1-32,-18 20 0,21-21 0,-1 21 32,0-20-32,0 20 0,-1-1 32,1 1-32,0-20 32,0 19 0,0 2 0,-1 17 0,1-17 0,20-1-64,-20 19 64,19-19-64,-19 0 32,21-1 64,-23 21-64,23-21 0,-21 2 32,19 18-32,-19-19 32,20 20 32,-20-21-64,-1 21 32,21-1-32,-20 1 64,19-20-64,-19 20 32,20-1-32,-19-19 32,17 19-64,3-19 32,-21 20 32,19-20-64,1 20 64,-20-21 32,19 21-96,1-21 193,-20 1-33,19 0-192,-19 0 96,20 0-96,-19 19 32,17-19 64,-17-20-64,-1 19 160,18 1-224,-17 0 96,19 0 32,-20-21-32,-1 21 32,21 0 0,-20-20 0,0 20-64,-1-21 64,21 2 96,-40 18-192,41-19 96,-21 0-96,-2 0 128,2 0 0,1 0-64,-1-1-288,0 1 576,-2 0-384,3 0 96,-1-20-64,-20 20 64,20 0 0,0 0-32,-1-20 96,1 19-32,0-19-32,-20 21-64,20-2 96,0-19 32,-1 20-128,1-20 192,0 21-224,0-21 128,1 19-64,-3-19 128,2 20-64,0-20-64,1 20 32,17-20 32,-17 0 0,-1 0 96,20 19-224,-21-19 128,21 0 0,-20 0-64,19 21 0,1-21 64,-20 0-64,21 20 64,-23-20 0,2 0-32,21 0 32,-21 19-128,-2-19 192,3 0-192,19 0 64,-20 20 32,-1-20 128,1 0-192,20 19 64,-20-19 64,19 0-160,-19 0 192,0 0-96,19 0 32,-19 21-32,0-21 0,21 0-32,-23 0 160,23 0-192,-21 0 32,0 0 96,19 0-64,-19 0 96,20 0-160,-21 0 64,21 0 0,-20-21-64,21 21 160,-3 0-160,-18-19 128,21 19-32,-2-20-96,1 1 128,-1 19-64,1-20 0,0-1-64,-1 2 96,1 19-96,-20-20 96,19 0-64,1 1 32,-1-22-64,2 22 128,-1 19 32,-1-21-160,1 2 96,-1-1-64,1 0 0,0 0 32,-1 0 0,1 0 0,1 0 32,-3-19-160,3 19 320,-3 0-128,3 0-96,-1 0 32,-1-19 32,1 18-32,-20 2 128,19-2-160,1 2 64,-1-22-32,-19 22 97,21-1-97,-3-19 0,3-1 0,-1 20 32,-1-20-32,1 0 0,0 21 96,-21-21-128,21 0 32,1 1 0,-3-1 64,3 0-96,-3 0 64,-17 0-32,19 1-32,-1-1 0,21 0 96,-21 0-128,1-19 0,0 19 96,-1 0-32,-19 0 32,21 1-32,-3-1 0,3-20 0,-21 21-32,19-1 96,-19 0 0,20-20-64,-1 21 0,1-21 32,-20 21-64,19-21 64,1 20-64,1 1 32,-2-21 32,1 20-64,-20-20 0,19 20 32,1-19 0,-1 19 32,1-19-64,-20-1 96,19 20-64,1-19-64,1 19 96,-23-19-64,23-1 160,-21 20-128,0 0-32,-2 1 64,3-1 0,-21 20 128,20-20-320,0 0 128,0 2 32,0 17 0,-20-19 160,19 0-128,1 1 96,0-1-224,20 0 96,-21 1 32,1 19-256,0 0 480,-20 0-224,0 0-64,21 20 32,-21 0-32,0 0-320,0-19-865,20 19-994,-20 0-2465,0-20-6469</inkml:trace>
  <inkml:trace contextRef="#ctx0" brushRef="#br0" timeOffset="816.0463">9786 1033 2850,'-20'0'4773,"-1"0"-4005,1 0 1411,20 0 63,0-20-545,0 20-864,0 0-449,0 0 193,20 0-97,1 0-223,19 0-129,19-19-32,0 19-64,1-20-64,-21-1-256,21 21-289,-21-20-384,-19 20-961,0-19-1537,-20 19-2435</inkml:trace>
  <inkml:trace contextRef="#ctx0" brushRef="#br0" timeOffset="1031.0588">10043 953 3331,'-39'21'448,"39"-1"1218,0 19-481,0-20-256,0 2-321,19 19-191,1-21-129,20 21 96,-19-20 289,-3 20-353,2-20 161,-20-1 800,0 21 224,0-20-480,-20 1-224,-19-2-353,-1 1-287,1-1-65,-1-19-96,0 20-385,1 1-896,19-21-1570,0 0-4612</inkml:trace>
  <inkml:trace contextRef="#ctx0" brushRef="#br0" timeOffset="1356.0775">10381 1052 7879,'20'-39'-32,"-20"39"769,0-19 1088,0 19-1472,-20 0-674,20 0 161,0 19 224,0 1 353,0-1 287,0 22 353,-20 18-64,20 1-320,0-1-225,0 1-320,20-20 1,0 19-33,0-19-32,-1-20-801,1 19-2050,0-18-6918</inkml:trace>
  <inkml:trace contextRef="#ctx0" brushRef="#br0" timeOffset="1826.104">10719 1212 13773,'19'-20'1377,"-19"0"-1762,0 0 994,0 20-385,-19-20-608,19 20 160,-20 20 192,0 0 0,20 20 32,-20 0-32,20 19 64,0-18-32,20-2 32,0 0-32,19 1 96,-19-20-32,20 0 160,-1-1 256,-19-19 97,20 0-64,-1 0-65,-19-19-224,0-21-96,1 21 0,-1-22-128,-20 2 0,0-21-448,0 20-65,-20 1 193,-1-21 160,-19 40 64,1-19 256,-1 39-32,20-20-160,-19 20 0,19 20 64,0-1 32,0 1 32,20 0 129,0 20-1,20-20 0,0 19-96,20-19-128,-1 0 0,-19 0-352,20 1-737,-1-2-1506,-19-19-4035</inkml:trace>
  <inkml:trace contextRef="#ctx0" brushRef="#br0" timeOffset="2006.1146">11175 1311 11434,'20'41'417,"-20"-41"1569,20 19-257,-20-19-1024,20 20-545,-20-1-96,0 1-96,19 1-576,-19-2-1058,0 1-1986,20 0-2818</inkml:trace>
  <inkml:trace contextRef="#ctx0" brushRef="#br0" timeOffset="2279.1303">11373 875 12491,'20'-21'-288,"1"1"1089,-1 20 672,-2 20-512,3 1-256,19-2-193,-20 20-63,19 22-1,1-22-288,-20 21-128,-1-1 160,1 1-224,0-1-160,-20 1 0,0 0-128,-20 0-193,0-1-736,1-19-2595</inkml:trace>
  <inkml:trace contextRef="#ctx0" brushRef="#br0" timeOffset="5700.326">13576 815 12940,'-38'-40'-192,"-3"20"95,21 20 354,2-20-65,-3 20-256,1 0-32,-20 0 64,21 20 160,-21 19 320,20 1-127,0 20 31,1-1-96,19 1-128,19-21 64,1 22-31,0-22-1,20 1 128,19-20 0,-18-20-96,17 0 33,1 0-161,-18-20-32,19 0-32,-21 0 64,-19-19 32,0-1 0,-20 0-320,0 1 96,-20-2 32,0 2 64,-19 0 96,-21 18 32,1 1 32,18 1-64,-17 19-64,17 0-32,21 0 32,0 19 32,1 1 96,19 1 64,19 18-32,21-20 33,1 1-129,-3 21-96,23-22-321,-23-19-832,23 20-1890,-22-20-1954</inkml:trace>
  <inkml:trace contextRef="#ctx0" brushRef="#br0" timeOffset="5866.3355">13955 1033 12459,'20'19'225,"-20"2"191,18-1 1346,-18 0-1090,21-1-480,-21 1-96,0 0-63,20 0-1,-20 0-353,20 0-1472,-20 0-3044</inkml:trace>
  <inkml:trace contextRef="#ctx0" brushRef="#br0" timeOffset="6271.3586">14510 914 3171,'20'-39'9833,"-20"39"-9929,0-21 1217,0 21-769,-20 0-480,1 0 64,-1 0 32,-20 21 64,19 18-32,1-20 256,20 1-32,0 21-31,0-22-97,20 20 96,21-18 0,-21-1-32,19-20-64,1 20-96,-20-20-288,19 0-865,-19 0-1858,0 0-5701</inkml:trace>
  <inkml:trace contextRef="#ctx0" brushRef="#br0" timeOffset="6415.3669">14410 1013 13869,'0'0'-481,"21"0"1570,-1 0 96,0 0-928,19 0-257,1 0-481,0 0-1601,-1-19-2402</inkml:trace>
  <inkml:trace contextRef="#ctx0" brushRef="#br0" timeOffset="6668.3814">14848 655 14029,'0'0'-417,"20"0"1859,-20 0 223,0 21-928,20 18-449,-20 1 1,0-1-129,19 21-96,-19 0-96,0-21-192,20 21-257,-20-21-416,0 2-352,20-2-513,-20-19-1120,0 0-2083</inkml:trace>
  <inkml:trace contextRef="#ctx0" brushRef="#br0" timeOffset="6898.3945">15006 676 14541,'0'0'-384,"20"0"704,-20 19 1186,20 21-481,-20-20-449,20 40-224,-20-21-95,20 21-193,-20 0-128,19-1-449,-19-19-384,20 19-352,0-19-769,-20-20-993,0 0-2562</inkml:trace>
  <inkml:trace contextRef="#ctx0" brushRef="#br0" timeOffset="7193.4113">14927 655 14765,'-20'-39'-800,"40"19"127,0 20 1089,0-20-448,19 20 64,21 0-32,-21 20 0,21-20-32,-21 20-96,1 0-769,-19 20-256,-21-21 128,-21 21 865,1 0 449,0 0 415,-19-1 481,19-18-288,-20 18-416,40-20 127,0 22-127,20-21-193,0-1-64,21-19-256,-3 20-192,3-20-1025,-1 19-2371</inkml:trace>
  <inkml:trace contextRef="#ctx0" brushRef="#br0" timeOffset="7777.4446">13041 476 10954,'0'-39'160,"0"19"1153,-20 20-128,20 0-1313,-20 0-64,20 20 192,-20 0 160,1 40 225,-1-1 255,0 20-31,20 21-353,-20-1-128,20 0-64,20-19-64,0 19-192,19-19-769,21-1-1057,20-18-1377</inkml:trace>
  <inkml:trace contextRef="#ctx0" brushRef="#br0" timeOffset="8305.4748">15503 437 11306,'-20'-39'128,"20"39"737,0-21 480,0 21-127,0 21-354,20-2-351,-1 1 224,21 19-33,1 2-95,18-2-193,-19 21-160,-1 19 33,1-19-161,-1 19 32,-19 1-192,-20 0 32,0-22-416,0 22-609,-20-20-641,-19 0-2114,-1-1-7686</inkml:trace>
  <inkml:trace contextRef="#ctx0" brushRef="#br0" timeOffset="12884.7368">8911 6001 2114,'0'-20'2017,"0"20"-863,21 0 607,-21 0-223,0 0-353,0 0-224,0 0 256,0 0 32,0 0-32,0 0-256,0 0-128,0 0-96,0 0-321,0 0-160,0 0-224,0 0 160,0 20-96,0 0 65,0-1-1,0 21 160,0 0-64,0 0-63,0 0 95,0-1-256,0 1 0,0 0 32,0-21 0,0 2-32,0 18-32,20-19-64,-20-20-64,0 20-641,20-20-288,-20 0-641,0 0-1024,0 0-1186,0 0-4067</inkml:trace>
  <inkml:trace contextRef="#ctx0" brushRef="#br0" timeOffset="13908.7955">8873 6796 5797,'0'-20'1986,"0"20"-1954,0 0 1890,0-20 768,0 20-1152,0 0-577,0-20 64,0 20-193,-21 0-255,21 0-289,0 0-224,-20 0-192,0 0-64,2 0-64,-3 20 64,1 0 31,0 0 129,0 0-32,1 0 64,19 19-32,0 1 64,0 0-64,19-21 0,1 21 0,20-20-96,19 0 64,-18-20-64,18 0 64,-19 0 96,19 0 32,-19-20-96,-20 0 32,-1 0 32,1-19 0,-20 19 32,0-20 0,-20 20-32,1-19-32,-21 19 32,0-20 0,1 20 96,-22 20 97,23-20-193,-23 20 0,22 20-129,-1 0 33,1 0 0,39-20 0,0 20 96,0 0 128,19 19 129,21-39-1,1 20-160,-3 0 32,23-20-160,-22 0 160,1 20-352,-1-20 0,-19 0-256,0 0-449,0 0-769,0 0-1409,-1 0-1729</inkml:trace>
  <inkml:trace contextRef="#ctx0" brushRef="#br0" timeOffset="14263.8157">9328 6955 3971,'0'0'9001,"0"0"-8873,0 0 801,0 0 736,0 0-1312,0 19-289,0-19 224,0 20-32,21 0-128,-21 0-96,0 0 32,20 19-64,-20-18-128,0-2-416,0 2-898,20-2-1825,-20 1-4836</inkml:trace>
  <inkml:trace contextRef="#ctx0" brushRef="#br0" timeOffset="17039.9746">9011 3079 7591,'0'0'480,"-19"0"-672,19-20 897,-20 20-321,0 0-128,0 20-352,-1-20 128,3 20 192,-2 1 385,20-2 224,0 20 0,0-18-449,20-1-128,-2 0-256,3 0-96,19-20 128,-1 0 128,-19 0 129,20 0 127,-1-20 160,-19 0 193,0-21-160,-20 22-257,0-20-128,0 18-128,-20 1-32,-19-19-128,19 19-32,-20 20 0,1-20-64,-1 40-128,-1-20 64,3 20-129,17 19-351,21-19 63,-20 1 385,40-2 64,1 20-161,-1-18 161,-2-1-128,23-20 96,-1 20 127,-1-20 97,-19 0 32,20-20 161,-21 20 191,-19-20-64,0 20 225,0-21-33,0 2-255,-19-1-65,-1 1-32,-20-2-128,20 1-32,1 20-32,-21 0 32,20 0-64,-1 0-128,3 20 31,18 1 65,0-2-128,0 1-96,18-1-97,3-19 161,-1 21-96,20-21-97,-1 20 385,-19-20 96,0-20 0,0 20 65,-1-21 191,-19 21 32,0-19 0,-19-1 1,19 1-97,-40-2-256,20 1 32,-19 0-32,19 20-128,-20 0 64,1 20-32,19-20 31,-1 41-63,21-22 64,0 1 0,21-1 0,-1 2 96,-2-21-32,23 20 32,-1-20 64,-21 0 96,21 0 193,-40-20 223,20 20 1,0-21-129,-20 2-256,-20-1 193,0 1-193,0-2-160,0 21-64,-19-20-64,19 20 96,0 20-128,-1 1-33,3-2 33,18 1 32,0-1-640,0 2-706,39-21 673,-19 20-63,20-20-321,-1 0 384,-19-20 673,0 20 128,0-21 128,-20 21 32,0-19 96,0 19-320,-20 0-832,0 0-6311</inkml:trace>
  <inkml:trace contextRef="#ctx0" brushRef="#br0" timeOffset="18310.0472">8992 3178 10441,'-20'0'64,"20"0"-160,0 21 321,0-21 191,-20 20-448,20 0 32,20-20 96,-20 0 160,20 0 97,-20 0-97,19 0-256,1-20-128,-20 0-993,0-1-3043</inkml:trace>
  <inkml:trace contextRef="#ctx0" brushRef="#br0" timeOffset="25846.4783">12406 3338 3587,'0'-20'2466,"0"0"-1953,-20 20 1216,20-20 33,0 20-160,0 0-417,-20-19 0,20-1-160,0 20-257,-19-20-383,-1 20-353,0 0-288,-21 20 31,3-20-95,-3 39 0,-18 1 64,19 0 63,1 0 33,-1-1 128,20 21 32,20-1 0,0-19-64,0 19 64,40-18 32,-1-2-96,1 1 0,19-20 32,22 0 128,-22-20 0,0 0 128,1 0 1,-1-20 63,1-20-96,-21 20-128,1-19 32,-19-21-32,-3 20 32,-18 0-32,-18-19-96,-3 19-96,-19 0 32,-19 1 0,-1 19 32,-19 0 32,0 20 64,20 0-64,-22 20-64,42 0-32,-1 0-32,20-1 64,20 1 32,0 20 224,40-20 224,0 19-32,19-19-63,0 1-193,2-2 0,-2 1 0,1-20-64,-21 20-32,21-20-160,-21 0-353,-19 0-992,0 0-2499</inkml:trace>
  <inkml:trace contextRef="#ctx0" brushRef="#br0" timeOffset="26098.4927">12843 3735 6534,'20'40'2306,"-20"-20"-1890,0 0 1634,0 0-448,0-1-1250,0 2-288,0-2-32,0 1-192,0 0-737,0-20-1057,0 20-544,19-20-3011</inkml:trace>
  <inkml:trace contextRef="#ctx0" brushRef="#br0" timeOffset="26307.5047">13080 3497 13292,'20'0'352,"-20"0"-640,0 0 512,0 0-448,0 0-1505,0 20-2724</inkml:trace>
  <inkml:trace contextRef="#ctx0" brushRef="#br0" timeOffset="26450.5128">13141 3735 13004,'0'20'-288,"0"-20"608,0 0 1281,0 0-1344,0 0-802,20 0-1313,-20 0-2882</inkml:trace>
  <inkml:trace contextRef="#ctx0" brushRef="#br0" timeOffset="26682.5261">13378 3536 13196,'20'-19'1505,"-20"19"-1729,20 0 2498,0 0-1345,1 0-769,-3 0-64,2 0-160,21 0 0,-21 0-544,-2 0-1154,-18 0-1985,20 0-2595</inkml:trace>
  <inkml:trace contextRef="#ctx0" brushRef="#br0" timeOffset="26819.5339">13438 3655 8808,'0'21'224,"21"-1"1570,-3-20 288,2 0-1025,0 0-705,1 0-768,17 0-1698,-18 0-4901</inkml:trace>
  <inkml:trace contextRef="#ctx0" brushRef="#br0" timeOffset="27584.5777">14113 3378 10570,'20'-20'576,"-20"0"-576,-20 20 1602,20-20-513,-20 20-1089,20 0-257,-19 0-127,-1 0 224,-20 20 96,19 0 32,3 20 32,-2-1 64,-1 1-32,1 19 32,20-18-32,20-2 96,21 21 0,-23-21 64,43-19-160,-2 0-32,1 0 0,-21-20 32,21 0 65,-1 0 31,-18-20 64,-3 0-32,3-19 96,-1-2 32,-40 2-191,0 0-1,0-2-160,-20 2-321,-20-21-63,-1 40 192,-18-19 320,0 19 288,-1 20 64,-19 0-223,20 0-161,-1 20 0,39 0-128,3-1 63,18 21 130,18-20 383,23 20-64,18-21-63,1 1-225,-1 1-160,20-2-64,-18-19-385,-23 0-640,23 20-1345,-21-20-3011</inkml:trace>
  <inkml:trace contextRef="#ctx0" brushRef="#br0" timeOffset="27808.5904">14728 3655 5701,'20'41'8712,"-20"-22"-8167,21 1 800,-21 20-192,0-20-993,0 20-160,-21 0-352,21-21-993,0 1-1186,0 0-3971</inkml:trace>
  <inkml:trace contextRef="#ctx0" brushRef="#br0" timeOffset="28247.6154">15186 3616 3427,'0'20'8712,"0"-20"-8904,18 0 1761,2 0 481,0-20-1153,1 20-320,19 0-257,-1 0-256,-19 0-256,20 0-737,-1 0-1601,-19 0-2884</inkml:trace>
  <inkml:trace contextRef="#ctx0" brushRef="#br0" timeOffset="28766.6453">16058 3278 8167,'41'0'-96,"-41"0"2178,20 20 192,-20 0-1185,0 20-576,0 0-129,0-1-32,-20 1-159,-21 19-97,1 1-513,1-20 1,-1 0 160,1-1 256,-1-39 0,0 20 0,21-20-96,-1-20-417,0 20-800,20-39-193,-20 18 514,20-18-97,20 19 448,0 1 609,0-2 352,19 21 513,-19-20 865,39 20-33,-19 20-288,1 1-191,17-2-418,-17 1-127,18 0-225,-19-1-416,-20 2-64,-1-1-640,1 19-1410,0-19-2531</inkml:trace>
  <inkml:trace contextRef="#ctx0" brushRef="#br0" timeOffset="30678.7547">17468 3059 8231,'-20'-19'1762,"20"-1"-2114,-19 0 1120,19 0-479,-20 20-321,0-20-32,-1 20 32,-17-20 64,18 20 416,-21 20-128,21-20 33,-19 20 127,19 20-256,-20-20-160,40 19-64,0-19 32,0 1 0,20-2 225,0-19-1,20 0 64,-21 0 97,21 0-129,1-19-96,-3-22-96,3 21 0,-21 1 64,-1-21-32,-19 0-31,0 1-1,0-1 0,-19-21-160,-1 23-128,0-23-129,-1 22 129,1 0 320,2 18-128,18 21-32,-20 0-64,-1 0 32,1 40 128,0-20 32,20 40 32,0-20 0,20 19-32,0-19 1,1 0-65,17 19 64,3-19-160,-21-1-129,19 1-31,1-19-160,-20-2-609,0 1-737,-1-1-1152,1-19-5318</inkml:trace>
  <inkml:trace contextRef="#ctx0" brushRef="#br0" timeOffset="31189.7839">16793 3378 128,'0'0'32,"0"0"-64,0 0 832,0 0 450,0 0-65,0 0 32,0 0 256,0 0-95,0 0-129,0 0-320,0 0-1,0 0-223,0 0-224,0 0 191,0 0 65,20 0 0,-20 20 31,19-20-63,21 0-225,21 0-255,-2 0-129,40 0-32,-20 0 0,40 0-32,-19 0-32,-1 0-64,20 0-128,-20 0-449,1 0-480,-21 0 32,-19 0-256,-21 0-673,1 0-160,-20 0-1666</inkml:trace>
  <inkml:trace contextRef="#ctx0" brushRef="#br0" timeOffset="31761.8165">17051 3795 11370,'-59'0'-416,"39"0"768,-1 20 705,21-20-704,-18 20-225,-2-1-64,0 21 64,20-20 32,0 20-64,0 0-160,0-21 64,20 22-32,-20-22-64,20-19 128,-2 20 224,23-20 129,-21-20-33,0 20-128,-1-40-160,1 20-160,0-39-32,0 19-224,-20 1-97,0-21 1,0 0-449,-20 1-224,20 18 961,-20-18 416,0 40 513,1-2 160,-1 21-449,20 0-160,-20 0-192,20 21 257,-20-2 319,20 21-95,0 0-96,20 19-1,-20-19-224,20 0-64,19-1 1,1 1-65,-20 0-96,19 0-32,-19-20-320,0-1-161,0 1-416,0 1-832,-1-21-1282,-19 0-1313</inkml:trace>
  <inkml:trace contextRef="#ctx0" brushRef="#br0" timeOffset="32307.8479">17468 3775 4772,'0'-20'4100,"0"20"-4516,0-20 1793,0 20 513,0-20-1122,-20 20-319,20 0-257,-19 0-160,19 0 0,-20 0 64,0 20 96,20 20 97,-21-20 63,21 20-32,0 0-64,0-1 1,21 1-65,-1-20-128,19 0-96,1-1-96,0 1-96,-1-20-97,1 0 161,-1-20 32,-19 20 128,20-19-64,-19-21 0,-21 20-64,0-20 64,0 0-64,-21 1-97,1-1-127,-20 20-160,1-20 415,-21 21 226,21 19 191,-1 0 160,1 0-191,-1 0-65,19 39-64,21-19 192,0 0 65,0 0 31,21 20 1,19-21-161,-1 2-192,1-2-224,-1 1-225,1-20-832,0 20-2690</inkml:trace>
  <inkml:trace contextRef="#ctx0" brushRef="#br0" timeOffset="32497.8587">17945 3934 15983,'19'40'224,"-19"-20"448,0-1 962,0 22-1186,0-22-512,0 1-640,0 19-577,0-18-1666,0-21-5701</inkml:trace>
  <inkml:trace contextRef="#ctx0" brushRef="#br0" timeOffset="33202.899">18559 3178 11723,'0'0'256,"0"0"384,0 0 1282,40 21-961,1-21-673,-2 0-159,21 20 63,-1-20 0,1 0-96,-21 0-160,1 0-320,-19 0-257,-3 0-704,2 0-1250,-20 0 257,-20 0 544,2 0 161,-23 0 1280,21 20 353,-19 0 801,19-1 993,0 1-705,0 20-288,20 0-33,0-20-95,0 19-224,20 1-129,0 0 0,0-21-96,-1 1-128,1 20-64,-20-20 65,0-20 479,-20 20 609,1-20-224,-21 19-512,0-19-225,1 21-160,-21-21-32,21 0-128,-2 0-96,21 20-673,0-20-1538,20 0-2017</inkml:trace>
  <inkml:trace contextRef="#ctx0" brushRef="#br0" timeOffset="33656.9249">19354 3239 6790,'19'-20'-224,"-19"0"704,20 20 1794,-20 0-992,0-21-257,0 21-193,0 21 193,0-1-128,0 0-352,-20 19-97,20 1-32,-19 20-223,-1-1 95,0 1-128,20-1-32,0-19-128,0 19 32,0-18-64,20-2-480,0-19-1154,19 0-928,-19 0-1794</inkml:trace>
  <inkml:trace contextRef="#ctx0" brushRef="#br0" timeOffset="34118.9515">19771 3437 11787,'19'-39'2018,"-19"19"-3172,0 0 1859,-19 20-577,-1 0-480,0 20 160,0 0 160,0 19 64,1 1 32,19 19 96,0-18-32,0 18-128,39-19-96,-19-1-96,20-19 96,-1 20-32,2-40 96,17 20 32,-17-20 96,-2 0 64,1-20 128,0 0 96,-21-20-191,-19 21 31,0-22-96,0 2-448,-19-21-449,-1 21 160,-20-1 353,1 0 160,-22 20 320,3 1 289,17 19-65,-18 0-31,19 19-33,20 1-96,20 20 193,0-20 95,0 19-95,40-19-1,0 20-224,-1-20-224,22 0-128,-2-1-224,20 2-449,-19-21-1793,-21 0-3908</inkml:trace>
  <inkml:trace contextRef="#ctx0" brushRef="#br0" timeOffset="34357.9649">20387 3676 11979,'0'39'1729,"0"-19"-1600,0 0 1440,0 0-224,0 20-1088,0-20-161,0-1-64,0 2-353,0-2-768,19 1-1057,1 0-2498</inkml:trace>
  <inkml:trace contextRef="#ctx0" brushRef="#br0" timeOffset="34702.9849">20466 3199 11787,'39'0'-64,"-19"20"1793,20 20-127,-1-21-353,1 21-256,1 20-192,18-21-33,-1 21 1,-17-20-449,-1 20-256,-1-21 1,-19 21-65,0-21 0,-20 21-33,-20-20-191,-20-1-256,1 21-481,-1-20-1377,1 0-3940</inkml:trace>
  <inkml:trace contextRef="#ctx0" brushRef="#br1" timeOffset="41887.3955">16634 2583 1153,'0'0'608,"0"0"994,0 0 287,20 0-351,-20 0-481,0 0-224,20 0-97,0 0-95,-20 0-128,20 0-161,-1 0-64,-19 0-64,20 0 1,-20 0-33,0 0-96,0 0-96,0 0 0,0 0 0,0 0 0,0 0 160,0 0-64,0 0 0,0 0 32,0 0 129,0 0-1,0 0 64,0 0 0,0 0 1,0 0 95,0 0-192,0 0 0,20 0-127,-20 0-1,0 0-64,0-20 32,0 20-64,20 0-32,0 0 64,-1 0-32,21 0-32,1 0 0,-3 0 32,23 0-32,-2 0 32,1-20-32,19 20 0,-20 20-32,20-20 32,2 0 32,-22 0 0,40 20 32,-20-20 0,0 0-32,22 19 0,-22-19-32,0 20 32,0-20 0,-18 21 0,-2-21 32,-19 0 0,-1 19-64,-19-19 64,0 0-32,-20 0 32,0 0 32,0 0-224,0 0-705,-20 0-1089,0 0-2146</inkml:trace>
  <inkml:trace contextRef="#ctx0" brushRef="#br1" timeOffset="42378.4235">16733 2622 512,'0'-20'416,"0"20"1698,0 0 193,0 0-674,0 0-320,0 0 97,0 0-161,0 0-544,0 0-129,0 20 129,0 1-353,0-2-256,0 21-32,-19-21-64,19 22-64,0-21-128,0 18-705,19-17-1377,1-1-1506</inkml:trace>
  <inkml:trace contextRef="#ctx0" brushRef="#br1" timeOffset="42775.4466">18144 2662 672,'18'0'9801,"-18"20"-9993,0-20 1538,0 20 127,0-1-961,20 2-383,-20-1-65,0 19 288,0-20-224,21 2-128,-21-1 0,0 0-96,0 0-256,0-20-1186,0 20-1505,0-20-4132</inkml:trace>
  <inkml:trace contextRef="#ctx0" brushRef="#br1" timeOffset="43236.4729">17666 2543 4804,'-20'0'1409,"20"0"321,0 20 544,0-20-288,0 0-384,0-20-738,20 20-159,20-20-257,-1 0-191,42 0-161,18-19 32,0-1 192,21-19 129,-3 19-1,3 0 225,-1 0-417,-20 0 0,-19 21-192,-20-1-192,-21 0-801,-19 0-640,-20 20-2980</inkml:trace>
  <inkml:trace contextRef="#ctx0" brushRef="#br1" timeOffset="45601.6082">19513 1271 8391,'-21'-19'673,"3"-1"-449,18 0 801,0 0-32,0 0-640,18 0-161,3 20 480,19-20 578,-1 20-450,21 0-415,-1 0-289,1 0-96,-21 40-32,2 0-32,-3 0-257,3 19-31,-41 1 192,0 20 224,0-21-64,0 1 128,-41-21 64,23 1 64,-23-20-31,21-20-65,-19 20 0,-1-20-32,20-20-128,0 0 64,1 0-128,-1-20 96,20 21-64,0-1-96,0-1 64,39 2 64,-19 19 64,20-20-64,-1 20 0,1 0-64,19 20-224,-18-1-705,-1-19-769,-1 21-224,-19-1 225,0-1-930,0 1-2946</inkml:trace>
  <inkml:trace contextRef="#ctx0" brushRef="#br1" timeOffset="45920.6262">19235 1887 12908,'-40'21'-385,"40"-21"898,20 0 416,-20 0-257,40 0-511,-1 0-129,40 0 192,2-21 256,-2 21-352,40 0 32,0 0 65,-1-19-1,2 19-32,-21 0-384,-20 0-449,2 0-159,-43 0-2179,3 0-2274</inkml:trace>
  <inkml:trace contextRef="#ctx0" brushRef="#br1" timeOffset="46374.6523">19413 2126 12908,'0'0'-865,"0"0"865,21 0 1089,-1 20-833,0 0-160,19-1-64,-19 1 96,0 20-96,19 1 0,-19-3-64,-20 23-64,0-22 64,0-19 64,-20 19 193,-19-19 415,-1-20-31,19 0-129,-17 0-192,-3 0-127,21-20-97,0 1-192,20-1 31,0-20-127,0 40-128,40-19 160,-19-2 64,37 21 96,-17 0 64,-1 0-64,19 21 32,-19-21-32,-21 19-737,21-19-1249,-20 20-1730</inkml:trace>
  <inkml:trace contextRef="#ctx0" brushRef="#br1" timeOffset="46892.682">20009 2265 11947,'0'-40'2114,"0"40"-2787,-20-20 1570,1 20-769,-1 0-416,0 0-193,-1 20 1,1 0 320,2 21 64,18-22-32,0 21 160,18 0 64,2-21-32,1 21 64,19-20-96,-1-1 64,1 1 0,-1 0 128,1-20 1,0 0 63,-1 0-96,-19-20-32,0 0-32,1 1-32,-21-21-96,0 20-160,-21-20-192,1 0-481,-20 21-160,1-21 737,-1 20 288,-19 0 128,-1 20 321,1 0 95,18 0-160,23 20-255,-2 0 127,20-20 32,20 40-32,-2-21 1,23 2-1,-1-21-96,-1 19-128,1 2-128,19-21-224,-19 19-128,-1-19-1026,-19 0-1601,0 0-1633</inkml:trace>
  <inkml:trace contextRef="#ctx0" brushRef="#br1" timeOffset="47730.7288">20466 2523 11755,'20'0'896,"-20"20"-607,0-20 2113,0 20-1121,0 0-992,0-1-225,0-19-128,0 20-545,19 1-993,-19-2-1793,0-19-1986</inkml:trace>
  <inkml:trace contextRef="#ctx0" brushRef="#br1" timeOffset="47889.7388">20505 2364 14285,'20'0'-5317,"-20"-19"4228,0 19 1121</inkml:trace>
  <inkml:trace contextRef="#ctx0" brushRef="#br1" timeOffset="48450.7708">20466 2404 1825,'0'-19'-96,"0"19"1313,0 0-800,0 0-97,20 0 865,-20 0 417,0 0-97,0 0-608,0 0 0,0 0 384,0 19-32,0-19 0,0 20-256,0 0-96,0 0-224,19-1-129,-19 1-320,0 20-127,20-20-65,-20 0 0,0-1 0,20 1-32,-20 1-96,0-2-193,0 1-415,0 0-417,0-20-1538,0 0-4996</inkml:trace>
  <inkml:trace contextRef="#ctx0" brushRef="#br1" timeOffset="56727.2445">20545 1529 2562,'0'0'1666,"0"0"640,0 0-801,0 0-672,0 0-417,0 0 1,0 0 63,0 0-128,0 0-191,0 0-97,0 0 96,0 0 64,0 0 160,0 0 289,0 0-32,20 0-129,-20 0-192,20 0-127,-1 0-1,21-19-160,-20-1 0,19 20 0,22-20 0,-23 1-32,23-2 0,-22 21 0,21-20 0,-21 20-96,1 0-321,-20 0-896,1-19-993,-21 19-1409</inkml:trace>
  <inkml:trace contextRef="#ctx0" brushRef="#br1" timeOffset="57131.2675">20664 1311 4868,'21'0'3299,"-21"-20"-3299,18 20 1602,-18 0-545,0 0-833,0-20-769,0 20 33,-18 20 480,-3 0 32,-19 0 0,20 20 0,-19-1 0,19 2 0,-20-2 0,40 0 0,-19-18 0,19 18 128,0-19 320,19 0 161,1 0 32,0 0-65,20 0-320,-21-1-352,21-19-1153,1 20-1634,-3 0-5156</inkml:trace>
  <inkml:trace contextRef="#ctx0" brushRef="#br1" timeOffset="58328.3362">16158 2503 3331,'-21'0'640,"21"0"-480,0 0 513,0 0 192,0 0-385,0 0-384,0 0 385,0 0 416,0 0-32,0 0 63,0 0 129,0 0-256,0 0 32,21 20-224,-21-20-65,20 20-96,0-20 1,0 20 31,-1 0-95,1-1-161,20 22-128,-20-22 0,-1 21-64,1-21-64,0 2 128,0-1-96,1 0-96,-3-20-224,-18 19-257,20-19-384,-20 0-1089,0 0-864,0 0-3877</inkml:trace>
  <inkml:trace contextRef="#ctx0" brushRef="#br1" timeOffset="58682.3564">16297 2762 3171,'0'0'544,"0"0"769,20 20 225,-20-20-225,19 0-608,-19 19-129,20 0 353,-20 2-64,20-21-128,-20 20-129,20-20 97,-20 0-97,21 20-31,-21-20-129,0 0 1,0 0-33,18 0-128,-18-20-159,20 0-1,-20 20-96,0-21-64,20 2-321,-20 0-287,0-21-1346,0 19-3748</inkml:trace>
  <inkml:trace contextRef="#ctx0" brushRef="#br1" timeOffset="86478.9457">16773 4431 640,'0'0'481,"0"0"608,0 0 160,0 0-641,0 0-544,0 0-96,0 0 64,0 0 0,0 0-64,0 0 64,0 0 257,0 0 255,0 0-31,0 0 223,0 0 418,0 0-97,0 0-161,0 0-31,0 0-256,0 0-257,-20 0-128,20 0 65,0 0 31,0 0-32,0 0 32,0 0 1,0 0-161,20 0 96,-20 0 0,0 0-95,20 0 31,-20 0 64,20 0-96,-1 0-64,1 0 96,21 0-31,-21 0-1,18 0-64,3 0 0,18 0-64,-19-20 0,0 20 64,-1 0-96,21 0 0,-21 0 0,2 0 0,-3 0-32,3 0 32,-1 0-64,-1 0 128,1 0-64,19 0 32,-19 0 0,-1 20-32,21-20-32,-21 0 64,2 0-32,19 0 0,-1 0 32,0 0 0,21 0-32,-21 0 0,20 0 32,0 0-64,-18 0 32,-2 0-96,20 0 96,2 0 0,-2 0 0,0 0 0,20 0 0,0 0 32,0 0 0,21 0 0,-1 20 0,-20-20-64,21 0 128,-1 0-96,-1 0 0,21 0 32,1 20 0,-2-20 0,-19 0 64,21 0 33,-21 19 191,-1-19-32,-19 20-256,-18-20-96,-22 0 0,0 20-96,-19-20-321,0 0-159,-1 0-65,-19 0-384,0 20-1089,-20-20-3267</inkml:trace>
  <inkml:trace contextRef="#ctx0" brushRef="#br1" timeOffset="92142.2701">9071 3099 672,'0'0'2146,"0"0"-96,0 0-352,0-20-161,0 20-63,0 0-129,-20 0-384,20 0-160,-20 0-97,0 0-416,1 0-256,-1 0-32,0 0-32,20 20-128,-20 1 32,20-2 32,-21-19 32,21 20 0,21-1 96,-1 2 0,-20-1 64,20 0-32,0-20 32,-1 0 32,1 0 33,0 0 159,0 0-32,-20 0 96,20-20 1,-20 0-97,0-1-128,0 2-64,0-1-64,-20 1-160,0-2-64,0 21 0,0 0-32,-19 0-1,19 21 97,0-2-32,-1 1 128,21-1-32,0 2 0,0-21 32,21 20 160,-1 0-32,0-20 64,0 0 1,-1 0 31,1 0-32,-20 0 96,20-20 0,-20 20 33,0 0-65,0-20-128,-20 20-224,0 0-64,1-21 31,-1 21-63,20 21 64,-20-21 32,20 0 0,-20 20-64,20-20-65,0 0 97,20 0 32,-20 20 96,20-20 0,-20 0 32,0 0 0,0 0 0,0 0 64,0 0-32,0 0-64,0 0-480,0 0-417,0 0-481,0 0-319,0 0-2819</inkml:trace>
  <inkml:trace contextRef="#ctx0" brushRef="#br1" timeOffset="94320.3947">9825 2166 544,'0'0'609,"0"0"832,0-20 577,0 20-865,0 20-320,0-20 128,0 0 128,0 0-192,0 0-289,0 0-127,0 0 127,0 0-63,0 0-129,0 0-224,0 19-64,0-19-96,0 0-32,-19 0 64,19 0-64,0 0 0,0 20-32,0-20-32,-20 20-64,20 0-64,-20 0 32,20 1-32,0-21-32,-21 19 95,21 0 33,-20-19-160,20 21 128,0-21 96,-18 19 0,18-19-160,-20 21 128,20-21 32,-21 19 32,1 1 0,20-20 0,-20 20 32,20 0 0,-19-20-32,-1 19 0,20 1 0,-20 0 0,20-20-32,-20 20 0,20-20 32,0 20 32,-20 0 32,20-20 128,-19 19 64,19-19-64,-20 20-64,20 1-31,-20-21-33,20 19-64,-20 1 0,20 0 0,-20-20 32,20 19-32,-21 2 32,21-1-32,-18 0 96,18-1-160,-20-19 32,20 19 32,-20 2-32,20-21 32,0 20-64,-21-20 32,21 20 32,0-20-193,-20 20-95,20-20 160,-18 20 64,18-1 64,-21-19 0,1 20 0,20 0 0,-20 0 0,0 0 0,20 0-32,-19-1 64,19-19-64,0 20 32,-20 0-32,20-20 96,0 21-64,-20-21 0,20 19 64,0-19-32,-20 20 0,20-1 0,-20-19 0,20 0-32,-19 21 0,19-21 0,0 20 0,0-20 0,-20 0 0,20 0-32,0 20-64,-20-20-160,20 20-65,0-20-63,0 0 256,0 0 64,-20 19 128,20-19-32,0 0-32,0 0 32,0 20-64,-20-20 32,20 0 0,0 0-32,0 0-32,0 0-64,0 0-257,0 0 65,0 0 96,0 0 160,0 20-64,0-20-289,0 0-1440,0 0-4325</inkml:trace>
  <inkml:trace contextRef="#ctx0" brushRef="#br1" timeOffset="96961.5457">9825 2185 1921,'0'0'1057,"0"0"641,0 0-129,0 0-768,0 0-320,0 0 351,-19 20-287,19-20-481,-20 0 0,20 20 0,0-20 0,-20 20-96,-1 0 160,21 1 32,-20-2-31,2 0-65,-2 2 32,20-2-32,-21 2-32,1-2 0,0 1-32,1 0 32,-1 0-32,0-1 0,0 21 64,0-20-128,1 0 160,-1 19-64,20-19 192,-20 1-32,0-2-128,20 1 65,-20 0 31,-1-1 32,21 2-128,-18-1 0,18-20 0,-20 20 64,20-1 32,-20 0-96,-1 2-32,1-21-32,20 20 64,-18 0-31,-3 0 63,21 0-32,-20-20 0,0 19 32,20 1-32,-20 0-32,20-20 0,-19 20 0,19 0 0,-20-20-32,20 20 64,-20-1 32,20-19 0,-20 20-64,20-20-32,-20 20 0,20-20-32,-19 21 64,-1-21-32,20 19 0,0 1 0,-20-20 0,20 19-32,-20-19-64,20 0 96,0 21 0,-20-21 0,20 20 0,0-20 0,-19 20 64,19-20-64,0 20-64,-20-20-64,20 0 0,0 19-64,-20-19-32,20 0 127,0 0 1,0 20 96,-20-20 0,20 0 32,0 0-32,0 20-32,-21-20 32,21 0 32,0 20-64,0-20 0,-18 0-64,18 0 160,0 20-64,0-20-64,0 0 128,0 0 0,-20 20 0,20-20 32,0 0 193,0 0-97,-21 20-64,21-20-32,0 19-96,0-19 0,0 0 0,-20 0 0,20 0 64,0 20 0,0-20-32,0 0 0,-20 20-32,20-20-32,0 20 0,-18-20 32,18 20-64,0 0 96,-21-1 0,21-19-32,-20 20 0,20-20 32,0 21-32,-20-21 0,20 19-64,0-19 32,-20 20-32,20 0 32,-19-20 32,19 19-32,0-19 0,-20 21-32,20-21-192,0 20 64,-20-1 95,20-19 97,-20 20-32,20-20 32,-20 20 0,20 0 32,-20-20-64,20 20 0,0-20 32,-19 20 0,19-20 0,0 20 0,-20-20 0,20 19 0,0-19 32,-20 21-32,20-21-32,-21 19 0,21 1 0,0-20 0,-20 20-96,20 0 32,0-20-32,-18 20 0,18-20-128,-20 20 63,20-1 97,-21-19 32,21 20 128,-20-20-32,20 21 64,-20-21-96,20 19 33,0-19-66,0 0 33,-19 20 33,19-20-33,0 20-33,-20-20 33,20 0 33,-20 19-66,20 2 98,-20-21 63,0 19 128,20 1-32,-19-20-32,-1 20-128,20-20 0,-20 20-32,0 0 129,20-20-33,-20 20-64,20-20 32,-19 19-32,19 2-64,-20-21 0,20 19 0,-20-19-32,20 21 32,0-21 0,0 19 0,-20-19 0,20 0 32,0 20 0,-21-20-32,21 20 192,0-20 0,0 20-128,-18-20 0,18 0-32,0 20 1,-20-20-33,20 20-33,-20-20 1,20 19 0,0-19 32,-21 20 32,21-20-64,0 20 64,-20 0-32,20-20 0,-18 20-96,18-20 64,-21 20-32,21-20 64,-20 19 0,20-19-32,0 21 32,-20-21 0,20 19-32,0 1 64,-20-20 0,20 20-32,0-20 0,-19 19 32,19-19-32,0 21 32,-20-21-32,20 20 0,-20-20 32,20 19-32,-20-19 0,20 21-32,0-21-32,-20 19 96,20-19-64,0 0 32,-20 21 32,20-21-32,0 0 64,-19 20-32,19-20-64,0 0-192,0 19-96,0-19-513,0 0-640,0 0-1346</inkml:trace>
  <inkml:trace contextRef="#ctx0" brushRef="#br1" timeOffset="97904.5997">9707 2345 1089,'0'0'1601,"0"0"-544,18 0-737,-18 0 161,0 0 768,0 0-480,0 0-225,20 0-31,-20-21 255,21 21-95,-21-19-160,20 0-129,-20-2 160,20-19-127,-1 20 31,21-19 257,-20-1 0,19 0 191,1 1-95,0 19-96,-21-20-289,21 20-384,-20 20-128,-20-20-320,21 20-994,-21 0-1696,0 0-2179</inkml:trace>
  <inkml:trace contextRef="#ctx0" brushRef="#br1" timeOffset="99081.6671">9011 3120 6502,'-19'0'-353,"-1"0"-31,0 0 384,0 19 192,-1 1-192,3-1-32,18 2 224,0-1 417,0 0-385,18 0-416,3-1-32,-1 1 224,20-20 0,-1 0 32,-19 0 256,20-20 32,-21 20-31,1-19 287,0-1 481,-20 0 64,0 0-288,0-1-256,-20 2-545,-19-1-257,-1 1 1,0-2 96,1 1 192,-1 20 96,19 0-32,3 0-320,-2 0 0,-1 0-64,21 20-225,0-20 161,0 21 320,21-2 160,-1 1 96,-2-1-320,3 2 32,-1-1-64,20-20-32,-21 20 64,1-20 64,0 0 320,-20 0 289,20-20 320,-20 20-96,0-20-289,0-1-224,0 2-224,0-1-31,-20-20-33,0 20-32,0 0-65,1 1-127,-1-1 128,0 20-192,-21 20 0,23-1 32,-2 1-65,20 0 97,0 20 160,0-20 32,20 20 96,-2-20-128,3 0-192,19 0-321,-1-1 193,-19-19 320,0 0 224,0 0 129,0 0 63,-20-19-160,0-1-64,0 0-64,-20 0-128,20 20 32,-40-21 0,20-18 0,-19 39-96,-1-19 32,19-2 32,-17 21 64,17 0-64,21 21 32,0-2 96,0 1 64,0-1 129,21-19 95,-1 21 32,-2-1-352,23-20-128,-21 0 0,0 0 32,-1 0 96,1 0-288,-20 0-128,0 0-1122,0 0-3971</inkml:trace>
  <inkml:trace contextRef="#ctx0" brushRef="#br1" timeOffset="103262.9059">7919 4729 3235,'0'0'-64,"0"0"320,-20 0 1153,20 20-640,0-20-705,0 0-32,0 0 288,0 0 353,0 0 416,0 0-160,0 0-385,0 0 129,0 0-65,0 0-191,0 0-1,0 0-320,-19 19-96,19-19 32,-20 21 32,0-2 65,0 2 31,0 18 96,0-19-160,-19 20 128,19-20-32,0 19-224,-19-19-32,19 20 64,20-20 0,-21-20 0,1 20-384,20 0-1410,-20-20-1633</inkml:trace>
  <inkml:trace contextRef="#ctx0" brushRef="#br2" timeOffset="110029.2931">16714 2543 7655,'0'-20'256,"0"0"897,-20 20 385,20 0-834,0 0-576,0 0-96,0 0-128,0 0 192,0 0 321,0 20-1,20-20 97,-20 20 63,0 0-31,0 0-33,0-1 33,0 22-193,0-2-160,0 0-96,0 22-32,0-23 64,0 23-31,0-2 287,0 1-192,0 19 0,0-19-96,0 0 33,0 19-33,0 1-32,-20-1 32,20 20 32,0-19-32,0 0 64,0-21 128,-20 21-63,20-21-65,0 1 0,0-1 0,-20-18 32,20 18-64,0 0-64,0-19-96,-20 20 193,20-1-129,0-19-32,0-20 0,0 20-32,20-20 32,-20 0 32,0-20-64,0 0 64,0 0-32,0 19 64,0-19-64,0 0 32,0 0 0,0 0 0,0 0-32,0 0 0,0 20 0,0-20-96,0 0 160,0 0 96,20 0-32,-20 0 32,0 0-32,20 0-96,-20 0-32,20 0 64,-20 20-128,0-20 96,19 0-32,1 0 32,0 0 128,0 0-127,0 0 31,-1 0 64,1 0-192,0 0 128,1 0-64,-1-20 32,0 20 0,-2 0-64,23 0 96,-21-20-64,0 20-32,-1 0 0,1 0 160,0 0-192,0-19-32,19 19 96,-19 0 0,20 0-32,-1 0 0,1-20 32,1 20-161,-3 0 129,23-20-96,-2 20 128,-19 0 96,19 0-160,20 0 96,-18 0-32,-2 0 32,1 20-32,19-20 64,-20 20-128,20-20 64,2 0 0,18 19 0,-20-19 32,0 20-64,0-20 129,0 20-162,22-20 130,-22 20-98,0-20 1,0 20 97,0-20-98,20 20 98,-18-20-194,-2 19 129,0-19-128,0 21 0,20-21-32,-18 19 32,18-19-32,-20 0 64,0 0-32,21 0 160,-1 20-32,-20-20 0,20 0 32,-18 0-32,-2 0 32,-20 0-128,20 0 128,-19 0-32,19 20 0,-20-20-32,2 0 0,-2 0-129,20 0 33,-19 0 32,-1 0 32,2 0 32,-3 0 96,-17 0-128,-2 0 192,21 0-32,-40 0-64,19 0 0,-19 0 32,0 0 0,0 0-96,-20 0 32,19 0-64,-19 0 64,0 0 0,0 0 0,0 0-96,0 0 128,0 0 32,0 0-64,20 0-64,-20 0 96,0 0 64,0 0 65,0 0-33,0 0 96,0-20-128,0 0 0,0 1-32,0-21 128,20 0-96,-20 0-64,0-19 33,0-1-65,0-19-97,-20 19 129,20-39 33,0 19-65,0 1 0,0-21-65,0 1-63,0 0-128,0 19 192,0-19-32,0-1-32,0 21-32,0 0 192,0 19-32,0 0 0,0 0-32,0 1-64,0-1-129,0 21 225,0-1-160,0 0 128,0 0-32,0 21 96,0-1 32,0 0-64,0 20 64,-20-21-32,20 21 96,0-19-256,0 19 128,-19-20 32,19 20-32,0 0 0,0 0-32,-20-20 32,0 20-32,0 0 0,0 0-64,-19 0 64,19 0 0,-20 0 128,1 0-256,-22 0 224,2 0-64,-1 0-64,-19-19 64,0 19 64,0 0-96,0 0 0,-2-21-32,-18 21 64,20 0-64,-20 0 32,19 0-96,-19-20 160,20 20-96,-20 0 32,0-19 128,18 19-224,-18 0 160,20 0-32,0 0-64,-20 0 96,-1 0-32,21 0-32,-20 0 160,-20 0-224,19 0 128,-19 0-96,20 0 160,-21 19-32,21-19 128,0 0 32,-20 20-224,-1-20 64,21 21-32,-19-21 32,19 19-192,-2-19 96,2 20 32,0-20 32,20 0 0,20 0 0,-20 0-32,18-20 96,22 20-64,-21 0-32,21 0 32,-1-19 0,20 38-288,-19-19-160,-1 20-225,20-20-128,-1 20 161,3-1 256,-2 2 255,0-21-95,20 20-480,0 0-610,0-1-2337</inkml:trace>
  <inkml:trace contextRef="#ctx0" brushRef="#br1" timeOffset="116599.6691">9646 2483 960,'0'-19'1922,"0"19"160,0 0-96,0 0-128,0 0-321,0 0-223,0 0-65,0 0-384,0 0-449,0 0-416,0 0-224,0 0 64,0 0 31,0 19-31,0 1-416,0 0-257,0 0-448,0 20-257,-20-21-384,20 22-1216</inkml:trace>
  <inkml:trace contextRef="#ctx0" brushRef="#br1" timeOffset="116728.6765">9607 2820 128,'19'21'416,"-19"-21"97,0 20 383,0-20-287,0 20-545,0-20-1185</inkml:trace>
  <inkml:trace contextRef="#ctx0" brushRef="#br1" timeOffset="116851.6834">9547 3159 2754,'20'40'96</inkml:trace>
  <inkml:trace contextRef="#ctx0" brushRef="#br1" timeOffset="117045.6946">9587 3338 1409,'0'0'1633,"0"20"-2465,-20-20 832,20 0-321</inkml:trace>
  <inkml:trace contextRef="#ctx0" brushRef="#br1" timeOffset="117176.702">9587 3517 3427,'0'19'224,"0"1"192,0 1-320,0-21-1537</inkml:trace>
  <inkml:trace contextRef="#ctx0" brushRef="#br1" timeOffset="117319.7101">9587 3715 8359,'0'40'289,"0"-40"-834,0 20 513,0-20 32,0 0-1345,0 20-3203</inkml:trace>
  <inkml:trace contextRef="#ctx0" brushRef="#br1" timeOffset="117493.7201">9607 3875 96,'19'19'1217,"-19"1"-481,0-20-31,0 20-673,0-20-288,0 20-481,0 0-640,0-20 1025,0 20 352,0-20-32</inkml:trace>
  <inkml:trace contextRef="#ctx0" brushRef="#br1" timeOffset="117630.7281">9646 4013 256,'0'0'1761,"0"20"642,0-20-898,0 21-800,0-21-193,20 19-95,-20-19-97,0 20-224,0-20-192,21 0-641,-21 0-448,0 0-384,0 0-321,0 0-607</inkml:trace>
  <inkml:trace contextRef="#ctx0" brushRef="#br1" timeOffset="117763.7357">9646 4172 1345,'0'20'1922,"0"-20"-321,0 0-672,20 0-673,-20 0-288,0 0-1025,0 20-2658</inkml:trace>
  <inkml:trace contextRef="#ctx0" brushRef="#br1" timeOffset="117894.7431">9646 4272 7302,'20'19'129,"-20"2"511,0-21 769,21 0-896,-21 0-897,20 19-1378,-20-19-2434</inkml:trace>
  <inkml:trace contextRef="#ctx0" brushRef="#br1" timeOffset="118030.7508">9687 4312 4804,'0'19'3972,"0"-19"-3940,0 0 32,0 21-64,20-21-513,-20 0-2113</inkml:trace>
  <inkml:trace contextRef="#ctx0" brushRef="#br1" timeOffset="118156.7581">9666 4411 6502,'0'0'3331,"0"0"-3171,0 0 1025,0 0-672,0 0-1634,0 0-2979</inkml:trace>
  <inkml:trace contextRef="#ctx0" brushRef="#br1" timeOffset="118712.7899">8237 4451 8648,'0'0'865,"0"0"704,0 0 737,0 0-1025,0 0-1249,0 0-96,20 0-128,0 0-673,19 0-1056,-19 0-482,0 0-1248</inkml:trace>
  <inkml:trace contextRef="#ctx0" brushRef="#br1" timeOffset="118906.801">8594 4471 9064,'40'0'769,"-40"0"-193,20 0 97,0 0-481,0 0-160,-20 0-192,19 0-416,-19 0-129,20 0 192,-20 0-480,20 0-640,0 0-833,-20 0-641</inkml:trace>
  <inkml:trace contextRef="#ctx0" brushRef="#br1" timeOffset="119031.8081">8893 4451 960,'18'0'1089,"3"20"-512,-1-20-481,-20 0-64,20 0-1217</inkml:trace>
  <inkml:trace contextRef="#ctx0" brushRef="#br1" timeOffset="119230.8196">9389 4411 8199,'18'0'128,"-18"-20"-704,21 20 256,-21 0-769,0 0-4325</inkml:trace>
  <inkml:trace contextRef="#ctx0" brushRef="#br1" timeOffset="119363.8271">9607 4411 6277,'19'0'-576,"-19"0"-4837</inkml:trace>
  <inkml:trace contextRef="#ctx0" brushRef="#br1" timeOffset="120717.9045">8952 4530 12363,'0'0'673,"0"0"-769,0 0 640,0 0 225,0 0-577,0 0-352,20 0-1121,-20 0-2178,20 0-6085</inkml:trace>
  <inkml:trace contextRef="#ctx0" brushRef="#br1" timeOffset="120860.9119">9209 4530 10986,'40'0'96,"-40"0"-224,20 0 64,-20 0-1089,21-20-2691</inkml:trace>
  <inkml:trace contextRef="#ctx0" brushRef="#br1" timeOffset="120983.9198">9448 4530 14189,'20'0'-1634,"-20"0"-1344,0 20-3813</inkml:trace>
  <inkml:trace contextRef="#ctx0" brushRef="#br1" timeOffset="127418.2878">19037 4808 1057,'-21'0'2594,"21"0"-352,-20 0-224,0 0-96,20-19 96,-18 19-289,18 0-319,-21 0-225,21 0-224,0 0-257,-20 0-319,20 0-225,0 0-160,20 19 0,1-19 96,-3 21-96,2-1 128,21-1-32,-3 1-64,23 0 64,-22-20-96,1 20 32,19 0 64,-19-20-224,0 0 256,-1 20-608,-19-20 864,1 0-704,-1 0 608,-20 0-544,0 0 192,-20 0 32,-1 0 0,1 19 0,0-19-160,-19 20 416,-1 0-288,1-20 160,-1 20-96,-19 0-64,19 0 32,-1-20 96,3 20-128,17-1-128,1-19-289,0 0-512,20 21-704,0-21-513,0 0-129,0 19-575,0-19-4005</inkml:trace>
  <inkml:trace contextRef="#ctx0" brushRef="#br1" timeOffset="127693.3035">19513 5147 8488,'0'0'1089,"0"0"-865,-21 0 2242,3 19-1441,-2-19-512,-21 20 63,-18 1-95,19-2-161,-19 21-160,-1-21-96,21 2-96,-1-1-320,20-20-929,20 19-1730,0-19-1506</inkml:trace>
  <inkml:trace contextRef="#ctx0" brushRef="#br1" timeOffset="128118.3279">19830 5126 10057,'21'-19'-769,"-21"19"961,0 0 289,-21 0-513,1 19-64,0-19 352,1 40 449,-1-20 192,0 20-289,0-20-320,20 19-159,0 2-65,20-2 64,0-20 0,19 2 160,22-1 353,-23-20 95,23 0-95,-2-20 128,1-1-161,-21 2-63,-19-20-97,0-2 33,-20 22-97,0-21 0,-40 0-255,1 1-129,-1 18 0,-19 2-193,-2-1-95,23 0-929,-23 20-1121,22 0-4036</inkml:trace>
  <inkml:trace contextRef="#ctx0" brushRef="#br0" timeOffset="132994.6068">12266 5783 5252,'20'-21'897,"-20"1"0,0 20 673,0-19-225,21-1 64,-21 20-352,-21-19-320,21 19-32,0-21-193,-20 21-384,2 0-192,-2 21 64,-21-21-64,2 19-128,-1 1 64,0 19 32,1 2 96,19-2-64,0 1 32,0-1 32,20 21 0,0-20-64,0 19 32,20-19 32,20 0 0,19-21 0,-19 2 32,19-2 64,2-19 96,-2 0 160,0-19 129,1-2-97,-21 2-128,1-21-32,-20 20-63,0-20-33,-20-19-96,0 19 32,0 0-64,-40 1-128,20-1 0,-19 1-65,-21-2 1,21 21 32,-42 20 128,22 0 32,19 0 0,1 20 0,-1 1 0,40 18 0,0-19 0,20-1 64,20 22 32,-1-22-64,22 1 0,-2 0-32,0 0 64,-19-20-160,19 20-96,-19-20-352,0 20-546,-21-20-671,1 0-866,0 0-2530</inkml:trace>
  <inkml:trace contextRef="#ctx0" brushRef="#br0" timeOffset="133304.6243">12823 6140 9513,'0'0'1185,"0"0"-1057,0 0 1858,0 0-673,0 20-416,20-1-481,-20 2-224,0-2-96,20 22 0,-20-22-96,0 1 65,19 0-65,-19-1-225,0 2-672,0-21-1665,20 0-2627</inkml:trace>
  <inkml:trace contextRef="#ctx0" brushRef="#br0" timeOffset="133629.6431">13240 5882 7078,'0'20'6310,"20"-20"-6758,-20 0 736,0 0 192,0 0-480,0 0-448,0 0-1538,0 19-2146</inkml:trace>
  <inkml:trace contextRef="#ctx0" brushRef="#br0" timeOffset="133779.6513">13260 6080 8520,'0'20'1089,"0"0"-897,0-20 1281,0 0-352,19 20-800,-19-20-321,0 0-961,0 0-1634,0 0-4355</inkml:trace>
  <inkml:trace contextRef="#ctx0" brushRef="#br0" timeOffset="134076.6687">13538 5941 11787,'0'0'2402,"0"0"-2274,0 0 1602,20 0-129,-2 0-992,2 0-385,21 0-160,-21 0-32,19 0-64,-19 0-64,0 0-737,0 0-1089,0 0-1921,-20 20-3524</inkml:trace>
  <inkml:trace contextRef="#ctx0" brushRef="#br0" timeOffset="134248.6786">13558 6100 9833,'-20'20'512,"40"0"257,-20-20 1601,38 0-512,-17 20-897,19-20-673,-20 0-288,19 0-128,-19-20-1217,0 20-2467,0 0-7493</inkml:trace>
  <inkml:trace contextRef="#ctx0" brushRef="#br0" timeOffset="135092.7268">14530 5921 2690,'20'-39'6246,"-20"39"-5862,0-21 1858,0 2-448,-20 19-1089,0-20-385,1 20-288,-21 0-160,20 20 32,-21-20 32,3 40 0,-3-20-64,21 19 64,1 1 64,-1 19-32,20 1 96,0 0-32,20-20-64,-1 20 0,21-21 128,1-19-32,18-1 96,1-19 64,-1 0 289,0 0-289,1-39 64,-1 19-96,-18-20-96,-3 1-128,-18-1 0,1-20 0,-1 20-32,-20-19-256,-20 19 96,-1 0 128,-37 1-65,-3 18 65,-18 21 0,20 0 96,-20 0-32,19 21 32,19-1-64,3-1 0,17 1-64,21 0 128,0 0 224,21 0 417,17 19-97,23-19-191,-2 0-193,1 0-64,-1-20-32,1 20 0,-1-20-32,-18 0-288,-3 0-321,-17 0-1088,-1 0-2339</inkml:trace>
  <inkml:trace contextRef="#ctx0" brushRef="#br0" timeOffset="135324.7401">15086 6160 4163,'19'40'6374,"-19"-21"-6117,0 22 1633,0-22-97,0 1-1120,0 19-417,0-18-224,0-1-64,0-1-673,20 1-1569,-20 0-2402</inkml:trace>
  <inkml:trace contextRef="#ctx0" brushRef="#br0" timeOffset="135620.757">15423 6160 13100,'0'19'1698,"20"-19"-2723,0 0 2754,0 0-640,0 0-801,19 0-191,1 0-97,-1 0-225,-19 0-639,1 0-1475,-1 21-2850</inkml:trace>
  <inkml:trace contextRef="#ctx0" brushRef="#br0" timeOffset="136348.7987">16753 6040 7591,'20'-19'768,"0"19"-607,-20 0 1376,0 19 33,0 1-674,-20 20-607,0 0-289,0 20 128,1 0-160,-21-1-225,0 1-159,1-21 288,-22 1 64,23-20 96,17 0 32,-19-1-64,1-19 64,19 0-64,0-19-160,0-1 192,20 0 0,0-20-32,20 20-64,0 1 160,21-1-96,-3 20 288,23-21 449,-22 21 64,21 21-33,-21-1-287,1-1-129,-1 1-256,-19 0-64,20 0-96,-20 0-320,-1 0-321,-19-20-352,20 19-1473,-20-19-1954</inkml:trace>
  <inkml:trace contextRef="#ctx0" brushRef="#br0" timeOffset="137019.8371">17249 6338 8776,'0'0'3972,"-19"0"-3620,19 0 1570,0 0-193,0 0-1312,0 0-417,0 0-224,0 0-385,0 0-736,19 0-1602,-19 0-3267</inkml:trace>
  <inkml:trace contextRef="#ctx0" brushRef="#br0" timeOffset="137595.8699">17706 5981 7238,'0'-20'1442,"0"20"-1058,0 0 1794,0-20-512,0 20-962,-20 0-351,20 0-129,-20 20-64,0 0 128,1 0 97,-1 19 31,20 1-128,-20 0-127,20 19-1,-20 1-128,20-20 0,20 19 0,-20-18-256,20 18-801,19-19-1153,1-20-1762</inkml:trace>
  <inkml:trace contextRef="#ctx0" brushRef="#br0" timeOffset="137992.8926">17984 6359 10025,'0'39'-801,"0"-19"-32,0 0 1026,0 20 31,20-1-256,-20-19-929,0 20-224,20 1 1153,-20-22 64,0-19 224,20 19 513,-20-19 736,0-19-608,-20 0 64,20-22-32,-20 1 96,0 1-353,20-1-543,-20-20-226,20 0-255,20 1-449,0 19 801,20 1 128,-1 18-160,1 21 193,-1 0 159,-19 0-224,21 0-96,-41 21-32,0 18 160,0-18 64,0-2-32,-41 1 1,21 0-1,2-1-160,-23-19-449,21 21-1024,0-21-1826,20 0-4196</inkml:trace>
  <inkml:trace contextRef="#ctx0" brushRef="#br0" timeOffset="138259.9079">18322 6260 11018,'20'19'609,"-20"-19"-674,-20 20 610,20 0 160,0-1-513,0 2-192,20 18 96,-1-19-128,1-20 224,0 20 64,0-20 1,19 0 95,-19-20-32,20 0 65,-19 20 127,-21-39-96,0 18-63,0 2-65,0-1-288,-21 0-288,1 20-161,-20 0-576,40 0-1345,-19 0-1730</inkml:trace>
  <inkml:trace contextRef="#ctx0" brushRef="#br0" timeOffset="138569.9253">18798 6239 10730,'0'-39'2498,"0"39"-3235,-20-21 1730,1 21-32,-21 0-833,20 0-192,0 21 64,1-2-64,19 1 0,0 1-96,19-21-160,1 19-65,20 1 129,-20 0 128,19-1 128,-19 2 0,0-1 0,-20-1 96,0-19 64,0 20 160,-20-20-63,0 0-33,0 0-320,-19 0-737,19 0-288,0 0-801,20 0-288,-20-20-4869</inkml:trace>
  <inkml:trace contextRef="#ctx0" brushRef="#br0" timeOffset="138714.9339">18917 6299 10089,'20'20'320,"-20"-1"737,0 2 801,0-1-1441,0-1-417,21 1-449,-21-20-1537,18 20-4548</inkml:trace>
  <inkml:trace contextRef="#ctx0" brushRef="#br0" timeOffset="138857.9422">19037 6140 14541,'-21'0'-96,"21"-20"-4356,0 20 2818,0 0-5188</inkml:trace>
  <inkml:trace contextRef="#ctx0" brushRef="#br0" timeOffset="139038.9523">19096 6260 11370,'40'0'673,"-20"0"192,19 0 1089,1-21-1058,-20 21-255,19 0-449,-19-20-352,0 20-1057,0 0-1378,-20 0-4932</inkml:trace>
  <inkml:trace contextRef="#ctx0" brushRef="#br0" timeOffset="139240.9639">19215 6080 7046,'20'40'417,"-20"-20"2529,0 0-159,0 20-1153,0-1-674,0-18-543,0 38-257,0-40-128,0 22-32,0-2-416,0-19-1090,20 0-1537,-1 0-3010</inkml:trace>
  <inkml:trace contextRef="#ctx0" brushRef="#br0" timeOffset="139406.9735">19413 6299 11851,'21'0'0,"-21"20"993,0-20 128,0 19-1217,0 2-1538,0 18-1088,0-19-2435</inkml:trace>
  <inkml:trace contextRef="#ctx0" brushRef="#br0" timeOffset="139571.9829">19434 6100 11274,'0'-40'-737,"0"40"-4035,20 0 2049</inkml:trace>
  <inkml:trace contextRef="#ctx0" brushRef="#br0" timeOffset="139983.0063">19553 6418 6886,'20'40'1922,"-20"-20"-1250,0-20 1763,0 0-1026,0 0-704,19 0-289,-19 0-160,20-20-159,0 0-130,0 0-223,-20 20-128,20-20-257,-1 20 161,-19-19 384,20 19 384,-20 0 160,20 0-63,-20 0 31,0 0-96,20 0-223,-20-20 63,0 20-128,0 0-224,-20-21-193,20 21-223,-20 0 415,0 21 225,1-21 1,-1 20 31,20-1 32,0 1 64,20 0 128,-1 0 32,1 0 1,20-20 31,-1 20-320,1-20-160,19 0-96,-39 0-321,21 0-416,-41 0-2498</inkml:trace>
  <inkml:trace contextRef="#ctx0" brushRef="#br0" timeOffset="140575.0403">20723 6279 10281,'21'80'1089,"-21"-41"-544,0 1 832,20 0-320,-20-20-544,0-20-161,0 19 128,0-19 257,0-19 192,0-1-705,20 0-96,-20-20-128,18 1 32,-18-2-64,21 2 32,-21 19-96,20 1-64,0-2 32,0 21 64,-1 0 32,1 0 64,0 21-32,-20 18 0,0-19-32,20 20 0,-20-20 0,0 19-513,20-19-1216,-20 0-1795,0 0-704</inkml:trace>
  <inkml:trace contextRef="#ctx0" brushRef="#br0" timeOffset="141397.0873">21140 6299 12555,'21'-20'-32,"-21"20"32,0 20 801,-21 0-320,21-1-193,0 22-160,0-2-32,0 1-32,21 0-64,-1-21 0,0 1-96,19 0 32,-19 0 32,20-20 32,-21-20-96,1 20-96,20-20-1,-20 0-127,-1-19 32,-19 19 160,20-20-32,-20 20-33,0-19 161,0 18 513,0 2 256,0-1-225,0 20 33,0 0-65,-20 0-416,20 0 96,0 20 193,0 20 127,0-20-64,0-1 1,20 21-289,-20-20-96,40 0-64,-19 0-64,-3-1-192,2-19-161,0 20 33,1-20-161,-21 0-288,20-20 353,-20 1 320,0-1 192,0 20 0,0-20-64,0 0 32,0 0 32,18 20 0,-18 0-32,0 0 96,0 0 160,0 20-128,0 0-32,0 0 0,0 0-32,21-1 32,-21-19-32,0 20 32,20-20 64,-20 0 97,0 0 31,0-20-160,0 20-96,0-19 0,20-1-64,0 0 32,-1 20-128,1-20-65,0 20 161,0 0 96,0 0 0,-1 0 257,1 0 159,0 20-224,-20 0-128,20-20-96,-20 20-32,0-20 64,0 19-32,0-19 0,0 0 0,20 0 65,-20 0-33,0 0-96,0 0-65,0 0-63,21 0-32,-21 0-160,0 0 159,0 0 97,0 20 96,18-20-32,-18 20-64,0-20-737,20 0-2017,-20 20-2243</inkml:trace>
  <inkml:trace contextRef="#ctx0" brushRef="#br0" timeOffset="141795.1102">22114 6080 960,'0'-40'7944,"0"40"-7784,0 0 545,0 20 1473,-20 20-897,20 20-736,0-1-33,0 1-128,0-1-320,20 1-32,-20-20-64,0 0 0,0-20 96,19-1-31,-19-19 127,0 0 192,0 0-192,20-19-192,20-1-256,-20 0 96,-1 0-65,1 20 33,0 0 192,0 0 256,0 0 193,-20 20 31,0 0-192,0 0-127,0-1-1,-20 1-192,0 0 0,0-20-417,0 20-320,1-20-320,19 0-1281,-20 0-2178</inkml:trace>
  <inkml:trace contextRef="#ctx0" brushRef="#br0" timeOffset="142205.1336">22331 6498 5669,'40'0'5637,"-19"-20"-5701,-1 20 2050,18-20 32,-17 0-1377,19 20-225,-21-20-224,-19 20-192,0-20-160,0 20-288,-19 0-898,-21 0-95,19 0 128,-17 20 928,18-20 289,-1 20 96,1 0 64,0 20 32,20-21 65,20 1 255,0 0-96,1 0 161,-1-20-129,18 20-32,-17-20 33,-1 0 159,0 0-128,-1-20-63,1 20-65,-20-20-128,20 0-64,-20 0-64,20 20 0,0-19 0,19-1 0,-19 20 96,0-20-32,0 20-32,1 0-32,-3 0-32,2 0-160,0 0-641,1 0-928,-21-20-1474,0 20-5478</inkml:trace>
  <inkml:trace contextRef="#ctx0" brushRef="#br0" timeOffset="142443.1473">22788 5902 14381,'59'0'-256,"-18"0"672,18 0 1378,1 19-737,-21 21-192,21 0-32,-1 19 127,-19 1-95,-1-1-448,-19 1-385,1 0 64,-21 0-128,0-21-224,0 21-641,-41-20-801,23-1-992,-3-19-2083,-19 20-3779</inkml:trace>
  <inkml:trace contextRef="#ctx0" brushRef="#br0" timeOffset="143338.1983">16376 6816 3267,'-20'0'4292,"20"0"-4100,-20 0 1698,20 0 512,-19 0-640,19 0-513,0 0-256,0 0-321,19 0-31,-19 0-65,20 0-127,20 0-65,-1 0-63,42 0-193,-22 0-32,20 20 0,0-20-256,1 19-385,-21-19-640,2 0-1794,-22 20-3395</inkml:trace>
  <inkml:trace contextRef="#ctx0" brushRef="#br0" timeOffset="151229.6498">8456 6974 2530,'0'0'1121,"0"0"-96,0 0-256,0-19-321,0 19-288,0 0-96,20 0 64,-20 0 129,0 0 191,0 0-160,0 0 225,0 0 31,0 0 33,0 0 31,0 0 65,0 0 0,0 0-33,0 0-159,0 0-257,0 0-160,0 0 0,0 0 64,0 0 64,0 0 161,0 0 287,0 0-31,0 0-161,0 0-255,0 0-33,-20 0-128,-1 0 32,21 0-64,-20 0-32,0 19-32,-19-19 64,-1 0 64,1 0 0,-21 0-96,21 0 96,-21 0 192,1 0-32,18 0-64,-18 0 1,19 0-97,20 0-128,-19 0 64,19 0 0,0 0 0,20 0 0,-20 0-161,20 0 97,0 0-32,0 0-128,0 0-192,0 0-193,0 0-416,0 0-961,0 0-640,0 0-1987</inkml:trace>
  <inkml:trace contextRef="#ctx0" brushRef="#br0" timeOffset="151676.6754">7998 6796 4932,'0'0'1794,"0"0"-1890,0 0 640,0 0 1186,0 0-289,0 0-1024,0 20-225,-18-20-96,-3 0 0,1 20-96,0-1-32,-19-19-32,-1 20 32,0 0 0,1 0 32,19 0 0,0 0 32,0-1 0,20-19 32,0 20 192,0 0 97,20-20 223,0 20 129,0 0-33,19 0-63,1-1-225,0-19-63,-1 21-129,-19-2-224,21 2-449,-23-21-1184,-18 19-2371</inkml:trace>
  <inkml:trace contextRef="#ctx0" brushRef="#br0" timeOffset="157063.9833">8932 3199 768,'0'0'1153,"0"0"481,0 0-641,0 0-256,0 0 31,0-21-31,0 21-64,0 0-161,0 0-256,0 0 161,20 0 95,-20 0 65,0 0 127,0 0 161,0 0 96,0 0-256,0 0-161,0 0-191,0 0 31,0 0-192,0 0-96,0 0 64,0 0-31,0 21 31,-20-21-64,20 20-64,-21 0-128,3 0-64,-23-1 63,1 21-31,22 0-64,-23 0 224,1-1-32,1 1 0,-1 19-32,0-18 64,-19-2 32,18 21-64,3-21 0,-3 21 0,2 0 96,-21-1-96,21-19 32,-21 20-32,21-21 0,19 1 0,-20 0 0,19 0 0,3-21 0,-2 1 0,0 20 0,20-20 0,-21-20 0,1 20 0,20-1-32,-18 2 32,18-21-96,0 19 96,0-19-96,0 0 96,0 0-32,0 0-32,0 0-256,0 0-33,0 0-319,0 0-898,0 0-1537</inkml:trace>
  <inkml:trace contextRef="#ctx0" brushRef="#br0" timeOffset="157461.0062">7998 4033 11851,'0'0'-224,"0"21"31,0-21 706,-18 39-97,18-19-416,-21 39 0,1-19 64,-20 20 32,21-20 0,-1 0-96,0-1 32,20 1-64,0-20 32,0 0 321,20-1 447,19-19 193,1 0-256,19 0-417,2 0-192,-2 0-96,-19 0-64,19 0-640,-19 0-1122,-1 0-1377,-19 0-2306</inkml:trace>
  <inkml:trace contextRef="#ctx0" brushRef="#br0" timeOffset="158586.0706">7840 4490 544,'-20'0'4260,"20"0"-4132,0 0-32,-20 0 1025,20 0-224,0 20-320,0-20-257,0 0 257,0 0 63,0 20-127,20-20-225,-20 0-192,20 0-32,-20 0-32,20 0-32,-20 0 96,20 0 128,-20 0 193,0-20 63,0 20-191,-20-20 127,20 20-288,-20 0-64,0 0 128,-20 0 33,40 0 31,-19 20-192,19 0-64,0 0 96,0-20-32,19 20-64,21-20 0,-20 0 64,20 0 96,-21-20-32,1 20-64,-20 0 64,20-20 129,-40 20 95,20-20-288,-20 20 0,-19-20-96,19 20 96,-20 0 0,20 0 160,1 20-63,19-20-129,0 0-64,0 20 96,0 0 192,19-20-160,21 0-96,-20 0 96,0 0-96,0 0-32,-20 0-160,19 0-224,-19-20-65,0 20 257,0-20-161,-19 20 225,-1 0 0,0 0 96,0 0 192,-20 20-32,21-20 64,19 20-127,-20 0-1,20 0-32,20-20-32,-1 19 32,1-19 32,20 0-97,-20-19-351,19 19-64,-19-20 191,-20 0 193,20 0 96,-20 0-64,-20 0 0,0 1 192,1 19-160,-21-20 0,20 20 353,-20 0 95,21 0-352,-1 20-224,0-1 96,20-19 32,0 20-32,0 0 128,0 0-64,20 0 32,0-20-32,-1 0 32,1 0-64,0 0 32,0 0 0,-20 0 160,0-20-160,0 20-577,-20 0-1825,20 0-6214</inkml:trace>
  <inkml:trace contextRef="#ctx0" brushRef="#br0" timeOffset="161118.2154">5795 4132 10345,'0'0'737,"0"0"-609,0 0-96,0 0 128,0 21 449,20-2-65,-20 1-95,0 20 31,0 19-31,0 21-65,0 20-160,0-21-96,0 20-32,0 1-63,0-41-1,0 21 0,0-40-32,0 0 0,0-21 0,0 1-449,0 0-672,0 0-1505,0-20-2019</inkml:trace>
  <inkml:trace contextRef="#ctx0" brushRef="#br0" timeOffset="161415.2324">5637 4789 11242,'0'19'-288,"0"2"224,19-1 192,1-1 288,0 21-159,-20 0-97,20-1 32,0 1-128,-1 0 224,1 0 129,0 0-225,20-21 0,-21 1 385,1 1 512,0-21 96,1-21-192,17 1-321,-18-20-351,21 1-193,-2-1-160,1 0 0,-20 1-257,19-1-896,-19 20-769,0 20-2978</inkml:trace>
  <inkml:trace contextRef="#ctx0" brushRef="#br0" timeOffset="171955.8353">2857 8564 5124,'0'-20'1602,"0"20"-289,0 0 353,0 0-129,0 0-768,0 0-417,0 0-96,0 0-63,0 0-1,0 0 416,20 20 33,-20-20-129,0 0-95,0 0 31,0 0-31,0 0-193,0 20-64,21-20 0,-21 0 0,0 20 33,0-1-65,18-19-32,-18 21 0,20-2 0,-20-19-64,0 21 32,20-2 0,-20 1-32,21 0 32,-21 0-64,20 0 96,-20 0-96,18 19 96,3-19-64,-1 20 32,-20-20-32,20 20-32,0-21 65,-20 1-65,19 20 32,1 0 64,0-21-160,-20 21 128,20 0-64,0 0 64,-20-20-64,19 19 0,1 1 32,0 0-96,-20-1 288,40 21-128,-21-20 96,1 0-32,21 20-96,-21-20-96,18-1 193,-17 21-129,19-21 0,-21 21 0,21-20 32,-20 19-32,19-19 0,-19 20-32,20-21 64,-20 21-96,19-20 96,-19 0-64,21 19 0,-21-19 96,18 0 0,-17 19-32,19-19 64,-1 19-64,1 1-64,-20-20-32,19 19 96,1-18 0,-1 18-96,-19-19 32,20 19-64,-1-19 128,2 20 0,-1-20 0,-1 20-128,1-21 32,-1 21 160,1-21-224,19 1 160,-19 0-64,1-1 64,-3 1-31,3 0 95,-1 0-32,-1-21-128,1 21 32,-1-19 64,1-2 0,0 21-96,-1-20-32,22 0 64,-23 0 64,3-1-64,-3 1 0,3 0-288,-1 0 576,19 0-288,-19 0-32,-1-20-32,21 19 128,-21-19-96,2 20 128,-1-20-192,-1 20 128,1-20-32,-1 0-32,1 0 64,0 0-32,-1 0 0,1 0-32,-1 20 32,1-20-257,1 0 514,-3 0-257,3 0 0,-2 0-32,1-20 0,19 20 128,-19 0-160,0-20 160,19 20-160,2-20 64,-22 20-32,21-19 64,-21-1 32,21 0-128,-21 0 32,1 0 64,19 0 32,-19 1-128,-1-1 64,2 0 32,17 0-96,-17-20 256,-1 21-288,19-2 96,-19-19 64,19 0-96,-18 21 64,17-21-96,3 0 128,-2 1-32,0-1-32,1 0-64,-1 1 128,2-1-64,-23 0-32,23 0 64,18-20-32,-20 21 0,1-21 32,-1 20-64,2-19 96,-2-1-96,-1 21 32,-17-21 0,38 0 0,-19 0 32,-1 1 0,-19 0-64,19-1 32,-18 0 32,-3 1-64,3-1 32,-2 0-32,1 1 128,0-1-128,-1 1-32,1-1 128,1 0-64,-3-19 0,23 19-32,-22 1 64,1-1-128,-1-20 96,1 20 32,0 1-64,-1-1 32,1 1 0,-1-1 32,21 0 0,-21-19-96,2 20 128,-1 19-32,-22-20 128,3 20 64,19 1-31,-20-1-33,0 0-160,-20 0 64,19 21-96,1-21 96,-20 0-32,20 20-96,-20 0 96,20 1 0,-20-1-64,20 20-32,-20 0 32,0-21 0,0 21-193,0 0-479,0 0-609,0 0-1122,0 0-3010</inkml:trace>
  <inkml:trace contextRef="#ctx0" brushRef="#br0" timeOffset="172827.8839">9905 8147 10185,'0'0'1890,"0"0"-1858,0 0 512,19 0 898,1 20-481,0-20-673,20 0-96,-1 0-128,1-20 32,-1 20 0,1-20-31,-19 20-65,-1 0-97,-2-20-223,-18 20 32,0 0-577,-18 0 192,-23 20 65,21-20 255,0 20-223,-19 0 192,39-1 287,-20 2 33,20-2 128,0 1 33,20 20 63,1 0-128,-3-21 32,2 22-64,0-2 0,1-19 0,-1-1 224,-2 2 0,-18-1 417,-18-20 288,-2 19-225,-1-19-287,-19 0 63,22 20-256,-23-20-192,1 0-64,21 0-224,19 0-641,-20 0-1377,20 0-1826</inkml:trace>
  <inkml:trace contextRef="#ctx0" brushRef="#br0" timeOffset="173103.9009">10440 8186 8584,'0'-19'1025,"0"19"64,0 0 832,0 0-928,-19 19-320,19 21 64,-20 0 128,20 0-321,-20 19-192,20 1-191,0 0-129,0-1-32,0-19-97,20-1-127,0 1-384,-1-19-417,21-21-929,-20 0-1505,19 0-5190</inkml:trace>
  <inkml:trace contextRef="#ctx0" brushRef="#br0" timeOffset="173527.9251">10679 8365 12972,'0'-20'224,"-20"20"-160,20 20 737,0 1-417,-21-2-352,21 21-64,0-21-192,21 22-321,-1-2-544,0 1 32,19-20-160,1-1 513,-20-19 575,19 0 129,1 0 97,0-19 31,-21-1 352,1 0 609,0-20 353,1 21-33,-21-22-480,0 2-449,-21 0-320,1-2-128,-19 2 225,19 19 63,-20 0-256,1 0-32,-21 20-32,21 0-32,-1 0-32,20 20 0,-1 0-64,21 20 0,21-21 192,-1 1-128,20 1 64,-1-2 0,1 1 0,-1 0 64,1-20-64,0 19-385,-1-19-544,-19 0-1665,1 0-2467</inkml:trace>
  <inkml:trace contextRef="#ctx0" brushRef="#br0" timeOffset="173737.9372">11195 8445 11146,'20'40'2979,"0"-1"-2659,-1-19 801,-19 0 353,0 20-802,0-21-640,0 2-224,0-2-128,20 2-769,-20-2-1249,0-19-1987,0 0-5154</inkml:trace>
  <inkml:trace contextRef="#ctx0" brushRef="#br0" timeOffset="173996.9509">11335 8067 13228,'18'20'0,"2"0"833,21 0 961,-21 20-257,19 0-896,-19 19-289,20 1 160,-21 19 33,1-20-353,-20 21-96,20-20-32,-20-1-96,0 1-224,-20 0-449,0-21-608,1 21-1153,-1-40-2595</inkml:trace>
  <inkml:trace contextRef="#ctx0" brushRef="#br0" timeOffset="176288.0829">3473 12578 8359,'20'0'1186,"-20"-20"-578,0 20 1186,-20 0 0,20 0-994,0 0-287,0 0 95,0 0-63,0 0-257,0 0-192,0 0 192,0 0 97,0 20-129,0 0 64,0 20 1,0-1-257,0 1 384,0 19-384,20 2 0,-20-3-96,0-17-64,19 18 96,-19-39-288,0 20-481,0-20-704,20 0-1378,-20 0-2114</inkml:trace>
  <inkml:trace contextRef="#ctx0" brushRef="#br0" timeOffset="177320.1421">3432 13453 9737,'0'0'224,"-20"0"-96,20-21 1666,0 2-65,0 19-800,-18-20-96,18 20 0,0-21-257,-20 21-351,-1 0-257,1 0-193,0 0-191,1 21 64,-21-1-97,20-1 33,0 21 288,1 0 96,-1 0 0,20 0 0,-20 19 0,20-19 0,0-1-33,20 2-63,0-2-320,-1 0 224,21-18 224,0-1 128,19-1 32,-18-19 256,18-19 33,-19 19-33,-1-20-95,-19-1 127,20 2 128,-21-1-95,-19-19-97,0 18 129,0-18-33,0-1-256,-19 0-127,-1 20-1,-20-19-224,20 19-1,-19-20 97,-2 40-64,-17-20-96,17 20 32,-18 20 128,19-20-32,1 40-64,19-20 64,0 0-129,0 19 193,20-19 0,0 0 97,20 0 127,20 0 0,-1-20-32,1 19-128,19-19-64,-18 20 128,17-20-224,-17 0-96,-2 0-160,1 0-577,-20 0-1922,0 0-3491</inkml:trace>
  <inkml:trace contextRef="#ctx0" brushRef="#br0" timeOffset="177790.1689">3929 13790 15534,'0'20'224,"0"-20"225,0 0 608,0 20-481,-19-1-480,19 2-128,-20 18-256,20 1-545,0 0-1185,0 0-3395</inkml:trace>
  <inkml:trace contextRef="#ctx0" brushRef="#br0" timeOffset="180647.3323">3592 9796 7046,'0'-20'1121,"-20"20"-1185,0 0 545,0 0 896,0 0-288,1 20-897,-1-20 32,0 20 449,-1-20-32,1 40-129,20-20 129,-18-1-33,18 2-255,18-2-33,2 1-96,1 0 64,-1 0-31,19-20-1,-19 20 0,20-20 32,-20-20 129,19 0-97,-19 0-32,0 0 129,-20-20-161,0 21 32,0-21-192,0 20-128,-20 0-96,0 0 0,0 1-160,-19-1-161,19 20 161,-20 0 64,21 0 0,-21 20 32,19-1 63,1 21 33,20-20 0,0 20-32,20-21-32,1 2-192,-1-2 63,19-19 65,-19 0 32,20 20 192,-20-40 64,19 20 0,-19 0 32,-20-19 32,20-2 96,-20 2 33,0-1-97,-20 0 32,20 0-224,-20 0-64,-19 0-96,19 20-97,-20-19 1,20 19 0,-19 19 32,19-19-33,-1 20 33,1 20 192,20-20 32,0 0 128,0-1-32,41 2 96,-21-2-160,19-19-32,1 0-128,0 0 128,-21 0 32,21-19 128,-20-2 129,-20 2 63,0-1-32,0 0-192,0 0 128,-20 0-160,0 0-288,0 1 32,1 19-64,-21 0-32,20 0-65,0 19-31,1 1 128,-1 20 128,20-20 95,0 0-63,20-1-128,-1 2 0,1-2 64,0-19 96,0 0 192,0-19-32,-1 19 64,1-21 64,-20 2 97,0-1 95,0 20 161,0-20-225,-20 0-160,1 20-160,-1 0-96,0 0 0,0 20-64,0 0-32,20-20-193,0 20-1248,20-1-2275</inkml:trace>
  <inkml:trace contextRef="#ctx0" brushRef="#br0" timeOffset="184043.5263">15582 8684 4644,'0'-21'6054,"0"2"-5862,0-2 288,0 2 1058,0 19-161,-20-20-512,0 0-609,0 20-192,1 0-32,-21 0-32,0 20-32,1 0-64,-1 20 160,20 0-96,-19-1 64,19 1-32,20 0-64,0-21 32,0 21-64,20-40 64,19 20 160,-19-20 32,20-20-32,19 0 64,-19-19-127,-1-1 31,-19 0-96,20 1 64,-19-22 0,-21 22-64,18-21-64,-36 0 160,18 1-128,-41-1 0,21-19-289,-19 39-287,19-19 288,-20 39 255,20 0 33,1 20-64,-1 20-96,0 19 256,0 1 96,20 20 193,0 19-65,0-19-64,20 20 64,20-21-127,-1 21-97,1-40-32,19 19 32,-19-19-160,19-20-32,-18-1 31,-3 1 65,3 0-256,-21-20-160,0 20-833,-20-20-2435,0 0-6340</inkml:trace>
  <inkml:trace contextRef="#ctx0" brushRef="#br0" timeOffset="184397.5469">14769 9220 14189,'0'0'-32,"20"0"-417,-2 0 706,23 0 287,18 0-95,21 0-321,-1 0-32,20 0 128,1 0 225,-1 0-97,20 0-192,1-20-64,-21 20 0,19-20-32,-38 20-224,-21 0-448,0-20-321,-39 20-1954,0 0-3972</inkml:trace>
  <inkml:trace contextRef="#ctx0" brushRef="#br0" timeOffset="184923.577">15086 9598 14669,'-80'40'-384,"41"-1"-64,-1-19 384,20 20 128,-19 19-96,19-19 0,20-20-353,0 19 225,0-18 160,20-2 0,0 1-96,19 0 96,-19-20 160,20-20 256,-1 0-159,1-20-33,-20 21 0,-1-41-96,1 20 257,-20 1-321,20-21 0,-20 0-64,-20 1-96,0-1-385,1 20 385,-1 0 32,0 20 96,0 1-32,0 19 0,1 19 128,-1 1 160,20 20-31,0 0 95,0 20 257,20-1 63,-1-19-127,21 20-257,0-20-192,-1 19-96,1-39-160,19 20-352,-18-21-770,-1 2-640,-21-2-1473,21-19-3523</inkml:trace>
  <inkml:trace contextRef="#ctx0" brushRef="#br0" timeOffset="185400.6043">15483 9638 10441,'0'-40'257,"0"20"-482,0 20 1635,-20-20-193,0 20-801,20 0-416,-20 0-64,1 20 96,-1 0 128,20 20 1,0-1 127,0 1 0,0 19-96,0-19 0,20 0-31,19-20-129,1 20 64,-1-40-64,1 19-32,1-19 160,-3 0 32,3-19 96,-21-2-95,-2 2-129,3-1 64,-21-20-128,0 0 96,0 21-64,-21-21-192,-17 0 64,-3 20 64,3 1 32,-23-2 32,22 21 32,-1 0-128,20 21 128,-19-21-128,39 19 64,0 1 64,0 0 128,19 0 0,1 20 32,20-21 0,-1-19-127,1 20-129,1-20-321,-3 20-608,3-20-1665,-21 0-3940</inkml:trace>
  <inkml:trace contextRef="#ctx0" brushRef="#br0" timeOffset="185580.6146">15959 9816 15246,'20'40'1441,"-20"-20"-1345,0 20 1250,0-1 63,0 1-1185,0 0-736,0-20-1154,0-1-1153,0 1-6277</inkml:trace>
  <inkml:trace contextRef="#ctx0" brushRef="#br0" timeOffset="186150.6472">16496 8862 7078,'-21'0'8296,"1"0"-8232,20 0-160,20 0 673,21 20 255,-2-20-319,1 0-449,19 20 0,1-20-32,-21 0-96,1 0-481,-1 0-672,1 0-1121,-19 0-1153,-21 0-961</inkml:trace>
  <inkml:trace contextRef="#ctx0" brushRef="#br0" timeOffset="186372.6598">16753 8922 5381,'-59'19'3042,"39"2"-928,0 18-256,20 1-384,0 0-417,20 0-737,0 19-32,0-19-192,-1-20-32,1 19 225,0-19 31,-20 20-192,0-40 224,0 20 257,-20 0-289,-19-20-192,-1 19 33,-19-19-161,19 0-161,-1 0-287,23 0-257,-2 0-544,-1 0-1377,42-19-1602,-1 19-2050</inkml:trace>
  <inkml:trace contextRef="#ctx0" brushRef="#br0" timeOffset="186604.6731">17131 8941 6342,'-40'21'4324,"20"-2"-4196,0 21 1121,20 0 961,-19-1-737,19 1-608,-20 20-96,20 0-513,0-21-160,20 1-64,-20 0-224,39-1-384,1-18-994,-20-2-1313,19-19-3106</inkml:trace>
  <inkml:trace contextRef="#ctx0" brushRef="#br0" timeOffset="187050.6987">17429 9121 12043,'-20'19'-1313,"0"1"1120,-1 20 1379,21 0-97,0-1-801,0 1-288,21 20-128,-1-41-128,19 22-321,1-22-128,19-19 289,-19 0 512,0 0 320,-1-19 193,1 19 320,-19-41 288,-3 22-288,2-21-513,-20 20-95,0-20-225,-20 1-96,2-1-321,-23 20-95,-18-20 160,-1 40 288,1-19-32,19 38 64,-19-19 288,39 20-96,-21 20-95,41-20 127,0 20 96,20-21-192,1 1 1,19 0-97,-1 0-128,21 0-193,-21 0-287,21-20-673,-41 19-1410,21-19-3811</inkml:trace>
  <inkml:trace contextRef="#ctx0" brushRef="#br0" timeOffset="187253.7103">18004 9359 14221,'20'20'1666,"-20"-1"-1859,0 1 482,0 1 1280,0-2-1088,0 21-481,0-21-64,0 2-353,20-1-512,-20-20-1793,0 0-3332</inkml:trace>
  <inkml:trace contextRef="#ctx0" brushRef="#br0" timeOffset="187512.7251">18162 8981 1473,'61'40'14574,"-23"-20"-14478,-17 20 32,19 0 1313,-1-1-352,-19 21-832,0-20-257,-20 19 32,0-19-257,0 19-31,0-19-160,0 0-353,-20 0 321,0 0 31,1-1 97,-1-18-289,-20 18-2370,1-19-1601</inkml:trace>
  <inkml:trace contextRef="#ctx0" brushRef="#br1" timeOffset="190828.9147">2837 8941 896,'0'0'673,"0"0"320,0 0 0,0 0-417,20 0-31,-20 0-257,0 21-128,0-21-32,0 0-160,20 0 32,-20 19 32,0-19-64,21 20 64,-21-20-32,0 20 0,0 0 0,18-20 33,-18 20-33,20 0-33,-20-20-95,20 19-416,1 2-193,-1-21 417,-20 19 192,18 1 160,-18-20-64,21 20 96,-21-20 0,0 20-32,20-20-32,-20 20-96,0-20 160,20 20-256,-20 0-1154</inkml:trace>
  <inkml:trace contextRef="#ctx0" brushRef="#br1" timeOffset="192812.0282">2877 9001 768,'0'0'545,"0"0"-257,0 0 545,0 0 192,-20 0-321,20-20-575,0 20 31,0 0 512,0 0 449,0 0-32,0 0-192,0 0-320,0 0-321,0 0-32,0 0 289,0 20 31,0-20-159,20 20-65,-20-20-160,21 20-96,-21 0 128,18-20 225,-18 20-193,20-1-32,-20 2 64,20-2 129,-20-19-225,21 20-32,-21 0 320,20 0-319,-2 0-33,-18 0 96,21-20 64,-1 20-128,-20-1-96,20 1 32,-20 0 32,20-20-96,-1 20 96,-19 0 97,20 0-1,0-20-128,-20 19 64,20 1-64,0 1-32,-1-2 0,-19 1 32,20-20-32,0 20 0,0-1 0,-20 2 0,20-1 0,-1 0 0,-19 0 32,20-1-32,0 2-32,-20-2 65,21-19-33,-1 20 32,-20 0 0,18 0-128,2 0 64,-20-20 0,21 20 64,-21-1-64,20-19 32,-20 20 0,20 0-32,-20-20 32,19 20-32,-19 0 0,20-20 32,-20 20-32,0-1 32,0-19-32,20 21 32,-20-2 0,0 1 0,0 0 0,0 0-32,20-20 32,-20 20 0,0 0-32,20-20 0,-20 20 0,0-1 0,0-19 0,19 20 32,-19 1-32,0-21 64,20 19-64,-20 1 0,0-20 32,0 20-32,20-20 64,-20 19-64,0 2 32,0-21 0,0 20-32,20-20 32,-20 19-32,0-19 0,20 20 0,-20 0-32,0-20 32,19 20 0,-19-20 32,0 20-32,0-20 64,20 20-32,-20-20-32,0 19 0,20 2-32,-20-21 32,0 19 0,20-19 0,-20 20 0,0-20 0,21 20 0,-21-20 0,20 20 32,-20-20 0,0 20-32,18-1 0,-18-19 64,20 21-64,-20-21-64,21 19 64,-1 1 0,-20-20 0,20 21 0,-1-21 0,-19 19 64,20 1-64,0-20 0,-20 20 0,20-20 0,-20 19 0,20-19 0,-20 21 0,19-1 0,-19-20 0,20 19 0,-20-19 0,20 20 0,-20 0 0,20-20 0,-20 20 0,20 0 0,-20-20 0,19 20 0,-19-1-96,20-19 96,-20 20 0,20 0 0,-20-20 0,20 20 0,-20 0-32,21 0 32,-21 0 64,0-20 0,18 19 33,-18 2 223,20-2-64,1-19-224,-21 20-32,20 1 0,0-2-32,-20 1 32,18-20-64,3 20 64,-21 0-32,20 0 32,0 0 32,-20-1 32,20-19-64,-20 20-32,19-20 32,-19 20 32,20 0-32,-20-20 32,20 20 0,-20-1 32,20-19 128,-20 0-160,20 20 0,-20-20-96,0 20 128,19-20 33,-19 20-161,0-20 64,20 20-33,-20-20 66,0 0-33,0 20 32,20-20-97,-20 19 98,0-19-66,0 0-63,20 21 96,-20-21 32,0 19-32,0-19 32,21 0 0,-21 21-64,0-21 32,0 0 32,0 0-128,0 0-192,20 0 32,-20 0 32,0 0 128,0 0-1,0 0-95,18 0-96,-18 19-160,0-19-545,0 0-1826,0 0-2530</inkml:trace>
  <inkml:trace contextRef="#ctx0" brushRef="#br1" timeOffset="193132.0464">4584 11366 6886,'21'20'480,"-21"0"417,0-20 2082,20 19-705,-20 2-1313,18-2-64,-18-19 224,20 21-576,1-2-289,-21-19-320,20 21-128,-20-21-449,20 0-224,-2 19-384,-18-19-96,0 0-161,21 0-287,-21 0-1378,0 0-3267</inkml:trace>
  <inkml:trace contextRef="#ctx0" brushRef="#br1" timeOffset="194140.104">2916 9081 2754,'20'0'-64,"-20"0"96,0 0 609,0 0 288,20 0-257,-20 0 129,0 0 96,0 0-160,0 0-257,0 0-64,0 0 257,0 0 96,0 0-33,0 0-319,0 19-97,-20-19-224,20 0 128,0 0 1,0 0 159,-20 0 96,20-19 97,-18 19 96,18-20-257,-21 0-256,1-20 353,-20 1-225,20-1-64,-19 0-96,-1-20 64,-19 1 1,19 19-193,1 1 0,-2-1 256,21 0 96,0 20-224,2 0-64,-3 0-96,21 0 32,-20 20-64,20 0-384,0-19-961,20 19-994,1 0-608,-21 0-3523</inkml:trace>
  <inkml:trace contextRef="#ctx0" brushRef="#br1" timeOffset="195229.1663">14888 10372 9993,'-20'-19'1313,"0"19"-512,-1 0 993,21 0-225,0 0-448,0 0-416,0-20-481,21 20 96,19 0-95,19 0-65,20 0-160,20-20 32,0 20 32,41 0-160,18 0 160,22 0-32,18 0-64,21 0 32,-21 0 32,19 0 32,-18 20-128,1-20 64,-42 0-385,-19 20-31,-1-20 416,-38 0-224,-1 19-193,-20-19 225,-19 0-352,-21 0-289,-19 0 192,-20 21-640,0-21-448,0 0 864,-20 0-1025,-19 0-2722</inkml:trace>
  <inkml:trace contextRef="#ctx0" brushRef="#br1" timeOffset="196946.2646">2481 8584 6726,'-21'-20'416,"21"20"-320,0 0 32,-20 0 577,20 0-545,20 0-192,-20 0 0,0 0 321,0 0 447,0 0 33,0 0-64,0 0-97,21 0-288,-21 20-31,18-20-33,2 20-128,0-1 64,1 2-128,-1-2 0,-2 2-32,23 18 0,-21-19 33,0 0-1,-1 20 96,1-1 192,20-19 64,-20 20-159,-1-1-33,1 21-64,20-20-64,-20 0-32,19 0-32,1-1-64,1 1 0,-2 20 96,-19-21-64,20 1 0,-1 0 96,1 20-96,-1-21 0,1 0 32,0 2-64,-1-1-352,2 0-609,-3-1-512,-18-19-417,1 20-577,-1-20-2721</inkml:trace>
  <inkml:trace contextRef="#ctx0" brushRef="#br1" timeOffset="198251.3389">3432 9737 160,'21'20'1025,"-21"-1"-961,20-19-64,-20 20-96,20 0-353,-20-20 193,19 20 224,-19 0 96,20-20 545,-20 20 416,20-20-289,-20 19-159,0 2-353,20-21-288,-20 19 192,20 1-64,-20 0 128,19 0 193,-19 0 287,20 0-191,0 0 255,-20-1 257,20 1-64,-20 1-384,20-2-353,-1-19 32,-19 20 128,20 0-159,-20-1-33,20-19 64,0 21-160,-20-1 0,21-20 0,-21 19 32,0 1 32,20 0 33,-20 0 479,0 0 33,18 0-449,-18-1-32,20 2-32,-20-2-160,21 1 32,-21-20-32,20 20 64,-20 0-64,20 0 65,-1-1 31,-19 21 32,20-20 64,-20 1-64,20 18-64,-20-19-64,20-1 32,-20 22 32,20-22 32,-20 1-64,19 20-32,1-20 64,-20 0 32,20 19-96,0-19 32,-20 20-32,20-20-64,-1 19 0,1-18 32,0 18 64,0-18 0,1 18-32,-3-19 96,2 20 321,-20-20-65,21 19-160,-1-19-192,0 20 32,-2-21 0,3 21-96,19-20-64,-20 0 32,-1 0-256,1-1-609,0-19-224,0 21-705,-20-21-2050</inkml:trace>
  <inkml:trace contextRef="#ctx0" brushRef="#br1" timeOffset="200595.4733">3036 8922 5605,'-21'19'1954,"21"-19"-641,0 0 352,0 0 417,0 0-192,0 0-865,21 0-512,-1-19 159,20-1-287,-1 0-33,21 0-64,-1-20 1,40 1-65,-20-1-192,21-19 0,-1 19 96,0 0-192,-38 0 64,-3 20-32,-37 0-481,-1 20-544,-20 0-1377,0 0-1474,-20 0-896</inkml:trace>
  <inkml:trace contextRef="#ctx0" brushRef="#br1" timeOffset="200934.4928">3135 8663 8327,'20'-19'801,"0"19"-577,-20-21-96,0 21 161,0 21 832,0-2-609,-20 2-384,0 38-96,0-19 129,-19-1 63,19 1 128,0-20 65,-1 20 127,21-21 1,0-19-257,0 21 256,21-21 161,19 19 0,-20-19-257,19 0-256,1 20-64,19-20-64,-19 0-64,-1 0 33,22 0-258,-3 0-960,-17 0-1569,18-20-3044</inkml:trace>
  <inkml:trace contextRef="#ctx0" brushRef="#br1" timeOffset="201540.5273">4267 8107 8680,'0'-20'1057,"-21"20"-1057,21 20-257,0 0 770,21 20 320,-1 19-257,-20 1-287,20 19-97,-2-19-128,3 0 32,-21-21 64,20-19 96,-20 0-31,0-20 159,0 0 1089,0-20-95,0 0-1090,0 1-192,0-22-32,20-18-128,-20 19 0,20-19 0,-1 19 0,1 0 32,0 21-64,0-2 0,0 21 64,-20 0 128,19 21 96,1-2-32,-20 21-64,20 0-64,-20-1-192,20 2-641,1-2-608,-21 0-1474,20-18-832</inkml:trace>
  <inkml:trace contextRef="#ctx0" brushRef="#br1" timeOffset="202262.5687">4704 8345 10345,'20'0'-576,"-2"0"159,3 0 545,-1 0 673,20 0 320,-21-19-160,21-1 352,0 0-31,-21 0-610,-19 0-415,20 0-33,-20 1-64,-20-2-256,20 21-321,-39 0-287,19 0 95,-20 21 353,21-2 160,-1 21 96,0 0 32,20-20 96,0 19-64,20 1-32,0 0-128,39-21-384,-19 2-321,39-21-288,-20 0 704,-18 0 321,18-21 64,-19 2 0,-1-21 32,-19 21 129,0-22 287,0 2 96,-20 19 129,0-20-353,0 20-480,-20 20 32,0-19-96,0 38-96,-19-19 256,19 40 96,0 0 32,-1-20-32,21 19 32,0 1-64,21 0 32,19-21-128,-20 2-32,19-21 63,1 0 162,-1-21 63,1 2 0,-20-1-64,0-19 0,-20 18 128,0 1-128,0 1-288,0-1-545,-20 0 33,20 20-97,-20 0-929,20 40 994,20-21 640,0 41 160,1-20 160,-3 20 128,2 19 129,1-19-353,-1-1 801,-20-19 608,0 0-544,0-1 609,0-19 95,-20 0-448,-1-20-320,-17 0-480,-3-20-385,1 0-96,1 1-64,-1-1-577,0-20-864,1 0-2019,19 21-1665</inkml:trace>
  <inkml:trace contextRef="#ctx0" brushRef="#br1" timeOffset="202651.5909">5617 8286 9737,'20'-20'2979,"-40"20"-2339,20 0 545,-20 0-480,0 20-481,-1 20-160,3-1-64,-2 1 0,20 0 32,0 0-64,20-20-64,-2-1 64,23-19-128,-21 0-32,19 0 192,-19 0-64,20-19-32,-40-1 32,20-20 96,-20 20-32,-20 0-97,20-20 1,-20 20 160,0 1 65,20 19 319,-20 0-128,20 0-31,0 0-225,0 19 224,0 1 32,0-20-128,20 21-160,20-2-32,-20 1-320,19-20-353,-19 0-672,20 20-993,-21-40-1698,1 20-4066</inkml:trace>
  <inkml:trace contextRef="#ctx0" brushRef="#br1" timeOffset="202822.6008">5795 8266 11370,'20'0'641,"0"0"864,-1 0 513,1 0-865,21 0-864,-21 0-193,18 0-64,3 0-96,-21 0-609,-1 0-1345,-19 0-2658,20-20-4645</inkml:trace>
  <inkml:trace contextRef="#ctx0" brushRef="#br1" timeOffset="202982.6099">5953 7968 10345,'0'19'321,"0"22"159,0-2 2179,20 21-321,-20-1-1089,0 21-897,0-1-160,0-19-768,21 20-449,-1-41-512,0-19-2467,19 0-1538</inkml:trace>
  <inkml:trace contextRef="#ctx0" brushRef="#br1" timeOffset="203163.6203">6232 8286 10345,'0'40'3299,"0"-21"-3235,21 22 97,-21-22 63,0 1-32,18 0-576,2-1-801,-20 2-385,20-21-224,-20 0-3266</inkml:trace>
  <inkml:trace contextRef="#ctx0" brushRef="#br1" timeOffset="203300.6281">6232 7968 10057,'0'-60'2242,"0"60"-3427,-20 0-192,20-20 1409,20 20-705,-20 20-3779</inkml:trace>
  <inkml:trace contextRef="#ctx0" brushRef="#br1" timeOffset="203726.6524">6431 8425 5413,'20'39'512,"-20"-18"-160,19-21 1634,1 0-320,0-21-1250,0 21-608,0-39-160,-1 19-33,-19 1-159,20-2 352,-20 1 288,0 1 608,20 19 866,-20 0-193,0 0-512,0 19-288,0-19-321,20 0-96,0 0 64,-1 0 32,21 0-191,1-19-1,-23-1 96,2 0 288,1 0-128,-21-20-287,0 21-674,-21-2-96,1 2-64,2-1 417,-3 20 480,1 20 32,20-1-160,0 2 385,0 18 191,20 1-31,19-20-161,2 19-128,-1-19-128,-1-20-128,1 21-160,-1-2-288,-19-19-1314,0 0-3523</inkml:trace>
  <inkml:trace contextRef="#ctx0" brushRef="#br1" timeOffset="204259.6829">4922 9081 832,'-20'-20'13325,"0"20"-13325,-20 0-481,1 20 449,19-1 577,0 21-161,-1-20-320,21 0-160,0 20 224,21-20 225,19 19-33,-1-19-128,1 0-160,-20 0 0,19 0 96,-19 0 129,0-20 95,-20 19 225,0-19 351,-20 20-351,0-20-449,-19 21-352,19-21-353,-20 0-736,1 0-2050,19-21-3203</inkml:trace>
  <inkml:trace contextRef="#ctx0" brushRef="#br1" timeOffset="204447.6937">5080 8842 14221,'21'0'288,"-21"0"-256,20 40 641,-20 0 192,18 19-225,-18 1-480,0 20-95,0-1-1154,21 0-385,-1-19-608,0-40-2786</inkml:trace>
  <inkml:trace contextRef="#ctx0" brushRef="#br1" timeOffset="204706.7085">5378 9279 11851,'0'0'96,"0"20"-320,0-20 800,0 20 257,0 0-865,0 0 32,20 0-384,0-1-577,19 1 512,2-20 257,-1 0 224,-22-20 384,23 1 513,-21-1 288,-20 0 417,0 0-481,-20 0-480,0 0-385,-19 1-256,-1-1-224,-1 20-481,2 0-896,-1 20-3684</inkml:trace>
  <inkml:trace contextRef="#ctx0" brushRef="#br1" timeOffset="205082.73">5815 9379 15214,'20'99'288,"-1"-60"-1345,-19 22 801,0-22 256,20 1-481,-20 0-31,20-40 448,-20 0 576,0 0 289,0-20-577,-20-19-95,20-1 127,-20-20 512,1 20-255,-1-19-449,0-1-160,20 0-128,0 1-225,20-1 417,0 40 256,19 0-63,2 20-161,-21 0 0,18 0 160,-17 40-32,-21-20 32,20 20-64,-40-21 128,-1 21 193,1-20-65,2 0-256,-23 0-160,1-20-448,21 19-1314,-1-19-2562,0 0-6310</inkml:trace>
  <inkml:trace contextRef="#ctx0" brushRef="#br1" timeOffset="205421.7494">6093 9279 14541,'40'0'-64,"-21"0"256,1 0 1346,20-19 95,-20 19-1088,19-20-449,-19 20 96,0-20-192,-20 20-96,0-20-256,0 0-385,0 20-224,-20-20 64,-18 20-352,17-20 512,-19 20 545,20 20 192,0 0 289,1 0 351,-1 0 129,20 20-97,20-1 289,-1 1-192,21-20-160,0 0-225,19-20-224,2 0 96,-2 0-384,-19 0-128,-1 0-705,-19-20-1601,-20 20-6439</inkml:trace>
  <inkml:trace contextRef="#ctx0" brushRef="#br1" timeOffset="207801.8853">3592 9856 2274,'19'-20'480,"-19"0"1570,0 0 192,0 0-192,0 20 0,0-19-609,-19 19-512,-1-20-160,0 20-353,0 0-352,0 0-160,-19 20-32,19-1 32,-1 21 0,1-20 32,20 0-32,0 0 0,0 20-32,20-21 0,1-19-65,19 20-159,-21-20 224,21 0 224,-20 0 128,19 0-32,-19-20 97,0 1-33,0-2 32,-20 2 97,0-1 63,0 0-256,-20-20-192,0 20-96,0 20 0,-19-19-32,-1 19 224,20 0-64,-19 19-64,19 1-32,-1-20 0,1 20 0,20 0 32,20 0 96,1 0-64,-1-1 96,19-19 0,-19 21-96,20-21 0,-20 19-128,19-19 128,-19 0 0,-20 0 32,20-19 32,-20 19 32,0-21-32,-20 2-96,0-1-32,0 20-64,-19-20-192,19 20-161,-20 0 289,1 0-32,19 20-32,20 0 159,-21-20 1,21 19 64,21 2 0,-1-21 0,0 19 64,-1-19 64,21 0-64,-20 0 32,19 0 1,-19-19 31,0 19 0,0-21 32,-20 21 160,0-19 0,0 19 65,-20 0-289,20 0-192,-20 0-161,0 0 1,20 19-897,0-19-1954,0 21-3171</inkml:trace>
  <inkml:trace contextRef="#ctx0" brushRef="#br1" timeOffset="211439.0935">16475 10592 7879,'21'0'416,"-21"0"-191,20 0 1792,-2 0-415,3 0-705,-21-21-289,20 21-63,-20 0-193,0 0 1,0 0-225,0 0 0,-20 21-128,-1-21-128,-17 19-64,-3 1-97,3 0 129,-23-1 0,22-19 224,-1 21-32,0-1 128,21-20 64,-21 19-63,40-19-33,-20 20-64,20-20 32,20 20 192,0 0 96,0-20 97,19 20-33,1 0-127,-1-1-33,1 1-128,1 0-64,-3-20-96,-18 20 0,1 0-128,-1-20-384,-2 20-545,-18-20-1346,0 0-1376,-18 20-2371</inkml:trace>
  <inkml:trace contextRef="#ctx0" brushRef="#br1" timeOffset="211626.1043">16198 10988 1953,'0'21'7015,"20"-2"-6727,-1-19 1090,1 20 992,0-20-929,0 21-864,19-21-289,-19 19 32,0-19-128,0 20-192,1-20-352,-3 20-1185,-18 0-2531</inkml:trace>
  <inkml:trace contextRef="#ctx0" brushRef="#br1" timeOffset="212023.127">16992 10790 9032,'0'-20'-224,"0"20"-289,-20 0 1795,-19 20-322,19 0-767,0 0 319,-21 19 161,41-19-161,0 20-255,0 0-1,0 0 0,20-21-64,21 1 32,-3 1-160,3-2 33,18-19 63,-19 0 96,19 0 0,-19-19 161,0-2 672,-21-18-257,1 18-255,-20 2-385,0-21-128,-39 0-64,19 20-96,-20 0-64,-19 1-417,19-1-960,-19 20-3172</inkml:trace>
  <inkml:trace contextRef="#ctx0" brushRef="#br0" timeOffset="216537.3851">12762 11346 9545,'-38'-20'1281,"17"20"-1345,-19 0-96,22 0 95,-23 20 98,1 0 31,1 0-64,-1 19 320,20 1 673,1 21-32,19-2-289,0-19-479,0 19-129,19 1 0,21-21-32,0 1 0,-1-20 64,22 0 0,-3 0 32,-17-20 32,18 0 160,-19-20 65,19-20-97,-39 0 0,20 1 161,-40-1-1,19-19 1,-19 19-97,-19 0-224,-1-20-64,-20 20-64,1 0-64,-1 1 64,-21 19-96,2 20 0,1 0 0,-3 0 0,2 40 32,39-21 32,0 21 0,20 0 0,0 0 64,40 0 32,-1-20 0,1 20 32,39-21-96,-18 1 64,-2 0-64,1 0-32,-21-20-288,21 0-673,-41 20-1025,1-20-1602,0 0-3554</inkml:trace>
  <inkml:trace contextRef="#ctx0" brushRef="#br0" timeOffset="216797.4">13240 11803 8968,'0'40'865,"0"-20"832,20 0 898,-20 20-930,0-21-896,0 0-577,0 22-160,19-21-32,-19 0-256,20-20-609,-20 20-640,20-20-3300</inkml:trace>
  <inkml:trace contextRef="#ctx0" brushRef="#br0" timeOffset="217092.4169">13558 11585 12363,'-20'0'1153,"20"0"-1121,0 0 1121,0 0 673,0 0-1057,20 0-673,-20 0-160,0 0-449,18 20-1312,-18-20-2531</inkml:trace>
  <inkml:trace contextRef="#ctx0" brushRef="#br0" timeOffset="217279.4275">13637 11843 10441,'0'0'1538,"0"0"-1314,0 0 2082,0 0-896,0 0-1090,0 0-480,0 0-1634,0 0-3427</inkml:trace>
  <inkml:trace contextRef="#ctx0" brushRef="#br0" timeOffset="217691.4511">13934 11645 14285,'-20'0'1249,"20"0"-1249,0 0 609,0 19 768,41-19-416,-21 0-513,39 0-319,-19 0-129,-1 0-225,1 0-607,-1 0-1635,-19 20-3843</inkml:trace>
  <inkml:trace contextRef="#ctx0" brushRef="#br0" timeOffset="217881.4621">13975 11823 14958,'0'20'608,"0"-20"-544,18 0 96,23 0 1,-1 0-161,19 0-1570,-19 0-2850,19 0-5540</inkml:trace>
  <inkml:trace contextRef="#ctx0" brushRef="#br0" timeOffset="218282.4849">14748 11585 13228,'-20'-20'-288,"0"20"-385,-19 20 1250,19-20-481,-20 40-96,1-20 32,19 19-32,0 1 0,0 0-32,20 19 96,20-19 32,20-1-64,-1 1-64,1-21 0,19 2-96,2-1-64,-3-20 160,-17-20 96,18-1-96,-19 2 192,-1-21 32,-19 1-96,-20 19-32,0-20-32,-20 1-224,1-1-64,-21 0 96,-19 1 95,-2 19 194,3 20 511,-3-20 417,2 40-32,19-20-576,1 20 95,39 19-95,0-19-193,20 20-160,19-20-96,21 19-96,-1-19-737,0 0-352,2 0-321,-22 0-1889,21-20-5926</inkml:trace>
  <inkml:trace contextRef="#ctx0" brushRef="#br0" timeOffset="218455.4948">15244 11883 13805,'21'40'352,"-1"-21"-224,-20 21 481,0-20-385,0 20-480,0-20-2307,0-1-1825</inkml:trace>
  <inkml:trace contextRef="#ctx0" brushRef="#br0" timeOffset="218895.52">15720 11783 13356,'0'0'1121,"0"0"-800,0 0 1120,21 0-224,19 20-801,-1-20-191,1 0-193,19-20-128,1 20-129,-1 0-704,2 0-2081,-2 0-3236</inkml:trace>
  <inkml:trace contextRef="#ctx0" brushRef="#br0" timeOffset="219364.5469">16852 11585 7783,'20'-20'3747,"-20"40"-3907,0-20 641,0 40 800,-20-1-737,20 1-447,-20 20-65,1-21-96,-21 21-385,20 0 97,-19-22 352,19 3 96,-20-21 320,1 0-95,-1-20 223,20 0-96,-1-20-255,3-20 95,18 19 288,0-17-415,0-2-33,18 20-64,23-20-32,-1 40 288,-1-20 353,21 20-161,-21 20-191,21 0-33,-21 0-128,2 19 32,-1-18 0,-1-2-576,1 0 192,-20 2-32,-20-1-1122,19 0-1600,-19 0-3300</inkml:trace>
  <inkml:trace contextRef="#ctx0" brushRef="#br0" timeOffset="219877.5762">17865 11386 13164,'-59'0'961,"39"0"-897,-21 20 64,2-1 609,19 21-33,-20 21-319,21-2-225,-1 20-160,20 1 64,0-21 0,20 21 32,-1-21 32,21-19 0,1 0-32,-3-20-160,3 0-128,-1-20-1377,-21 0-2948</inkml:trace>
  <inkml:trace contextRef="#ctx0" brushRef="#br0" timeOffset="220417.6071">18401 11684 6309,'0'80'993,"0"-21"-128,0 1 224,0-20-288,-20 19-128,20-39 288,0 0-257,0 0 353,0-20 353,0 0-289,20-20-769,-20-20-256,20 0-128,0-19 320,-1 19-192,1 0-128,20-19-64,-19 39-96,-3-20 32,2 40 64,-20 0 0,20 20 32,-20 20 0,0-1 32,0 1 32,0 20-32,0-20-129,0 19-1056,21-19-1025,-1-20-961,0 0-5221</inkml:trace>
  <inkml:trace contextRef="#ctx0" brushRef="#br0" timeOffset="221146.6488">18759 11902 12812,'0'-19'128,"0"19"-961,19 0 1217,1-20-63,20 20-97,-1-20-64,21 0-64,-21 0 128,1 0 97,1 1 127,-23-1-320,-18 0-256,0 0-481,-18 20-63,-2 0 223,-21 0 321,3 20 160,-3 0 128,1 19-31,21 1 95,-1-20 0,20 20-32,20 0-128,-1-2-32,21-17-160,19-21-128,2 20-64,18-20 256,-20-20-33,1 20-31,-21-21 256,1-17-128,-20 17 0,0 2 32,-20-1 33,0 0-226,-20 0-223,0 0 160,0 20 64,0 0 96,1 20 128,-21 0 0,20 20 96,20-21-32,0 21-160,0-21 32,20 22 96,20-21-192,-21-20 32,21 0 32,0 0 192,-1 0-32,-19-20 96,1 0 97,-1-1 319,-20 2-512,0 0-192,0-2-448,-20 2-33,20 19 193,0 0 256,-21 19 32,21 21 64,0 0 0,0 0 96,0 0-64,0 19-32,21-19 32,-21 19 0,0 1 192,0-21-96,0 2-128,0-2 96,-21 0 289,1-18 319,20-21-127,-20 20 128,1-20 31,-21 20-287,20-20-161,-39-20-160,19 0-96,-19-20-64,19 0-224,19 0-865,21 1-1377,0-1-577,41 0-2274</inkml:trace>
  <inkml:trace contextRef="#ctx0" brushRef="#br0" timeOffset="221512.6698">19790 11783 11755,'-39'-19'864,"-1"38"-864,1 1 1346,-1 20-65,0 0-672,21 0-33,-1-2-256,20 3-192,0-21-224,39 0 0,1 0-96,0-20-128,-1 0-129,1 0-63,-1-20 256,-19 0 160,0 0-385,-20 0 353,21-20 352,-21 0-160,-21 21 257,1-1 351,20 0-287,-20 0 191,1 20-31,19 0-257,0 20-160,0 0-96,19 0 0,1-1-32,21 2 32,-3-2-192,-18 0-320,21 2-481,-21-1-641,-1-20-1345,-19 0-1409</inkml:trace>
  <inkml:trace contextRef="#ctx0" brushRef="#br0" timeOffset="221685.6797">19950 11883 3235,'0'-40'4420,"20"20"-2050,-20 0-320,39 20 0,-19-20-737,20 20-384,-1-19-128,21 19-257,-21 0-223,1-20-225,1 20-289,-23 0-1344,-18 0-1346,-18 0-3202</inkml:trace>
  <inkml:trace contextRef="#ctx0" brushRef="#br0" timeOffset="221882.6909">20108 11505 8007,'20'0'1217,"0"40"289,-20 0 1088,20 0-480,-20 19-833,0-19-544,0 19-353,0 1-191,19-20-129,-19 0-96,0-2-321,20-17-768,-20-1-1089,0 0-2018,20 0-4965</inkml:trace>
  <inkml:trace contextRef="#ctx0" brushRef="#br0" timeOffset="222069.7016">20446 11803 13068,'0'40'96,"0"-20"-32,20 0 673,-20 20-385,0-21-480,0 21-417,20-20-191,-20 0-129,19-20-929,-19 0 193,0 0-3236</inkml:trace>
  <inkml:trace contextRef="#ctx0" brushRef="#br0" timeOffset="222221.7103">20486 11902 1793,'0'-99'-1249</inkml:trace>
  <inkml:trace contextRef="#ctx0" brushRef="#br0" timeOffset="222230.7108">20486 11724 128,'-20'-60'3203,"20"41"-2050,0 19-577,0 0-384,0 0-1665</inkml:trace>
  <inkml:trace contextRef="#ctx0" brushRef="#br0" timeOffset="222559.7296">20545 12002 5092,'0'40'4485,"20"-20"-4870,-20-1 385,20-19 1313,-1 0-736,1 0-769,20-19-353,-19 19 513,17-20-128,-17 0 192,-1-20-64,0 19 0,-2-17 160,-18 17-128,0 2 256,0-1 609,-18 20 192,-2 0-256,20 0-321,-20 0-127,-1 20 127,1-1 1,20 2-161,0-2 257,0 21-97,20-20-128,1 0-320,-1 0-32,18 0 96,3-20-192,-21 19-96,19-19 160,1 0-96,0 0-256,-21 0-129,1 0-384,20-19-3010</inkml:trace>
  <inkml:trace contextRef="#ctx0" brushRef="#br0" timeOffset="223446.7803">21776 11744 11691,'0'-20'736,"0"20"-1120,0 40 192,0-1 288,-20 1 0,20 19-96,-20 0 0,20 2 64,0-21 224,0-1 609,0-19 32,0 0-96,0-20 0,20 0-65,0-20-319,-20 0-193,0-19-32,20-1 0,-20 20-128,19-21-128,1 3-320,0-2 96,0 20-225,0 0 225,1 20 128,-3 0 64,-18 20 32,0 0 32,0-1-32,0 21 0,0-21 0,-18 22-353,18-21-351,0 0-1058,18 19-864,-18-19-417</inkml:trace>
  <inkml:trace contextRef="#ctx0" brushRef="#br0" timeOffset="224218.8243">22094 11902 3267,'0'-39'7431,"-20"39"-6502,20 0 192,-20 0-225,20 20 161,0 20-128,0-2-448,0-17-161,20 19-256,0-20 0,19 19-32,1-19 0,19-20 64,-19 0-64,0 0 96,-21 0-31,1-20 31,0 1-32,1-21 32,-21 20-96,-21 0 64,21-20-288,-20 21 288,0-2-224,1 2-225,19 19 65,-20 0-96,20 0 96,0 19 63,20 2 97,-1-2-224,1-19-97,0 19 97,1 2 32,-1-21 320,-2 20-32,2-20 64,1 0 96,-1 0 32,-20 0-64,20 0-64,-20 0 128,0 0-256,0 0 64,-20 0-32,20 20-128,-20 0 0,20-20 64,0 20 128,-21-20 64,21 19 64,0-19 0,21 0 32,-21-19 32,20 19-31,0-20-1,-20 0-64,19 0 0,-19 0-96,20 20-64,-20-21 32,20 21-64,0 0 384,-20 0 288,0 0-415,20 0 127,-20 21-96,0-1 160,0 0-159,0 0-129,0-20-32,19 20-32,-19-1 0,0-19-32,20 0-64,-20 0-65,0 0 33,0 0 32,0 0-32,0-19 64,20 19 64,-20-20 0,0 20 0,0 0-64,20 0-32,-20 0 64,20 0 0,1 0-32,-3 0 0,2 0-64,0 0-257,1 0-1088,-1 0-2243,-20 0-3202</inkml:trace>
  <inkml:trace contextRef="#ctx0" brushRef="#br0" timeOffset="224587.8457">22967 11505 9737,'0'21'320,"-20"-2"513,1 21 1089,19 20-481,0-1-608,0 1-577,0-1-192,0 1-128,0-20-384,19-2 127,-19 3 225,20-41 160,0 20 32,-20-20 32,20-20-31,0 20-33,-1-20-32,1 20-64,0 0-32,0 0-65,-20 0 33,20 20 32,-20 0 64,0 0 0,0 0-32,0-1 32,-20-19-256,0 20-256,0-20-866,0 0-1376,-19 0-642,19 0-1792</inkml:trace>
  <inkml:trace contextRef="#ctx0" brushRef="#br0" timeOffset="224932.8653">23145 12042 7975,'40'0'96,"1"0"256,-23 0 1698,23-20-736,-21 20-450,0-20-127,-20 0-449,0 20-352,-20-21-32,0 21-801,-1 0 289,-17 0 384,17 0 448,1 21-320,20-1 64,-20 0 32,40 0 32,0 0 0,1 19 0,17-19 0,-17 0-64,19-20 0,-22 20-64,3-20-193,19 0 129,-20-20 801,-1 20 416,1-20-224,0 0-289,0 0-480,0 1-128,-20-1-192,0 0-865,0 0-833,0 0-1121,0 20-4644</inkml:trace>
  <inkml:trace contextRef="#ctx0" brushRef="#br0" timeOffset="225184.8797">23543 11465 13164,'-20'-40'-641,"20"21"-736,20 19 2242,19 0 1409,2 19-1025,17 2-352,3 19 512,-2 19-191,20 1-514,-19-1-159,-1 21-97,0-1 33,-19 0-129,-19-20-512,-21 22-64,-21-22-737,-19 1-705,1-21-1473,-40 21-4068</inkml:trace>
  <inkml:trace contextRef="#ctx0" brushRef="#br0" timeOffset="226624.9622">14649 12360 5349,'0'0'1601,"0"-21"353,0 21 512,0 0-640,0 0-705,0 0-480,20 0 159,0 0-159,-1 0-96,21 0-225,1 0 32,18 0-128,0 0-160,1 0-128,-1 0 225,-19 21-354,-1-21 97,1 0-448,-20 0-513,-20 0-737,0 0-1217,0 0-1057</inkml:trace>
  <inkml:trace contextRef="#ctx0" brushRef="#br0" timeOffset="232634.3059">15840 12459 2754,'0'0'2210,"0"0"-256,0 0 64,0 0-64,0 0-289,0 0-447,0 0-290,0 0-319,0 0-97,0 0 1,0 0-161,0 0 97,0 0-33,20 0-128,0 0 33,-20 0-97,20 0-96,-1 0-64,1 0 0,-20 0-128,20 20 192,-20-20-160,20 0 96,-20 0-32,0 0 64,0 0-96,0 0 0,0 0 96,0 0 33,0 0-290,0 0-127,0 0 32,0 0 96,-20 0-32,20 0-1,0 0 225,0 0-64,-20 0 96,20 0-64,0-20-32,-20 20-128,20 0 0,0 0 128,0-21-32,0 21 0,0 0 64,0 0 32,0-19-32,0 19 0,0 0 32,0 0 64,0 0-32,0-20 160,0 20-31,0 0-1,0 0-64,0 20 0,-19-20 64,19 40-96,0-20 0,0 0 0,0-1-128,0 21 161,0 0-226,0 19 194,19-19-129,-19 20-33,20 0 65,-20-21-32,20-19 32,-20-1-96,20 2-128,-20-21-224,21 0-545,-21-21-961,0 21-1762,0-19-2049</inkml:trace>
  <inkml:trace contextRef="#ctx0" brushRef="#br0" timeOffset="232959.3243">15781 12657 10409,'-40'0'2499,"19"20"-1699,3-20 450,18 0 319,0 0-288,-20 0-608,20 0-449,20-20-64,-20 1-64,18-1 97,3 0-193,19 0 160,-20-19-256,-1 18 128,21-18-32,-20 19 96,0-1-96,-20 2 64,0 19-64,19 19 32,-19-19-64,20 21 32,0-1 64,-20-20-96,20 20 96,19-1-32,-19 2-64,41-2-32,-23 1 64,-17 0-481,19 0-447,-20 0-1347,19-1-3234</inkml:trace>
  <inkml:trace contextRef="#ctx0" brushRef="#br0" timeOffset="233587.3603">18719 12558 11434,'-20'0'609,"0"-19"448,20 19 224,0 0-416,0 0-128,0 19-33,0 21-127,0 0-193,20-1-96,-20 21-191,0-21-65,0 22 64,20-3-32,-20-17-128,20-1-289,0-1-95,-20-19-609,19 0-801,-19-20-1121,0 20-1793</inkml:trace>
  <inkml:trace contextRef="#ctx0" brushRef="#br0" timeOffset="233889.3777">18460 12697 13516,'-39'0'769,"39"0"-513,0-20-128,20 20 545,-1-20-128,21 1-97,-20-1-192,19-20-192,1 20 0,1 1-32,-2-2 96,1-18-31,-20 39-65,0-20 192,-1 20-32,1 0-96,0 20-64,-20 0 0,0-1 0,0 21-160,0-20-256,0 20-225,20-20-256,-20 19-544,20-19-1185,-1 0-3108</inkml:trace>
  <inkml:trace contextRef="#ctx0" brushRef="#br0" timeOffset="237409.5789">4246 13651 5605,'-20'20'1345,"20"-20"-320,0 0 961,-18 0 256,18 0-544,0 0-577,0-20-417,0 20-31,0 0 32,0 0-257,0 0-64,18 0-319,2-20 319,1 20-128,-1 0-160,0 0 32,19 0 33,21 0-129,-21 20 64,40-20 96,-19 0-96,19 0-160,-18 20 64,18-20 32,0 0-64,0-20 0,-18 20 224,-3 0-320,1 0 160,-18 0-256,-21-20-225,0 20 65,-20 0-705,0 0-865,0 0-160,-20 0-512,20 0-1058</inkml:trace>
  <inkml:trace contextRef="#ctx0" brushRef="#br0" timeOffset="237791.6009">5001 13413 6694,'0'19'4388,"0"2"-4228,0-21 64,0 19 961,21 1 385,-3-20-641,22 20-449,1 0-63,-2-20-1,21 20-64,19-20-127,-20 20-161,1-20 0,-21 20-64,22-1 64,-41-19 32,-2 20 128,3-20 193,-21 20 31,0-20-288,-21 20-64,3 0-96,-22 0 64,-1 19-128,2 1-480,-21 0-1186,21 0-2018,-1 20-3939</inkml:trace>
  <inkml:trace contextRef="#ctx0" brushRef="#br0" timeOffset="239818.7168">3611 9935 5733,'-19'-19'5926,"-1"19"-5478,20-21-448,-20 21 32,0 0 0,20 0-96,-20 0-64,20 21 0,0-21 64,-19 19 32,19 1 0,0 0 32,19 0 0,-19 0 0,20-20-32,0 20 64,0-20 320,0 0 224,-1 0-127,1-20-97,0 0-96,-20 0 65,0 0 31,0 0 32,0 1-127,0-2-129,0 2-32,-20 19-128,20-20-256,-20 20-161,1 0-255,-1 20 415,20-1 97,0 2 128,0-2 32,0 1 0,0-20 64,20 20 64,-1-20 224,1 0-159,0 0 127,-20 0-96,20 0-256,-20 0-1089,0 0-1570,0 0-1761</inkml:trace>
  <inkml:trace contextRef="#ctx0" brushRef="#br0" timeOffset="240488.7551">3671 10015 6534,'-20'-20'1633,"0"20"-1505,20-20 65,0 20 960,0 0 640,0 0-1024,0 0-769,0-20-32,0 20 256,20 20 193,0 0-33,0 0-96,-1 20-160,21-1-64,-20 1 129,21 19 95,-23-18-64,23 18-96,-1 1 0,-1-20-64,-19 19 0,20-19 33,-1-21-97,-19 21 0,0-20 0,0 20 0,-1-40-32,-19 20-385,20-20-800,-20 20-769,0-20-448,0 0-3204</inkml:trace>
  <inkml:trace contextRef="#ctx0" brushRef="#br0" timeOffset="240865.7767">3791 10432 12107,'0'0'641,"-21"0"-770,21 20-127,21-20 641,-1 20 383,-20 0-159,38-1-257,3 21 33,-21-20-97,19 20 256,1-20-191,-1 0-33,-19-1 0,20-19 129,-20 0 319,19 0-127,-19 0 32,0-39-161,19 19-224,-19-20-191,1 1-33,-21-21 0,20 20-192,-20 20-257,20-20-480,-20 21-64,0 19-608,0 0-2082,0 0-6695</inkml:trace>
  <inkml:trace contextRef="#ctx0" brushRef="#br0" timeOffset="241967.8396">4167 10691 5829,'0'-21'897,"0"21"-577,-20 0 1090,20 0 575,-20-19-703,20 19-482,-19 0-223,-1 0-161,20 0-159,-20 0-257,0 19-32,0 2-1,1-1 33,19 19-32,0 1-32,19 0 64,1-21-64,0 1-160,20 0-192,-1-20 256,1 0 224,-1-20 128,2 0 0,-21 1 192,0-1 65,-2-20-1,-18 20-160,0-19 1,0 19-129,-18-1 192,-22-18-63,19 19-161,-17 20 0,17-19-320,-19 19-33,20 19 65,1 1-32,-1 0 96,20 20 0,0-1 64,0-19-64,20 0 0,-1 0 32,21 0-129,-20-20 193,19 0 64,-19-20 97,1 20-1,-1-20-64,-20 0-32,0 0 192,0 1-96,-20 19 32,-1-20 33,1-1 351,2 21-448,-3 0-160,21 0-96,-20 0 0,20 21-32,0-21 32,0 20 32,20-1-161,1-19-543,-3 20-706,2 0-2337</inkml:trace>
  <inkml:trace contextRef="#ctx0" brushRef="#br0" timeOffset="244828.0033">5874 10571 12043,'0'21'1089,"0"-2"-1185,0 21 96,0 0 256,0 19 929,0 21-352,0-1-353,-20 21-159,20 19-33,0-20-160,0-20-64,0 1 0,0-41-64,20 1 0,0-19-64,-20-2-576,21-19-578,-21 0-1216,0 0-1506</inkml:trace>
  <inkml:trace contextRef="#ctx0" brushRef="#br0" timeOffset="245109.0193">5617 11207 14157,'20'40'160,"-20"0"-192,19-1 128,21 1 737,-20 0 160,0 0-417,-1 0-287,21 0-97,0-21 64,-21 1 64,21 0 97,1-20-225,-3-20 160,3 0-63,-2 1-193,1-21-32,0 0-64,-1 0 0,1 0-481,1 0-960,-23 1-1346,22 19-2914</inkml:trace>
  <inkml:trace contextRef="#ctx0" brushRef="#br1" timeOffset="256080.6469">16317 3239 7879,'0'-40'1601,"0"19"289,-20-18-256,0 20-257,20-22-416,-40 21-384,21-19-193,-21 39-320,-19 0-192,-22 0-64,2 20 32,-20 19-1,20 21 97,0 20 32,-2-1-32,2 1 64,40-1-32,-21 0 96,40 21-96,1-1 0,38 1 64,1-21-64,40-19 32,19-1-160,1-19-128,19-20 256,20 0 128,-20-20 192,21 0 257,-21-20 63,0-19-223,-20-2-161,-20-18-32,2-20-96,-23-1-64,-17 0 0,-21-39-64,0 20-64,-21-20-32,-17 19 128,-23 21 256,-18 19 96,0 41-255,0-2-226,-20 21 65,18 21-1922,2-2-4099</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45.1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5011 7293 0,'0'24'63,"25"-24"-1,0 0-62,-1 0 16,1 0 0,25 0-1,-25 0 1,24-24-16,1-1 16,24 25-1,1 0-15,-51 0 16,26 25-1,-25-1-15,49-24 16,-49 0 0,25 0-1,-26 0 1,26 0-16,-25 0 16,24 0-16,-24 0 15,0 0 1,25 0-16,-26 0 15,1 0 1,0 0 0,0 0-1,0 0 1,-1 0-16,26 0 16,-25 0-1,0 0-15,0 0 16,-1 0-16,1 0 47,0 0-32,0 0-15,0 0 32,-1 0-32,1 0 15,0 0 1,0 0-16,0 0 250,49 0-219,50 0-31,0 25 16,-50 0-1,-24-25-15,-25 25 16,24-25 0,-24 0 15,0 0-16,0 0 1,0 0 0,-1 0-1,1 0 48,25 0-32,-25 0 0,0 0 32,-1 0-48,1 0 64,0 0-64,0 0 16,0 0 48,-1 0-64,1 0 95,0 0 61,0 0-139,0 0-1,-1-25-31,26 25 16,-25 0-1</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47.2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4936 10790 0,'25'0'140,"50"0"-124,148-25-16,0 0 16,-24 25-16,-26 0 15,-49 0 1,25 0-16,-25 0 16,25 0-1,0 50-15,-25 0 16,0-50-16,-25 24 15,-25 1 1,1-25 0,-26 0-16,-24 0 0,25 0 15,0 0 1,-26 0 0,1 0-16,50 0 15,-51 0 1,1 0-1,0 0 17,0 0-17,0 0 1,-1 0 62</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5.2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12155 8161 0,'0'-25'47,"0"0"31,49 25-46,26-25-32,-1 1 15,-24 24-15,-1 0 16,-24 0-16,25 0 16,-25 0-1,-1 0 1,26-25-16,0 25 15,-1 0-15,1 0 16,-25 0 0,-1 0-16,1 0 15,0 0 1,0 0-16,0 0 16,-1-25-1,1 25-15,0 0 63,0 0-48,0 0 17,-1 0-17,26 0-15,-25 0 16,24 0-1,-24-25 1,0 25 0,0 0-16,24 0 15,1 0 1,-25 0 0,24 0-1,-24 0-15,0 0 16,0 0-1,0 0 17,24 0-1,-24 0 47,0 0 31,0 0 1,0 0-48,-1 0-46,1 0 46,0 0 32,0 0-47,0 0 78</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0.4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5011 15180 0,'25'0'125,"24"-24"-125,-24-1 16,0 25-1,0 0-15,0-25 16,-1 25-16,26 0 15,49 0 1,25 0 0,50 0-16,-75 0 15,50 0-15,-75 0 16,-24 0 0,49 0-1,0 25-15,1-25 16,-1 25-16,-74-25 15,-1 0 1,1 0-16,25 0 16,-25 0-1,-1 0-15,1 0 16,0 0-16,0 0 16,0 0-1,-1 0-15,26 0 16,-25 0-16,0 0 31,-1 0-31,1 0 16,0 0 15,25 0 281,-1-50-296,1 50-16,49-25 16,75 25-1,-25 25-15,-25 0 16,-75 0-16,-24-25 16,0 0 30</inkml:trace>
</inkml:ink>
</file>

<file path=ppt/ink/ink5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3.5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5160 16049 0,'25'0'140,"49"0"-124,25 0-1,50 0-15,49-25 16,75 25-16,-49 0 31,-51 0-31,-24 0 16,0 25 0,0 24-16,-75-49 0,-49 0 15,24 0 1,-24 0-16,0 25 15,25-25 17,-26 0-17,26 0 1,-25 0-16,0 0 16,0 0-1,-1 0 1,1 0 15,-25 25 32,25-25 93,0 0-16,0 0-93,-1 0-31,1 0 15,0 0 63,0 0 15,0 0-77,-25 25 389,24-25-405,1 24 15,0-24-15,0 0 0</inkml:trace>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6.4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20067 7218 0,'25'0'172,"25"0"-156,24 0-1,1-25-15,73 1 16,-123 24-16,25-25 15,-1 25 1,26 0 0,74 0-1,-75 0 1,-24 0-16,-1 0 16,-24 0-1,0 0-15,0 0 47</inkml:trace>
</inkml:ink>
</file>

<file path=ppt/ink/ink5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8.9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19993 10765 0,'0'-25'140,"25"25"-124,49-24 0,50-26-1,0 25-15,25-24 16,-50 49-16,-24 0 16,-26 0-1,1 0-15,-1 0 16,-24 0-1,25 0-15,0 0 16,-26 0 0,1 0 15,0 0-31,0 0 78,-25 24 203,0 1-265</inkml:trace>
</inkml:ink>
</file>

<file path=ppt/ink/ink5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4:01.8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19894 15255 0,'25'0'93,"-1"0"-77,1 0-16,25 0 31,-25 0 1,-1 0-32,1 0 15,0 0 1,0 0-16,24 0 15,1 0 1,-25 0-16,24 0 16,1 0-16,-25 0 31,0 0 0,-1 0 47,1 0-31,25 0-16,-25 0 32,123 0-63,51 49 16,-25 1-1,-150-50 16,1 0 32,0 0 124</inkml:trace>
</inkml:ink>
</file>

<file path=ppt/ink/ink5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4:05.2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19968 16197 0,'25'0'156,"49"0"-156,75 0 0,-50 25 0,-24 0 47,-50-25-47,-1 0 0,1 0 62,0 0 32,0 0-63,0 0-15,-1 0-16,1 0 31,0 0-31,0 0 63,0 0-32,-1 0-31,1 25 31,0-25-15,0 0-1,0 0 595,-1 0-345,-24-25-140,25 25 0,-25-25 125,0 0-125</inkml:trace>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28.0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16272 7218 0,'50'0'125,"-1"0"-109,1 0 0,-25 0-16,24 0 15,-24 0 1,0 0-16,0 0 15,0 0-15,49 0 16,50 0 0,-25 0-16,25 25 15,25 0-15,-50-25 16,1 25 0,24-25-16,-75 0 15,-24 0-15,0 0 16,0 0-1,-1 0 110,1 0-125,0 0 32,0 0-17,0 0 298,0-25-298,-1 25-15,1 0 16,0 0 109,0 0-47</inkml:trace>
</inkml:ink>
</file>

<file path=ppt/ink/ink5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29.7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16619 5581 0,'25'0'109,"0"0"-93,0 0-1,0 0-15,0 0 16,24 0 0,1 0-1,-1-25-15,1 25 16,49 0-16,-24 0 31,-1 0-31,0 0 16,1 0-1,-1 0-15,-24 0 16,-25 0 0,-1 0 30,1 0-30,0 0 0,0 0-1,0 0 17,-1 0-17,1 0 1,25 0-1,-25 0 17,0 0 15,-1 0-16,1 0 78</inkml:trace>
</inkml:ink>
</file>

<file path=ppt/ink/ink5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2.1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16471 8111 0,'24'0'157,"1"0"-157,25 0 15,49 0 1,-24 0-16,-1 0 15,-24 0-15,24 0 16,100 0 0,-125 0-16,75 0 15,-99 0 1,49 50 0,-49-50-16,0 0 15,49 25-15,-49-25 16,0 0 187,0 0-172,0-25-31,24 0 16,-24 25-16,0-25 15,0 25-15,0 0 16,-1 0 0,1 0 265,0 0-234,25 0-32,-1-25 1,-24 25 62</inkml:trace>
</inkml:ink>
</file>

<file path=ppt/ink/ink5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4.0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16396 8830 0,'0'25'172,"25"-25"-172,25 0 16,-1 25-1,26-25-15,49 25 16,-25-25-1,50 0-15,-25 0 16,25 25-16,-75 24 16,-24-49-1,-1 0-15,-24 0 16,0 0 0,0 0-16,-1 0 31,1 0-16,0 0 32,0 0-15,0 25 14,-1-25 33,26 0-48,25 25-31,-1 0 15,25-25-15,25 49 16,-99-49-16,0 0 16</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8.2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12130 9054 0,'99'-25'125,"-74"25"-125,24-25 15,-24 25-15,25 0 16,-1 0-1,76 0-15,-76 0 16,-24 0 0,49 0-16,1 0 15,-1 0 1,1 0 0,24 0-16,-25 0 15,1 0 1,-26 0-1,1 0-15,-25 0 16,-1 0 0,1 0-16,0 0 15,0 0-15,0 0 32,-1 0-17,1-25 16,0 25-15,0 0 0,25 0-1,-1 0 1,-24 0-16,0 0 16,0 0 30,-1 0 33,1 0 108,0 0-156,0 0 1,0 0-1,-1 0 31,1 0-30,0 0-17,0 0 1,0 0-1,-1 0 48</inkml:trace>
</inkml:ink>
</file>

<file path=ppt/ink/ink6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6.3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16322 11782 0,'25'0'141,"49"0"-141,25 0 15,0 0 1,75 25-16,-25-25 16,-25 0-16,25 0 15,-50 0 1,-49 0-16,-26 0 15,1 0-15,25 0 94,-25 0-94,-1 0 16,1 0-16,0 0 15,0 0 1,0 0 93,-1 0-77,26 0-1,-25 0 16,0-25 31,-25 0 16,25 25 62</inkml:trace>
</inkml:ink>
</file>

<file path=ppt/ink/ink6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8.3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16471 12576 0,'49'0'141,"50"0"-125,26 0-1,-1 0-15,49 0 16,-24 0-16,-25 0 15,-50 0 1,-49 0 0,25 0-16,-1 0 15,-24 0-15,0 0 16,0 0 31,0 0-32,24 0 17,-24 25-32,25-25 15,-25 0 1,24 0-16,-49 25 16,25-25-1,0 0 1,0 0-1,-1 0 189,1 0-189,0 0 16</inkml:trace>
</inkml:ink>
</file>

<file path=ppt/ink/ink6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9.8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16595 13395 0,'74'24'187,"50"-24"-187,50 25 16,49 0-16,0 0 15,-49 0-15,-25-25 16,-75 24 0,-49 1-16,25-25 15,-26 0 79</inkml:trace>
</inkml:ink>
</file>

<file path=ppt/ink/ink6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42.3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16545 16148 0,'25'0'140,"0"0"-124,-1 0-1,51 0 1,-1-25-16,75 0 16,-50 0-1,-24 25-15,-26 0 16,-24 0-16,25 0 16,-1 0-16,1 0 15,24 0 1,1 0-16,-26 0 15,1 0 1,0 0-16,-26 0 16,26 0-1,-25 0 1,0 0 0,0 0 77,-1 0 110,1 0-171,0 0 15</inkml:trace>
</inkml:ink>
</file>

<file path=ppt/ink/ink6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58.8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13122 9079 0,'50'0'297,"-1"0"-282,26 0 1,-26 0 0,26 0-16,-1 0 15,1 0-15,24 0 16,-25 0-1,1-25-15,-26 25 16,1 0-16,-25 0 16,49 0-16,-49 0 15,24 0 1,1 0-16,-25 0 16,24 0-16,-24 0 31,25 0 0,-50-25-31,25 25 16,-25-25-1,24 25-15,26-25 16,-25 0 15,0 25-15,-1-24-16,51 24 15,-25-25-15,-26 25 16,1 0 0,25 0-16,-25-25 15,-1 25 1,26-25-16,-25 25 16,0 0-16,-1 0 46,1 0 79,0 0-109,0 0-16,0 0 16,-1 0 93,-24 25-93,25-25-16,0 0 15,0 25 1,0 0 0,-1-25-1,1 0 32,0 0 16,-25 24 15,25-24 62</inkml:trace>
</inkml:ink>
</file>

<file path=ppt/ink/ink6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0.7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13023 9847 0,'0'50'125,"25"-50"-110,74 25-15,-25-25 16,1 0 0,-1 0-1,25 0-15,1 0 16,-1-25 0,50 0-16,-50 25 15,25 0 1,49-25-16,-24 1 15,-25-1 1,0 25-16,-24 0 16,-26 0-1,-49 0-15,0 0 16,24 0 0,-24 0-16,0 0 15,0 0-15,-1 0 16,1 0-1,0 0 1,25 0 0,-26 0-1,1 0-15,0 0 16,25 0 0,-26 0-1,26 0-15,-25 0 16,0 0-1,-1 0-15,51 0 16,-50 0 0</inkml:trace>
</inkml:ink>
</file>

<file path=ppt/ink/ink6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3.1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12899 10815 0,'25'0'109,"49"0"-93,25-25-16,50 25 15,-75 0 1,26 0-16,-26 0 16,1 0-16,24 0 15,0 0 1,25-25-16,50 25 16,-1 0-1,-49 0-15,50 0 16,-100 25-1,1 0-15,-50-25 16,-1 0 0,1 0-16,0 0 15,0 0 1,0 0 0,-1 0 15,1 0 0,0 0-31,0 0 125,0 0-109,-1 0-1,26 0-15,-25 0 16,0 0-16,-1 0 16,1 0-1,0 0 32,0 0 250,0 0-203</inkml:trace>
</inkml:ink>
</file>

<file path=ppt/ink/ink6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5.5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12973 12477 0,'50'0'187,"49"0"-187,50 0 16,49 0 0,75 0-1,-74 25-15,-51-1 16,-24-24-1,0 50-15,-49-25 16,-26 24-16,1-49 16,49 50-16,-49-25 15,0 0 1,-26-1-16,26-24 16,-25 0 15,0 0 31,-1 0-15,1 0-16,-25-24-31,25 24 32,0 0-1,0 0-15,-1 0 15,26 0-16,0-25-15,-1 25 16,-24 0 156,-25-25-63,25 25-62</inkml:trace>
</inkml:ink>
</file>

<file path=ppt/ink/ink6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9.2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12948 13543 0,'25'0'125,"25"25"-125,-25-25 16,-1 0 0,76 0-16,-51 0 15,50 0 1,-49 0-16,0 0 16,-1 0-16,100 0 15,-25 25 1,25 0-16,-50-25 15,0 0 1,-24-25-16,-1 25 16,-24 0-16,-1 0 15,26 50 1,-50-50-16,-1 0 16,1 0-1,0 0 1,0-25 15,0 25-15,0 0-16,-1 0 78,-24-25-63,25 25 1,0 0 0,0 0-16,0 0 15,24 0 1,26 0 0,-51 0-16,1 0 15,0 0-15,0 0 31,0 0 48,-1 0-79,1 0 46,0 0-30,0 0 0,0 0-1,-1 0 17,1 0 30,0 0 172,0 0-234,0 0 32,-1 0-17,1 0 63</inkml:trace>
</inkml:ink>
</file>

<file path=ppt/ink/ink6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11.2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13072 14461 0,'25'0'157,"50"0"-157,24-25 15,74-24-15,-24 24 16,25 0-16,24 25 16,1-25-1,-75 25-15,25 0 16,-50 0-1,25 0-15,-25 0 16,25 0-16,-49 0 16,-1 0-1,50 25 1,25-25 0,-50 25-16,-49-25 0,-1 25 15,-24-25 1,0 0-1,0 0 1,-25 25 187</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10.3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12130 10914 0,'25'0'125,"74"0"-110,-50 0 1,26 0 0,49 0-1,74 0-15,1 0 16,-75 0-1,25 0-15,-50 0 16,-50 0-16,1 25 16,0-25-16,-26 0 15,26 25 1,0-25-16,-1 0 16,-24 0-1,0 0 1,0 0-1,0 0 1,-1 0 0,1 0-16,0 0 15,0 0 1,0 0-16,-1 0 31,1 0 32,0 0 30,0 0-61,0 0-1,-1 0-15,1 0-1</inkml:trace>
</inkml:ink>
</file>

<file path=ppt/ink/ink7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13.5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13072 16222 0,'75'-49'140,"74"24"-124,24-25-16,1 25 16,0 1-1,-1 24-15,-74 0 0,1 0 32,-1 0-32,50 24 15,-25 1 1,0 0-16,-75-25 15,-24 0 1,0 0-16,0 0 78,0 0-47,-1 0 1,1 0-17,0 0 1,0 0 0,0 0-1,24 0-15,1 0 16,-1 0-16,-24 0 31,0 0-15,-25 25-1,25-25-15,0 0 16,-1 0 0,1 0-1,-25 25 32</inkml:trace>
</inkml:ink>
</file>

<file path=ppt/ink/ink7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28.4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9426 13419 0,'25'0'141,"25"-24"-126,-1-1-15,-24 0 16,0 25-1,0 0 1,-1 0 0,26-25-16,-25 25 0,24 0 0,-24 0 31,25 0-31,-1 0 16,-24 0-1,25 0-15,-1 0 16,1 0-1,24 0-15,-49 0 16,25 0-16,-25 0 16,-25 25-16,24-25 15,1 0 1,0 0 31,0 0-32,0 0 1,0 0 0,-1 0-1,1 0 1,0 0 0,0 0-1,24 0 1,1 0-1,-25 0-15,0 0 16,-1 0-16,1 0 16,0 0 93,0 0-93,0 0 15,-1 0 0</inkml:trace>
</inkml:ink>
</file>

<file path=ppt/ink/ink7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0.0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9550 14163 0,'50'25'141,"49"-25"-125,25 0-1,25 0-15,0 0 16,-50-25 0,75 1-1,-1 24-15,1 0 16,-50 0-16,0 0 15,0 0 1,49 0-16,-123 0 16,25 0-1,-51 24 79,-24 1-78,0 0 46</inkml:trace>
</inkml:ink>
</file>

<file path=ppt/ink/ink7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1.7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9649 15081 0,'50'0'125,"24"0"-109,1 0-16,-26 0 16,26 0-16,-50 0 15,-1 0 1,1 0-16,0 0 31,0 0 0,0 25-15,-1-25 15,1 0 1,0 0-1,0 0-31,24 0 15,1 0-15,25 0 16,-1 0 0,-49 25-1,24-25-15,-24 0 16,25 25-16,-25-25 16,-1 0-16,51 0 15,-50 24 1,24-24-1,1 0 1,-25 0 0</inkml:trace>
</inkml:ink>
</file>

<file path=ppt/ink/ink7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5.9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9426 11658 0,'25'0'110,"25"0"-79,-26 0-31,51 0 16,-26 0-16,1 25 15,-25-25-15,24 0 16,1 0 0,0 0-1,-26 0-15,1 0 16,0 0-16,0 0 15,0 0 1,-1 0 0,1 0 15,0 0 0,0 0 0,0 0-31,-1 0 32,26 0-17,-25 0 1,0 0 0,24 0-16,-24 0 15,0 0 1,0 0-1,0 25 1,-1-25-16,1 0 16,0 0-16,0 0 15,0 0 79,-1 0 31,1 0-109,0 0-16,0 0 15,0 0 1,-1 0 0,1 0-1,0 0 95,0 0 171,0 0-203,-25-25 125,24 25-47,-24-25-93,25 25 31</inkml:trace>
</inkml:ink>
</file>

<file path=ppt/ink/ink7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8.9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9352 8086 0,'49'0'156,"26"0"-140,24 0-1,0 0 1,-49 0-16,49 0 16,0 0-16,-24 0 15,-51 0-15,26 0 16,-25 0-16,0 0 16,-1 0-1,26 0 1,-25 0-1,0 0 1,-1 0 0,1 0 15,0 0 31,0 0-46,0 0-16,0 0 16,49 0-16,-49 0 31,24 0-15,-24 0-1,0 0-15,25 25 16,-26-25-1,-24 25 1,25-25-16,0 0 31,0 0 63,0 0-16,-1 0 47,1 0-94,0 0-31,0 0 16,0 0 797</inkml:trace>
</inkml:ink>
</file>

<file path=ppt/ink/ink7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41.8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9377 16991 0,'0'25'110,"24"-25"-79,26 0-31,-25 0 16,0 0-16,49 0 15,-24 0-15,-1 0 16,26 0-16,-26 0 16,-24-25-1,25 25-15,-1 0 16,26 0-1,-1 0-15,0 0 16,26 0 0,49 0-16,-50 0 15,-25 0-15,-24 0 16,-1 25 0,-24-25-16,0 0 31,0 0 156,0 0-155,-1 0-17,1 0 1,0 0-16,25-25 15,-26 25 79,1 0 31,-25-25-109</inkml:trace>
</inkml:ink>
</file>

<file path=ppt/ink/ink7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5:06.294"/>
    </inkml:context>
    <inkml:brush xml:id="br0">
      <inkml:brushProperty name="width" value="0.05292" units="cm"/>
      <inkml:brushProperty name="height" value="0.05292" units="cm"/>
      <inkml:brushProperty name="color" value="#00B050"/>
    </inkml:brush>
  </inkml:definitions>
  <inkml:trace contextRef="#ctx0" brushRef="#br0">5730 8533 0,'25'0'47,"0"0"-32,0 0 48,-1 0-48,1 0-15,0 25 16,0-25 0,0 0-1,-1 0 1,1 0 15,0 0-15,0 0-1,0 0 1,-1 0 0,1 0-1,0 0 1,0 0 0,0 0 15,0-25-31,-1 25 15,1 0 1,0 0 0,0 0-1,0 0 1,24 0 0,-24 0-1,0 0-15,0 0 31,-1 0 1,1 0 15</inkml:trace>
  <inkml:trace contextRef="#ctx0" brushRef="#br0" timeOffset="2488.8357">5829 9451 0,'25'0'125,"0"0"-94,0 0-31,0 0 0,-1 0 16,1 0-16,25 0 15,-1-25 1,1 25-16,49 0 16,1 0-1,-1 0-15,50-25 16,-100 25-1,-24 0-15,0 0 16,0 0 0,-1 0-1,1 0 1,0 0 46,0 0 17</inkml:trace>
  <inkml:trace contextRef="#ctx0" brushRef="#br0" timeOffset="4779.0893">5978 10344 0,'25'0'172,"0"0"-172,0 0 31,-1 0-15,26 0 0,25 0-16,24 0 15,-25 0 1,1 0-16,-1 0 16,0 0-16,-24 0 15,0 0 1,-1 0-16,1 0 15,-50 24 1</inkml:trace>
  <inkml:trace contextRef="#ctx0" brushRef="#br0" timeOffset="7642.8422">5805 13891 0,'24'0'203,"1"0"-187,0 0-1,0 0-15,24 0 16,51 0 0,-1-25-16,0-25 15,25 50 1,-74-25-1,-1 25-15,-24 0 16,0 0 0,0 0 15,0 0 0,-1 0-15,1 0-1,0 0-15</inkml:trace>
  <inkml:trace contextRef="#ctx0" brushRef="#br0" timeOffset="11499.1739">6202 17214 0,'0'25'140,"24"0"-124,1-25 15,0 0-31,0 0 16,0 0 0,-1 0 15,1 0-16,0 0-15,25 0 16,-1 0 0,-24 0-16,0 0 15,24 0 1,-24 0 15,0 0 141,0 0-94,0 0 297,-25 25-359,24-25-1,-24 25 17,25-25-1</inkml:trace>
  <inkml:trace contextRef="#ctx0" brushRef="#br0" timeOffset="17148.9967">20291 8533 0,'24'0'265,"1"0"-249,0 0-16,0 0 15,0 0 1,-1 0-16,1 0 31,0 0 32,0 0-48,0 0 1,-1-25 0,1 25-1,0 0-15,0 0 47,0 0 109,-25-25-77,24 25-48</inkml:trace>
  <inkml:trace contextRef="#ctx0" brushRef="#br0" timeOffset="19269.0233">20117 9401 0,'25'0'125,"0"0"-109,-1 0 0,1 0-1,0 0 1,0 0 0,0 0-1,-1 0 1,26 0 15,0 0-31,-1 0 16,1 0-1,-25 0-15,-1 0 16,1 0 156,0 0-78,0-25-1</inkml:trace>
  <inkml:trace contextRef="#ctx0" brushRef="#br0" timeOffset="21799.1214">20117 10319 0,'25'0'109,"0"0"-109,-1 0 16,1 0-1,0 0 17,0 0-17,24 0 1,1 0 0,-25 0-1,24 0-15,-24 0 16,25 0-16,-25 0 62,-1 0 95,1 0-111,0 0-30</inkml:trace>
  <inkml:trace contextRef="#ctx0" brushRef="#br0" timeOffset="24329.9815">20191 13816 0,'25'0'172,"0"0"-156,0 0-16,0 0 15,-1 0-15,26 0 16,-25 0-16,0 0 15,-1 0 1,1 0 0,25 0-1,-1 25 1,-24-25 0,0 0-1,0 0-15,0 0 31</inkml:trace>
  <inkml:trace contextRef="#ctx0" brushRef="#br0" timeOffset="28309.4258">20117 17363 0,'25'0'156,"0"0"-140,-1 0-1,26 0-15,-25 25 16,24-25-1,26 0 1,-26 0-16,1 0 16,-25 25-16,0-25 15,-1 0 1,1 0 78,0 0-32,0 0 16,-25-25 422</inkml:trace>
  <inkml:trace contextRef="#ctx0" brushRef="#br0" timeOffset="32359.1283">20167 17214 0,'24'0'188,"26"0"-126,-25 0-31,49 0-31,-49 0 0,0 0 47,0 0-15,-1 0-17,1 0 1,0 0 62,-25 25-62,25-25-1,0 0 1,-1 0-16,1 0 31,0 0-31,0 25 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08:51:44.594"/>
    </inkml:context>
    <inkml:brush xml:id="br0">
      <inkml:brushProperty name="width" value="0.05292" units="cm"/>
      <inkml:brushProperty name="height" value="0.05292" units="cm"/>
      <inkml:brushProperty name="color" value="#FF0000"/>
    </inkml:brush>
  </inkml:definitions>
  <inkml:trace contextRef="#ctx0" brushRef="#br0">15720 3712 259 0,'0'-6'147'0,"-2"0"-129"0,2 1 37 15,0 0-3-15,0 5-15 16,0-1-7-16,0 1-8 16,0 0-4-16,0 0-8 15,0 0-4 1,0 0 0-16,0 0-3 0,0 0-1 0,0 1-3 16,0 5 3-16,0 3 0 15,0 0 3-15,0 4 5 16,0-1-2-16,0 3-3 0,0 2 0 15,0 1 0-15,0 0-4 16,0 4 3-16,0-1-1 16,0 1 0-16,0-1 7 15,0 4 2-15,0-1-1 16,0 2-2-16,0 0-4 0,-2 0-1 16,-1 1 0-16,1-2-3 15,-1 2 2-15,-2-1 3 16,3 1-1-16,-1 0 2 15,-1 1-2-15,0 2-1 16,-1-1 1-16,2 2-3 16,-1 0 2-16,2-2-1 0,-2 0 0 15,4 1 2-15,-2 0-3 16,1 0-1-16,-1 3 1 16,1-3-1-16,-1 3 2 15,2-3 0-15,-2 3-1 0,2-3-2 16,0 2 5-16,-2-1-2 15,2-1 0-15,0 3 0 16,0-2-1-16,0 1 1 16,0-3 1-16,0 2-4 15,0-4 2-15,2 0-3 0,0 1 0 16,-1 1 4-16,0-1-4 16,0 0 2-16,-1 0 0 15,0 0 0-15,0 1-1 16,0 0 1-16,0-4 1 15,0 2-2-15,-1 1 3 16,-3-1-3-16,0-1 2 0,1 3 0 16,0-3-2-16,1 1 0 15,-1 0 2-15,2-1-3 16,-2 2 4-16,2-3-4 16,0 2 2-16,0 2-1 15,-3 0 0-15,2 1 1 0,-2-1 0 16,2 2-1-16,0-4 1 15,-1 3 1-15,1-6 0 16,-1 3-2-16,1-2 0 16,2 0 1-16,-1 0 1 0,1 2-1 15,0 0-2-15,0 0 2 16,0-2-1-16,0 2 1 16,0 0 2-16,0-2-5 15,0 1 5-15,0 0-2 16,0 2-3-16,0 1 3 15,0-1 1-15,0-1-3 16,0 2 2-16,0 0-1 0,-2-2 0 16,1 0 1-16,1 1-1 15,0-1 1-15,-2 1 0 16,2 1-1-16,0 1 0 16,0 1 1-16,0-1-2 0,0 2 2 15,0-1 2-15,0 2-5 16,0-3 3-16,0 2-1 15,0 0 0-15,0 1 4 16,0 0-5-16,0 0 2 0,2-3 1 16,-1 2-1-16,2-2 0 15,2 0 1-15,-4-1-2 16,3 2 2-16,0-1 0 16,-2 2-2-16,2-1 3 15,1-2-1-15,-3 3-2 16,2-1 2-16,1 0-1 0,-5 1 0 15,3 2 2-15,-2 0-1 16,1-1 2-16,-2 2-1 16,0-2-2-16,0 3 3 15,0-3 1 1,0-1-3-16,0 2 3 0,0 0-1 0,0-1-3 16,0 2 2-16,0-2-1 15,0-2 0-15,0-1 0 16,0-3-1-16,0 2 2 15,0-4-1-15,0 1-1 0,1-2 0 16,2 0 1-16,-1 0-3 16,0-4 3-16,-1-1-1 15,1-1-2-15,1-3 3 16,-3-1-2-16,2-5 0 16,0 1 2-16,-1-2-1 0,-1-3-2 15,1-1 3-15,-1-2-2 16,0 0 2-16,0 1-2 15,0-3 0-15,0 0 1 16,0 1 0-16,0-1-1 16,0 0 2-16,0 0-1 15,0 0 0-15,1 0-4 0,-1-3-13 16,3-1-23-16,0-2-33 16,-1-1-76-16,-1 0-127 15</inkml:trace>
  <inkml:trace contextRef="#ctx0" brushRef="#br0" timeOffset="1">15705 8068 270 0,'-5'0'81'0,"-1"0"-69"16,1 0 55-16,1 0-6 15,0 0-8-15,0 0 0 16,1 0-1-16,1 0-17 0,2 0-15 16,-3 0-6-16,1 0-3 15,1 0 6-15,1 0-3 16,0 0-3-16,0 0-1 15,0 0-7-15,3 0-1 16,5 0 0-16,5 0 5 0,5 0 3 16,2 0-7-16,6-2-1 15,2-2 2-15,3-2-5 16,4 1 2-16,4 0 1 16,7-1-1-16,3-2 0 15,7 2-1-15,5-1 4 16,8 0-3-16,5 2 1 0,1 0-4 15,4-1 4-15,2 3-2 16,1-3 8-16,4 4 0 16,-3 0-1-16,4-1-1 15,0 1 1-15,3 0-7 0,0-2 2 16,1 1 0-16,2-1-3 16,1-1 4-16,0 1-1 15,2 0-4-15,0 0 3 16,0 0-1-16,-1 2 0 15,2 0 1-15,-1-1-1 0,-1 3-2 16,0 0 4-16,0 0-2 16,-1 0 1-16,1 0-1 15,-1 2 0 1,-1 1-1 0,1-1 3-16,3 1-2 15,-1-2 3-15,0 2 2 16,1-2-1-16,-1-1-2 0,2 2 0 15,-5-2-2-15,-2 0 2 16,-1 0 0-16,-4 0-1 16,-4 0 0-16,-2 0 1 15,-5-3 4-15,-2 0 0 0,-5-1-3 16,-6 0 1-16,-3-2 0 16,-6 2-3-16,-2-2 0 15,-8 0 0-15,1 0-1 16,-9 1 1-16,-4-2-13 15,-9-1-53-15,-4-3-200 16</inkml:trace>
  <inkml:trace contextRef="#ctx0" brushRef="#br0" timeOffset="2">16642 8020 444 0,'2'-8'26'0,"-2"2"48"16,0-1 3-16,0 1-20 15,0 1-19-15,-2 2-7 0,-3 2-8 16,1 0-13-16,0 1-5 16,0 0-1-16,-1 4-4 15,1 2-2-15,1 3 2 16,1 3-1-16,-2 1 1 16,4 1 1-16,0-1-2 0,0 1 1 15,4-5-1-15,3 0 0 16,1-3-3-16,6-4 2 15,-3-2 1-15,4 0 5 16,-1-10-1-16,-1 0-2 16,-2-2 1-16,-1-1 0 0,-4-2 2 15,-4 3 5-15,2-2 6 16,-4 5-4-16,0 0-7 16,-6 2-5-16,1 4 0 15,-4 3-2-15,0 0-13 16,0 5-39-16,-2 6-25 15,3 1-70-15,1 0-213 0</inkml:trace>
  <inkml:trace contextRef="#ctx0" brushRef="#br0" timeOffset="3">16549 8338 148 0,'0'-4'507'0,"0"1"-478"16,0 0 29-16,0 3-11 16,0 0-10-16,2 0-27 0,-1 8-6 15,1 4-2-15,-2 3-1 16,0 5-1-16,-2 4 2 15,-4 3 0-15,-3 1-1 16,1-2-29-16,1-2-48 0,1-3-27 16,0-6-98-16,5-7-148 15</inkml:trace>
  <inkml:trace contextRef="#ctx0" brushRef="#br0" timeOffset="4">16638 8362 614 0,'0'-7'34'15,"0"4"16"-15,-3 3 4 16,-1 0-33-16,2 4-16 0,-1 5-6 16,3 5 1-16,0 1 0 15,0 2 0-15,0 2 1 16,1 0-1-16,5-2-1 15,-2-1-15-15,1-3-14 0,1-1 13 16,0-4 9-16,2-3 2 16,1-5 4-16,0 0 3 15,4-5 0-15,2-5 1 16,-3-4 0-16,2-2-1 16,-2-1 3-16,-2-3 13 15,-5 1 5-15,-2 2-1 16,-3 1-4-16,0 2 3 0,-7 4-1 15,-4 3-15-15,-2 4-5 16,-4 2-2-16,3 1-40 16,-2 0-52-16,1 0-179 15</inkml:trace>
  <inkml:trace contextRef="#ctx0" brushRef="#br0" timeOffset="5">17678 7980 522 0,'0'-8'45'0,"-1"3"32"16,-6 1-42-16,1 1-19 16,-2 3-7-16,-4 0-1 15,2 0-5-15,-2 7-1 16,0 2-3-16,0 2 2 0,4 1-3 15,-1 0 2-15,3 1 0 16,3-1-1-16,3 2 0 16,0-4 1-16,3 1 0 15,5-2 0-15,1-3-1 16,2-2 0-16,2-2 2 16,-1-2 0-16,0-3 0 0,0-7 2 15,-1-3-2-15,-2 1 8 16,-3-3 17-16,-4-1-2 15,-2 1-6-15,0 2 1 16,-2 1-6-16,-8 1-5 16,1 6-8-16,-4 2-3 0,3 3 1 15,-2 5-26-15,2 6-61 16,0 4-74-16</inkml:trace>
  <inkml:trace contextRef="#ctx0" brushRef="#br0" timeOffset="6">17494 8422 330 0,'-6'0'262'0,"6"0"-236"16,0-6 52-16,0 0-45 0,8 0-8 15,4 1-17-15,2 2-1 16,1 1-1-16,1 0 0 16,-3 2-2-16,0 0-4 15,-6 2 1-15,-3 6-2 0,-4 3 0 16,0 1 2-16,-7 3 0 15,-4 1 0-15,-1 2 2 16,-4 1 2-16,6-2 2 16,0-2-3-16,3-1 0 15,3-4-1-15,4-3-1 16,1-4-2-16,9-3 2 0,7 0 2 16,3-6-3-16,4-5-13 15,-1-1-81-15,3-3-115 16</inkml:trace>
  <inkml:trace contextRef="#ctx0" brushRef="#br0" timeOffset="7">17795 8387 67 0,'0'-5'626'16,"0"-1"-563"-16,-5 4 20 0,-1 0-61 15,2 2-14-15,-2 0-2 16,-1 7-5-16,1 3-1 15,3 0 0-15,-1 4-1 16,1 1 1-16,3 2 0 16,0 0 0-16,3-2 0 0,6-2-10 15,3-2-8-15,1-5-2 16,2-3 0-16,2-3 11 16,0 0 3-16,2-10 3 15,-3-2 4-15,-1-6 1 16,-4-1-1-16,-1-2 2 15,-4 0 4-15,-6-2 9 0,0 2 4 16,-6 3-1-16,-7 5-2 16,-4 3-11-16,1 8-8 15,-4 2-4-15,2 0-58 16,5 0-122-16</inkml:trace>
  <inkml:trace contextRef="#ctx0" brushRef="#br0" timeOffset="8">18562 7959 445 0,'0'-5'39'0,"0"-2"5"0,0 2 5 16,2 0-12-16,2 0-5 15,2 1-20-15,2 0-10 16,1 0-1-16,0 2 0 15,2 0-2-15,-1 2 2 16,0 0 1-16,1 0-1 0,-7 2-1 16,-1 3-1-16,-1 2-1 15,-2 0 2-15,-2 1 2 16,-5-2-1-16,-2-2 0 16,0 0 3-16,1-3 13 15,1-1 15-15,-2 0 0 16,3-1-6-16,3-3-8 0,0 0-6 15,0 0-1-15,1-1-7 16,2 3-3-16,-1 2 1 16,1-1-2-16,0 1-3 15,0 0 1-15,0 0-3 16,0 0 5-16,0 0 1 0,0 0-1 16,0 0 1-16,0 0-3 15,-2 3 2-15,2 2 0 16,-2 2 0-16,0 2 0 15,2 2 0-15,0 0-2 16,0 0 3-16,0-1-1 0,4-1-5 16,2-4-1-16,2 1 3 15,0-6 3-15,1 0 2 16,1 0 1-16,-1-7-2 16,1-4 0-16,-2 1 2 15,-3-5-2-15,-2 1 2 16,-3 0 1-16,0 1 3 0,-4 3 7 15,-4 2-5-15,-2 2-7 16,0 6-3-16,0 0-1 16,0 6-6-16,0 4-47 15,1 3-75-15,2-3-310 16</inkml:trace>
  <inkml:trace contextRef="#ctx0" brushRef="#br0" timeOffset="9">18512 8368 402 0,'-8'0'282'0,"3"-1"-230"0,4-6 30 16,1 2-65-16,10 0-13 16,2 1 0-16,2-1-5 15,4 4 2-15,-2 1-1 16,-1 0 0-16,-1 0-2 16,-6 3 2-16,-4 4-13 0,-3 0-4 15,-1 1 5-15,-4 3 6 16,-2-1 5-16,-4-1 1 15,0-1-3-15,4 0 3 16,-3 0 0-16,4-4 0 16,3 1 1-16,0 2-2 15,2-2 0-15,0-3 1 0,4 2-4 16,6-1 3-16,3-2 3 16,1 0-2-16,0 0 2 15,0 1-3-15,-3 2 2 16,-3 0 4-16,-3 1 7 0,-3 3 2 15,-2 2-1-15,-2 0-5 16,-7 4 3-16,-2-1 0 16,-4 1-7-16,-1-1-2 15,-2-2 2-15,1-3-3 16,2-2-1-16,1-4-11 16,7-2-34-16,3 0-49 0,4-11-199 15</inkml:trace>
  <inkml:trace contextRef="#ctx0" brushRef="#br0" timeOffset="10">18773 8401 635 0,'-14'0'44'15,"-4"0"0"-15,4 2 21 16,2 6-43-16,4 2-7 0,1 0-10 15,6 4-5-15,1 1 0 16,0-2 1-16,7 2 0 16,0-2-1-16,2-2 1 15,3-2-2-15,2-4 1 16,0-2 1-16,2-3-1 0,2-2 3 16,1-7 0-16,0-4-2 15,-3-2 1-15,-2-4 0 16,-2-2-1-16,-6-2 1 15,-3 2-1-15,-3 1 0 16,-4 1 0-16,-7 4-2 16,-2 4-2-16,-1 2-6 0,2 1-83 15,2-2-327-15</inkml:trace>
  <inkml:trace contextRef="#ctx0" brushRef="#br0" timeOffset="11">19446 7999 487 0,'0'-15'25'0,"0"0"61"16,-1 2-24-16,-2 2-5 15,1 0 3-15,0 5-23 16,0 2-18-16,-2 3-10 0,-2 1-4 16,0 1-5-16,0 7-4 15,-2 4 3-15,1 1 0 16,3 2 1-16,1 0 0 15,3 0 0-15,0-5-1 16,0 1 0-16,4-4-2 0,4-1 1 16,-1-2 1-16,4-3 0 15,-1-1 3-15,2 0-1 16,-1-2 0-16,1-6 1 16,-3 1-2-16,-1-2 1 15,-4-2 3-15,-1 0-2 0,-3-2 0 16,0 4 0-16,-7 1-2 15,-2 4-1-15,-2 4-3 16,-2 0-6-16,2 6-32 16,0 7-66-16,4 0-151 15</inkml:trace>
  <inkml:trace contextRef="#ctx0" brushRef="#br0" timeOffset="12">19356 8292 597 0,'0'-4'83'0,"0"0"-64"0,0 4 58 15,0 0-64-15,-2 5-9 16,-3 5-5-16,3 3 1 16,-2 4 1-16,1 2-2 15,1 4 2-15,0 0-1 16,2-4-1-16,0 2 2 15,0-6-2-15,4-2 1 0,3-6 0 16,0-3 0-16,5-4 1 16,0 0 2-16,1-6-1 15,0-5-1-15,-1-2 1 16,1-2-2-16,-4 0 3 0,-2 1 8 16,-1 1 11-16,-4 3 5 15,0 2-4-15,-1 5-4 16,-1 3-1-16,0 0-8 15,0 2-13-15,0 7-1 16,-1 6 3-16,-1 3 1 0,1 1 1 16,0 7-1-1,1-2 2-15,-2 0-7 0,2-1-36 16,0-4-41-16,0-7-84 16,0-5-238-16</inkml:trace>
  <inkml:trace contextRef="#ctx0" brushRef="#br0" timeOffset="13">19616 8374 684 0,'2'-6'33'0,"-1"3"44"15,-1 3-29-15,2 0-25 16,-2 2-20-16,0 7-7 15,2 4 4-15,1 1 0 16,1 4 0-16,-2 1 1 0,4-3-2 16,-1 1 2-16,0-2-1 15,1-5 0-15,1-3-1 16,0-5 0-16,4-2 4 16,2 0 0-16,2-9-2 15,-2-7 1-15,1-2 0 16,-3-4-1-16,-4-4 2 0,-3 1-1 15,-4-1-1-15,0 4 4 16,-7 5 2-16,-4 7 3 16,-7 6-9-16,0 4-5 15,1 0-54-15,-1 0-150 16</inkml:trace>
  <inkml:trace contextRef="#ctx0" brushRef="#br0" timeOffset="14">20213 7964 480 0,'-15'0'35'15,"1"0"28"-15,5 0 3 0,4 0-22 16,2 0 7-16,3 0-8 16,5 0-14-16,8 0-22 15,7 0-3-15,5 0-1 16,5 0 0-16,3 1-3 15,8 3 0-15,4-1 0 0,3-1-1 16,7-2 2-16,3 0 0 16,0-3 0-16,-1-5 0 15,-5 0 0-15,-7 0-1 16,-13-2 2-16,-8 5 0 16,-11 1-2-16,-10 3 3 15,-6 1-3-15,-13 1-29 0,-8 5-45 16,-5 2-91-16,-8 2-321 15</inkml:trace>
  <inkml:trace contextRef="#ctx0" brushRef="#br0" timeOffset="15">20440 7936 570 0,'3'-8'66'15,"-1"1"8"-15,-2 2-52 16,0 4-7-16,-8 1-5 15,-5 0-11-15,-1 3 1 16,-4 7 4-16,1 2 8 16,0 2-4-16,3-1-4 0,4 0-4 15,4 0 3-15,6 0-3 16,0-4-2-16,9-1 2 16,7-2 0-16,2-3 2 15,6-1 0-15,2-2-2 16,-1 0 0-16,-2-8 0 0,0-3 0 15,-7-2 3-15,0-5-3 16,-7-1 2-16,-6-1 7 16,-3 0 9-16,-4 2-6 15,-7 2-3-15,-5 5-2 16,-1 4-4-16,1 7-4 0,-2 0-1 16,1 12-15-16,2 3-71 15,-1 3-173-15</inkml:trace>
  <inkml:trace contextRef="#ctx0" brushRef="#br0" timeOffset="16">20271 8352 617 0,'0'-4'26'0,"6"-1"8"16,5 0-18-16,3-1-4 16,6 0-1-16,0 0-9 15,2-2-1-15,-2 3 0 16,-3-2 1-16,-3 2 2 15,-7 0 3-15,-5 2 12 16,-2 0 14-16,-1 2-4 0,-12 1-17 16,-2 0-8-16,-1 0-2 15,-4 2-2-15,1 5 1 16,2 1 1-16,4-1-1 16,5 0 0-16,4 1 0 15,4-2-1-15,0 1 1 0,10-2 0 16,5 2 2-16,1-1-1 15,3 3-1-15,-2-1 0 16,-6 2-1-16,-2-1-1 16,-3 5 1-16,-6-1 0 15,-1 1 10-15,-11 1 5 0,-1 0-2 16,-4-4-8-16,-2 0-1 16,3-5-2-16,1-1-6 15,3-5 10-15,6 0-25 16,4-11-38-16,2-2-88 15,7-6-303-15</inkml:trace>
  <inkml:trace contextRef="#ctx0" brushRef="#br0" timeOffset="17">20582 8311 770 0,'-8'-3'32'15,"1"2"30"-15,2 1-41 16,0 0-15-16,0 7-1 16,1 3-4-16,0 4 0 0,4 3 0 15,-1-1-1-15,1 2 1 16,0-1-1-16,0-2 0 16,2-2 0-16,3-4 0 15,5-3-1-15,2-5 0 16,2-1 6-16,0-3-1 15,2-7 0-15,2-4-2 0,-5 0 0 16,2-6 0-16,-7 1 0 16,-3-1 1-16,-5-1 1 15,-2 4-1-15,-9 5 2 16,-5 2 4-16,-4 7-10 16,-4 3-1-16,-2 0-13 15,0 3-38-15,6 2-137 0</inkml:trace>
  <inkml:trace contextRef="#ctx0" brushRef="#br0" timeOffset="18">15581 7143 429 0,'-4'-7'42'15,"-3"-2"12"-15,-2 4 40 16,4-1-27-16,-1 3-20 0,0 1-12 16,0 0-13-16,3 2-12 15,1 0-5-15,1 2-5 16,1 4-1-16,0 1 1 16,0 2 0-16,2 2 0 15,3 0 2-15,4-1-2 0,0 0 0 16,0-3 1-16,5-2-1 15,-2-3 2-15,-1-2 1 16,2 0-2-16,-2-2 3 16,-2-9-2-16,1 2 0 15,-8-5 2-15,2 1-3 0,-4 0 1 16,-5 2 1-16,-6 0 4 16,1 3-6-16,-3 4-1 15,1 4-4-15,1 0-2 16,1 6-58-16,0 3-98 15</inkml:trace>
  <inkml:trace contextRef="#ctx0" brushRef="#br0" timeOffset="19">14352 7237 606 0,'-8'-3'9'15,"1"-3"4"-15,4 1 30 16,3 0-27-16,1 0-6 0,13-2-6 16,5 0-4-16,5 2-2 15,2 0 2-15,-1 4-1 16,-2 1-1-16,-2 0 2 15,-8 10-1-15,-5 2-1 16,-7 5 0-16,-1 5 1 0,-9 3 5 16,-9 3 0-16,-2 4 0 15,1-3 1-15,0 0 0 16,5-7 9-16,7-4 11 16,4-7-6-16,3-6-10 15,12-4 2-15,10-1 12 0,5-4-7 16,9-5-12-16,5-4-4 15,5-2-43-15,-1-1-83 16,0-4-222-16</inkml:trace>
  <inkml:trace contextRef="#ctx0" brushRef="#br0" timeOffset="20">14907 7210 421 0,'-11'-4'245'0,"-4"2"-241"15,-1 2 11-15,-1 0-3 16,1 9 10-16,2 0-5 0,0 4-7 16,4 1-6-16,0 0-1 15,4 5-2-15,4-3 0 16,2 4 1-16,0-2-2 16,2-3 2-16,10-3-2 15,2-5-2-15,2-4-19 0,2-3-10 16,0 0 8-16,0-7 5 15,-5-2 10-15,0-4 7 16,-5 1 2-16,-3-3 1 16,-2-2 10-16,-3 5 23 15,0-3 0 1,-7 1 1-16,-2 2-2 0,-2 5-11 0,0 1-8 16,-1 2-10-16,2 4-7 15,2 0 1-15,6 0-6 16,2 0-84-16,10 0-73 15,6 0-233-15</inkml:trace>
  <inkml:trace contextRef="#ctx0" brushRef="#br0" timeOffset="21">15178 7172 706 0,'-13'-2'25'15,"-4"0"21"-15,6 2 6 16,0 0-29-16,2 6-9 16,0-1-10-16,7 4-3 15,0 2-1-15,2 3 0 0,0-2-1 16,0 3 3-16,2 0-1 16,2-1-1-16,1-1 1 15,2-2-1-15,3-4-2 16,2 1 2-16,1-6-3 15,4-2 1-15,4 0-7 16,0-10-4-16,1-2 8 0,-4-2 5 16,-1-3 1-16,-5-3 1 15,-5 4 1-15,-6-4-2 16,-1 3 4-16,-6 3 5 16,-8 4 0-16,-7 6-9 0,-3 4-4 15,-1 0 2-15,-3 9-15 16,3-3-103-16,5-2-266 15</inkml:trace>
  <inkml:trace contextRef="#ctx0" brushRef="#br0" timeOffset="22">15564 6279 489 0,'-2'-6'40'16,"-2"2"19"-16,0 3-10 16,2 1-31-16,-4 0-8 0,0 1-8 15,3 9-6-15,-1-3 2 16,3 5 1-16,-1 0 1 0,2-2 0 16,0 1 0-16,5 0 0 15,4-5 0-15,0-2 1 16,2-3 0-16,1-1 2 15,-2 0-1-15,0-6 3 16,0-4 6-16,-1-2 7 0,-1-1-3 16,-3 1-4-1,-3-2 4-15,-2 0 7 0,0 3 2 16,-4 3-3-16,-7 4-7 16,-3 4-10-16,1 0-6 15,-3 6 0-15,2 4-9 16,2-2-122-16,1 0-312 0</inkml:trace>
  <inkml:trace contextRef="#ctx0" brushRef="#br0" timeOffset="23">14358 6245 542 0,'4'-16'77'16,"-2"3"-21"-16,0 2-2 15,0 5-15-15,0 4-1 16,-2 2-13-16,0 8-18 0,0 10-19 15,-6 6 12-15,1 6 1 16,-1 5-1-16,1 4 2 16,1-3-2-16,4-1 0 15,0-3 2-15,0-5-2 0,6-6 1 16,3-9 0-16,4-4-1 16,3-8 2-16,0 0 2 15,2-11-2-15,1-3 0 16,-1-5-1-16,-1 1-1 15,-5-3 2-15,-2 5-2 16,-3 2 1-16,-4 5 2 0,-2 3 0 16,-1 3-1-16,0 3 2 15,0 1-9-15,-2 10-3 16,0 3 6-16,-1 5 1 16,1 7 2-16,2-4-1 15,0 5 0-15,0-6 0 16,5-3-19-16,2-4-58 0,6-10-18 15,0-4-157-15</inkml:trace>
  <inkml:trace contextRef="#ctx0" brushRef="#br0" timeOffset="24">14693 6296 656 0,'-13'-1'32'0,"3"1"-31"0,-2 0 10 16,5 5-2-16,2 5-3 16,0 7-6-16,5-1-1 15,0 4-3-15,0 2 5 16,3-1-1-16,3-1-1 16,-1-3 2-16,0 0-1 0,0-4-1 15,4-5 3-15,-1-5-2 16,4-3 3-16,0 0 0 15,0-9 2-15,1-4-2 16,1-3-2-16,-4-3 0 16,-1-1 2-16,-5 0 1 0,-4-3 2 15,0 2 4-15,-4 1 7 16,-5 1-1-16,-2 7-3 16,-2 6-2-16,3 4-11 15,0 2-3-15,2 8-3 16,4 6-8-16,3-1-89 15,1-1-158-15</inkml:trace>
  <inkml:trace contextRef="#ctx0" brushRef="#br0" timeOffset="25">14960 6289 674 0,'-11'-1'28'15,"-2"1"30"-15,3 0-34 16,0 7-13-16,1 5-4 16,2 1-5-16,3 3-1 0,4 1 0 15,0 0-1-15,0 1 1 16,6-2 1-16,2-2-2 16,3-2 1-16,2-4-1 15,3-4 1-15,1-4 2 16,2 0 0-16,0-11-1 15,0-2 1-15,-1-5 0 0,0 0-3 16,-6-5 3-16,-4 0 0 16,-6 0 3-16,-2 2 3 15,-5 2 3-15,-6 5 2 16,-6 4-8-16,-2 9-9 0,1 1 0 16,-1 8-10-16,2 0-82 15,5-4-239-15</inkml:trace>
  <inkml:trace contextRef="#ctx0" brushRef="#br0" timeOffset="26">15564 5454 28 0,'0'-5'531'0,"0"-3"-492"15,0-1 48-15,-2 2-28 16,1-2-2-16,-1 3-19 16,1 1-9-16,-1 0-9 15,0 2-8-15,2 3-7 0,-1 0-6 16,1 0-4-16,0 4-3 15,1 2 5-15,4 2 2 16,2-2-1-16,3-1 1 16,0-2-1-16,3-2 1 15,-2-1 2-15,1 0-2 0,0-3 3 16,-3-4 1-16,0-4-1 16,-3-2 1-16,0-1 0 15,-4 1-3-15,-2-1 1 16,0 2 0-16,-4 3-4 15,-6 1 3-15,-1 5-1 16,-4 3-4-16,-1 0 3 0,1 7-1 16,0 5-5-16,-1 3-29 15,8 1-41-15,2-3-63 16,6-5-193-16</inkml:trace>
  <inkml:trace contextRef="#ctx0" brushRef="#br0" timeOffset="27">14364 5341 365 0,'4'-13'218'0,"-4"6"-171"0,0 2 30 16,0 2-13-16,-4 3-30 15,-1 0-22-15,-2 6-15 16,-3 9-1-16,0 4 2 15,-3 5 3-15,2 6 2 0,0 5-2 16,4 0 0-16,-1 4 0 16,5-3-1-16,3-2 2 15,0-5-1-15,11-7-1 16,2-5-1-16,4-8 1 16,1-5-1-16,1-4 2 0,0-4 0 15,-3-8-1-15,-3-2 2 16,0-2-2-16,-7-2 2 15,-2 1 1-15,-4 1-1 16,0 2 0-16,-7 2-1 16,-6 6-1-16,-1 1-2 15,-4 5-1-15,-1 0-2 0,2 10 4 16,2 0 0-16,3 2-29 16,7-2-114-16,5-5-269 15</inkml:trace>
  <inkml:trace contextRef="#ctx0" brushRef="#br0" timeOffset="28">14730 5369 667 0,'-13'-3'37'0,"0"-6"-35"15,2 7 36-15,-2 2-13 16,0 0-11-16,2 9-9 16,-1 3-4-16,2 2-1 0,2 3 0 15,-3 1 4-15,5 3-4 16,1 1 1-16,2 1 1 16,2 0-1-16,1-4 0 15,0 4-1-15,4-7-2 16,5-2 0-16,0-5 0 15,5-5 0-15,1-4 4 0,-1-1 0 16,3-8 0-16,3-5-3 16,-4-2 1-16,-3-3-1 15,0 1 2-15,-5-2 0 16,-5 2 1-16,-3-3 1 16,0 3-3-16,-7 0 3 0,-6 6-2 15,0 2-3-15,-3 5-1 16,3 5-2-16,-1 0-2 15,6 6-74-15,4 1-73 16,4 0-377-16</inkml:trace>
  <inkml:trace contextRef="#ctx0" brushRef="#br0" timeOffset="29">14927 5371 668 0,'-13'0'17'0,"-1"0"-14"16,1 0 25-16,1 10-12 15,3 1-4-15,-1 2-5 16,5 2-4-16,4 2-2 0,1 0 3 16,0 2-4-16,2-1 1 15,9-1-1-15,1-2 1 16,2-3 0-16,2-3 0 15,0-2-1-15,1-6 2 16,1-1 2-16,0-1-1 16,-3-10 0-16,2-1-1 0,-3-2 1 15,-4-5 3-15,-4-1 0 16,-2-1 15-16,-4 0-3 16,-1 0 5-16,-10 1-6 15,-3 5-10-15,-5 4-9 16,-1 7-2-16,-3 4-20 0,0 0-98 15,4 2-297-15</inkml:trace>
  <inkml:trace contextRef="#ctx0" brushRef="#br0" timeOffset="30">15615 4553 488 0,'-7'-4'37'0,"0"0"11"15,1 3 7-15,-1 1-25 16,-1 0-15-16,0 1-11 15,0 5-2-15,1 5-1 0,3 0 0 16,1 3-1-16,3-3 1 16,0 0-1-16,0 0 2 15,4-3-1-15,1-1 1 16,6-5 4-16,-2-1 1 16,1-1 8-16,2-1 1 15,2-7 2-15,1-4 0 0,-2-4-10 16,-1-2-4-16,-3-1 0 15,-3 1-1-15,-4-1 7 16,-2 4 12-16,-5 0-5 16,-7 3-6-16,-1 6-7 0,-2 3-6 15,1 3-1-15,2 3 0 16,1 7-23-16,6-2-99 16,2-1-274-16</inkml:trace>
  <inkml:trace contextRef="#ctx0" brushRef="#br0" timeOffset="31">14410 4603 540 0,'-11'-10'134'16,"-3"-2"-120"-16,4 1 34 16,-1 3-13-16,5 1-16 0,4 3 0 15,2 2-1-15,2 2-11 16,15 0-21-16,3 6 11 16,4 7 3-16,7 0 0 15,1 4 1-15,-2 4-2 16,0-1 2-16,-9 3-2 15,-4 1 0-15,-7 0 0 0,-9 0-4 16,-1-2-16-16,-11-3 13 16,-9-5 7-16,-4-1 2 15,-3-8 1-15,3-4-1 16,1-1 3-16,7-6 3 16,5-11 0-16,10-5 0 0,1-4-5 15,9-3-4-15,7-2 2 16,6-1 0-16,0 0-1 15,0 2 1-15,-4 2 0 16,-7 3 0-16,-5 2 3 0,-6 7 4 16,0 3-2-16,-10 6 1 15,-2 5-3-15,-3 2-7 16,0 4 1-16,3 8-1 16,1 5 1-16,5 4-3 15,6 1-79-15,0 1-76 16,11-4-223-16</inkml:trace>
  <inkml:trace contextRef="#ctx0" brushRef="#br0" timeOffset="32">14816 4539 687 0,'-17'-3'6'0,"-1"3"-1"15,2 0 7-15,3 8 0 0,0 2-3 16,2 5-1-16,5 3-6 16,2 1 1-16,2 4-3 15,2 0 0-15,0-1 1 16,1-1-1-16,6-2 1 16,4-4 0-16,2-6-2 0,2-4 2 15,-1-5 2-15,3 0 1 16,-1-11 2-16,0-5-1 15,-1-2-1-15,0-1 2 16,-5-2 6-16,-4 0 9 16,-3-2-1-16,-3 1-8 15,-3 3-4-15,-7 3-5 0,-5 4-3 16,-2 8-2-16,2 4-4 16,0 1 3-16,3 10 0 15,6 0-74-15,6 3-79 16,0-3-228-16</inkml:trace>
  <inkml:trace contextRef="#ctx0" brushRef="#br0" timeOffset="33">15000 4568 651 0,'-9'-4'32'0,"0"2"-1"0,-2 2 19 16,3 1-43-16,-3 10-8 15,3 2-2-15,2 3 1 16,2 3 1-16,2 0 2 16,2-1-2-16,0-1 4 15,2-2-3-15,7-6 0 0,2-4 2 16,0-2 2-16,2-3 15 16,2-4 14-16,2-8-6 15,-1-4-8-15,0-6-12 16,2 0-5-16,-6-5 0 15,-2 1 1-15,-4 4-1 0,-6 3 2 16,0 4-4-16,-12 10-4 16,-2 4-5-16,-4 1-63 15,3 0-171-15</inkml:trace>
  <inkml:trace contextRef="#ctx0" brushRef="#br0" timeOffset="34">15632 4201 319 0,'0'0'121'0,"0"0"-60"15,0 0 0-15,0 0-29 0,2-3 4 16,-2 0-10-16,1 2-7 16,-1 0 0-16,0 1 10 15,0-2 5-15,0 1-15 16,0 0-9-16,-3-2 3 16,1-1 7-16,-1-2-3 0,-1-3-4 15,3-1 0-15,1-4-7 16,0-1-4-16,0-5-1 15,0 1 0-15,0-5 0 16,2 0 2-16,1-3-1 16,-2 3 3-16,-1-5 6 15,0 2-4-15,0 2-2 16,0-2-3-16,-2 0-1 0,-2 2 1 16,0-3-2-16,1-1 0 15,1 1 1-15,2-3-1 16,0 4 1-16,0 0-1 0,0 2 0 15,0 2 2-15,2 1-1 16,-2 0 0-16,1 1 2 16,-1-2 1-16,0 0-4 15,0-2 1-15,0-1-1 16,0-4 2-16,-1 2-2 0,-8-4-3 16,3 5 4-16,-4-3 0 15,-1 5 1-15,0 2-1 16,0 0 0-16,2 6-1 15,0 1 0-15,3 4 0 16,1 4-2-16,2 1 2 16,0 4-2-16,3 3-2 0,0 0-43 15,3 0-121-15,4 5-44 16</inkml:trace>
  <inkml:trace contextRef="#ctx0" brushRef="#br0" timeOffset="35">15659 4335 302 0,'-3'3'96'0,"2"-2"-89"16,0 0 24-16,1-1 9 15,0 0-13-15,0 0-11 16,0 0 5-16,0 0 20 15,4 0 5-15,0-5-25 16,1-4-6-16,0 0 8 0,-1-3 3 16,1-6-4-16,-1-3-1 15,3-4 0-15,-2-4-7 16,0-4-5-16,1-3-4 16,-2-1-2-16,-2-2 3 15,2 0 6-15,-4 1-3 0,0-1-5 16,0 1 1-16,-5 3-4 15,1 3 3-15,-2 2 0 16,3 1-2-16,0 3 2 16,0-1-1-16,3 1-3 0,0 2 2 15,0 0 0-15,0 1-2 16,0 3 1-16,3-1 0 16,-2 2 0-16,2 2 0 15,-2 1 0-15,0-3 2 16,1 2-1-16,1-2-1 15,-3 1 2-15,0-1 0 0,0 0-1 16,0 0 1-16,0 2 1 16,-5-1-4-16,3 4 2 15,-3 0-1-15,1 1-2 16,-3 1 1-16,1 0 0 16,1 1 0-16,0 2 1 0,0-3-1 15,-1 1 1-15,0-1 0 16,2-1-2-16,-1 1 2 15,2 0 1-15,-2 3-3 16,2 0 1-16,1 6 1 0,2 0-2 16,-2 1 1-16,2 2-4 15,0 0-4-15,0 2 1 16,0 7-4-16,0 3 11 16,0 4 0-16,2 4-1 15,2 4 1-15,-1 1 1 16,2 5-2-16,-1 1 1 0,-2 1 0 15,2 3 0-15,-4 0 1 16,0 3-2-16,0 3 1 16,0-2 0-16,2 4 0 15,-2-1 1-15,1-1 0 16,0 0-3-16,1-1 3 16,2-1 0-16,0 2-1 0,2-4 0 15,-2 1 1-15,-1-2-2 16,0-2 2-16,-2-3-1 15,-1-1-8-15,0-4-2 16,-1 0 1-16,-5-1 4 0,-1-2-1 16,-2 0 0-16,3-6 0 31,0-1 6-31,4-4-1 0,-2-2 1 16,3-5 0-16,1-2-1 15,0-3 1-15,0 0-1 0,5-6-1 16,1-6 7-16,1-2-5 15,3-6 1-15,-2-4-3 16,-2-7-1-16,0-7-5 16,-2-7-4-16,-4-10-12 15,0-10-2-15,0-11 15 0,-8-2 5 16,1-3-4-16,1 8 5 16,0 6 3-16,0 9 1 15,5 13 1-15,1 10 0 16,1 8-7-16,6 9-233 0</inkml:trace>
  <inkml:trace contextRef="#ctx0" brushRef="#br0" timeOffset="36">15694 3854 267 0,'-6'-14'291'15,"-3"1"-288"-15,2 2 46 16,-1 5 4-16,-2 3-42 15,2 3-3-15,-1 0-2 16,2 3-7-16,3 7-4 16,-3 1 1-16,3 6 4 0,-1-1 1 15,0 2-1-15,4 0-1 16,0-3 2-16,1-2-1 16,0-2-2-16,5-3-1 15,6-6 1-15,0-2 3 16,2 0 4-16,2-5 0 0,-1-7 0 15,-3-2 3-15,0-3-2 16,-3 0 4-16,-4-3 7 16,-2 4-6-16,-2-2-5 15,-3 2 3-15,-4 5 1 16,-2 2 0-16,-2 4-4 0,0 5-3 16,0 0-6-16,1 5 0 15,-2 6-1-15,4 2 1 16,3 0 1-16,2 4 0 15,3-4-1-15,1 0 1 16,6-3 1-16,2 0 1 16,2-3-1-16,-1-3 2 0,3-4-2 15,-4 0-49-15,2-11-131 16</inkml:trace>
  <inkml:trace contextRef="#ctx0" brushRef="#br0" timeOffset="37">14642 3829 639 0,'-4'-4'43'16,"2"0"14"-16,-1 3 16 15,3-1-36-15,0 2-18 16,0 0-15-16,0 8-12 15,0 4 4-15,-2 7 4 0,0 5 0 16,-1 5 2-16,1 5-2 16,-2-2-1-16,4-3 3 15,0-2-1-15,0-6-15 16,4-7-47-16,5-9-59 16,4-5-112-16</inkml:trace>
  <inkml:trace contextRef="#ctx0" brushRef="#br0" timeOffset="38">14819 3840 264 0,'-7'-10'441'0,"0"2"-414"16,1 2 33-16,-3 6-38 16,3 0-14-16,-1 4-8 15,2 6-5-15,1 6 4 16,1 5-2-16,3 0 3 15,0 3 1-15,3 0-2 16,5-1 1-16,0-5 0 0,3-2-2 16,-1-6-2-16,3-5 0 15,-3-5 2-15,4 0 5 16,2-10-1-16,-4-5 1 16,2-4-1-16,-1 0-1 0,-3-2 0 15,-5 1 3-15,-3 1 4 16,-2 3 8-16,0 1-1 15,-5 4-4-15,-4 3-6 16,-2 6-5-16,-3 2-5 16,0 2 1-16,1 8-50 15,1-1-53-15,2 4-84 0</inkml:trace>
  <inkml:trace contextRef="#ctx0" brushRef="#br0" timeOffset="39">14980 3814 483 0,'-9'-5'223'16,"1"1"-202"-16,1 1 42 16,1 3-44-16,-1 0-16 15,0 9-6-15,2 5 1 16,2 1-1-16,1 5 3 0,2 0-1 15,0 1 1-15,1-2-1 16,6-3 2-16,2-3-3 16,3-5 0-16,-2-4 3 15,1-4-1-15,2 0 4 16,2-8-1-16,-1-3-1 16,-2-3 1-16,-2-2-2 0,-1-1 1 15,-4-1 8-15,-5 1 6 16,0 0-10-16,-2 1-2 15,-8 5-2-15,-1 4-4 16,0 5-2-16,-3 2-28 16,2 3-97-16,3 3-176 15</inkml:trace>
  <inkml:trace contextRef="#ctx0" brushRef="#br0" timeOffset="40">15252 3785 603 0,'-2'-10'36'15,"-4"5"37"-15,2 3-26 0,-2-1-20 16,-1 3-5-16,-1 0-15 15,-1 3-10-15,-3 3-1 16,0 7 2-16,0 2 1 16,0 3 0-16,0 2 1 15,3 1 1-15,2 2-2 16,5-2 2-16,2-2-3 0,0-4 1 16,9-1-1-16,4-6 0 15,3-3 1-15,2-5 1 16,2 0-1-16,0-12 4 15,-4 0-1-15,-1-3 0 16,-4-3 1-16,-3-2 1 16,-4-2 13-16,-3 0-3 0,-1 2-10 15,0 0-2-15,-1 4-1 16,-3 5-4-16,0 6-5 16,0 5-65-16,1 0-157 15</inkml:trace>
  <inkml:trace contextRef="#ctx0" brushRef="#br0" timeOffset="41">15449 3708 662 0,'-3'-6'17'0,"1"3"5"0,2 3 45 16,0 0-46-16,5 0-32 15,8 9-2-15,1 0 15 16,3 2 0-16,4 2-3 16,0 0 0-16,0 1 2 15,-1-4 2-15,-1-1-3 0,1 1 2 16,-3-5-3-16,-1-2-1 16,-2-3-111-16,0 0-301 15</inkml:trace>
  <inkml:trace contextRef="#ctx0" brushRef="#br0" timeOffset="42">15748 3671 658 0,'2'-14'51'0,"2"3"10"0,-3 4-17 15,0 3-6-15,-1 4-13 16,0 0-19-16,0 4-16 15,-6 9 0-15,-2 4 10 16,-5 4 0-16,-4 3 0 16,-2 3 3-16,-2 0-1 0,-5-1 1 15,1-4-2-15,-2-8-56 16,3-6-241-16</inkml:trace>
  <inkml:trace contextRef="#ctx0" brushRef="#br0" timeOffset="43">16559 5650 157 0,'-1'-1'219'15,"1"-2"-182"-15,0 0 27 16,0 3-12-16,0-1-6 15,0-1-3-15,0 2-3 0,0 0-11 16,0 0-14-16,3 0-12 16,2 0 1-16,1 7 0 15,1 0-5-15,3 2 2 16,1 2-1-16,0 3 2 16,-2-3 7-16,4 2-7 15,-2-2-1-15,-4-1 0 0,2-4-53 16,-3-3-74-16,-1-3-184 15</inkml:trace>
  <inkml:trace contextRef="#ctx0" brushRef="#br0" timeOffset="44">16673 5615 477 0,'-2'-2'56'0,"-3"-1"-15"15,-1 3 22-15,0 0-40 0,1 8-20 16,-2 6-5-16,-4 5 1 16,2 3 2-16,0 2-2 15,-1 2 3-15,0 0-2 16,1-3 1-16,3-4 0 16,2-1 0-16,1-5 0 15,2-5-2-15,1-5-160 0</inkml:trace>
  <inkml:trace contextRef="#ctx0" brushRef="#br0" timeOffset="45">17326 5006 42 0,'-3'0'116'16,"2"0"-76"-16,0 0 20 15,0 0 3-15,-1 0 1 16,1 0-12-16,0 0-12 15,-1-1 9-15,0-2 6 0,2 2-7 16,-2-2-7-16,2 1-6 16,-1 0-7-16,1 2-10 15,0 0-7 1,0 0-4-16,1 2-13 0,6 4 4 16,-1 3 5-16,5 2 5 15,-1 2-3-15,1 2-4 16,-2-1 0-16,2 2 0 0,-3-3 0 15,1 0 1-15,1-1-2 16,-2-3-44-16,0-4-60 16,-2-4-84-16</inkml:trace>
  <inkml:trace contextRef="#ctx0" brushRef="#br0" timeOffset="46">17434 4985 556 0,'-1'-4'30'0,"-1"0"0"0,0 1 36 15,2 2-19-15,0 1-15 16,-1 0-30-16,1 6-14 16,-2 7 8-16,-2 2 5 15,0 6 1-15,-2 1-1 0,-1 1 1 16,-1 0 2-16,-3-1-6 15,0-4-66-15,-2-5-142 16</inkml:trace>
  <inkml:trace contextRef="#ctx0" brushRef="#br0" timeOffset="47">18718 4562 561 0,'-4'-5'20'16,"2"-2"37"-16,2 2-7 16,0 2-20-16,0 0-2 15,0 2-15-15,6 1-11 16,2 0-8-16,2 6 4 0,2 1 2 15,0 2 1-15,-2 4 2 16,-1-3-1-16,2 3 0 16,-1-3 0-16,0 1-1 15,-3-2 3-15,3 0-2 16,-2-3-41-16,-2-2-106 0,1-1-278 16</inkml:trace>
  <inkml:trace contextRef="#ctx0" brushRef="#br0" timeOffset="48">18863 4541 588 0,'-1'-7'35'0,"-2"2"20"16,2 2 8-16,0 3-33 16,-2 0-17-16,1 4-16 15,0 7-5-15,-2 3 7 16,-1 4-1-16,0 1 2 0,-1 0 1 15,-3 2 0-15,2-4-1 16,-5-1 2-16,3-3-2 16,0-5-68-16,3-8-200 15</inkml:trace>
  <inkml:trace contextRef="#ctx0" brushRef="#br0" timeOffset="49">20095 4407 251 0,'-1'0'84'0,"1"-2"7"0,0 1-28 16,0 1-23-16,-2-1-19 16,2-2-9-16,-2 3-11 15,2-1-1-15,-2 0-1 16,1 1-6-16,0-2-34 15,0 2 1-15,-1-1 5 0,1 1-13 16,0-1-19-16,0-1 8 16,-2 1-10-16,2 1-121 15</inkml:trace>
  <inkml:trace contextRef="#ctx0" brushRef="#br0" timeOffset="50">20095 4407 351 0,'-28'-24'78'15,"28"22"3"-15,0 2-20 16,0 0-14-16,0 0-17 16,0 0-23-16,1 0-10 0,3 3 3 15,4 1 8-15,0 3 7 16,4 1 11-16,-2-1-10 16,3 1-4-16,-2-1-8 15,2 3-2-15,-4-2 3 16,-1-1-32-16,-3-3-145 0</inkml:trace>
  <inkml:trace contextRef="#ctx0" brushRef="#br0" timeOffset="51">20178 4365 695 0,'-3'-3'46'0,"-1"3"-19"16,4-2 31-16,-1 2-29 16,-2 0-24-16,0 4-11 0,-3 7 3 15,-3 0 1-15,-3 7 5 16,-1 1-3-16,-2 1-3 0,-2 0-25 16,2-1-25-16,1-7-53 15,7-7-250-15</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12:13:45.555"/>
    </inkml:context>
    <inkml:brush xml:id="br0">
      <inkml:brushProperty name="width" value="0.05292" units="cm"/>
      <inkml:brushProperty name="height" value="0.05292" units="cm"/>
      <inkml:brushProperty name="color" value="#FF0000"/>
    </inkml:brush>
  </inkml:definitions>
  <inkml:trace contextRef="#ctx0" brushRef="#br0">16425 7592 26 0,'0'0'37'0,"0"0"-30"15,0 0-4-15,0 0 10 16,0 0 12-16,0-1 3 15,0-1-2-15,0 0-10 16,0 1-8-16,0-1-2 16,0 2 1-16,0 0 0 0,0 0 4 15,0 0 0-15,0-1 4 16,0 1 21-16,0-1-2 16,0 1-1-16,0-3 2 15,0 1-10-15,-1 2-5 16,1-1-6-16,-4-1-6 0,4 2-1 15,-1-2 3-15,0 2 0 16,1-2 0-16,-3 2 8 16,3 0 4-16,-1 0-8 15,0 0-6-15,1 0-7 16,-3 0 1-16,3 0 0 0,-2 0-2 16,2 0 3-16,0 0 5 15,0 0 8-15,0 0-1 16,0 0-2-16,0 1-4 15,0 0-1-15,0 1 2 16,0 1 5-16,3 2-5 0,4-3 3 16,0 3-3-16,1 0-2 15,0-1-6-15,1 4 1 16,0-4-2-16,1 1 0 16,-3-1 1-16,1 0-2 15,-2 0-42-15,0-1-43 0,-1-3-64 16,-5 0-196-16</inkml:trace>
  <inkml:trace contextRef="#ctx0" brushRef="#br0" timeOffset="453.0613">16468 7538 278 0,'0'-1'47'0,"0"-1"4"0,0 0 7 16,0 1-8-16,0 1 0 15,0 0-12-15,0 0-12 16,0 0-14-16,-2 4-4 15,-2 4 6-15,-1 4-2 0,-2 2-7 16,-1-1-2-16,0 2-2 16,0-1 0-16,1-1-15 15,1-3-48-15,1-6-74 16,0-4-306-16</inkml:trace>
  <inkml:trace contextRef="#ctx0" brushRef="#br0" timeOffset="2906.1384">20173 6153 471 0,'7'0'17'16,"-3"0"-14"-16,3 0 12 15,1 2-1-15,1 4-4 16,1-1-6-16,1 2-4 15,-2 0 2-15,0 2-2 0,0-2-33 16,-1-1-51-16,-4-4-100 16</inkml:trace>
  <inkml:trace contextRef="#ctx0" brushRef="#br0" timeOffset="3077.9552">20238 6113 247 0,'-4'-9'275'16,"-1"4"-265"-16,3 3 27 15,1 2 4-15,1 0-21 16,0 5-23-16,0 9-4 16,0 4 8-16,0 6 2 15,0-3-15-15,0 1-111 0,-2-5-283 16</inkml:trace>
  <inkml:trace contextRef="#ctx0" brushRef="#br0" timeOffset="3593.5881">20891 5580 523 0,'0'2'25'0,"5"-1"-25"15,2 1 16-15,6 1 3 16,0 1-2-16,4 2-11 16,0-4-5-16,3 2 0 15,-3 0-1-15,-1-3-32 0,-1 1-25 16,-1-2-7-16,-4-2-65 16,-5-5-95-16</inkml:trace>
  <inkml:trace contextRef="#ctx0" brushRef="#br0" timeOffset="3718.5454">21063 5546 298 0,'-8'-15'106'0,"-2"1"-19"15,-1 2 4-15,1 2-23 16,2 4-8-16,1 5-15 16,-2 1-21-16,2 7-21 15,-2 10-9-15,0 7 5 16,-3 8 1-16,-2 3-40 16,1 3-125-16</inkml:trace>
  <inkml:trace contextRef="#ctx0" brushRef="#br0" timeOffset="5312.1683">19626 10286 226 0,'-5'-1'75'0,"-2"-1"-26"0,6 2 5 15,0-2-14-15,-1 1-7 16,2 0-9-16,0 0 10 16,0-1-3-16,2-1-11 15,2 1 4-15,2 0-2 16,0-2 0-16,3 1-5 0,0 3-1 15,0-2-2-15,3-1 0 16,0 2-7-16,3-1 1 16,1 0 0-16,0 0 1 15,4-1 0-15,-1 1-3 16,3 0-1-16,-1 0-1 16,3-1-1-16,1 1-1 0,-2 2 0 15,-1 0-1-15,2 0 0 16,-2 0 1-16,1 0-1 15,1 0 0-15,0-2 1 16,1 0-1-16,1-1 1 16,2 1 1-16,1-2 0 0,-3 0 0 15,1 1 1-15,-2-1-2 16,1 4-1-16,-2 0-1 16,-1 0 0-16,0 0 1 15,2 0-1-15,-2 0 1 16,6 0-2-16,-2 0 1 15,0 0 1-15,1 0-1 0,0-1 1 16,2 1-1-16,-1-1 0 16,-3 1 0-16,2 0 1 15,2 0-2-15,-1 0 3 16,-3 0-2-16,1 0 0 0,-1 0 0 16,-1 0 1-16,1 0-3 15,-2 0 3-15,1 0-1 16,1 0 0-16,1 0 2 15,2 0-3-15,0 0 1 16,0 0 1-16,1 0 0 16,-4 0-1-16,2-1-1 0,-2 0 1 15,-1-1 2-15,-2 0-3 16,-1 2 2-16,2 0 0 16,-3 0-3-16,1 0 2 15,0 0 0-15,-2 0 1 0,-1 0-2 16,-1 0 2-16,-4 0-1 15,3 0-1-15,-2 0 3 16,-5 0-2-16,2 0-17 16,-4-3-28-16,-1-2-69 15,-4-1-179-15</inkml:trace>
  <inkml:trace contextRef="#ctx0" brushRef="#br0" timeOffset="8265.3522">21423 5090 24 0,'-1'0'473'0,"1"0"-452"16,0 0 19-16,0 0-9 15,2 0-17-15,6 0-5 16,1 0-2-16,3 2 2 16,0 2 0-16,3 0-6 0,-3 1-2 15,1 1 2-15,2 1-3 16,-3-2-16-16,-1 1-35 15,-2-3-34-15,-2-3-49 16</inkml:trace>
  <inkml:trace contextRef="#ctx0" brushRef="#br0" timeOffset="8484.026">21537 5022 553 0,'0'-3'35'0,"0"1"13"16,0 2-19-16,0 4-29 15,0 7-1-15,-2 3 15 16,-1 5-5-16,-4 7-3 16,-1 2-5-16,-2 1 2 0,-1 0-9 15,-5-3-70-15,5-7-106 16</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12.7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12179 12998 0,'75'-25'125,"98"-25"-109,-24 25-16,50 1 15,-50-1 1,-1 25-16,1 0 16,25 0-16,-50 0 15,25 0 1,-75 25-16,-24-25 16,24 49-16,1-49 15,-26 25-15,1-25 16,-25 0-1,-1 0 1,1 0 0,0 0 31</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12:16:41.681"/>
    </inkml:context>
    <inkml:brush xml:id="br0">
      <inkml:brushProperty name="width" value="0.05292" units="cm"/>
      <inkml:brushProperty name="height" value="0.05292" units="cm"/>
      <inkml:brushProperty name="color" value="#FF0000"/>
    </inkml:brush>
  </inkml:definitions>
  <inkml:trace contextRef="#ctx0" brushRef="#br0">14188 5471 191 0,'0'0'62'16,"0"0"-17"-16,0 0 6 16,0 0-3-16,0 0 2 15,0 0-12-15,0 0-4 16,0 0-9-16,0 0-2 16,-2 0-4-16,1 0-4 15,-1-3-2-15,0-2-4 0,0-1-5 16,0-4-1-16,-1-2 1 15,1-5-4-15,-2-5 3 16,3-5 3-16,1-6-1 16,0-4-2-16,-1-6 0 15,1-1-2-15,0 0 0 16,0 2-1-16,0 7-7 0,0 5-25 16,0 7 1-16,0 7 6 15,0 3-6-15,0 7-26 16,0 5-38-16,0 1-42 0,0 0-44 15</inkml:trace>
  <inkml:trace contextRef="#ctx0" brushRef="#br0" timeOffset="328.1014">14194 5171 289 0,'0'0'116'16,"0"0"-107"-16,0 0 21 0,-3-5 13 15,0-5-21-15,1-6-5 16,-2-6 3-16,0-5-1 16,-1-5 0-16,0-3-1 15,0-6-9-15,0-1-5 0,-1-1-1 16,2 2-1-16,-2 1-1 15,1 4-1-15,2 4 0 16,0 7-3-16,2 4-5 16,1 7-8-16,0 3-23 15,0 6-51-15,0 5 2 16,1 0 1-16,0 5-29 16</inkml:trace>
  <inkml:trace contextRef="#ctx0" brushRef="#br0" timeOffset="593.7331">14186 4900 355 0,'0'-5'17'0,"0"-4"-13"0,-1-3 12 16,-1-3 1-16,0-4-7 15,0-4 2-15,1-1 0 16,0 0-5-16,0-2-1 16,-2 4-5-16,0 1-7 15,0 3-24-15,2 3-28 0,-2 4-18 16,3 2 25-16,0 3 19 16,0 5-28-16</inkml:trace>
  <inkml:trace contextRef="#ctx0" brushRef="#br0" timeOffset="843.7081">14199 4737 93 0,'0'-19'248'16,"0"-4"-243"-16,0-2 20 15,0-5 1-15,0 0-5 16,0-2-8-16,0 2-7 16,0 2-3-16,0 1 0 15,-2 3-3-15,-1 6 2 0,0 2-16 16,0 1-13-16,3 4-21 16,0 6-86-16</inkml:trace>
  <inkml:trace contextRef="#ctx0" brushRef="#br0" timeOffset="1124.9377">14191 4524 165 0,'-3'-28'262'16,"1"-2"-265"-16,-1-4 4 16,2-4 0-16,0 1 0 15,1-1 2-15,-3 0-2 0,1 1-2 16,-1 3 0-16,-2 5-9 16,3 0-15-16,-1 9 3 15,2 4-8-15,0 6-2 16,-1 6-56-16,1 4-66 15</inkml:trace>
  <inkml:trace contextRef="#ctx0" brushRef="#br0" timeOffset="1406.1688">14208 4184 236 0,'0'-18'62'0,"0"-4"-21"16,0-1-6-16,0-4-10 15,0 5-17-15,0-4-7 16,0 4-1-16,1 2-7 15,3 1-6-15,-3 4 0 0,3 1-9 16,-3 8-72-16,-1 3-51 16</inkml:trace>
  <inkml:trace contextRef="#ctx0" brushRef="#br0" timeOffset="1656.1595">14216 4028 310 0,'0'-16'11'15,"0"-4"9"-15,-2-2 13 16,1-3-3-16,-3-1-16 16,3 0-6-16,-3-3-5 15,1 3-1-15,1-2-2 0,-1 1 0 16,1-1-9-16,2 4-23 15,0 0-31-15,0 6-44 16,0 3 1-16</inkml:trace>
  <inkml:trace contextRef="#ctx0" brushRef="#br0" timeOffset="1937.3597">14186 3810 242 0,'0'-19'4'0,"0"-7"14"16,0 0 30-16,-3-2-19 15,2-3-16-15,1-1-1 16,-1-2-1-16,-2 2-8 0,2 3 1 15,0 0-1-15,1 3-1 16,-2 6-6-16,2 6-8 16,0 2-18-16,0 6-77 15,0 6-79-15</inkml:trace>
  <inkml:trace contextRef="#ctx0" brushRef="#br0" timeOffset="2171.7142">14201 3515 249 0,'0'-18'1'16,"0"-2"49"-16,0-2-7 15,0 0-20-15,0-3-12 0,0 3-7 16,0 1-3-16,0 4 1 15,0 3-5-15,0 4-17 16,0 5-27-16,0 1-67 16,0 4 26-16</inkml:trace>
  <inkml:trace contextRef="#ctx0" brushRef="#br0" timeOffset="2421.6958">14200 3324 229 0,'-1'-21'16'0,"-2"-2"17"15,1-1 6-15,-1-7-5 16,2-1-22-16,-1-6 5 16,2 1 2-16,0-1-7 15,0-1-8-15,3 3-1 0,2 3-3 16,0 6 0-16,-2 6-11 15,1 4-7-15,0 2-2 16,-2 6-13-16,0 2-15 16,0 1-17-16,-2 4-6 15</inkml:trace>
  <inkml:trace contextRef="#ctx0" brushRef="#br0" timeOffset="4218.6215">20758 9715 241 0,'0'-3'64'0,"0"2"-35"16,0-2 15-16,-1 2 0 16,0-1-11-16,-2-1-11 15,2 2 2-15,-1-1 9 0,0-1-9 16,2 2-3-16,0-1-1 16,0 1-7-16,4 0-9 15,5 0-1-15,1-2-1 16,7 0-1-16,2 2 2 15,2-1-7-15,3 0 11 16,2 1-5-16,-1-2-1 16,1 3 1-16,-2 0-3 0,-1 0-2 15,-3 0-19-15,-2 0-13 16,-5 0 2-16,-2 7-5 16,-5-2-15-16,-1 0-25 15,-3 0-94-15</inkml:trace>
  <inkml:trace contextRef="#ctx0" brushRef="#br0" timeOffset="4593.5851">20880 9687 245 0,'0'0'95'0,"0"0"-49"16,0 0 2-16,0-3-17 16,5 2 1-16,6 0-7 15,0-2-4-15,4-1-7 0,5 2-8 16,1 0-3-16,3-2-1 15,3 1-2-15,1-1 1 16,1 0-1-16,1 1-5 16,0-2-6-16,0 2 2 15,0 1-7-15,-5 1-13 16,1 1-28-16,-5 0 6 0,0 0-23 16,-4 0-55-16</inkml:trace>
  <inkml:trace contextRef="#ctx0" brushRef="#br0" timeOffset="4827.9352">21291 9669 90 0,'10'0'79'0,"2"0"-37"16,4 0 19-16,2 0-22 15,2-5-2-15,2 3-22 16,2-3 1-16,1 2-5 16,1 0-7-16,2 0-2 15,-2 0-2-15,1-2-27 0,0 1-51 16,-2 1-33-16,-1 1-34 16</inkml:trace>
  <inkml:trace contextRef="#ctx0" brushRef="#br0" timeOffset="5093.5618">21665 9623 50 0,'0'1'173'0,"0"1"-161"16,0-1 35-16,7-1-12 15,1 2-11-15,3-1-11 16,2-1-7-16,1 1 7 16,1-1 0-16,1 0-1 15,2 0-3-15,-1 0-5 0,2 0-2 16,2-1 0-16,-1-2-27 16,-1 0-107-16,-4 0-88 15</inkml:trace>
  <inkml:trace contextRef="#ctx0" brushRef="#br0" timeOffset="5327.8967">21941 9592 86 0,'7'2'202'0,"3"-2"-146"15,2 0-10-15,3 0-27 16,3 0-5-16,-2 0-6 15,5-2 0-15,-1-2-2 16,2 0-3-16,-2 0-2 16,2-1-1-16,-2 0-7 0,0 0-29 15,0 0-11-15,-2 1-25 16,-3 2-53-16</inkml:trace>
  <inkml:trace contextRef="#ctx0" brushRef="#br0" timeOffset="5515.3881">22283 9557 336 0,'0'1'54'0,"-2"1"0"16,1-1-17-16,0 1 2 0,1-2-18 16,0 2-18-16,0-2-6 15,5 0 6-15,3 0 0 16,1 0-21-16,1 0-75 15,0 0-151-15</inkml:trace>
  <inkml:trace contextRef="#ctx0" brushRef="#br0" timeOffset="6218.4699">21010 9671 408 0,'0'0'16'16,"0"0"8"-16,0 0-2 15,1 0-9-15,5 0-3 16,0 1 1-16,5 0-1 0,2 1 11 16,5-2 6-16,5 0-6 15,5 0 0-15,6 0-4 16,4 0-8-16,2 0-5 16,2 0-1-16,1-2-3 15,3 1 3-15,1 1 0 0,-1-1-3 16,-1-1 2-16,1 2-1 15,-2 0-1-15,-3-2 0 16,-1 1 0-16,-3-2 1 16,-2 2-1-16,-4-2-4 15,-3-2-5-15,-3 4-7 0,-1-2-23 16,-8 0-44-16,-3-1-37 16,-4-2-69-16</inkml:trace>
  <inkml:trace contextRef="#ctx0" brushRef="#br0" timeOffset="6671.5606">21265 9657 278 0,'-6'2'85'0,"3"-1"-73"16,3-1 22-16,0 2-5 16,4-2 2-16,8 0 2 15,5 0 5-15,5 0-12 16,7 0-9-16,5 0-5 0,3 0-3 15,5 0-2-15,5 0-6 16,3 0 1-16,-1 0 0 16,2 0-1-16,1 0 0 15,-1 0 3-15,-4-2 1 16,-1-1-4-16,-2 0-1 16,-2 2 2-16,-6-4-2 15,0 4 2-15,-6-3-3 0,-4 3 0 16,-1-3-2-16,-3 2 0 15,-2-1-1-15,-5 1-5 16,-4 1-20-16,-2 0-16 16,-5-1-36-16,-4-1-10 0,0 0-69 15</inkml:trace>
  <inkml:trace contextRef="#ctx0" brushRef="#br0" timeOffset="7062.1514">21762 9621 292 0,'-11'0'121'0,"3"2"-113"0,3-1 1 15,5 2 9-15,0 0 0 16,5-2-10-16,8 1 19 15,6 1 17-15,5 1-11 16,3-1-11-16,4-1-7 0,4 1-10 16,1-1-3-16,4-1 1 15,0 1-1-15,-1-2-2 16,2 0 0-16,0 0 0 16,-2 0 1-16,-2-2-1 15,0-1 0-15,-2 0 1 16,-1 1-2-16,-5-1-5 0,-2-1-2 15,-6 0-1-15,-4 2 1 16,-2-1-3-16,-7 2-10 16,-3-1-38-16,-5 1-32 15,0-1-48-15</inkml:trace>
  <inkml:trace contextRef="#ctx0" brushRef="#br0" timeOffset="7468.3627">22019 9613 297 0,'-3'3'58'16,"3"-1"-5"-16,3 1-6 16,10-3 4-16,4 0-5 15,5 0-11-15,5 0-6 16,2 0-8-16,2 0-6 0,2 0-10 16,2-3-2-16,0 1-1 15,-1-1-2-15,1 1 1 16,-3-1-1-16,0-1 0 15,-5 0 0-15,-1 0-8 0,-3 0-11 16,-6-1-4-16,-3 1-10 16,-5 1-1-16,-8 1-27 15,-1 2 16-15,-6 0-23 16,-8 0-43-16,-5 0 19 16,-4 0-69-16</inkml:trace>
  <inkml:trace contextRef="#ctx0" brushRef="#br0" timeOffset="7765.2346">21928 9653 424 0,'-23'3'18'16,"5"1"3"-16,1-1 2 15,8 1-7-15,3-2-2 16,6 0-5-16,2-1-13 15,11 0 22-15,7-1 10 0,7 0-10 16,7 0-13-16,5 0-1 16,5 0-4-16,5 0 1 15,-2 0 1-15,-1-4-2 16,-2 2 1-16,-2-2 0 16,-6 0-2-16,-3 1 1 0,-5 0-21 15,-5 0-35-15,-8 0-3 16,-6-1-22-16,-5 1-59 15,-4 0-63-15</inkml:trace>
  <inkml:trace contextRef="#ctx0" brushRef="#br0" timeOffset="7999.6247">22124 9606 305 0,'-12'0'21'0,"6"-2"14"15,2 2 2-15,4 0 6 0,0 0-21 16,7 0-5-16,5 0 17 16,3 0-5-16,3 0-16 15,6 3-7-15,-2-1-4 16,4 2-1-16,1 0 0 16,1 0-1-16,-1 1 1 0,2-1-2 15,-2-1-8-15,1 1-20 16,0-1-81-16,-5-3-152 15</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12:25:41.695"/>
    </inkml:context>
    <inkml:brush xml:id="br0">
      <inkml:brushProperty name="width" value="0.05292" units="cm"/>
      <inkml:brushProperty name="height" value="0.05292" units="cm"/>
      <inkml:brushProperty name="color" value="#FF0000"/>
    </inkml:brush>
  </inkml:definitions>
  <inkml:trace contextRef="#ctx0" brushRef="#br0">10021 11047 221 0,'2'2'65'0,"-2"-2"15"16,1 0-8-16,2 0-15 0,1-2-21 16,0 0-23-16,1-4 6 15,0 2 5-15,1 1 2 16,0 0 1-16,-3 0-1 15,-1 0 1-15,1 2-5 16,-3-1 4-16,0 1 6 0,0 0 4 16,-5 0-5-16,-5-1-22 15,-4 1 0-15,-3 1 1 16,-8 0 6-16,-1 0-13 16,-5 4-1-16,0 4 0 15,-1 1 0-15,2 3-1 0,1 0 3 16,5 2 3-16,6-2-1 15,5 0-2-15,8 0-2 16,4-1-2-16,1 0-1 16,12-2-1-16,6-1-1 15,3-1 4-15,9 2 0 16,-4-3-1-16,5 4 1 0,-9-1 1 16,-2 3-2-16,-9 3 2 15,-8 5-2-15,-3 4-1 16,-14 2 2-16,-7 0 1 15,-6 1 2-15,0 1 7 16,0-4-3-16,4-4 0 0,4-2 3 16,8-5-1-16,5-4-5 15,6-2-3-15,8-5-4 16,12-2 2-16,9 0 5 16,8-5 0-16,7-4-2 15,3 1-2-15,4-3-1 0,-4 5-1 16,-4 2-41-16,-10 4-23 15,-9 0-91-15,-7 0-519 16</inkml:trace>
  <inkml:trace contextRef="#ctx0" brushRef="#br0" timeOffset="1031.1615">10739 10860 594 0,'-1'-14'55'15,"-5"4"48"-15,-1 3-30 16,-1 3-31-16,2 4-9 16,0 4-17-16,-4 13-12 15,3 12-2-15,3 8 2 0,1 17 8 16,1 12 4-16,2 14 0 16,2 7-1-16,4 4-5 15,2-1-5-15,3-8-3 16,-2-8 1-16,3-15-3 15,3-13 1-15,4-15-6 16,3-12-21-16,4-14-15 0,5-10-19 16,3-21-121-16</inkml:trace>
  <inkml:trace contextRef="#ctx0" brushRef="#br0" timeOffset="3109.5233">11307 11056 565 0,'-5'-7'65'0,"-1"0"16"16,3-1 1-16,0 3-36 15,3 2-18-15,-1 2-8 16,1 1-2-16,0 0-14 16,0 7-12-16,4 3 5 15,2 4 2-15,2 4 2 0,1 0 1 16,2-3-3-16,2 0 2 15,0-4-1-15,-1-3-1 16,2-3 0-16,-1-5-1 16,-1 0 0-16,-3-3 4 15,0-9 1-15,-2-1 1 0,-2-1 0 16,0-4-1-16,-4 1 0 16,-1-1 8-16,0 4-3 15,0 0 2-15,0 4-2 16,-1 2 1-16,1 3-2 15,-2 3-1-15,2 2-1 16,0 0-4-16,0 2-7 0,4 9 2 16,4 6 4-16,0 6 0 15,3 9 0-15,1 5 0 16,0 3-1-16,-3 3 2 16,-1-1 0-16,-3-3-2 15,-4-2 2-15,-1-8 0 0,-3-2-2 16,-6-6 3-16,-3-6 1 15,0-3-1-15,-3-8 7 16,0-4 2-16,0 0-3 16,2-8-2-16,-1-8-3 15,2-3-1-15,3-4-3 0,5-1-9 16,2 3-6-16,2 3-6 16,3 4-14-16,9 3-8 15,2 4-37-15,1 5-87 16,2-1-164-16</inkml:trace>
  <inkml:trace contextRef="#ctx0" brushRef="#br0" timeOffset="3625.1071">11588 11544 508 0,'-1'2'105'0,"1"-2"-3"15,0 0-20-15,0-2-40 16,5-3-19-16,3 0-15 16,4 0 4-16,1 2-6 15,0 2-5-15,2 1-1 16,-3 1-2-16,0 10 0 0,-4 1 1 15,-1 4-1-15,-6 4 1 16,-1 1 2-16,0 1 0 16,-7-3 1-16,1 1-1 15,-3-6 4-15,3-4 4 16,0-5 0-16,3-5-2 0,1 0 4 16,2-8 2-16,0-6-5 15,2-6-1-15,4-5 0 16,3 0 2-16,0-2-1 15,1 4 0-15,0 5-4 16,-1 2 2-16,1 6-2 16,-2 3 1-16,-1 7-3 0,3 0-2 15,-1 3 0-15,4 8-1 16,-1 5 0-16,0 4 2 16,-2 4-1-16,0 3 1 15,-1 1 0-15,-4 2-20 16,-2-4-31-16,-3-3-24 0,0-9-73 15,0-9-293-15</inkml:trace>
  <inkml:trace contextRef="#ctx0" brushRef="#br0" timeOffset="4093.8147">12034 11242 604 0,'-2'0'176'15,"1"0"-106"-15,0 0-12 0,1 0-26 16,0 0-15-16,2 0-19 16,9 0 2-16,5 0 2 15,6 0 1-15,6-5-1 16,5 3-7-16,5-3-31 16,-2 2-33-16,0 0-100 15,-3-4-429-15</inkml:trace>
  <inkml:trace contextRef="#ctx0" brushRef="#br0" timeOffset="4578.1588">12547 11071 496 0,'-11'9'210'16,"2"-4"-160"-16,4 0 14 15,5 0-45-15,0 3-8 0,7-4-11 16,6 1 0-16,3 1 2 16,2 0 0-16,1-1 2 15,-2 2-1-15,0 0-6 16,-4-4-4-16,-4 0 1 16,1-3 5-16,-5 0 2 15,2-4 1-15,-2-8 17 0,3 0 0 16,-3-4 0-16,1 1-3 15,-1-1-2-15,-1 4 1 16,2 1-1-16,-1 5-7 16,-3 2 1-16,2 4-2 0,1 3-7 15,4 9-4-15,-3 9 1 16,2 6 4-16,-1 5 0 16,-2 2 0-16,0 4 3 15,-5-2-2-15,0-4-1 16,0-3 1-16,-6-5 1 0,-2-6-1 15,-4-3 1-15,-2-3 1 16,1-6 0-16,-5-1-1 16,1-5-1-16,1 0-19 15,1-7-14-15,0-8-20 16,3-5-14-16,2-2-90 16,2-8-355-16</inkml:trace>
  <inkml:trace contextRef="#ctx0" brushRef="#br0" timeOffset="4796.8906">12394 10955 685 0,'-6'0'47'0,"6"0"34"16,2 0-35-16,17-2-25 15,7-3-10-15,6-1-3 0,8-1-3 16,1-1-3-16,4-1-3 16,-2-1-42-16,-2-3-85 15,-4-3-316-15</inkml:trace>
  <inkml:trace contextRef="#ctx0" brushRef="#br0" timeOffset="5218.7299">12917 10810 651 0,'0'-2'78'0,"0"1"3"0,4-1-32 15,11 2-15-15,7 3-10 16,13 8-3-16,5 7 4 15,8 6-13-15,3 11 1 16,0 7-4-16,-6 11-3 0,-10 10 2 16,-13 7-3-16,-17 9 0 15,-8 4-3-15,-25 2-2 16,-11-6 0-16,-9-5 0 16,-4-13-36-16,3-14-5 15,2-22-19-15,10-20-120 16</inkml:trace>
  <inkml:trace contextRef="#ctx0" brushRef="#br0" timeOffset="5765.5684">13199 10524 670 0,'-13'0'58'0,"9"-1"21"0,4-7-26 16,12-3-25-16,8 2-8 16,6 0-4-16,1 0 2 15,2 6-3-15,-4 1-10 16,-5 2-3-16,-3 6-1 15,-10 11-5-15,-5 1 3 0,-2 3 2 16,-4 1 0-16,-4-2 1 16,-3 1 0-16,3-6 4 15,4-5 2-15,4-2-6 16,0-4 1-16,10-2-1 16,10-2 4-16,5-5 3 0,10-5 2 15,8-7-8-15,9-2-3 16,6-5 2-16,8-3-16 15,6-3-39-15,-3-2-64 16,-5 1-386-16</inkml:trace>
  <inkml:trace contextRef="#ctx0" brushRef="#br0" timeOffset="8734.339">9454 11870 575 0,'6'-12'56'15,"0"3"-8"-15,-1 1 0 16,2 6-25-16,-1 2 6 16,2 3-21-16,2 9-5 15,-2 4 2-15,1 6 2 0,1 2-2 16,-5 2-1-16,-1 3-3 15,-3-5 0-15,1-6 4 16,-2-3-6-16,0-6 4 16,0-6-1-16,0-3 18 15,0-4 26-15,0-8-20 0,0-4-18 16,0-4-1-16,0-1-4 16,0-1-2-16,3 3-1 15,2 2 1-15,-1 4-2 16,1 1 3-16,2 3-4 0,2 2 3 15,-2 2 1-15,3 4-4 16,3 1 3-16,-1 7-2 16,-1 8 1-16,4 7 1 15,-2 7 1-15,-2 0 1 16,-1 2-1-16,-2-2 0 16,-3-2-2-16,0-7 2 15,-1-4-12-15,0-7-16 0,3-6-24 16,-1-3-34-16,0-5-112 15</inkml:trace>
  <inkml:trace contextRef="#ctx0" brushRef="#br0" timeOffset="8999.9584">9857 11860 62 0,'-2'2'559'0,"2"-2"-477"15,0 0 8-15,7-5-51 16,7-2-12-16,2 0-18 0,-1-1-7 16,3 2-1-16,0-2 0 15,-3 5-7-15,-3 2-39 16,-3 1-60-16,-5 0-81 15,-4 10-252-15</inkml:trace>
  <inkml:trace contextRef="#ctx0" brushRef="#br0" timeOffset="9124.9471">9897 11959 373 0,'-9'13'254'16,"7"-8"-155"-16,2-5-31 16,8 0-28-16,9 0 4 15,4-8-27-15,5-2-13 16,1 0-1-16,2-1-8 0,-4-1-40 15,-2 2-81-15,-3-2-161 16</inkml:trace>
  <inkml:trace contextRef="#ctx0" brushRef="#br0" timeOffset="9343.6762">10213 11734 458 0,'-6'-2'355'15,"3"1"-277"-15,1 1-30 16,1 0-16-16,1 6-8 16,0 3-24-16,0 8 2 0,1 4 0 15,1 5 2-15,4 3 2 16,-1 2-6-16,-3 1 2 16,0-2-37-16,-2-7-55 15,0-11-182-15</inkml:trace>
  <inkml:trace contextRef="#ctx0" brushRef="#br0" timeOffset="10171.7472">9751 10689 676 0,'-3'-5'45'0,"0"3"15"16,3 2-28-16,0 1 5 15,0 10-40-15,6 9 0 16,1 6 6-16,-2 5 1 16,1 5 4-16,-4-2-1 15,-2-5-4-15,0-2 0 0,0-9-2 16,-2-6 2-16,-1-11 2 15,0-1 10-15,0-12 13 16,1-8-21-16,2-6-7 16,0-10 1-16,0-3 2 0,5 0-3 15,3 0 0-15,0 3 2 16,2 6-3-16,-2 6 0 16,0 9 2-16,0 5 0 15,-2 7 0-15,4 3-2 16,2 5-3-16,3 10 3 15,5 7 0-15,3 4 1 16,1 3 0-16,2 3 0 0,-2-4 0 16,-3-1 1-16,-1-7-2 15,-5-6 4-15,-4-4-3 16,-1-8 0-16,-3-2 2 16,-1-8 2-16,-2-8 13 15,-1-6-4-15,-2-7-7 0,0-7 2 16,-1-5 6-16,-1-6 0 15,-5-1-3-15,-2 1-11 16,-2 5 0-16,1 5 0 16,1 10 0-16,2 9 0 15,3 4-39-15,3 2-78 0,2-3-580 16</inkml:trace>
  <inkml:trace contextRef="#ctx0" brushRef="#br0" timeOffset="14484.2721">9711 12481 438 0,'2'0'35'16,"2"0"28"-16,3 0 9 16,4-3-27-16,5-7-4 15,4-2-6-15,4-2-11 16,5-3-15-16,0-1-4 0,2 2-4 16,-2 1-1-16,-2 2-9 15,-2 0-26-15,-3 4-41 16,-6 0-122-16</inkml:trace>
  <inkml:trace contextRef="#ctx0" brushRef="#br0" timeOffset="14656.1193">9903 12514 458 0,'-11'18'119'0,"-1"-9"-67"15,8-4 18-15,4-5-17 0,0-2-10 16,12-10-28-16,8-8-2 15,9-2-3-15,3-4-9 16,8-4-16-16,-1 2-104 16,-1-1-185-16</inkml:trace>
  <inkml:trace contextRef="#ctx0" brushRef="#br0" timeOffset="15843.5675">13732 10822 80 0,'11'-6'340'0,"6"-6"-301"15,7-1 8-15,3-5-28 16,6 1-16-16,3 1-3 0,-2 1-7 16,-2 4-32-16,-3 2-30 15,-9 5-44-15,-7 4-71 16</inkml:trace>
  <inkml:trace contextRef="#ctx0" brushRef="#br0" timeOffset="15984.1563">13890 10861 408 0,'-8'7'82'16,"8"-5"5"-16,0-2-39 16,14-6-18-16,7-6 4 15,5-4-23-15,8-4-6 0,5-3-13 16,3-1-100-16,-2 0-196 15</inkml:trace>
  <inkml:trace contextRef="#ctx0" brushRef="#br0" timeOffset="19609.6538">11475 12094 211 0,'-2'0'192'16,"2"0"-115"-16,-1 0-8 16,1 0-17-16,0-2-10 0,0 1-15 15,0-2-1-15,5 2-13 16,0-1-3-16,3-1 3 15,-1 0 0-15,3 1 2 16,0-2 4-16,0 1-4 16,2-1-3-16,0-1-5 15,3 0-4-15,-1 1-2 0,0-1 0 16,-3-1-6-16,0 2-16 16,-1 1-22-16,-2 1-27 15,-2 1-39-15,0 1-50 16,-5 0-142-16</inkml:trace>
  <inkml:trace contextRef="#ctx0" brushRef="#br0" timeOffset="19890.9051">11514 12181 172 0,'0'0'340'0,"0"0"-244"16,0-5-18-16,4 0-22 15,2-1-16-15,4-2-13 0,1 2-10 16,4 0-3-16,-1-3-3 16,6 3 0-16,0-2-1 15,2 1-5-15,1-1-4 16,0 2 0-16,-1 1-1 0,-1 3-3 15,-2-1-15-15,-1 3-24 16,-5 0-31-16,1 0-142 16</inkml:trace>
  <inkml:trace contextRef="#ctx0" brushRef="#br0" timeOffset="20515.9636">12409 11964 170 0,'0'0'252'16,"0"0"-154"-16,0-3-13 16,0-1-12-16,3-1-16 15,4 0-14-15,0-4-13 0,6 3-8 16,-2-5-6-16,9 1-4 16,-3 0-9-16,6-2 0 15,-1 1-3-15,-1-1 1 16,2 0-1-16,-1 1-18 15,0 2-15-15,-1 1-46 0,-1 0-58 16,-1 2-136-16</inkml:trace>
  <inkml:trace contextRef="#ctx0" brushRef="#br0" timeOffset="20719.076">12677 12079 476 0,'-6'0'147'0,"1"0"-38"16,5 0-30-16,0-8-45 0,9-5-28 16,8-2-4-16,6-9-23 15,4-7-89-15,5-10-235 16</inkml:trace>
  <inkml:trace contextRef="#ctx0" brushRef="#br0" timeOffset="22562.7009">17086 11089 655 0,'-7'-11'55'16,"-3"-2"-25"-16,2 1 34 16,2 4-33-16,1 1-6 15,4 4-5-15,1 3-5 16,0 2-14-16,3 8-13 0,9 5 9 15,1 3 2-15,3-1 0 16,3 0 2-16,1-3-1 16,1-6 0-16,-1-3-7 15,-3-5 3-15,1-5 5 0,-3-9 3 16,-3-4-1-16,-3-5 3 16,-3-2-4-16,0 1 2 15,-3 0 11-15,-1 6 3 16,-1 2-11-16,-1 7-3 15,3 1-2-15,0 8 2 16,4 0-2-16,3 9-6 16,1 8 4-16,5 8 0 0,-1 9-1 15,0 7 5-15,-1 7-1 16,-2 3-1-16,-4-3-1 16,-5 0-1-16,-3-5 3 15,0-10-2-15,-10-4 0 0,-3-10-1 16,-5-8 6-1,-2-4-5-15,-4-7 2 0,-2-3 2 16,2-12-4-16,1-4-2 16,7-10-12-16,5 1-11 15,7-10-18-15,4-3-66 0,7-7-164 16</inkml:trace>
  <inkml:trace contextRef="#ctx0" brushRef="#br0" timeOffset="22812.7168">16850 10777 618 0,'-11'0'42'0,"7"0"46"15,4-9-34-15,8-5-23 16,10-5-12-16,14-5-11 16,5-3-4-16,9 0-1 15,6-3-3-15,2 3-32 0,3 5-26 16,-2 3-57-16,-4 4-79 16</inkml:trace>
  <inkml:trace contextRef="#ctx0" brushRef="#br0" timeOffset="23000.164">17574 10855 587 0,'-4'6'3'0,"2"-1"28"15,2-4-11-15,3-1 3 0,14 0-22 16,0-1 4-16,8-7-2 15,-1 1-43-15,-2-3-106 16</inkml:trace>
  <inkml:trace contextRef="#ctx0" brushRef="#br0" timeOffset="23172.0258">17661 11053 654 0,'-2'3'61'15,"2"-3"2"-15,11-3-38 0,7-6 8 16,6-3-14-16,5-2-15 16,5 1-11-16,-1-3-73 15,-1-3-122-15</inkml:trace>
  <inkml:trace contextRef="#ctx0" brushRef="#br0" timeOffset="24328.3803">18459 10265 589 0,'-6'0'35'16,"3"-1"20"-16,3 1-15 15,0 0-17-15,7 7-30 0,4 4 8 16,4-3-3-16,3 2 6 16,3-2 0-16,2-6 2 15,-1-2-1-15,-1 0 1 16,-2-10 6-16,0-4 4 16,-5-4 1-16,-1-4-1 15,-4-1-3-15,-3-2-8 16,-6 2 3-16,0 4 7 0,-5 1 3 15,-3 6 1-15,-1 4-14 16,-1 4-1-16,5 4-2 16,1 0-3-16,4 10-4 15,2 7 2-15,9 5 2 16,4 5 0-16,6 5 3 0,-2 3-2 16,1-1-1-16,-3-1 2 15,-5-3-2-15,-6-3 2 16,-3-8-1-16,-3-3 0 15,-5-2 1-15,-2-4 1 16,-5-3-1-16,3-6 5 0,-2-1-3 16,2 0-12-16,1-10-3 15,2 2-5-15,5-2-20 16,1 1-48-16,5-2-109 16,7-2-278-16</inkml:trace>
  <inkml:trace contextRef="#ctx0" brushRef="#br0" timeOffset="24500.242">18972 10408 651 0,'-1'11'85'16,"-5"0"-46"-16,1 7-7 16,2 3-14-16,0 9-6 15,3 0-9-15,3 0-2 16,5-1-14-16,3-7-64 0,4-11-82 15,-2-11-188-15</inkml:trace>
  <inkml:trace contextRef="#ctx0" brushRef="#br0" timeOffset="24703.3657">19066 10201 681 0,'-8'0'64'16,"8"-3"2"-16,8-5-45 16,12-2-9-16,1-4 0 0,6 1-8 15,2-2-2-15,-1 1-23 16,-4 4-32-16,-4 1-50 16,-10 0-83-16</inkml:trace>
  <inkml:trace contextRef="#ctx0" brushRef="#br0" timeOffset="24859.6406">19183 10081 288 0,'-10'-2'258'0,"1"1"-146"16,4-1-15-16,4 2-50 15,1 0-15-15,0 5-31 16,0 7-2-16,6 6 4 0,3 2-1 16,4 5 2-16,1 1-5 15,1 2 3-15,2-1-18 16,1-7-91-16,-4-9-158 15</inkml:trace>
  <inkml:trace contextRef="#ctx0" brushRef="#br0" timeOffset="25297.0672">19394 9849 685 0,'-3'-7'19'16,"1"3"24"-16,2 3-14 15,5 1-23-15,4 1 0 16,3 5-5-16,4 6-1 0,4-3 3 16,0 3-3-16,2-1 2 15,-3-4 0-15,0-1-1 16,-5-5 0-16,-4-1 1 15,-1-1 0-15,-1-8 5 16,-5-3-2-16,0-3-3 16,-2 0 2-16,-1 0 10 0,0 2 3 15,0 4-5-15,0 1-4 16,0 4 1-16,0 4 5 16,0 0-10-16,0 7-9 15,2 5 3-15,1 5 0 16,5 4 4-16,-1 1 2 0,2 5-3 15,-1 4 2-15,-1 1-1 16,-2 1-2-16,-1-4-20 16,-1-2-47-16,3-10-95 15,1-7-152-15</inkml:trace>
  <inkml:trace contextRef="#ctx0" brushRef="#br0" timeOffset="25593.9522">19803 10054 246 0,'-11'13'355'0,"-2"-1"-291"16,1 2 30-16,3 0-52 15,3 1-10-15,4-5-17 16,2 0-1-16,6-2 0 16,5 0 2-16,2-1-3 15,1 0-5-15,-2 1-1 16,0-2-3-16,-4 3-4 0,-1-2 1 15,-5 1 0-15,-1 0-1 16,1-3 2-16,-2 0-2 16,0-2 1-16,2-3 1 15,7 0-3-15,2-5 0 0,7-4 1 16,4-6-5-16,1-2-10 16,4-2-16-16,-2-4-21 15,1 0-74-15,-1-5-102 16</inkml:trace>
  <inkml:trace contextRef="#ctx0" brushRef="#br0" timeOffset="25797.0722">19998 9844 469 0,'-1'0'96'0,"1"0"-3"15,4-2-11-15,8-3-48 16,5-2-14-16,1-1-15 16,1 0-5-16,0 0-2 0,0-2-83 15,-5 0-81-15,-3-1-231 16</inkml:trace>
  <inkml:trace contextRef="#ctx0" brushRef="#br0" timeOffset="25968.8857">20019 9752 605 0,'-11'7'85'16,"4"-1"-16"-16,4 4-41 15,3 2 1-15,0 3-11 16,9 1-5-16,3 0-8 16,6 1-3-16,4-3 2 0,0-1-34 15,-1-5-83-15,-2-8-183 16</inkml:trace>
  <inkml:trace contextRef="#ctx0" brushRef="#br0" timeOffset="26281.3607">20573 9580 542 0,'0'1'92'0,"7"-1"0"0,11-8-31 16,11-6-40-16,6-1-16 15,6-6-4-15,4 1-17 16,3-2-79-16,-3-2-75 0,-1-1-225 16</inkml:trace>
  <inkml:trace contextRef="#ctx0" brushRef="#br0" timeOffset="26437.6138">21204 9305 631 0,'2'0'22'16,"2"-1"21"-16,5-2-18 16,1-3-22-16,6-1-1 15,3 1-8-15,5-4-77 16,7-2-102-16</inkml:trace>
  <inkml:trace contextRef="#ctx0" brushRef="#br0" timeOffset="26609.5111">21686 9114 617 0,'-3'0'43'0,"3"-1"48"16,4-4-50-16,11-3-22 16,5-2-5-16,5 1-11 15,2-1-1-15,4 0 0 0,4 1-28 16,-4-5-84-16,0 2-75 15</inkml:trace>
  <inkml:trace contextRef="#ctx0" brushRef="#br0" timeOffset="27062.5681">22072 8840 569 0,'0'-15'20'0,"0"2"45"15,4 0-33-15,6 2-4 16,-2 0 5-16,2 6-9 15,0 2-11-15,1 3-7 16,0 0-1-16,0 7 1 0,3 4-5 16,3-2-1-16,-4-1 4 15,-6 1-13-15,4-2-18 16,-8-2-23-16,-3-2-50 16,0-3-79-16</inkml:trace>
  <inkml:trace contextRef="#ctx0" brushRef="#br0" timeOffset="27546.8914">22061 8922 669 0,'4'-11'51'15,"7"-5"6"-15,7 1-13 16,2-2-15-16,3 1-5 15,1 2-17-15,-1 1-6 0,-3 4-3 16,-3 2-16-16,-4 4-24 16,-8 2-69-16,-5 1-77 15,0 0-75-15</inkml:trace>
  <inkml:trace contextRef="#ctx0" brushRef="#br0" timeOffset="27718.7665">22119 8753 505 0,'-7'-7'93'0,"5"2"8"15,1 2-29-15,1 3-18 16,0 0-30-16,7 6-19 16,2 7-4-16,2 7 4 0,3 7-1 15,4 5-1-15,-2 3 0 16,3 4-2-16,-1-3 1 16,0-2-5-16,1-4-54 15,-1-12-120-15,-1-8-219 16</inkml:trace>
  <inkml:trace contextRef="#ctx0" brushRef="#br0" timeOffset="28156.2283">22390 8533 726 0,'-4'0'10'0,"4"0"8"16,0 0-20-16,7 9-5 0,6 6 4 16,3-1 2-16,3 1 6 15,3-2-2-15,1-2-1 16,-2-4-1-16,-1-1 1 16,-2-6-2-16,-2 0 6 15,-5-1-2-15,-2-10 1 0,-3-1 0 16,-3-3 14-16,-3-2 7 15,0 1-13-15,-3-2 2 16,-4 3 2-16,-2 1 0 16,-1 4-2-16,3 3-4 15,2 2-5-15,1 5-7 0,2 0-1 16,2 6-1-16,0 6-3 16,6 4 7-16,2 6-1 15,3 3 0-15,1 2 1 16,-2 0 0-16,2 2 0 15,-3-1 0-15,-2 0-2 16,-3 0-28-16,-1-1-25 0,-2-7-108 16,0-6-249-16</inkml:trace>
  <inkml:trace contextRef="#ctx0" brushRef="#br0" timeOffset="28640.5606">22773 8740 562 0,'2'9'48'16,"4"7"39"-16,-1 1-25 0,3 6-18 15,1 1-12-15,0 1-17 16,0 1-5-16,-2-4-4 16,-3-7-5-16,0-3 0 15,-4-3 1-15,0-6-2 16,0-3 6-16,0-6 9 0,-3-4-11 15,-2-8 0 1,1-6 1-16,1-5 0 0,0 0-2 16,2 1-1-16,1 1-4 15,0 3 4-15,0 6-3 16,0 6 0-16,0 3 2 16,0 6 0-16,0 1-4 15,0 2-2-15,4 2-4 0,3 7 9 16,2 3-1-16,4 6-1 15,0 2 1-15,0-1 2 16,1 2-1-16,-2-4 1 16,-3-1-1-16,0-7-1 0,-4-3 1 15,0-6-1-15,3-1 5 16,-1-12 20-16,-2-6-9 16,3-3-10-16,-1-7-4 15,-3-1 0-15,-1-2 1 16,-3 4 0-16,0 4-2 15,0 6 0-15,-7 9-15 0,-4 7-42 16,-3 2-106-16,-5 8-260 16</inkml:trace>
  <inkml:trace contextRef="#ctx0" brushRef="#br0" timeOffset="29328.0094">19140 10971 484 0,'-8'7'209'0,"4"-7"-122"0,4 0-29 15,2 0-55-15,11-3 0 16,6-3 4-16,7-4-4 16,5-4 2-16,9-1-3 15,8-6-1-15,9-4 1 0,8-4-1 16,9-6 0-16,10-4 0 15,10-4 2-15,13-5-5 16,9-3 4-16,10-3 0 16,9-2-3-16,12-2 2 15,7-7-1-15,13-1 0 16,10-6 1-16,7-3-2 0,10-6 2 16,3-1 1-16,8 0 3 15,3-2 7-15,-2 1 1 16,-1 1 1-16,-2 3 5 15,-11 3-2-15,-6 4-5 16,-13 6-4-16,-12 8-6 0,-17 9-3 16,-21 8 2-16,-21 9-6 15,-22 11-20-15,-27 9-27 16,-23 12-47-16,-25 3-84 16,-13 16-67-16</inkml:trace>
  <inkml:trace contextRef="#ctx0" brushRef="#br0" timeOffset="30031.0972">21563 10246 712 0,'0'4'68'0,"0"1"-26"16,1 5-38-16,5 7-1 16,3 2 6-16,0 7 4 15,4 4-4-15,0 0 0 0,0 3-3 16,-3 3-2-16,-2-6-3 16,-5-3 1-16,-3-3-2 15,0-6 1-15,-1-9 2 16,-7-9 2-16,-1-3 4 15,1-14 4-15,1-9-7 0,2-6-3 16,3-7 0-16,0-5-2 16,2 2 1-16,0 1-1 15,3 3-2-15,6 6 2 16,0 7-2-16,3 7-1 16,0 9 1-16,2 6-2 0,2 3 0 15,4 12 1-15,2 6-1 16,4 7 4-16,1 7 0 15,1-2-2-15,3 1 1 16,-1-5-3-16,-1-3-6 16,-1-9 6-16,0-5 1 15,-1-8 1-15,-5-1 2 0,0-11 0 16,-4-9 1-16,-7-5 3 16,-1-7-1-16,-5-6 6 15,-5-3 7-15,-4-4-3 16,-5 4-3-16,-4 2-3 15,-3 7-4-15,2 7-1 0,1 5-3 16,1 3-17-16,6-1-58 16,2-5-284-16</inkml:trace>
  <inkml:trace contextRef="#ctx0" brushRef="#br0" timeOffset="81232.9769">10693 5624 382 0,'-2'-4'6'15,"-1"0"17"-15,2 1 18 16,0 1-7-16,1 2-3 16,0 0-3-16,0 0-9 0,0 0-20 15,1 0 8-15,4 0 2 16,4 0 0-16,0 0-3 16,4 0-5-16,1 2-1 15,3-2-1-15,5 0-47 16,1 0-42-16,-2-2-78 0</inkml:trace>
  <inkml:trace contextRef="#ctx0" brushRef="#br0" timeOffset="81451.7037">10714 5633 313 0,'-7'0'6'0,"5"0"15"16,0 0 13-16,2 0 4 15,0 0-14-15,7 0-22 0,0-1 1 16,8-2-1-16,1 0-44 16,2-2-72-16,-1 0-107 15</inkml:trace>
  <inkml:trace contextRef="#ctx0" brushRef="#br0" timeOffset="81733.2462">10705 5629 165 0,'-13'3'200'15,"5"-3"-191"-15,5 0 31 16,-2 0-4-16,5 0-2 15,3 0 7-15,9 0-24 16,5-3-10-16,7-3 5 0,7 0-9 16,9 0 0-16,2-1-3 15,6-1 0-15,1 0 1 16,2 3-40-16,-6-1-12 16,-2 3-6-16,-7 2-21 15,-7 1 13-15,-8 0-33 16,-9 0 1-16</inkml:trace>
  <inkml:trace contextRef="#ctx0" brushRef="#br0" timeOffset="81905.113">11179 5593 111 0,'-9'6'63'0,"-1"-1"-5"16,-2-2 11-16,4 1-14 15,-2-2-19-15,5-1-16 0,1-1-3 16,4 0-6-16,0 0 9 16,11 0 10-16,5-1-10 15,3-3-15-15,5 0-2 16,0-1-1-16,3-1 1 15,1 1-1-15,-2 1 1 16,2 0-5-16,1 3 4 16,-4-2-8-16,-2 1-97 0,-3 1-123 15</inkml:trace>
  <inkml:trace contextRef="#ctx0" brushRef="#br0" timeOffset="82248.8304">10741 5674 425 0,'-18'0'4'16,"6"0"-2"-16,8 0 13 15,4 0 22-15,16-6-3 0,9-2-30 16,8 1 3-16,11-2-5 16,7 1 5-16,8-2-2 15,2 1-4-15,8 3 1 16,3-3-10-16,3 0 15 16,2 1-6-16,-1-2 0 15,0 1-2-15,-5 2 2 0,-5-1-2 16,-6 2-9-16,-6 2-42 15,-6-1-25-15,-8 3-68 16</inkml:trace>
  <inkml:trace contextRef="#ctx0" brushRef="#br0" timeOffset="82623.789">11375 5556 347 0,'-16'1'11'0,"4"1"-4"0,6-1 16 15,3 2-13-15,3-2-2 16,4-1-17-16,14 0 26 15,8 0 11-15,10-3-4 16,10-4 0-16,9-2-8 16,11 0-10-16,8-3-3 0,9 0-3 15,8 0 0-15,6 0-12 16,3 0-14-16,4 1 8 16,-2 0 11-16,0 1-11 15,-5 3-7-15,-3 1 14 16,-9 0-24-16,-7 3-30 0,-8-3-43 15</inkml:trace>
  <inkml:trace contextRef="#ctx0" brushRef="#br0" timeOffset="83779.9743">11433 5546 430 0,'-9'3'7'0,"4"-1"23"16,5-2-10-16,3 0-10 15,14 0 21-15,2 0 2 16,9-6-24-16,5 0-6 0,8-1 3 15,2-3-2-15,5 1-5 16,6-1 2-16,5 0-1 16,1 1 1-16,6-1-1 15,2 2 0-15,1 1 0 16,0 2 1-16,0 1-1 16,1 1-1-16,1 2 3 0,-2 1-3 15,3 0 1-15,3 0 0 16,-2 0-1-16,3 0 3 15,-3-2-3-15,6 1 1 16,-4 0 1-16,3-2-2 0,1 3 1 16,-2-1 1-16,4 1-1 15,-4 0 0-15,2-1 0 16,0 1-1-16,0 0-3 16,2 0 0-16,-2-2 3 0,1 0 0 15,1-1 1-15,-2 1 1 16,-1-1 0-16,0-3 0 15,-1 1 5-15,-2 1 4 16,-3-2-5-16,0 1 0 16,-4 0-1-16,-1 0-4 15,-1 2 0-15,-1-3 0 0,-2 3-9 16,2-2-7-16,-2 2 8 16,0 1 0-16,-1-2 8 15,-2 3 0-15,0-2 0 16,0 0 2-16,-2 0 4 15,4 1 1-15,1 2-5 0,2-1-2 16,0 1 1-16,0 0-1 16,-1 0-5-16,1-2 2 15,0 2 2-15,-2-1 0 16,4 1 3-16,1 0-2 16,3-3 0-16,0 3 2 15,4 0-2-15,-1 0 2 0,2 0-2 16,3 0-1-16,0 0 1 15,1 0 1-15,2 0-1 16,-2 3 0-16,1-2 1 16,-3 1-2-16,2-1 4 15,-2 1 3-15,0-2 0 0,-3-2 5 16,0 2-3-16,-2 0-1 16,0 0-2-16,-2-3-5 15,3-1 2-15,0 0-1 16,-3 0-3-16,-3 0 3 0,1 1 1 15,-5 1-3-15,-2 1 2 16,-5-2-2-16,-6 3-9 16,-5-3-31-16,-2-2-166 15</inkml:trace>
  <inkml:trace contextRef="#ctx0" brushRef="#br0" timeOffset="94670.2227">17316 12504 579 0,'-4'2'54'0,"2"-2"24"16,2 0-21-16,6-7-26 15,5-5-13-15,4-3 4 0,6-5-11 16,3-1-3-16,3 0-3 15,-1 2-5-15,0 2 1 16,0 3-7-16,-3 4-34 16,-7 7-60-16,-4 3-51 15,-8 1-97-15</inkml:trace>
  <inkml:trace contextRef="#ctx0" brushRef="#br0" timeOffset="94810.8384">17415 12568 594 0,'-11'13'36'15,"6"-5"39"-15,5-8 0 0,5-3-44 16,15-15-9-16,6-4-3 16,10-12-10-16,7 0-3 15,5-2-2-15,6-3-44 16,-6 4-85-16,-2 1-97 16</inkml:trace>
  <inkml:trace contextRef="#ctx0" brushRef="#br0" timeOffset="112919.8677">13325 12292 253 0,'-14'-2'-10'0,"1"-5"31"16,2 4 41-16,2-2 6 16,0 3-14-16,3-2 9 0,0 1-6 15,3-1-9-15,1 1-8 16,1 0 2-16,1 3-11 16,0-5-13-16,0 0-8 15,4-2-3-15,7-3 0 16,6-4-5-16,9-6 2 15,6-3-4-15,6-3 1 0,2-4 0 16,5 2-9-16,-5 0-50 16,-2 4-26-16,-8 5-44 15,-10 6-179-15</inkml:trace>
  <inkml:trace contextRef="#ctx0" brushRef="#br0" timeOffset="113107.3456">13378 12391 605 0,'-9'18'5'16,"7"-9"15"-16,3-9 20 15,14-5-20-15,9-17 20 16,9-13-8-16,11-8-11 16,7-9-12-16,4-6-7 15,3 0-1-15,1 1-3 0,-8 3-78 16,-3 3-98-16</inkml:trace>
  <inkml:trace contextRef="#ctx0" brushRef="#br0" timeOffset="128450.4871">23340 1369 191 0,'0'-12'398'15,"-9"0"-392"-15,-3 3 18 0,1 3 38 16,-1 2-28-16,0 1-9 16,-1 3-2-16,-2 5-5 15,-4 12-9-15,-3 10-3 16,-3 12-5-16,-5 15 6 0,-2 9 2 16,-5 13 0-16,1 6-3 15,-3 5 3-15,0 5 3 16,5-3-3-16,-1 0-4 15,8-9-1-15,1-5 3 16,7-9-4-16,5-7 2 0,5-11-4 16,5-10-2-16,4-9 3 15,0-7-5-15,6-10-39 16,4-9-48-16,1-3-61 16,-3-16-135-16</inkml:trace>
  <inkml:trace contextRef="#ctx0" brushRef="#br0" timeOffset="128856.7424">22560 2113 275 0,'-2'-9'366'0,"2"7"-344"15,0 2-2-15,7 1-26 16,3 12 2-16,2 8 4 0,5 6 2 16,1 6 0-16,0 3-1 15,-2 1 1-15,2 2 0 16,-1 1 0-16,-1-6-2 16,-1-7 1-16,3-3 1 15,3-12 0-15,2-10 2 16,6-4 23-16,9-16 27 0,5-10-20 15,7-12-16-15,4-6 6 16,6-7-1-16,0-4-7 16,1 0-5-16,-3 5-5 15,-6 8 3-15,-10 7-4 0,-8 10-5 16,-14 11 1-16,-7 6 0 16,-5 6-2-16,-7 4-2 15,-1 7-68-15,-5 5-66 16,-8 2-171-16</inkml:trace>
  <inkml:trace contextRef="#ctx0" brushRef="#br0" timeOffset="129809.8044">12664 12859 528 0,'-7'11'42'0,"1"-5"-10"0,5 1-2 16,1-4 2-1,0-1-13-15,5-2-2 0,9 0 9 16,4-2 1-16,6-7-4 16,6-3 0-16,6-5-7 15,6-5-3-15,4 1-2 16,5-2-1-16,0 1 0 0,5-2-3 16,1 1 4-1,0 1-3-15,3 0-4 0,0 2 0 16,-3-3-2-16,-3 3 0 15,-4 0-3-15,-3 1 1 16,-8 4 1-16,-8 1-1 0,-7 4 2 16,-6 5-3-16,-7 4-22 15,-9 1-39-15,-2 9-41 16,-11 4-15-16,-5 3-95 16</inkml:trace>
  <inkml:trace contextRef="#ctx0" brushRef="#br0" timeOffset="130090.9986">12768 13126 661 0,'-10'14'78'0,"2"-9"-66"15,5-3-4-15,3-2 0 16,6 0-1-16,12-9 13 0,8-4 14 16,11-10-7-16,11-6-8 15,12-5-10-15,6-7-1 16,7-2-6-16,7 0-2 16,-1 3 2-16,2 5-3 15,-6 5-2-15,-6 5-61 16,-8 4-176-16</inkml:trace>
  <inkml:trace contextRef="#ctx0" brushRef="#br0" timeOffset="132872.1608">3010 11679 572 0,'0'-11'41'0,"0"2"39"15,0-3-3-15,0 6-43 0,0 0-2 16,0 3-6-16,0 3-12 16,0 0-10-16,0 11-13 15,3 8 2-15,3 3 6 16,1 7 1-16,1 6 1 0,-2 1 0 16,-2 1-1-16,0-1 2 15,-3-6-6-15,-1 0-22 16,0-7-16-16,0-4-35 15,0-9-47-15,-3-6-93 16</inkml:trace>
  <inkml:trace contextRef="#ctx0" brushRef="#br0" timeOffset="133122.1283">2792 11590 601 0,'-22'-1'6'16,"5"-1"61"-16,9 0 16 16,8-2-24-16,5-4-17 15,21-2-35-15,7-2 3 16,15 0 1-16,8-5-3 0,9 1-7 16,0 5 1-16,-1 1-2 15,-2 4-23-15,-11 6-25 16,-7 0-50-16,-11 9-46 15,-13 4-113-15</inkml:trace>
  <inkml:trace contextRef="#ctx0" brushRef="#br0" timeOffset="133950.1968">3354 11776 361 0,'5'-6'50'0,"-1"-1"39"16,-1 2-6-16,-2-1-23 15,-1 0-7-15,0 4-6 16,-1 1-15-16,-6 0-17 16,2 1-7-16,-3 0-3 15,-1 6-2-15,-3 6-3 0,2 4-2 16,0 3 1-16,3 4 0 15,5 1 0-15,2 0 0 16,0 0 5-16,5-3-4 16,5-3-1-16,1-5-6 0,4-3-1 15,-3-6 7-15,3-4 2 16,0 0-1-16,-3-11 5 16,0-2 0-16,-3-5 6 15,-3 0 0-15,0-4 5 16,-6 1 4-16,0-2 2 15,-5 3-8-15,-5 4-7 16,-1 1-3-16,-2 5-5 0,-1 2 10 16,2 6-12-16,2 2 0 15,5 0-16-15,4 7-33 16,1 1-17-16,8 0-71 16,5 0-64-16</inkml:trace>
  <inkml:trace contextRef="#ctx0" brushRef="#br0" timeOffset="134215.8072">3615 11604 683 0,'0'-8'64'16,"-2"2"19"-16,-1 3-33 15,2 3-22-15,1 0-14 16,-4 0-14-16,4 13-6 0,0 4 2 15,0 9 3-15,0 6 1 16,4 8 1-16,-3 4-1 16,2-1 1-16,-3 1-11 15,0-6-16-15,0-4-4 16,0-5-8-16,0-7-9 16,-3-6-41-16,-3-8-55 15,2-6-154-15</inkml:trace>
  <inkml:trace contextRef="#ctx0" brushRef="#br0" timeOffset="134372.0341">3563 11854 444 0,'-9'-6'221'15,"5"3"-143"-15,2-3-11 16,2 2-30-16,5-2-15 16,11-2-28-16,10 1 3 15,7-2 1-15,8 1-51 16,2 1-48-16,2-1-82 15,-5 1-201-15</inkml:trace>
  <inkml:trace contextRef="#ctx0" brushRef="#br0" timeOffset="134997.1225">3988 11740 439 0,'-9'0'210'15,"-3"0"-149"-15,0-1-8 16,0 1-31-16,0 3-9 15,-1 7-9-15,2 4-1 16,2 2-3-16,3 2 3 0,0 3-4 16,5-1 0-16,1 1 1 15,0-2-18-15,0-3-17 16,2-2-20-16,3-4-8 16,-2-3 10-16,1-5-1 15,-2-2 18-15,3 0 33 16,-1-7 25-16,-1-2 22 0,0-4 6 15,-2-2 12-15,1-1-6 16,-2 0-1-16,2 0-19 16,-1 2-16-16,-1 4-4 15,1 3-4-15,1 5-8 16,-1 2-5-16,1 0-8 16,3 9-5-16,-1 3 13 0,2 1 1 15,3 5 2-15,0-1-2 16,0-1-1-16,1-1-12 15,2-4-9-15,0-6 8 16,2-5 7-16,1 0 6 0,0-11 3 16,-3-6 1-16,3-4 1 15,-4-6 0-15,5-6 8 16,-3-5 3-16,-4-8 3 16,-1-7 1-16,-4-5-11 15,-4-4 10-15,0 3-4 0,-9 4 1 16,-1 11-3-16,0 13-8 15,0 13-1-15,-1 16-1 16,1 7-8-16,-1 21 1 16,0 10 5-16,-1 11-1 15,3 8 2-15,1 7-1 16,4 2-11-16,4-5-9 16,4-1 15-16,7-9 2 0,9-5 2 15,2-8-8-15,7-5-20 16,3-7-63-16,3-7-104 15,1-8-196-15</inkml:trace>
  <inkml:trace contextRef="#ctx0" brushRef="#br0" timeOffset="135684.5813">4745 11608 377 0,'4'-12'97'15,"-3"-2"4"-15,-1 1 8 0,0 1-25 16,-3 0-22-16,-4 3-31 16,-7 0-17-16,0 6-7 15,-2 0 0-15,-1 3-3 16,-1 0-1-16,5 5-3 0,2 5-3 15,4-1 1-15,7 3-3 16,0 0 3-16,12 3 2 16,6 1-1-16,3 1 1 15,4 1 2-15,1-1-2 16,-2 0 2-16,-4 2-1 16,-5 1-2-16,-6-1 3 0,-6 0 0 15,-3 1-2-15,-14-2 1 16,-4 0 3-16,-6-2 0 15,-3-4 0-15,1-4-2 16,6-4-1-16,3-4-2 16,8 0-20-16,8-8-18 0,2-5-38 15,14 1-98 1,5-3-215-16</inkml:trace>
  <inkml:trace contextRef="#ctx0" brushRef="#br0" timeOffset="135965.805">4885 11722 371 0,'0'3'207'16,"-5"3"-136"-16,-2 0 8 16,1 1-34-16,3 4-20 15,0 3-19-15,3 0 1 16,1 3-1-16,7 1-3 0,4-1 0 16,-1-2-3-16,4-5-2 15,-2-2 4-15,1-6-4 16,1-2 2-16,-2-4 7 15,-2-9 3-15,1-5 10 16,-2-5-1-16,-1-4-13 16,-3-2 0-16,-1-2 1 15,-2 2-1-15,-2 1-2 0,-1 5-3 16,0 7-3-16,0 4-3 16,0 9-15-16,0 3-21 15,0 3-53-15,0 9-63 16,0 2-49-16</inkml:trace>
  <inkml:trace contextRef="#ctx0" brushRef="#br0" timeOffset="136512.6474">5066 11767 489 0,'1'3'121'0,"-1"-3"-55"16,1 1-23-16,2 2-24 15,-2 1-5-15,3 0-5 16,0 4 6-16,0-1-3 15,1-2-2-15,0 3-3 16,-1-3 0-16,-1-2 2 0,3-3 2 16,-1 0 8-16,0-1 10 15,1-10-6-15,1 0-9 16,1-4-5-16,2-1-7 16,-2 3 0-16,-1 2-1 15,-2 3-2-15,-1 3 1 0,-2 3-1 16,0 2-1-16,-2 0-3 15,3 9 2-15,0-1 2 16,0 4 3-16,3 1-2 16,-1 0 0-16,2 0 1 15,-1-3-1-15,0-1 1 16,-2-2 1-16,-2-3-2 0,2-1 0 16,-3-3 2-16,0 0 0 15,3-3 4-15,0-3-3 16,1-6-2-16,0-2 1 15,1-2-1-15,0 0 0 16,-3 1 1-16,0 3-2 0,0 2 0 16,-2 6 1-16,1 1-3 15,0 1 1-15,-1 2 0 16,3 0-4-16,0 3 1 16,2 3 3-16,3 6 1 15,0-3 2-15,0 4-4 0,0 1 3 16,-2 0-1-16,1 2-2 15,2 2-37-15,-4-5-37 16,0-2-171-16</inkml:trace>
  <inkml:trace contextRef="#ctx0" brushRef="#br0" timeOffset="137231.3443">5712 11715 566 0,'-1'-10'148'0,"-6"0"-65"16,0 1-26-16,2 2-43 15,-5 4-2-15,1 3-7 16,1 0-5-16,-1 9-1 16,0 5-1-16,2 6 1 15,1 3 0-15,3 2 0 0,3 2-2 16,0-3-4-16,5-1-6 16,5-4-6-16,3-7 3 15,2-4 5-15,3-8 6 16,0 0 9-16,0-12 0 15,2-5-1-15,-1-4 0 16,-4-3-2-16,-3-2 4 0,-5 1-1 16,-7 0 17-16,0 0-1 15,-11 6-11-15,-6 4-4 16,-3 6-5-16,1 7-1 16,1 2-2-16,3 2 2 15,5 5-6-15,4 4-27 0,3 0-17 16,3-2-68-16,7-2-85 15</inkml:trace>
  <inkml:trace contextRef="#ctx0" brushRef="#br0" timeOffset="137528.1938">5869 11575 635 0,'-6'-12'92'0,"-1"0"-1"15,2 3-43-15,-1 4-17 0,3 1-9 16,1 2-12-16,2 2-8 16,0 10-6-16,-1 7-1 15,1 6 3-15,0 10 2 16,0 2 4-16,0 7 2 16,1 1 0-16,4 2-6 0,0-1 1 15,1-1 3-15,1-1-4 16,1-6-9-16,-3-6-16 15,0-6 4-15,-2-5-3 16,-1-6-10-16,-2-7-44 16,0-5-76-16,-5-1-46 0</inkml:trace>
  <inkml:trace contextRef="#ctx0" brushRef="#br0" timeOffset="137621.9469">5833 11952 193 0,'0'-17'335'15,"0"-2"-261"-15,8 1 1 16,10 4-36-16,4 0-16 0,8 1-21 15,7-2-19-15,-2-1-111 16</inkml:trace>
  <inkml:trace contextRef="#ctx0" brushRef="#br0" timeOffset="138434.3755">6513 11587 518 0,'1'-12'88'16,"-1"-2"-14"-16,0-1 6 0,0 5-22 16,-3-2-28-16,-3 3-14 15,-3 4-7-15,-3 2-7 16,-5 3-1-16,-3 0-3 15,3 3 0-15,1 5-1 0,2 1 0 16,6 3-2-16,8 0 0 16,0 0 2-16,11 1 3 15,9 0 0-15,4 0 0 16,4 1 3-16,-1-1-3 16,-3 3 2-16,-4-1-2 15,-7 0-2-15,-6 2 2 16,-7 1-2-16,-8 0 3 0,-8 0 7 15,-7 0-1-15,-3-2-1 16,2-3-1-16,0-4-3 16,9-4-1-16,4-2-2 15,10-3-22-15,4-4-21 16,18-5-88-16,9-5-67 0</inkml:trace>
  <inkml:trace contextRef="#ctx0" brushRef="#br0" timeOffset="139028.0863">6778 11656 635 0,'-13'-5'56'16,"1"-2"23"-16,0 1-56 16,1 3-16-16,-1 0-2 15,3 3-2-15,-1 0-4 0,1 0-1 16,0 9 0-16,0 3-1 15,0 3 2-15,1 5 0 16,1 3 1-16,-1 1-9 16,5-1-26-16,1-3 4 15,2-4 10-15,0-4 12 16,2-6 1-16,9-6 1 0,2 0 6 16,1-9 12-16,2-6 4 15,-1-3 2-15,0-2 13 16,-2-2 1-16,-4 2-8 15,-1 3 7-15,-5 3-6 0,0 6-9 16,-3 4-1-16,0 4-8 16,0 3-11-16,0 10-6 15,0 6 9-15,1 8 3 16,4 5 1-16,0 6-3 16,3-1 2-16,3 1-16 15,2-2-9-15,-2-6 8 0,3-7 13 16,0-8 1-16,0-8 2 15,-2-5 1-15,0-2 2 16,-1-9 3-16,-3-6 1 16,-4-8 9-16,0-6 5 15,-4-6-5-15,0-9-3 0,-2-4-5 16,-2 0 0-16,2-1-6 16,-1 7 0-16,3 5-2 15,0 8 3-15,0 12-3 16,0 3-2-16,0 7 2 0,2 4-1 15,0 3-7-15,3 0-34 16,4 3-44-16,2 6-36 16,2 0-59-16,-1-1-298 15</inkml:trace>
  <inkml:trace contextRef="#ctx0" brushRef="#br0" timeOffset="139496.7981">6997 11638 656 0,'0'-3'63'16,"-4"0"6"-16,4 3-40 16,-3 0-9-16,1 0-16 15,2 6-8-15,0 7 3 16,0 1-1-16,0 5 2 0,5 4 2 16,-1 1 0-16,-1-3-2 15,3 0-10-15,0-6-3 16,1-6 3-16,2-3 7 15,3-6 1-15,0-1 4 16,2-11 5-16,1-5 7 0,3-5-1 16,0-4 0-16,-3-1 1 15,-2-3 1-15,-4 2-2 16,-4 2-4-16,-1-1 1 16,-4 9-4-16,0 3-5 15,0 6-1-15,0 5-1 16,-1 4-24-16,1 1-43 0,0 8-71 15,1 1-69-15</inkml:trace>
  <inkml:trace contextRef="#ctx0" brushRef="#br0" timeOffset="140137.3743">7335 11609 627 0,'0'-3'57'0,"-9"-1"-9"16,0 4-15-16,-2 0-15 0,-2 8-4 16,2 3-12-16,0 3 2 15,2 2-3-15,1 1 0 16,4 1 0-16,1 0 0 16,3 0-2-16,0-5-4 15,2-4-8-15,3 1 2 0,3-8 4 16,-1 0 4-16,2-2 4 15,1-3 3-15,0-6-1 16,-1-2 1-16,-1-4 7 16,-1-1 8-16,1-2 8 15,-5 1-5-15,1 2-3 0,-1 2-2 16,-1 2-7-16,-2 5-6 16,0 2 0-16,0 4-4 15,3 0-3-15,2 3-8 16,0 7 4-16,0 4 7 15,3 1 0-15,1 3-10 16,0 0 2-16,-2-3 2 0,2-1-3 16,-1-4 5-16,1-5 2 15,-3-1 0-15,1-4 2 16,-1 0 1-16,3-3 2 16,-3-5-4-16,2-2-5 0,-1-2 4 15,-3-5 2-15,0-2-1 16,-3-1 2-16,-1 1-1 15,0-2 1-15,2 1 7 16,2 5 3-16,-1 2-10 16,6 5-2-16,0 1-1 15,4 4 0-15,-2 3 1 16,4 0-1-16,-6 12-2 0,-1 0 1 16,-3 6-2-16,-2 3 5 15,-3 6 2-15,0 0-2 16,0 1 3-16,0 1-4 15,0 0-38-15,0-7-46 0,1-8-98 16,8-7-143-16</inkml:trace>
  <inkml:trace contextRef="#ctx0" brushRef="#br0" timeOffset="140809.1996">7762 11585 559 0,'-9'0'48'16,"4"2"9"-16,0 3-16 0,2 0-18 15,3 2-24-15,0-3 2 16,2 0 1-16,2 0 0 16,3-1 2-16,-1-3 2 15,3 0-2-15,-3 0 0 16,4 0-1-16,0-5-1 15,0-4 2-15,2-1-3 0,-3-1-1 16,-3 0 2-16,-1 1-1 16,-5-2 4-16,0 2 1 15,-6 0 10-15,-5 4 2 16,-4 3 1-16,1 3-7 16,-2 0-6-16,0 5-5 0,2 7-1 15,1 3 4-15,5 0-2 16,2 3-2-16,6 4 2 15,0-2-2-15,9 2 1 16,5-4-1-16,4 1-1 0,1-4 1 16,3-2-2-16,3-4-7 15,-1-3 0-15,0-3-2 16,1-3 4-16,-4 0 4 16,-1-10 3-16,-5-1 2 15,-3-2 1-15,-2-3-1 16,-5-1 3-16,-1-3 0 15,-4-4 5-15,0-3-1 0,0-4 0 16,0 3-4-16,-6 1-2 16,2 3-3-16,-2 5 3 15,1 7 10-15,5 6-4 16,-2 3-7-16,2 3 0 0,7 0-6 16,3 4-2-16,4 7 7 15,3 1-3-15,4 3 2 16,-1 3 0-16,-4 2 0 15,-5 3 0-15,-3 3 0 16,-8 3 10-16,-3 2 3 16,-8 1-1-16,-7 2-5 0,-3 2-4 15,0-3-7-15,0-4-42 16,6-7-76-16,3-5-459 16</inkml:trace>
  <inkml:trace contextRef="#ctx0" brushRef="#br0" timeOffset="141465.4424">8524 11549 609 0,'-7'0'46'0,"7"-7"42"16,0-1-45-16,14-2-27 16,3 1-8-16,8-2-4 15,3 3-2-15,4 0-2 16,-3 5 0-16,3 1-19 0,-5 2-49 16,-5 2-37-16,-2 8-34 15,-13-1-84-15</inkml:trace>
  <inkml:trace contextRef="#ctx0" brushRef="#br0" timeOffset="141590.3963">8645 11660 528 0,'-7'5'108'15,"6"-1"-38"-15,2-2-37 16,14-2 0-16,11-2-12 16,11-5-12-16,10-1-6 0,8-3-40 15,4-3-179-15</inkml:trace>
  <inkml:trace contextRef="#ctx0" brushRef="#br0" timeOffset="142215.3362">4535 12479 585 0,'-8'-23'66'16,"1"0"33"-16,-2 3-42 0,-1 3-6 15,-2 6-20-15,-4 8-8 16,-3 3-7-16,-4 18-11 15,-1 10-5-15,0 13 1 16,-2 10-1-16,7 12 0 16,8 12 1-16,9 4-2 15,4 3 2-15,19-3-1 0,11-4-1 16,8-10-18-16,11-14-40 16,5-18-25-16,7-17-48 15,1-16-34-15,0-10-105 16</inkml:trace>
  <inkml:trace contextRef="#ctx0" brushRef="#br0" timeOffset="142480.9413">4940 12524 759 0,'-1'3'44'0,"1"5"-26"16,0 9-24-16,0 5 12 16,3 8-1-16,-3 6 3 0,2 7-1 15,-2 1-4-15,0 2-1 16,0 2 0-16,0-2-2 16,0-6-13-16,1-7-47 15,4-9-46-15,-4-12-17 16,-1-12-80-16</inkml:trace>
  <inkml:trace contextRef="#ctx0" brushRef="#br0" timeOffset="142684.0589">4740 12514 637 0,'-6'0'97'16,"2"-5"-13"-16,4 0-46 15,10-1-30-15,7-4 0 16,9-2-4-16,9 2-5 16,5-2 2-16,8 5-1 0,0 5-9 15,3 2-35-15,-3 2-41 16,0 7-55-16,-6 3-82 16</inkml:trace>
  <inkml:trace contextRef="#ctx0" brushRef="#br0" timeOffset="143199.6402">5374 12484 500 0,'1'-11'80'0,"-1"1"0"16,0 0 8-16,0 4-26 0,-7-2-23 15,-2 3-20-15,-6 5-12 16,-2 0 1-16,-6 11-6 15,-3 6-2-15,1 2 1 16,-1 4 0-16,6 2-4 16,5-2 5-16,7 0-4 15,6-3 0-15,2-1 1 16,12-5-2-16,5 0-1 0,3-2 4 16,5-2 0-16,0 0 0 15,-2-1 2-15,0 1-2 16,-3-2 1-16,-4 1 0 15,-5 2-2-15,-5-2 1 16,-3 3 1-16,-3 0 0 16,-6 2 3-16,-8 0 1 0,-6 0 0 15,-4 1-1-15,-2-3-3 16,-1-2-6-16,0-3-16 16,4-6-21-16,4-1-102 0,6-10-287 15</inkml:trace>
  <inkml:trace contextRef="#ctx0" brushRef="#br0" timeOffset="143715.2356">5782 12519 693 0,'0'-21'55'0,"0"2"8"16,-9 6-32-16,-2 3-14 15,-4 6-16-15,-4 4-3 16,1 0 0-16,0 12-3 16,2 3 3-16,2 3 2 0,3 2-1 15,5-2 0-15,6 0 2 16,0 0-4-16,4-2 6 16,7-4-2-16,6 0 1 15,2-4 3-15,4 0 1 16,1-1-5-16,0 1 2 0,-2 1-1 15,-2-1 0-15,-7 3 6 16,-3 1 0-16,-6 3 1 16,-4 1-1-16,-3 2-1 15,-12 1 1-15,-2 1-2 16,-3-1-6-16,-3-3 1 0,-1-4-21 16,1-4-21-16,3-5-10 15,0-5-71-15,3-12-125 16</inkml:trace>
  <inkml:trace contextRef="#ctx0" brushRef="#br0" timeOffset="144012.0799">5691 12203 772 0,'0'3'32'0,"1"1"-15"16,12 3-15-16,13 3 15 16,6 7 8-16,8 4-6 15,3 7-3-15,7 5-3 16,-3 9 2-16,-7 5 0 0,-4 7 6 16,-8 5-8-16,-6 5-5 15,-9 6-3-15,-10 4-2 16,-4 4-1-16,-18 6 1 15,-11 1 0-15,-10-2-13 16,-7-5-30-16,-11-14-33 16,-5-19-168-16</inkml:trace>
  <inkml:trace contextRef="#ctx0" brushRef="#br0" timeOffset="183182.6471">10589 8152 122 0,'-1'5'251'16,"-2"-5"-250"-16,3 1 0 15,0-1 0-15,0 0 7 16,0 0-3-16,4-1 26 15,4-4-3-15,-1 0-10 0,4-2 1 16,4-1-3-16,-1-1-8 16,3-2 0-16,3 0 7 15,4-2-7-15,0-1-3 16,3-1-2-16,2-4 2 16,2 2 6-16,3-4-3 15,2 0-2-15,3-3 0 0,3 0-2 16,4-3-3-16,2-1 0 15,3-2 3-15,4-3-4 16,1 0 2-16,5-5 1 16,1 1 5-16,3-1 4 0,4-1-4 15,5 1-5-15,-1-4 0 16,4-1-2-16,1-2-1 16,4-3 2-16,2 0-3 15,0-3 2-15,2 0 0 16,2-1 3-16,1 1 15 15,-1-1-5-15,1-3-2 0,3 1-1 16,1-3-8-16,1 1 0 16,4-5-2-16,0 0-1 15,2-3 1-15,5 0 0 16,-2-1-1-16,4 0 1 16,2-2-1-16,1 0-1 0,1 1 2 15,3-4 0-15,3-1-1 16,1 0 12-16,5 0-4 15,-1 0-2-15,1-1 4 16,6-2-4-16,-1-1 0 16,5-1-1-16,1-2-3 15,5 0 2-15,5-4-3 0,1-1-4 16,4-2 5-16,1-4-2 16,4-1 1-16,2-4 0 15,3-4-2-15,5-1 1 16,2-4 1-16,2-2 18 15,5 1 10-15,1-1-11 0,3 0-13 16,1 2-1-16,-1 3-3 16,-2 2-3-16,-7 2-21 15,-7 0-104-15,-9-1-421 32</inkml:trace>
  <inkml:trace contextRef="#ctx0" brushRef="#br0" timeOffset="205902.1698">16187 5208 6 0,'0'0'43'0,"0"0"-43"0</inkml:trace>
  <inkml:trace contextRef="#ctx0" brushRef="#br0" timeOffset="206339.6148">16187 5208 105 0,'-35'-1'7'0,"34"1"-3"0,1 0 4 16,0 0-7-16,0 0 0 15,0 0 6-15,0 0 3 16,0 0 12-16,0 0 1 16,0 0 12-16,0 0 7 15,0 0 0-15,0-1-33 16,2-2-5-16,1 3-4 0,-1 0 1 16,1 0-1-16,1 0-2 15,-1 0-55-15,-3 0-86 16</inkml:trace>
  <inkml:trace contextRef="#ctx0" brushRef="#br0" timeOffset="207058.3353">16158 5216 223 0,'-2'0'30'15,"2"0"-25"-15,-1 0 50 16,1 0-28-16,0 0 8 16,0 0-4-16,1-1-18 0,4-2-9 15,2 2-3-15,-2-2-2 16,-2-2-92-16</inkml:trace>
  <inkml:trace contextRef="#ctx0" brushRef="#br0" timeOffset="209761.3181">16028 4875 396 0,'0'-2'28'0,"0"-1"-18"16,0 0 30-16,0 0-14 15,0 0-10-15,2 1-2 16,2-1-2-16,0 2 4 16,1 0 0-16,-1-1-8 0,1 2-4 15,1 0-2-15,1 3 2 16,-2 3 1-16,1 3-2 16,1-1 1-16,0 1-2 15,1 1-1-15,1-3-1 16,0 1 1-16,2-1-10 0,-4-2-46 15,0 1-43-15,-3-3-91 16</inkml:trace>
  <inkml:trace contextRef="#ctx0" brushRef="#br0" timeOffset="210073.8063">16109 4810 223 0,'0'-3'232'16,"0"-1"-201"-16,0-1 18 15,0 4 0-15,0 0-12 16,0 1-3-16,0 0-6 15,-2 0-9-15,2 1-12 0,-3 9-10 16,0 2 2-16,-3 3 3 16,2 0 0-16,-1 3-2 15,0 2 1-15,-1 0 0 16,1 0-4-16,0-2-53 16,3-1-32-16,1-4-71 0</inkml:trace>
  <inkml:trace contextRef="#ctx0" brushRef="#br0" timeOffset="211590.0203">16131 4933 255 0,'0'0'49'0,"0"-3"7"16,0 3-12-16,0-3-21 15,0 2-3-15,1-2-4 16,1 1-8-16,0-1 4 16,2 2 0-16,-1-1 0 0,1 1-7 15,1-1 4-15,-1 2-2 16,1 0-7-16,2 0 3 16,-2 0-3-16,0 0 0 15,-1 0 1-15,-1 0-2 16,-1 6 0-16,-1 0 1 0,-1 3 2 15,0 1 4-15,0 0-1 16,0 0 1-16,0-1-2 16,-1 1-2-16,-1-2-1 15,2-2 1-15,-1-1-3 16,1-3 5-16,0 0-4 16,0-1 3-16,0 0 1 0,0-1-3 15,0 0 2-15,1 0-2 16,2 0 0-16,1 0-1 15,1 0 1-15,-2 0-2 16,3-1 1-16,-1 2-1 0,-1 1 1 16,2 0 1-16,-3 1-2 15,0 3 1-15,-1-1 1 16,-1 2 2-16,0 0 1 16,-1 3-1-16,0-1 2 15,0 2 3-15,0-2-2 16,0 1-4-16,0-3 1 0,0-1-1 15,0-2 1-15,0-1 0 16,0-2-1-16,0-1 5 16,0 0 4-16,0 0-1 15,0 0-2-15,0 0-2 16,0 0-5-16,0 1 1 16,0-1-1-16,2 0 0 0,1 0 0 15,1 0 0-15,1 2-3 16,-1 0 4-16,1 3-4 15,-1-2 2-15,0 4-1 16,-3 0 1-16,2 0-1 16,-3 1 2-16,0-2 0 0,0 4 1 15,-4-2-1-15,-3 1 1 16,-2-1 2-16,-1 0-4 16,0 0-1-16,-2-3-21 15,0-3-39-15,1-2-114 16</inkml:trace>
  <inkml:trace contextRef="#ctx0" brushRef="#br0" timeOffset="215496.2572">11692 7097 99 0,'0'0'80'15,"0"0"-40"-15,0 0-6 16,0 0-23-16,0 0 18 16,1 0-3-16,-1 0-14 0,0 2-11 15,0-2 0-15,0 0 0 16,0 2 1-16,0-2-11 15,0 0-76-15</inkml:trace>
  <inkml:trace contextRef="#ctx0" brushRef="#br0" timeOffset="216652.663">11770 7478 67 0,'-2'0'278'15,"0"-3"-227"-15,0 0 24 16,-1 1-2-16,3-2-13 15,-3 1-10-15,3 1-18 16,0 0-14-16,0 1 0 0,0-1 3 16,0 2-7-16,4 0-3 15,1 0-5-15,1 0-6 16,0 0 2-16,1 0-2 16,1 3 2-16,0 4-1 15,2-1 1-15,-1 2-2 0,-1 1 0 16,0 0 0-16,1 0 0 15,-1 0-22-15,1-3-24 16,-3 0-23-16,0-3-18 16,-2-3-64-16</inkml:trace>
  <inkml:trace contextRef="#ctx0" brushRef="#br0" timeOffset="217074.5879">11813 7423 245 0,'-1'-3'157'0,"-1"0"-125"15,1-1 21-15,0 0 1 0,1 0-19 16,-2 1-17-16,0 0 0 16,1 0-3-16,1 3 10 15,-1 0 2-15,-1 0-15 16,1 3-12-16,-3 6 2 15,-1 3 4-15,0 5 8 16,-5 2-6-16,1 3 1 0,-1-2 0 16,1 1-5-16,1-2-1 15,2-2 1-15,2-5-5 16,4-2-39-16,0-3-53 16,0-6-76-16</inkml:trace>
  <inkml:trace contextRef="#ctx0" brushRef="#br0" timeOffset="218324.6813">11609 7136 403 0,'0'-5'21'15,"0"-3"3"-15,2 2 8 16,4-2-11-16,2 1-11 16,-2-1-6-16,2 3 0 15,-1 4-4-15,-2 1-1 16,-2 0 0-16,-1 1-4 0,0 9 3 16,-2 0 5-16,0 2 0 15,0 2 3-15,0 1 0 16,0-1-4-16,-2 1 3 15,0-1-5-15,1-2 1 16,1-2 1-16,0-2-1 0,0-3-1 16,0-1 1-16,3-4-1 15,3 2 3-15,-1-2-1 16,2 0-1-16,1 0 1 16,-3 0-4-16,1 1 3 15,-2 2-1-15,1-1 0 16,-2 2-1-16,1 1 2 0,-1 2-2 15,-2 0-1-15,1 0 3 16,-1 1-2-16,0-1 3 16,-1 0-1-16,0-1-1 15,0 2 0-15,0-3 0 16,0 0 1-16,2 1-1 0,-1-1 0 16,1 1 0-16,0-1 1 15,1-3-2-15,-1 1 1 16,2-2 1-16,-1 0-1 15,1 2 2-15,-1-3-3 0,0 3 2 16,-1 0-1 0,1 2 0-16,1 0 1 0,2 3-2 15,-3 1 1-15,-1 1 0 16,0-1 2-16,0 1-4 16,1-1 3-16,-1-2 0 15,2-1-2-15,-1 1 4 0,3-1-3 16,-3-1 0-16,3 1 0 15,-3 0 0-15,1 2-2 16,0 0 4-16,-4-1-4 16,0 0 1-16,0-2 1 15,0 1 0-15,-5 0 5 16,-1 1-1-16,-1-4-8 0,-1 0-89 16,-3-3-235-16</inkml:trace>
  <inkml:trace contextRef="#ctx0" brushRef="#br0" timeOffset="238808.3196">11646 7128 0 0,'1'-2'76'0,"-1"2"-42"0,0-3-9 16,0 3 2-16,2-2-7 16,-2 1 0-16,0-2 2 15,0 2 13-15,0-1 11 16,0 1-12-16,0 0-2 0,0-1-10 16,0 2-7-16,0-1-1 15,-2 1-5-15,1 0-3 16,-2 0-3-16,0 0-3 15,1 0-1-15,-2 1 3 16,1 3-4-16,-1 2 2 0,0-3 1 16,3 3-1-16,-2-2 1 15,1-1 1-15,2 1-2 16,0-2 0-16,0 3 0 16,0-2-1-16,3-1 2 15,2 2 0-15,0 0-1 16,-1 1 2-16,1-1-3 0,-1 1 1 15,0 4 0-15,0-4 1 16,1 0-1-16,-2 3 0 16,3-2 1-16,-4 0 0 15,2 1-2-15,-1-1 1 16,0 3-1-16,0-3 2 0,0 2-2 16,0 1 3-16,0 0-3 15,0 0 2-15,0-3-1 16,0 3 0-16,0-2 0 15,0 1 1-15,-2-1-2 16,1-2 2-16,-2 1-1 0,2 0-1 16,2 0 2-16,-2 1-1 15,2-2 0-15,-1 0 1 16,2-1 0-16,-1 1-1 16,3-1 2-16,-1-1 1 15,-1 0 0-15,4 1 2 0,-1 1-3 16,-1 3 1-16,0-1 0 15,-1 2-2-15,-1 1 4 16,1 1-3-16,-1 0 0 16,-1 0-2-16,-2 3 2 0,-1-2-1 15,0 0 0-15,-1-3-14 16,0-3-78-16</inkml:trace>
  <inkml:trace contextRef="#ctx0" brushRef="#br0" timeOffset="239574.0526">12383 6529 299 0,'-1'0'13'0,"1"0"16"0,0 0 20 15,3-8-35-15,5 2-5 16,3-1-7-16,2-1 4 15,0 1-4-15,-2 2-1 16,-2 1-15-16,-1 3 1 0,-3-1 9 16,-3 2 1-16,-2 0 2 15,0 0 1-15,0 0 7 16,-5 0-4-16,1 0-4 16,-2-1-100-16</inkml:trace>
  <inkml:trace contextRef="#ctx0" brushRef="#br0" timeOffset="240589.6293">13806 5998 348 0,'1'-4'18'15,"-1"-1"3"-15,2 1 12 16,-2 2-16-16,2 0-8 16,-1 2-4-16,1 0-3 0,2 0-4 15,0 0 2-15,0 4 4 16,1 3-1-16,0 1 1 15,1 0-3-15,-2 4 4 16,0-1-2-16,0-1 2 16,-1 3-3-16,0-4-1 0,0-1 2 15,0-3 2-15,-1 1 0 16,-1-2 0-16,3-2-2 16,0-2 1-16,3 0 0 15,1 0 1-15,2-2 3 16,2-5-7-16,-2 1 2 0,0 0-2 15,-2 2-2-15,-4 1 2 16,-2 2 5-16,0 1 1 16,-1 0-1-16,-1 5 6 15,0 4-1-15,0 4-1 16,0 1-4-16,0 4-2 16,0-1 0-16,2 1-2 0,2-7-2 15,2-3-71-15,4-8-237 16</inkml:trace>
  <inkml:trace contextRef="#ctx0" brushRef="#br0" timeOffset="241542.6815">16861 4423 273 0,'-1'-2'154'0,"-2"1"-152"15,2 1 15-15,1 0 1 16,-1 0-15-16,1 3-2 0,0 5 0 16,0 2 0-16,0 2 2 15,0 2 4-15,5 1 2 16,2-2-2-16,4-1 0 15,2-2-2-15,-1 0-1 16,1-3-2-16,-6 1 0 0,0-2-1 16,-1 0-2-16,-4-1 1 15,0 0 0-15,-1-1 3 16,0 0 1-16,2 0 3 16,-1 1 1-16,0-1 10 15,-2 5-1-15,3-3 4 0,-3 5-5 16,0 2-3-16,0 1-5 15,0 2 0-15,0-1-6 16,0-2 0-16,0 1 0 16,0-4-17-16,0-6-52 15,8-4-122-15</inkml:trace>
  <inkml:trace contextRef="#ctx0" brushRef="#br0" timeOffset="242058.2826">17398 4173 399 0,'-6'-2'9'0,"3"-1"23"16,3-2 24-16,0 1-30 0,0 0-19 15,5 0 2-15,1 0-1 16,1 4 7-16,1 0 0 15,1 0-7-15,1 4-5 16,1 7 2-16,1 1 1 16,0 1 0-16,-1 4 0 0,1-1-2 15,0 3-3-15,-2 0 1 16,-4-1-62-16,-6 0-163 16</inkml:trace>
  <inkml:trace contextRef="#ctx0" brushRef="#br0" timeOffset="242683.3167">14938 5658 249 0,'0'-9'125'0,"0"-2"-96"16,5-1 21-16,4 0 3 15,0 5-14-15,1-1-22 16,-2 2-11-16,1 3-1 16,1 3 3-16,-1 0-4 15,0 10-5-15,-1 1 4 0,1 7 4 16,2 3 3-16,-4 3 5 15,6 0-2-15,-4 0-1 16,2-3-7-16,1 0-2 16,2 0 0-16,-1-4-10 15,-1-5-46-15,-1-4-84 16,-4-6-267-16</inkml:trace>
  <inkml:trace contextRef="#ctx0" brushRef="#br0" timeOffset="243464.4979">12385 6757 323 0,'0'-6'37'0,"0"1"8"16,0 1 20-16,0 2-3 0,0 1-24 15,0-1-8-15,0 2-12 16,0 0-13-16,2 0-6 15,4 7-1-15,2 0 6 16,7 5 6-16,1 0 5 16,2 6 1-16,0 3-6 0,0 3-5 15,-4 2-3-15,-4 1 0 16,-4-3 1-16,-4 0-19 16,-2-5-22-16,0-4-27 15,-5-7-43-15,-1-6-79 16</inkml:trace>
  <inkml:trace contextRef="#ctx0" brushRef="#br0" timeOffset="244105.2695">12379 6529 373 0,'-4'0'29'16,"-1"0"-12"-16,3 0 37 15,-1-5 2-15,3 0-22 16,0 0-18-16,0-2-10 0,4 0-6 16,1 0 0-16,-1 2 3 15,1 3-3-15,0 0-1 16,-4 2 0-16,2 0-3 15,-1 6 2-15,0 3-1 16,1 2 2-16,-1 3 4 0,5 2-3 16,-1 5 0-16,1 1 0 15,2 2 0-15,0 2 0 16,0-2 2-16,2-3-3 16,1-2 2-16,-2-3 1 15,0-4-4-15,3-1 3 0,-3-1 0 16,0 0-1-16,0 0 2 15,-2-1 5-15,2 4 0 16,-1-2 1-16,3 2-2 16,-2 1-3-16,2 1-1 15,2 4-1-15,1 3 0 16,-3 0-1-16,1 2 0 0,-5 0 1 16,-1 0 1-16,-2-3-2 15,-5-3-1-15,0-3-19 16,0-3-62-16,-9-3-248 15</inkml:trace>
  <inkml:trace contextRef="#ctx0" brushRef="#br0" timeOffset="247542.8682">2502 5941 166 0,'0'-6'279'0,"0"-3"-254"16,0 3 47-16,-2-3-15 15,-1 3-16-15,-1 0 2 16,-1 1-10-16,-3 1-3 16,-2 3-3-16,-5 1-8 0,-6 0-11 15,-7 1-6-15,-4 8-1 16,-1 2 4-16,-2 2-3 15,3 4-1-15,6-2 0 16,3-2-1-16,7 0 0 16,6 0-1-16,5-4 0 15,5-3-2-15,6 0 0 0,9-2-2 16,9-3 6-16,3-1-1 16,3 0 3-16,1 0 1 15,-2 0-4-15,-7 2 0 16,-5 8 1-16,-6 4-5 15,-8 3 2-15,-3 3 3 16,-9 7 1-16,-5 1 5 0,-5 1-1 16,-3 0-2-16,0 3 1 15,4-7-2-15,3-1 0 16,6-6 0-16,4-4-2 16,5-5-1-16,5-5-1 0,15-4 3 15,8 0 16-15,10-11 10 16,6-7-12-16,5-4-7 15,2-2-4-15,-2-3 0 16,-3 3-2-16,-8 3-3 16,-7 5 0-16,-10 5-22 15,-10 6-35-15,-11 1-83 0,-6 4-408 16</inkml:trace>
  <inkml:trace contextRef="#ctx0" brushRef="#br0" timeOffset="248761.563">2897 5573 544 0,'-5'-34'14'0,"-2"3"42"15,0 5 11-15,4 6-10 16,0 5-5-16,0 7-20 15,3 7-17-15,0 1-6 16,0 16-14-16,3 11-7 0,3 11 10 16,3 20 3-16,6 15-1 15,-2 11 4-15,4 8 0 16,2 3-1-16,4-1 1 16,0-7 0-16,2-10 4 15,5-12-2-15,4-11-3 0,2-12-1 16,0-13-10-16,2-14-24 15,0-13-41-15,-7-11-80 16,-3-18-336-16</inkml:trace>
  <inkml:trace contextRef="#ctx0" brushRef="#br0" timeOffset="249402.0901">3271 5640 728 0,'-3'0'2'16,"0"1"7"-16,3 13-16 15,0 8 3-15,4 7 6 0,3 7 6 16,5 1-6-16,1 1 1 16,-1-5 0-16,2-3-4 15,1-11 2-15,-4-5 0 16,-1-8-1-16,-2-6 6 15,0 0-2-15,1-13 3 16,-3-2 9-16,0-4-1 0,-1-2-8 16,-1 3 1-16,0 0-2 15,-2 3 0-15,-2 3 1 16,0 7-1-16,0 1-2 16,2 4-4-16,0 0-4 0,3 3-6 15,-1 5 5-15,4 2 3 16,1 2 4-16,1 0-3 15,1 0 2-15,4-2-1 16,0-3 1-16,-1-2 3 16,-1-5-4-16,2 0 1 0,-1-7 3 15,-2-8 0-15,-2-3-2 16,-3-6 2-16,-1-3 3 16,-6-3 13-16,0 0-3 15,-10 0-5-15,-3 0 0 16,-2 3-5-16,-2 4-5 0,2 6-1 15,0 5-3-15,3 9-2 16,0 3-30-16,6 5-48 16,3 10-71-16,3 0-117 15</inkml:trace>
  <inkml:trace contextRef="#ctx0" brushRef="#br0" timeOffset="249855.1838">3717 5913 579 0,'-1'0'51'16,"0"0"-10"-16,1 4-27 16,0 4-14-16,0 3 3 15,1 2-1-15,6 3 1 16,1 3-2-16,1 0 4 0,2-3-1 16,1 0-1-16,2-7-1 15,-3-4-1-15,0-5 1 16,1 0 1-16,0-9 9 15,-6-7 17-15,0-1-3 16,-2-5-6-16,-4-1-4 0,0 2-4 16,-9 3-3-16,-2 0 3 15,-6 6-4-15,-1 3-3 16,3 2-3-16,-1 5-4 16,3 2 0-16,4 0-15 15,5 2-39-15,4 1-47 16,0-3-73-16,10 0-316 0</inkml:trace>
  <inkml:trace contextRef="#ctx0" brushRef="#br0" timeOffset="250073.9388">3912 5662 686 0,'0'0'34'16,"-2"0"0"-16,2-2-6 0,12-5-28 16,4-2 2-16,2 0 1 15,2-2 0-15,0 1-19 16,-2 5-47-16,-5 0-58 16,-6 0-127-16</inkml:trace>
  <inkml:trace contextRef="#ctx0" brushRef="#br0" timeOffset="250245.7918">3949 5527 644 0,'-3'0'77'0,"2"0"-24"16,1 5-50-16,0 7-7 16,1 4 7-16,5 7 2 15,2 1-3-15,0 7 0 16,3-1 1-16,-2 2-10 15,3-4-72-15,-3-5-79 0,3-11-178 16</inkml:trace>
  <inkml:trace contextRef="#ctx0" brushRef="#br0" timeOffset="250761.379">4155 5406 654 0,'-2'-12'35'15,"-3"3"22"-15,3 4-9 16,2 5-26-16,0 4-23 16,0 6-11-16,0 5 10 15,4 4 2-15,1 5-1 0,0-2 2 16,3 1-1-16,1-2 0 16,-3-3 1-16,0-3-1 15,2-5 1-15,-4-2-1 16,-1-4-4-16,1-4 0 0,0 0 1 15,-1-5 8-15,-1-6 5 16,0-4-8-16,3 0 0 16,-1-2 4-16,0 5 2 15,-2 0-1-15,-1 5 3 16,1 4-3-16,0 3-2 16,0 0-9-16,2 9-11 15,3 0 12-15,0 3 4 0,4-1-1 16,2-1 1-16,-1-3 0 15,2-2 0-15,0-5 0 16,-1-3 1-16,-1-6 2 16,-3-5 2-16,0-4-3 15,-1-1 1-15,-4-5 4 0,-2 0 2 16,-2-2-2-16,0 1-2 16,-4 1-1-16,-6 2-2 15,1 6-1-15,0 4-3 16,-2 5-1-16,1 7-4 0,2 1-10 15,1 12-32-15,4 4-9 16,-1 3-66-16,4 0-73 16</inkml:trace>
  <inkml:trace contextRef="#ctx0" brushRef="#br0" timeOffset="250964.4746">4531 5587 627 0,'6'10'129'0,"-1"-5"-62"16,-4 2-45-16,3 4-16 0,-2 7-1 15,3 6 0-15,2 5-2 16,-1 3-2-16,-2-1 2 16,4 0-16-16,-2-7-30 15,0-9-81-15,0-10-122 16</inkml:trace>
  <inkml:trace contextRef="#ctx0" brushRef="#br0" timeOffset="251605.0523">4657 5259 595 0,'-1'-11'85'16,"1"-5"-63"-16,3 2 11 15,8 3-9-15,5 1-6 0,3 2-7 16,-1 7-7-16,-1 1-4 16,-3 6-3-16,-1 10 0 15,-4 4 0-15,-4 1 3 16,-3 4-1-16,-2-1 1 15,0-1 1-15,-5-2-3 16,-1-7 2-16,1-5 2 0,-1-2 0 16,2-7 2-16,3 0 5 15,1-12 12-15,0-3-6 16,5-12-11-16,3-1 0 16,0-4 2-16,2 0 0 0,-1 1 0 15,-4 2 3-15,-1 4 0 16,0 4-3-16,-4 8-1 15,0 5-1-15,0 2 0 16,0 6-3-16,0 0-6 16,-2 7-3-16,2 5 2 15,0 2 4-15,0 1 2 0,8 2-2 16,2-1 1-16,5 0-1 16,3 2-3-16,3-2-16 15,-2 3-37-15,3-3-49 16,-3 1-40-16,1-3-112 15</inkml:trace>
  <inkml:trace contextRef="#ctx0" brushRef="#br0" timeOffset="252011.2814">5066 5382 648 0,'0'0'54'0,"0"-5"34"16,0 3-50-16,0 2-20 15,1 0-15-15,4 2-5 16,0 8 0-16,2 2 2 16,3 2 1-16,-3 1-2 0,-1 1 3 15,-1-1-2-15,-1-4 1 16,-3-5-4-16,0-3-1 16,-1-3 2-16,0-1 8 15,0-10 2-15,0-4-3 16,0-4-3-16,0-4 0 0,0-1 5 15,0-2 0-15,4 4-3 16,0-1 1-16,3 7-2 16,0 3 2-16,1 5 2 15,-1 2-3-15,2 3-3 16,0 3-1-16,0 6-4 16,3 7 1-16,1 5-1 0,0 5 2 15,0 1 1-15,-4 7 2 16,0-4-1-16,0 0-30 15,-2-6-35-15,3-10-98 16,0-10-240-16</inkml:trace>
  <inkml:trace contextRef="#ctx0" brushRef="#br0" timeOffset="253401.9585">3281 5311 484 0,'0'0'13'16,"0"0"16"-16,0 7-33 15,-3 6 14-15,1 3 8 16,-3 2 1-16,0 1-5 16,1-2-3-16,1-2-7 0,0-1-1 15,2-3 0-15,-1-5-1 16,-1-1 2-16,0-3-1 16,1-2 0-16,-1-2 8 15,1-7 12-15,-2-6-11 16,3 0-7-16,0-4-1 0,1-3 3 15,0 5-3-15,0 0-3 16,0 0 0-16,1 6 0 16,2 3 2-16,0 2 2 15,2 1 0-15,2 4-1 16,2 1-4-16,2 0-1 0,5 2 1 16,-3 6 2-16,1 1 0 15,0-1 1-15,-2 4-4 16,0-2 3-16,-3-1-1 15,1-4 2-15,1 1-2 16,-2-5 2-16,-1-1-22 16,0-1-96-16,1-10-241 0</inkml:trace>
  <inkml:trace contextRef="#ctx0" brushRef="#br0" timeOffset="254120.6551">4082 5035 562 0,'2'-1'24'15,"-2"1"1"-15,0 0-14 16,0 8-22-16,0 6 13 15,-2 1 4-15,-2 2-3 16,-1 2 0-16,-1-4-1 16,1-1-1-16,0-6 4 0,1-1 1 15,2-5 3-15,-3-2 3 16,2-1 23-16,2-10-2 16,-1-5-22-16,2-4-9 15,0-7 1-15,0 1 2 0,3-3-3 16,3 2 0-16,-2 1-1 15,1 7 0-15,-1 4 0 16,1 7 3-16,3 6 0 16,-3 2-5-16,1 4-5 15,5 6 2-15,1 4 3 16,1 1 1-16,1 0 3 0,1 0 2 16,2-3 2-16,3 0-4 15,2-2 0-15,-1-2-2 16,2-2-24-16,-4-6-93 15,-2 0-300-15</inkml:trace>
  <inkml:trace contextRef="#ctx0" brushRef="#br0" timeOffset="254808.1114">3061 5283 501 0,'0'-5'37'16,"0"-1"12"-16,-3 3-2 15,1 3-21-15,2 0-7 16,0 4-22-16,0 10-8 0,5 8 9 16,0 9 9-16,5 15 9 15,2 11-2-15,5 14 2 16,5 12-6-16,2 6-6 15,3 0 0-15,6-6 0 16,3-4 0-16,6-9-1 16,0-14-2-16,4-9 2 0,2-9-21 15,3-8-48-15,-1-12-69 16,0-12-395-16</inkml:trace>
  <inkml:trace contextRef="#ctx0" brushRef="#br0" timeOffset="255386.1927">4886 4714 611 0,'-1'-3'3'15,"1"-2"4"-15,4 1 11 16,10 3-7-16,7 1-1 15,6 0 2-15,11 8 6 16,6 5 3-16,12 9-4 0,3 8-11 16,2 15-4-16,1 8 0 15,-9 14-5-15,-4 8 4 16,-12 9 2-16,-10-3-1 16,-9-3 2-16,-10-6-1 15,-5-10-1-15,-3-11 1 16,-8-9-3-16,-4-14 3 0,2-10 1 15,-1-12-1-15,5-8-38 16,4-18-40-16,2-10-205 16</inkml:trace>
  <inkml:trace contextRef="#ctx0" brushRef="#br0" timeOffset="255620.535">5580 4805 619 0,'-11'3'17'16,"5"-3"1"-16,6 0 35 16,2 0 0-16,13-8-40 15,5-2-15-15,6 0 2 0,7-3 3 16,4-1-41-16,4-2-51 15,-3-1-53-15,-4-2-234 16</inkml:trace>
  <inkml:trace contextRef="#ctx0" brushRef="#br0" timeOffset="256073.6288">5912 4572 617 0,'-2'-1'7'0,"-1"0"-6"15,3 1 3-15,0 0-9 0,5 0-4 16,6 0 5-16,-2 0 7 16,6 0 3-16,-4 0 1 15,3-6-7-15,-3 0 2 16,-5-3 0-16,3-1 0 16,-7-1 2-16,1 0 2 0,-3 0 0 15,0 0 14-15,0 0 10 16,-4 4-8-16,1 2 0 15,1 1-3-15,0 1 1 16,2 3-3-16,0 2-13 16,0 8-17-16,8 8 9 0,3 6 2 15,3 6 3-15,1 6 0 16,3 3-2-16,-2 0 1 16,1-3-1-16,-6-2 0 15,-2-8 0-15,-4-4 1 16,-4-6 0-16,-1-5 0 15,0-6 2-15,-8-5 8 0,-1 0 8 16,0-9-5-16,-2-5-8 16,0-5-2-16,4-3-2 15,2-2 1-15,4 3-4 16,1 1-10-16,1 6-47 16,9 4-39-16,5 6-142 0</inkml:trace>
  <inkml:trace contextRef="#ctx0" brushRef="#br0" timeOffset="256417.3667">6313 4813 607 0,'3'6'55'16,"-3"-3"-8"-16,0-1-14 16,0 2-15-16,0-1-7 15,0 0-3-15,0-1-4 16,0 1-1-16,0-2 0 0,-2 1 0 15,0-2 0-15,-2 0 2 16,2 0 5-16,0-8 2 16,-1-2-2-16,3-1-4 15,0-2-6-15,0 1-2 16,6 1 1-16,3 2-2 16,0 2 2-16,-1 5-1 0,2 0-1 15,-1 2 2-15,0 4-4 16,0 8 4-16,0 3 3 15,0 2 0-15,-3 2 0 16,2-1-1-16,-1-4 1 16,-2-3-16-16,2-6-20 0,2-5-32 15,-1-7-19-15,-1-10-150 16</inkml:trace>
  <inkml:trace contextRef="#ctx0" brushRef="#br0" timeOffset="256729.8389">6306 4144 440 0,'-3'6'313'0,"3"-2"-303"16,14 2-32-16,10 8 28 15,9 4 23-15,11 9-3 16,7 9-10-16,2 13-4 15,-1 10-1-15,-7 10-3 16,-6 9-5-16,-9 3-2 0,-9 3 2 16,-8-2-5-16,-8-3 6 15,-5-7-3-15,0-8 0 16,-6-9-3-16,-6-11-7 16,-3-10 0-16,0-14-5 15,-1-10-4-15,-4-10-21 0,1-18-54 16,1-14-307-16</inkml:trace>
  <inkml:trace contextRef="#ctx0" brushRef="#br0" timeOffset="257136.0769">6712 3858 745 0,'-6'-5'14'0,"1"1"10"16,4 2-3-16,1 2-7 16,0 0-15-16,6 6-16 15,0 2 15-15,4 2 3 0,0 2 2 16,-3 0 3-16,0 3 0 15,-2-1-2-15,-5 2-2 16,0 0 0-16,-6 0 1 16,-2 0 1-16,1-1-1 15,-1-3-1-15,3-3-1 16,3-3-1-16,2-6 1 0,8 0 0 16,10-9 4-16,7-4 30 15,11-5-20-15,9-5-9 16,6-1-5-16,9-3-1 15,1-1-17-15,1-4-98 16,-6 1-368-16</inkml:trace>
  <inkml:trace contextRef="#ctx0" brushRef="#br0" timeOffset="257964.2739">1951 6880 649 0,'-6'-15'8'15,"-1"0"8"-15,3 3 25 16,4 6-10-16,0 0-6 0,0 6-15 16,7 0-16-16,4 9 1 15,0 8 0-15,4 5 8 16,1 2-3-16,-3 1 2 15,0-3-1-15,-4-4 0 16,-1-3 1-16,-3-7-1 0,-2-3-1 16,-2-5 4-16,-1 0 1 15,1-13 10-15,1-6-8 16,-2-3-6-16,2-8-1 16,1-1 2-16,3 2-1 15,-2 5-2-15,1 3 1 16,-1 7 3-16,3 6 5 15,-1 6 2-15,3 2-8 0,2 0-4 16,2 10 1-16,2 4 0 16,2 4 1-16,2 2 2 15,-1 3 0-15,2-2 0 16,-1-1-1-16,1-6-4 0,-1-7-36 16,3-7-47-16,-2-7-50 15,2-13-106-15</inkml:trace>
  <inkml:trace contextRef="#ctx0" brushRef="#br0" timeOffset="258136.1339">2350 6577 557 0,'-5'3'35'0,"4"-3"-15"15,1 0 11-15,8-3-22 16,9-2 6-16,3-2-8 0,6 1-3 15,-1 2-15-15,1 4-85 16,-7 0-46-16,-4 12-102 16</inkml:trace>
  <inkml:trace contextRef="#ctx0" brushRef="#br0" timeOffset="258292.3803">2484 6703 384 0,'-5'6'129'0,"0"-3"-46"15,4-2-16-15,1-1-21 16,3 0-23-16,7-4-22 15,4-2 4-15,3-4 1 16,5-4-2-16,1 0-2 0,5-1-13 16,-1-4-57-16,3-1-34 15,-5 1-71-15,1-3-211 16</inkml:trace>
  <inkml:trace contextRef="#ctx0" brushRef="#br0" timeOffset="258464.242">2774 6459 477 0,'-4'-2'120'0,"-2"-6"-20"15,0 4-10-15,0 4-48 16,2 0-24-16,2 9-15 16,2 3-6-16,2 6 0 15,6 8 3-15,1 6 1 0,5 3-1 16,-2 4 1-16,1-1-1 16,1-4-51-16,-1-10-56 15,-1-14-45-15,0-10-228 16</inkml:trace>
  <inkml:trace contextRef="#ctx0" brushRef="#br0" timeOffset="259198.5612">1991 5659 410 0,'-3'9'230'16,"2"-3"-205"-16,1 4-24 16,0 4 3-16,2 3 3 15,7 3 6-15,-2 4 0 0,2 0-8 16,-1-1-2-16,-3-2 0 15,-3-4-3-15,0-5 2 16,-2-7 3-16,0-4 9 16,0-1 18-16,-5-8 18 0,1-8-33 15,-4-7-14-15,1-6-1 16,2-5 0-16,-3-5-1 16,3-2-1-16,3 1 0 15,0 2 1-15,2 7-3 16,0 4 1-16,0 9 2 15,3 6-2-15,4 9 1 0,1 3-5 16,6 0-1-16,-2 12 5 16,5 3-1-16,5 6 1 15,-2 1 1-15,3 1-2 16,-1 0 1-16,-2-1 2 16,0-3-1-16,-3-5-1 0,-1-2 4 15,-4-7-5-15,-2-5 7 16,-3-2 14-16,-3-13 16 15,-2-4-5-15,-2-7-16 16,0-7-6-16,-2-4 0 16,-7-4 0-16,-3 4-1 0,-1 2-4 15,-2 7-1-15,-2 8-3 16,-1 9-5-16,-3 3-61 16,0-3-153-16</inkml:trace>
  <inkml:trace contextRef="#ctx0" brushRef="#br0" timeOffset="268088.9319">2122 7429 518 0,'-18'12'-1'16,"3"-3"-2"-16,4-1 3 0,4-1-1 16,4-3 3-16,0-2-2 15,3-1 5-15,0-1-5 16,9 0 11-16,6-1 11 16,4-5 1-16,7-6-5 15,4-3-5-15,9-4-3 0,6-4-4 16,6-1-1-1,7-6 3-15,8-2 0 0,5-2-1 16,8-6-2-16,5-1-1 16,7-2 0-16,4-3-2 15,8 0 0-15,3-3 1 16,5 1-2-16,2-2 1 16,4 1-1-16,1-3-2 0,2 0 6 15,4 0 3-15,2-2 2 16,5 1 2-16,1-1-4 15,3-1 3-15,4-4 2 16,4-3-4-16,-1 2-2 0,4-4-1 16,2-5-4-16,4-1 4 15,-1 3-5-15,-3 0-2 16,-1 2 2-16,-3 2 0 16,-5 2-1-16,-3 3 2 15,-2 2-2-15,-7 1 0 16,-6 4 7-16,-8 4-2 0,-10 5 0 15,-10 3 2-15,-10 4-1 16,-12 5 2-16,-11 6-1 16,-12 5-2-16,-7 2-1 15,-12 5-3-15,-10 5-1 16,-11 4 2-16,-8 3-23 0,-10 1-43 16,-22 13-35-16,-11 4-44 15,-14 7-218-15</inkml:trace>
  <inkml:trace contextRef="#ctx0" brushRef="#br0" timeOffset="268776.3876">1991 7937 602 0,'-6'11'10'15,"6"-5"-14"-15,2-3-8 16,15 0 10-16,8-3 4 16,12-4 9-16,9-11-3 0,8-5 1 15,12-8 1-15,10-7-1 16,10-7-5-16,8-3 2 15,8-4-3-15,9-4 1 16,8-3 1-16,5-2 3 16,8-3-1-16,3-3 6 15,8-2-5-15,4-4 1 16,2-1-1-16,3 1-6 0,9-1 1 16,2-1-2-16,1 0 3 15,2-1-3-15,5 1 2 0,-3-1-4 0,0 2 2 31,2 2 2-31,-4-1-5 0,-4 0 9 16,2 1 3-16,-4 3-1 16,-2-1 1-16,-7 1 1 15,5 1-4-15,-7 2 2 16,-2 2-1-16,-6 1-3 16,-2-2 2-16,-8 1-4 0,-9 4 0 0,-3-2 1 0,-10 1-2 15,-10 5 0-15,-11 4-1 31,-9 1-2-31,-16 7 3 16,-12 5-12-16,-15 5-37 0,-17 7-51 0,-19 5-101 16</inkml:trace>
  <inkml:trace contextRef="#ctx0" brushRef="#br0" timeOffset="269979.4303">451 7294 550 0,'-3'0'14'0,"-3"0"2"16,4 0 48-16,2 0-26 0,0 1-26 16,4 4-19-16,3 4 8 15,8 2 14-15,0 7-5 16,1 3 0-16,-1 3-4 15,1 6-4-15,0-1 2 16,-1-1-3-16,-6-3 2 0,0-2-2 16,-1-5-1-16,-4-8 1 15,-3-1 1-15,-1-4-3 16,0-5 5-16,-1 0 10 16,-7-11 37-16,-2-5-39 0,-2-7-6 15,-5-2 4-15,-2-4 1 16,0-4-3-16,1 1 0 15,1 0-1-15,-1 0-4 16,6 0-2-16,4 1 2 16,6 1-1-16,2 0 1 15,0 2-7-15,6 2 0 0,7 8 3 16,1 4-1-16,5 4-1 16,-3 6 4-16,4 4-3 15,1 0 1-15,-4 8 0 16,-1 8-1-16,-3 6 0 15,-4 2 2-15,-5 0-1 0,-4 4 3 16,0-3-1-16,-4-3 0 16,-4-3 1-16,-2-5 0 15,3-2 0-15,-2-6 2 16,0-3 1-16,1-3 2 0,1 0-1 16,1 0-4-16,3-5-1 15,1 3-1-15,2-2-5 16,0 2 0-16,8 1-4 15,4 1 3-15,7 0 6 16,2 1-1-16,5 6 0 16,4 3 1-16,-3 3-2 15,0 2 0-15,-1-1 3 0,-2 1-1 16,-5-4-3-16,1 0-24 16,-7-3-35-16,-4-6-64 15,-1-2-116-15</inkml:trace>
  <inkml:trace contextRef="#ctx0" brushRef="#br0" timeOffset="270463.7702">835 6949 617 0,'-6'-6'24'0,"-1"1"18"15,-1 4 32-15,1-1-35 16,0 2-10-16,1 0-18 16,-3 2-6-16,2 6-6 15,3 5-2-15,-5 2 3 16,4 3-2-16,-1 2 1 0,4-1 2 15,1 2-2-15,1-5 0 16,0-1 0-16,2-1-1 16,5-5-1-16,2-2 1 15,2-3-4-15,5-3 4 16,1-1 3-16,1 0 0 0,0 0 5 16,-1 0-2-16,0 1-2 15,-3 4 2-15,0 1-3 16,-3 2 2-16,-3 5 0 15,-1 1-1-15,-7 3 1 16,0 3 2-16,0 1-4 0,-6-2 6 16,-6 0-4-16,1-3 0 15,-1-3 1-15,-1-5-16 16,3-5-15-16,2-3-29 16,4-8-59-16,3-11-107 15</inkml:trace>
  <inkml:trace contextRef="#ctx0" brushRef="#br0" timeOffset="270869.9911">1060 6775 693 0,'-15'-6'25'0,"2"5"37"16,1 1-15-16,1 3-29 15,-1 6-5-15,-1 3-7 16,2 3-7-16,0 1 3 0,3-1-3 16,2 2 2-16,5-4-1 15,1-2-4-15,0-2 2 16,6-2 1-16,4-3-3 16,6-2 4-16,0 1 0 15,3 0 0-15,0-2 4 0,0 2-3 16,1 1 0-16,-2 2 3 15,-5 3 1-15,1-1 0 16,-4 3 1-16,1 4-2 16,-6 0 0-16,-3 3-1 15,-2-1-1-15,0 0 2 0,-5 0-1 16,-6-2 1-16,0-1 0 16,0-3-2-16,0-3-16 15,2-7-24-15,3-1-23 16,1-17-76-16,4-9-170 15</inkml:trace>
  <inkml:trace contextRef="#ctx0" brushRef="#br0" timeOffset="271104.3835">1266 6676 578 0,'-8'8'193'0,"2"-6"-175"16,3 0 37-16,3-2-22 16,0 0-19-16,8-3-18 15,5-8 1-15,5 1 5 0,2-4 0 16,0-1-6-16,0 3-30 16,-2 2-24-16,-3 4-46 15,-6 6-63-15,-5 0-205 16</inkml:trace>
  <inkml:trace contextRef="#ctx0" brushRef="#br0" timeOffset="271229.343">1342 6790 456 0,'0'6'200'0,"0"-6"-147"16,6-3 30-16,5-10-35 16,4-2-17-16,5-5-22 0,2-3-8 15,1-3-37-15,-6-3-154 16</inkml:trace>
  <inkml:trace contextRef="#ctx0" brushRef="#br0" timeOffset="285681.9381">7531 4279 523 0,'-1'-8'32'0,"-3"-1"-5"16,1 2-7-16,2 0 13 0,1 2-11 15,0 0-9-15,0 2 0 16,0 1-11-16,0 2-1 15,3 0-2-15,0 0-3 16,3 0 3-16,3 5-3 16,-3 3 3-16,3 4 2 0,1 1-1 15,0 2 1-15,0 2 4 16,1-2-4-16,-3 0 2 16,0-2 1-16,1-2 2 15,-2-2-2-15,2 0 0 16,0-6-1-16,-1-1-1 0,2-2 2 15,1-5 23-15,2-10 11 16,7-5-5-16,2-8-9 16,5-6-6-16,5-7-8 15,2-7-2-15,6-2 1 16,3-3-4-16,2-2 2 16,3-1-1-16,1 2-2 15,1 2 2-15,-4 5-1 0,0 3-4 16,-9 8 0-16,-1 3 0 15,-5 9 0-15,-5 7 0 16,-6 7-2-16,-5 3 0 16,-4 5 2-16,1 2-31 0,-4 3-31 15,-3 0-94-15,-5-3-351 16</inkml:trace>
  <inkml:trace contextRef="#ctx0" brushRef="#br0" timeOffset="297915.5724">19011 8932 300 0,'0'-3'274'0,"-4"1"-250"16,-1 0 32-16,3-1 4 0,1 0-7 15,0 1-24-15,1 1-11 16,0-1-5-16,6-2-5 16,4-3-3-16,3-3 2 15,5-2-2-15,3-3-3 16,4 0 0-16,-1-1 0 0,0-1-4 15,0 4-18-15,-4 2-24 16,-3 5-39-16,-7 3-58 16,-8 3-193-16</inkml:trace>
  <inkml:trace contextRef="#ctx0" brushRef="#br0" timeOffset="298103.0401">19020 9019 576 0,'-5'6'47'0,"5"-6"27"16,7-8-8-16,15-8-35 16,7-6 6-16,9-7-13 0,6-5-10 15,6-1-5-15,-3 1-6 16,-3 4-1-16,-8 6-11 16,-8 7-47-16,-10 6-111 15,-7 4-144-15</inkml:trace>
  <inkml:trace contextRef="#ctx0" brushRef="#br0" timeOffset="299274.9732">15720 4429 483 0,'0'-3'19'0,"0"1"12"16,-2-1 21-16,1 2-9 16,0-2-10-16,1 3-4 15,0-1-3-15,0 1-4 16,0 0-11-16,0 5-14 0,2 5-1 15,2 3 4-15,3 5 2 16,2 2 2-16,0 2 5 16,2-1 2-16,0 1 4 15,0-2-3-15,4-2 0 16,-3-6-4-16,4-3 2 0,-1-6-4 16,4-3 6-16,1-11 6 15,5-15 8-15,3-12-6 16,8-16-3-16,6-12-6 15,8-11-1-15,5-12-3 16,7-8-2-16,5-7 0 16,5-2-2-16,3 2 3 0,-1 0-5 15,1 11 1-15,-6 8 2 16,-5 8-3-16,-7 10 3 16,-9 7-2-16,-9 11-2 15,-4 7 2-15,-10 10-1 0,-4 8-2 16,-4 8-12-16,-5 8-31 15,-5 6-31-15,-7 2-107 16,0 0-410-16</inkml:trace>
  <inkml:trace contextRef="#ctx0" brushRef="#br0" timeOffset="307274.3876">6148 6911 511 0,'0'2'68'0,"0"0"-41"16,0-1 20-16,0-1 11 0,-3 2-23 15,3-2-14-15,0 0 1 16,0 0-1-16,6-10-6 16,5-7 4-16,5-10 1 15,8-6-5-15,3-11-9 0,9-9 0 16,0-3-6-16,1-1 1 16,-1 3-1-16,-1 3 4 15,-6 11-5-15,-4 8-11 16,-8 10-10-16,-7 13-26 15,-5 9-36-15,-5 5-47 16,-2 13-66-16</inkml:trace>
  <inkml:trace contextRef="#ctx0" brushRef="#br0" timeOffset="307586.8226">6172 7113 551 0,'-9'20'27'0,"6"-11"-4"16,3-6 26-16,3-4 2 0,11-17 12 15,6-9-12-15,7-11-21 16,6-9-12-16,8-10-1 16,4-5-6-16,0-2-8 15,1-2 1-15,-2 4-2 16,-6 8-1-16,-4 6 0 15,-6 9 1-15,-5 9-1 0,-7 9 0 16,-5 9-1-16,-4 4 0 16,-3 4-1-16,-3 4-3 15,2 1-3-15,-2 8 1 16,-1 5-6-16,0 6-10 16,0 2-18-16,-1 5-44 15,-8 0-90-15</inkml:trace>
  <inkml:trace contextRef="#ctx0" brushRef="#br0" timeOffset="314586.4341">11570 7181 142 0,'0'0'61'16,"0"0"0"-16,0 0-9 15,0 0-27-15,0 0-9 16,0 0-15-16,0 0-1 0,0 0 0 15,0 0 1-15,0 0 6 16,0 0 24-16,0 0 34 16,0 0-8-16,-1-1-17 15,1 0-5-15,-1-1-8 16,-1 2 2-16,2 0-10 16,0 0-5-16,0 0-8 0,0 2-4 15,6 5-13-15,3 5 10 16,4 5 7-16,4 4 7 15,1 4-1-15,0 4 5 16,2 0-1-16,-1 3-7 16,-1-4-2-16,-3 2-5 15,-3-5 0-15,-1-1 2 0,-4-4-10 16,-1-5-50 0,-3-9-88-16,-3-6-393 0</inkml:trace>
  <inkml:trace contextRef="#ctx0" brushRef="#br0" timeOffset="315117.6566">12348 6607 41 0,'0'-9'372'16,"0"1"-329"-16,0-2 31 15,0 2-22-15,0 2 1 16,0-1-3-16,0 3-17 15,0 2-2-15,0 2-9 16,0 0-6-16,2 0-10 16,3 3-9-16,3 11-1 0,3 6 6 15,3 5 3-15,2 10 0 16,4 3-1-16,-1 4-2 16,3 1 0-16,-1-3 1 15,2-3-24-15,-1-8-49 0,-4-9-78 16,0-12-359-16</inkml:trace>
  <inkml:trace contextRef="#ctx0" brushRef="#br0" timeOffset="315680.1046">13815 6012 265 0,'-1'-4'95'16,"1"-3"-36"-16,0-2 5 15,0 1-12-15,0 1-4 16,0 1 0-16,0 1 14 16,0 1-12-16,0 4-7 15,0 0-20-15,1 0-19 0,2 10-7 16,1 3 1-16,0 6 3 15,4 4 1-15,2 4-1 16,1-2 1-16,6-1-9 16,4-3-47-16,1-11-81 15,1-7-260-15</inkml:trace>
  <inkml:trace contextRef="#ctx0" brushRef="#br0" timeOffset="316164.4397">14941 5596 531 0,'0'-3'48'0,"0"-2"-10"0,1 1 6 16,5 3-16-16,2 1 9 15,0 0-21-15,1 2-8 16,1 7 1-16,2 6 2 15,0 7-1-15,-1 2-7 16,0 5 0-16,-2 3-1 0,2-2-23 16,-3-5-74-1,1-11-80-15</inkml:trace>
  <inkml:trace contextRef="#ctx0" brushRef="#br0" timeOffset="316695.659">16077 4963 368 0,'0'-4'62'0,"0"-1"-8"0,0 1 12 16,0-1-24-16,0 3 3 15,3 1-18-15,-3 1-8 16,3 0-8-16,1 0-4 15,1 9 3-15,4 3 5 16,2 7 7-16,0 4-11 0,2 5-8 16,0 4 2-16,1 1-3 15,-1 0-31-15,0-5-56 16,1-10-56-16,-1-10-305 16</inkml:trace>
  <inkml:trace contextRef="#ctx0" brushRef="#br0" timeOffset="317164.4161">16815 4527 490 0,'0'-5'43'0,"0"-1"31"0,0 1-21 16,0 1-10-16,0 1-2 16,0 3-14-16,4 0-16 15,1 0-8-15,1 9-5 16,3 6 0-16,4 4 2 15,1 6 3-15,-1 3-3 0,2 3 2 16,-2-2-8-16,2-2-52 16,-2-8-62-16,1-7-101 15</inkml:trace>
  <inkml:trace contextRef="#ctx0" brushRef="#br0" timeOffset="317539.3476">17399 4158 589 0,'0'0'81'0,"0"0"-41"0,0 0 12 15,0 0-39-15,4 4-14 16,5 5-1-16,3 0 2 15,-1 6 2-15,3 5-1 16,-3 4 1-16,1 4-31 16,-4-1-86-16,-7-4-145 15</inkml:trace>
  <inkml:trace contextRef="#ctx0" brushRef="#br0" timeOffset="318242.4605">6652 5964 460 0,'-4'-4'27'0,"-1"-1"-6"16,5-1 47-16,0-1-26 16,6-3-5-16,11-3-12 15,3-7 4-15,9-6 1 16,5-2-9-16,4-3-11 16,2-2-6-16,-1-1-4 15,0 3 2-15,-5 7-36 0,-9 9-36 16,-8 7-43-16,-14 8-97 15</inkml:trace>
  <inkml:trace contextRef="#ctx0" brushRef="#br0" timeOffset="318383.033">6784 5953 224 0,'-15'19'370'16,"9"-14"-310"-16,6-5 12 16,13-16-22-16,15-7 8 15,12-13-33-15,9-5-19 16,7-9-4-16,5-6-44 0,-3-4-240 15</inkml:trace>
  <inkml:trace contextRef="#ctx0" brushRef="#br0" timeOffset="323429.709">13758 11612 499 0,'-3'2'77'0,"0"-2"4"0,2 0-10 16,1 0-27-16,0 0-15 16,0-2-14-16,4-4-5 15,4 0-5-15,4-2 8 16,2-3-2-16,3 0-4 0,1-1-2 15,2 0-3-15,-1-1-3 16,2 1 3-16,-4 0-27 16,1 3-30-16,-3-1-51 15,-6 3-49-15,-5 3-179 16</inkml:trace>
  <inkml:trace contextRef="#ctx0" brushRef="#br0" timeOffset="323617.2148">13822 11680 575 0,'-1'8'52'0,"1"-7"17"0,3-1-20 15,13-9-2-15,4-7 3 16,8-4-30-16,1-4-6 16,4-1-9-16,-2-1-4 15,-2 5-1-15,-2 2-16 16,-3 5-31-16,-4 1-85 0,-7 2-133 15</inkml:trace>
  <inkml:trace contextRef="#ctx0" brushRef="#br0" timeOffset="327945.0616">12786 12222 495 0,'0'4'35'0,"0"-3"-4"15,0 1 22-15,0-2-23 16,2 0-21-16,4 0 7 15,4-2 4-15,5-3-7 16,-3-2-3-16,1 0-8 16,2-3 1-16,-3 3-1 15,0 0-46-15,-2 2-51 0,-3 4-53 16,-6 1-149-16</inkml:trace>
  <inkml:trace contextRef="#ctx0" brushRef="#br0" timeOffset="328085.6213">12860 12272 505 0,'-5'8'44'0,"0"-2"-5"16,-1-2 14-16,6-2-8 16,0-2-2-16,5-7-12 15,5-4-8-15,5-2-6 16,7-4-13-16,0-4-2 16,5 3-51-16,-4-3-112 0,2-1-307 15</inkml:trace>
  <inkml:trace contextRef="#ctx0" brushRef="#br0" timeOffset="358506.1444">7879 13312 451 0,'-6'2'38'16,"3"-1"-2"-16,0 0 36 15,2-1-26-15,-2 2-7 0,3-2-1 16,0 0-7-16,0 0-12 16,0 0-9-16,3 0-8 15,3-6 3-15,4-3 0 16,2-2-2-16,3-2 0 16,-1-2-2-16,2-2 0 0,1 2 1 15,-3 0-6-15,0 5-46 16,-6 2-36-16,-2 5-57 15,-4 3-159-15</inkml:trace>
  <inkml:trace contextRef="#ctx0" brushRef="#br0" timeOffset="358646.7498">7975 13369 535 0,'0'4'45'0,"3"-4"2"15,7-17 35-15,5-3-28 16,2-4-27-16,5-7-21 15,2-1-4-15,-1 2-8 0,-5 3-112 16,-8 0-223-16</inkml:trace>
  <inkml:trace contextRef="#ctx0" brushRef="#br0" timeOffset="360959.0662">961 7901 444 0,'-7'5'7'0,"0"-2"-6"16,3-3 48-16,0 1 11 0,2-1-22 15,2 0-6-15,0 0-9 16,0 0-7-16,0 0-2 16,0 0-4-16,0-1-4 15,0-5 2-15,7-3 14 16,3-6 5-16,4-6-7 0,3-4-8 15,4-7-4-15,3-4-3 16,0-3-6-16,3-1 3 16,-3 2-3-16,0 3 1 15,0 6 3-15,-5 5-21 16,-2 6-30-16,-7 7-43 16,-6 8-49-16,-4 3-148 0</inkml:trace>
  <inkml:trace contextRef="#ctx0" brushRef="#br0" timeOffset="361224.6816">1030 7953 394 0,'0'0'233'0,"0"-2"-224"0,2-7 7 15,5-4 15-15,4-4-3 16,2-5 8-16,5-4-18 16,0-3-15-16,5-4-1 15,-1 4-2-15,1-2 2 16,-1 3-3-16,-4 9-11 0,0 2-47 16,-6 8-46-16,-3 6-84 15</inkml:trace>
  <inkml:trace contextRef="#ctx0" brushRef="#br0" timeOffset="365208.9762">3913 8630 607 0,'0'-4'27'0,"0"-8"29"0,0 6 2 16,0 4-27-16,3 2-18 15,3 0-8-15,6 7-1 16,4 6 2-16,1 4 9 15,3 8-2-15,2-1-2 16,-4 6-4-16,-2-2-5 0,-3 1 1 16,-4-3-1-16,1-6-2 15,-7-3-17-15,0-9-13 16,-2-7-35-16,-1-1-67 16,-1-9-133-16</inkml:trace>
  <inkml:trace contextRef="#ctx0" brushRef="#br0" timeOffset="365396.4554">3775 8645 662 0,'-22'6'33'0,"2"-3"29"0,10-3-4 16,8 0-22-16,2-3-1 15,14-10-29-15,9-3-7 16,6-3 1-16,8-3 0 15,4 1 1-15,-2 1-33 16,3 4-32-16,-6 1-74 0,-2 0-177 16</inkml:trace>
  <inkml:trace contextRef="#ctx0" brushRef="#br0" timeOffset="365755.7932">4282 8369 682 0,'-12'3'35'16,"-4"3"1"-16,1 4 9 16,-3 4-24-16,1 6 2 15,3 1-12-15,2 1-3 0,2 1-4 16,2 0-2-16,4-1 1 16,4-6-5-16,0-2 4 15,7-3-2-15,8-7-5 16,1-4 4-16,5 0 4 15,4-2-5-15,-1-4 6 0,0-1-2 16,-2 1-2 0,-2 6 1-16,-3 0-1 0,-4 0 0 15,-2 10 13-15,-4 3 1 16,-1 5-4-16,-5 1-2 16,-1 5-4-16,-1 3-1 15,-9-3-1-15,-3-3 0 0,-1-4-2 16,-1-3-19-16,1-10-26 15,2-4-40-15,3-17-190 16</inkml:trace>
  <inkml:trace contextRef="#ctx0" brushRef="#br0" timeOffset="366240.1198">4650 8157 505 0,'-13'0'175'0,"0"0"-135"0,-2 0 22 16,1 1-33-16,1 6 0 16,-1 1-14-16,5 4-6 15,1 1-8-15,4 3-2 0,4 2 1 16,0-2-2-16,8 0 2 16,4-2-2-16,6-2 0 15,3-3 0-15,5-2 2 16,1-5-1-16,0 2 2 15,1-1-1-15,-2-2-1 0,-5 3 4 16,-2 0-2-16,-7 7 8 16,-4-2 2-16,-5 4-4 15,-3 2 0-15,-3 3 0 16,-8 2 0-16,-6-2-1 16,-2-1-4-16,-2 1 0 0,3-5-2 15,0-4-29-15,3-4-36 16,6-5-62-16,5-6-206 15</inkml:trace>
  <inkml:trace contextRef="#ctx0" brushRef="#br0" timeOffset="366521.3466">5113 8364 508 0,'-21'7'87'16,"6"-4"14"-16,6-3-13 16,9-6-26-16,3-9-16 0,16-11-39 15,9 1-5-15,9-8 1 16,2 2-4-16,6 0-3 15,-3 3-69-15,-3 3-110 16,-4 1-292-16</inkml:trace>
  <inkml:trace contextRef="#ctx0" brushRef="#br0" timeOffset="367177.5439">5413 7822 743 0,'0'0'9'0,"6"0"-7"15,10 0-5-15,4 5 4 16,7 6 6-16,3 5 3 16,0 8-1-16,2 3-5 0,-6 7 2 15,-4 2-4-15,-6-3 0 16,-7-2-11-16,-5-7-3 16,-4-10 9-16,-4-7 4 15,-5-7 5-15,-4-10 17 0,-4-11-8 16,-3-8-3-16,-5-7 11 15,4-7 1-15,-2-4-11 16,5-2-6-16,3 2-4 16,8 3-3-16,7 2 0 15,3 9-4-15,11 6 0 16,4 6 3-16,4 6-2 0,-1 4 1 16,0 8 0-16,0 3 0 15,-6 6-1-15,0 9 3 16,-6 7-2-16,-5 4 2 15,-4 4 0-15,-6 3 2 16,-7 0 1-16,-2-1-1 16,-4-5-1-16,2-5 2 0,3-8-1 15,4-4-1-15,4-8 1 16,5-2 3-16,1-2 3 16,4-5-7-16,8-2-6 15,6 1 2-15,6 4 1 0,2 1-2 16,3 3 3-16,2 3 0 15,-1 4 1-15,-1 5 1 16,0 0-9-16,-3-1-24 16,-4 0-28-16,-3-7-61 15,-3-4-56-15,-1-2-207 0</inkml:trace>
  <inkml:trace contextRef="#ctx0" brushRef="#br0" timeOffset="367536.9279">6013 7480 578 0,'-15'-2'176'16,"-5"2"-146"-16,3 0 2 16,0 11-20-16,-2 3 6 0,1 4-14 15,3 3-3-15,6 1-1 16,2-2 0-16,7-1 0 15,0-4-2-15,10-3 2 16,6-5 0-16,5-1-3 16,8-6 4-16,-1 0 2 0,2 0 0 15,0-4-2-15,-5 1 1 16,-4 2-3-16,-5 1 1 16,-6 0 3-16,-2 9 2 15,-7 4 1-15,-1 2-1 16,-1 6 0-16,-11 2 0 15,-2 2-2-15,-1-3-1 0,0-5 0 16,1-8-28-16,4-6-23 16,5-6-60-16,5-18-173 15</inkml:trace>
  <inkml:trace contextRef="#ctx0" brushRef="#br0" timeOffset="367927.4915">6325 7297 704 0,'-9'-5'79'15,"-3"5"-17"-15,0 0-37 16,-4 8-2-16,1 6-14 16,-1 3-4-16,3 5 3 15,1-2-2-15,3 3-3 16,6-1-2-16,3-3-1 15,0-2 0-15,9-2-1 16,7-4-1-16,7-3 1 0,2-4 2 16,6-3 1-16,0-1 0 15,-2 0 1-15,-1 0-1 16,-3 0 6-16,-5 0 1 16,-5 0 0-16,0 4 4 0,-9 2-5 15,-1 4 1-15,-5 3-3 16,-1 5-3-16,-11 3 2 15,-10 6-1-15,-6 2-3 16,-7 4 3-16,-5 1-28 16,-2-2-27-16,-4-5-66 0,3-9-459 15</inkml:trace>
  <inkml:trace contextRef="#ctx0" brushRef="#br0" timeOffset="376412.8355">17060 4298 522 0,'0'2'43'0,"0"-2"-10"0,0 0 22 16,0 0-20-16,0 0 6 16,0-6 2-16,0-3-10 15,-3-6-3-15,1-5-3 16,-3-11-7-16,4-11-2 16,1-15-3-16,1-23-6 0,13-19-4 15,4-25-4-15,12-20-1 16,11-15 0-16,11-6 0 15,15-1-1-15,12 5 3 16,9 11-5-16,10 14-1 16,4 15 5-16,-5 15-2 15,-4 16 1-15,-11 13 0 0,-12 17-2 16,-12 11 1-16,-16 13 1 16,-6 12 0-16,-13 7 0 15,-7 8 0-15,-7 5-2 16,-5 4 1-16,-1 0-2 15,-3 0-2-15,0 0-5 0,1 0-26 16,-1 3-6-16,0 0-21 16,0-3-71-16,-5 0-155 15</inkml:trace>
  <inkml:trace contextRef="#ctx0" brushRef="#br0" timeOffset="377366.0599">17358 2548 529 0,'0'-6'12'0,"0"-2"25"15,0 2 21-15,0 2-11 0,0 1-12 16,0 3-3-16,0 0-12 15,0 0-17-15,0 5-15 16,3 9 5-16,1 5 5 16,1 9 3-16,3 7-1 15,-3 1-1-15,-1 4 2 0,1-1-1 16,1-3 1-16,-2-3 0 16,-2-4-1-16,1-4 0 15,-1-5 2-15,3-4-2 16,-3-2 2-16,3-7 1 15,1-4 3-15,3-3-1 16,4-5 11-16,6-8 12 0,6-8-11 16,6-4-12-16,3-6 0 15,5 0-2-15,-1 2-2 16,-3 1 2-16,-5 5-2 16,-6 6-1-16,-5 5 0 15,-6 7-10-15,-3 5-81 0,-7 0-118 16,-3 2-278-16</inkml:trace>
  <inkml:trace contextRef="#ctx0" brushRef="#br0" timeOffset="377506.6337">17835 2757 221 0,'2'3'502'0,"-2"-3"-458"15,0 0-19-15,0 3-17 16,0 1-14-16,-8-2-86 15,1-1-111-15</inkml:trace>
  <inkml:trace contextRef="#ctx0" brushRef="#br0" timeOffset="381569.1938">6757 6832 529 0,'0'0'17'0,"0"0"-12"16,3 1 0-16,0 1 5 0,0 1 2 15,1 3 5-15,4 2 4 16,-3 0 4-16,1 0 10 16,0 1-1-16,1 1-1 15,-2-1-6-15,2 1-12 0,1-4-2 16,-1 3-4-16,0-5 0 16,2-1 1-16,2-3 1 15,4-1 5-15,2-14 6 16,6-5-1-16,3-8-6 15,7-8-5-15,5-7-2 16,6-8-1-16,3-1-2 16,2-4 0-16,1 0 3 0,-1 1-1 15,1-1-3-15,-5 5 0 16,-1 5-2-16,-4 4 1 16,-5 5-2-16,-4 6 1 15,-5 5 4-15,-6 5-3 0,-6 9 1 16,-3 2 3-16,-5 5-2 15,-2 2-1-15,-1 0-3 16,-1 3 1-16,2 0-4 16,-1 0 1-16,1 6-2 0,1 3-9 15,-3 5-32-15,-2-2-35 16,-5-7-141-16</inkml:trace>
  <inkml:trace contextRef="#ctx0" brushRef="#br0" timeOffset="386334.4668">4159 9145 467 0,'-6'-3'24'0,"0"2"11"0,1 1 22 16,-1 0-8-16,-1 0-7 16,2 4 0-16,0 2-8 15,1 0-8-15,0 1-8 16,4-1-1-16,0 0-7 16,0-2 2-16,0-1 1 0,9-3-4 15,6 0 5-15,8-10 6 16,8-7-4-16,12-7-1 15,10-12-1-15,9-5-7 16,9-10 1-16,7-7-2 16,10-1-3-16,4-4 1 15,8-3-3-15,8 0 0 0,7-3 1 16,8 1-3-16,6-3 2 16,3-2-1-16,4 2 0 15,4 1 1-15,-1 5 2 16,-5-1 1-16,-5 6 3 0,-4 4 2 15,-10 2-4-15,-9 6 0 16,-16 6-1-16,-14 8-2 16,-18 5 1-16,-17 10-4 15,-14 4 3-15,-14 10-18 16,-13 5-31-16,-6 0-20 16,-17 9-73-16,-10 4-201 0</inkml:trace>
  <inkml:trace contextRef="#ctx0" brushRef="#br0" timeOffset="386756.3466">5436 8812 640 0,'-2'1'69'0,"2"3"-19"16,0 4-37-16,3 6-1 16,5 4 15-16,5 9 6 15,-1 4-8-15,1 7-3 0,1 3-5 16,1-2-9-16,-2-2-3 16,-4-4-1-16,0-9-4 15,-3-7 3-15,-1-7-2 16,-2-8-17-16,-2-2-29 0,-1-15-40 15,-1-4-103-15</inkml:trace>
  <inkml:trace contextRef="#ctx0" brushRef="#br0" timeOffset="386959.4298">5280 8903 482 0,'-9'0'281'16,"1"0"-230"-16,8-12-1 15,4-5-36-15,13-5 5 0,7-5-6 16,9-1-7-16,5-2-2 16,8 0-4-16,1 5 1 15,2 5-26-15,-2 2-33 16,-1 6-36-16,-4 3-72 16,-7 1-203-16</inkml:trace>
  <inkml:trace contextRef="#ctx0" brushRef="#br0" timeOffset="387318.7702">5868 8600 315 0,'-2'-5'357'15,"-5"0"-281"-15,-7 1-2 16,4 4-48-16,-7 0-2 0,0 8-19 16,-2 6-1-16,0 4-4 15,0 5 3-15,4-1 1 16,3 1-4-16,2-1 0 15,8-4 1-15,2-2-2 16,0-1 0-16,7-4 0 0,5-5 1 16,6-1 3-16,2-4-1 15,4-1-2-15,0 0 3 16,2 0 0-16,-3 0-1 16,-3 0 0-16,-3 0-3 0,-6 0 1 15,-1 8 4-15,-4 2 0 16,-6 4 0-16,0 2 2 15,0 2 0-15,-8 0-3 16,-2 1 0-16,-3-3 0 16,2-3-1-16,1-4-22 15,2-4-27-15,1-5-24 16,3-15-111-16,4-11-399 0</inkml:trace>
  <inkml:trace contextRef="#ctx0" brushRef="#br0" timeOffset="387756.2358">6316 8353 739 0,'-15'-6'31'15,"-2"4"18"-15,0 2-14 16,0 8-6-16,-4 5-9 15,2 4-11-15,2 1-4 16,2 2 0-16,3-1 1 16,3-1-5-16,3-2 0 0,5-2 0 15,1-1-3-15,1-2 1 16,8-3-1-16,4-1 1 16,3-3 4-16,3 0 0 15,-1-1-1-15,3-1 0 16,-1 0-1-16,-1 3-3 15,-1 0 5-15,0 0-3 0,-3 2 3 16,-3 3-1-16,0 0 3 16,-3 2-2-16,-2 3 4 15,-5 3-5-15,-2-1 4 16,-3 2-2-16,-8-1 1 16,-8 1-1-16,-2 1-2 0,-5-1 0 15,-2-2 0-15,-2-2-3 16,-2-3-31-16,1-9-37 15,-2-3-186-15</inkml:trace>
  <inkml:trace contextRef="#ctx0" brushRef="#br0" timeOffset="397974.5961">6916 7310 177 0,'0'0'-10'0,"0"0"-30"15,0 0 10-15,0 0 22 0,0 0-26 16</inkml:trace>
  <inkml:trace contextRef="#ctx0" brushRef="#br0" timeOffset="398443.2769">6916 7310 89 0,'0'-10'92'0,"-1"10"-39"16,-3 0-5-16,2-2-14 15,-2 2-11-15,3 0-5 0,-3 0 12 16,1-1 12-16,1 1 1 16,0 0 8-16,0 0-6 15,0-2-7-15,1 2-4 16,-2-1-1-16,1-1-6 15,2 2-5-15,-1 0-11 16,1 0-5-16,0 0-4 0,0 0 0 16,0 0 0-16,0 0-2 15,0 0 0-15,0 0 3 16,0 5 4-16,0 1-1 16,3 4 4-16,1-1-1 15,2 4 0-15,0 0 0 0,2-2 2 16,0 0-3-16,0-5 4 15,4-1-2-15,2-5 2 16,2 0 6-16,3-14 4 16,8-11 8-16,4-11-2 15,6-7-11-15,3-7-6 16,2-2-3-16,2 0-3 0,-1 1 3 16,-2 3-3-16,-2 5 1 15,-5 3-1-15,-2 4 0 16,-3 4-5-16,-4 5 2 15,-4 6 0-15,-6 5-2 16,-2 5 0-16,-5 2 0 0,-1 7 0 16,-4 2-14-16,-2 0-33 15,-1 7-24-15,0-4-80 16,-10-3-534-16</inkml:trace>
  <inkml:trace contextRef="#ctx0" brushRef="#br0" timeOffset="406255.3157">2076 10178 528 0,'-10'-8'150'15,"-2"-1"-133"-15,2-1 55 0,3 5-7 16,1 2-39-16,4 2-8 15,2 1-2-15,5 8-21 16,10 9-9-16,5 7 14 16,7 8 4-16,4 6-1 0,-1 2 2 15,1-1-4-15,-6-1 0 16,-3-7 0-16,-7-5 0 16,-8-5 1-16,-1-9-2 15,-6-4 1-15,-2-7 3 16,-7-1 11-16,-7-8 9 0,-5-11-12 15,-4-6-6-15,-4-13 0 16,-2-3 2-16,-1-7-7 16,3-3 1-16,4 1-1 15,6-1-1-15,6 6 0 16,5 4 0-16,7 7-3 16,1 5 2-16,9 5 1 0,8 6-4 15,3 6 1-15,5 7 0 16,5 5 0-16,0 2 1 15,0 11 1-15,-1 4 0 16,-4 7 0-16,-4 3 0 16,-8 1 2-16,-4 4 0 0,-7-2-1 15,-2 0 1-15,-6-4 1 16,-9-3-2-16,0-4 2 16,-6-7 2-16,0-5 0 15,-2-7 1-15,4 0-3 16,3 0 1-16,4-5-1 0,4-1-3 15,8-2 0-15,1 0 0 16,13 1-4-16,6 3 1 16,5 1 2-16,9 3-1 15,4 6 2-15,2 11-1 16,2 4 1-16,2 6 2 16,-6 0-2-16,-3 0 4 0,-7-6-23 15,-6-5-17-15,-10-8-13 16,-4-6-24-16,-8-4-67 15,0-14-139-15</inkml:trace>
  <inkml:trace contextRef="#ctx0" brushRef="#br0" timeOffset="406630.2808">2078 9643 581 0,'-14'-7'101'16,"0"-5"-43"-16,2 1 29 15,6-2-43-15,6-1-15 16,0 0-12-16,12-1-13 0,6 2-3 16,8 2 1-16,2 1-2 15,2 9 2-15,-3 1-2 16,1 8-2-16,-6 8 2 15,-8 6 0-15,-3 5 0 16,-5 0 0-16,-5 4 0 0,-1-2 0 16,0-2 2-16,-3-6-2 15,1-6 0-15,2-6 2 16,0-9-3-16,2-4 5 16,12-13 1-16,4-7 3 15,8-8-5-15,8-5-2 0,5 1-4 16,3 1-27-16,2 7-50 15,0 5-85-15,-3 8-139 16</inkml:trace>
  <inkml:trace contextRef="#ctx0" brushRef="#br0" timeOffset="406927.3546">2881 9885 579 0,'-1'13'165'0,"-7"-4"-93"15,7-9 6-15,1-2-37 0,7-9-13 16,10-7-23-16,5-7-2 15,4-4-2-15,6-3-1 16,0 2 2-16,-2 2-25 16,-4 5-18-16,-3 8-25 15,-9 9-51-15,-5 6-114 0</inkml:trace>
  <inkml:trace contextRef="#ctx0" brushRef="#br0" timeOffset="407083.5605">3055 9905 636 0,'0'0'109'0,"6"-6"-9"16,5-8-38-16,9-7-37 16,6-5-13-16,4-4-7 15,-2 1-3-15,4 1 0 16,-5 0-34-16,-8 2-82 16,-5 1-390-16</inkml:trace>
  <inkml:trace contextRef="#ctx0" brushRef="#br0" timeOffset="419098.2925">14058 12557 410 0,'-6'0'67'0,"1"0"8"0,-1-5 4 16,4 0-3-16,-1-1-6 15,-1 2-19-15,3-2-8 16,1 1-11-16,0-1-10 15,0 0-6-15,0 0-4 16,3-3-1-16,4-3-7 0,8-6-2 16,5-2 0-16,4-5-2 15,3-3 2-15,2 0-1 16,1-1-2-16,-2 3 2 16,-5 5-19-16,-3 4-14 15,-6 11-26-15,-6 3-94 0,-6 3-148 16</inkml:trace>
  <inkml:trace contextRef="#ctx0" brushRef="#br0" timeOffset="419379.5576">14081 12623 555 0,'-7'17'61'0,"4"-8"16"16,3-5 4-16,0-4-40 15,14 0-1-15,6-15 0 16,8-7-16-16,6-8-7 0,4-8-2 16,3-4-7-16,-1 0-3 15,-6 5-3-15,-5 4-2 16,-8 11 1-16,-5 6-3 16,-5 9-12-16,-4 7-7 0,-5 0-4 15,0 11-4-15,-2 3-2 16,0 3-8-16,0-2-35 15,0-2-97-15</inkml:trace>
  <inkml:trace contextRef="#ctx0" brushRef="#br0" timeOffset="449440.7736">14540 11865 573 0,'-4'1'38'0,"0"-1"-27"15,1 0 69-15,1 0-7 16,2 0-46-16,0-4-17 15,3-3-2-15,5-3-2 0,1-1-3 16,3-5 0-16,1-2 0 16,4 2-2-16,0-2-2 15,-3 0-42-15,1 2-67 16,-2 4-62-16,-6 5-300 16</inkml:trace>
  <inkml:trace contextRef="#ctx0" brushRef="#br0" timeOffset="449581.3935">14613 11860 617 0,'-2'2'77'16,"2"-2"-11"-16,7-7-28 0,9-9-4 15,5-6-12-15,4-5-15 16,6-7-5-16,-3-3-53 16,-2-3-155-16</inkml:trace>
  <inkml:trace contextRef="#ctx0" brushRef="#br0" timeOffset="452612.7497">15403 5266 321 0,'0'6'67'0,"0"-3"-29"16,0-3 20-16,1-3 4 16,2-6-10-16,-2-2-11 0,-1-2 3 15,0-5-1-15,0-6 3 16,-6-5-13-16,-2-11-8 15,-5-11-11-15,-2-12-4 16,-6-11-4-16,-2-14-3 0,2-15-2 16,-1-12 0-16,7-8-1 15,10-8 0-15,5-6 0 16,20-6-1-16,13 3 0 16,11 0 1-16,11 2-1 15,8 2 0-15,2 9 2 0,-1 16 0 16,-1 9-2-16,-7 14 0 15,-6 16 1-15,-9 14 0 16,-5 11 0-16,-8 14-1 16,-6 9 1-16,-8 11 0 15,-6 3 0-15,-5 8 1 16,-1 0-4-16,-2 2-3 0,0 0-4 16,0 7-2-16,0 3-11 15,0 3-29-15,-3 0-47 16,-9 2-71-16</inkml:trace>
  <inkml:trace contextRef="#ctx0" brushRef="#br0" timeOffset="453300.1937">15033 4110 540 0,'0'-8'26'0,"0"2"-2"16,0 3 9-16,2 0-3 16,3 1-17-16,-1 2-6 15,3 0-6-15,2 8-3 16,6 3 5-16,0 7 4 0,1 3 9 16,5 6-4-16,-1 1-7 15,1 0 2-15,0-5-3 16,2 1-4-16,-1-10 3 15,2-6 1-15,0-6 2 0,1-4 1 16,1-12 8-16,-1-11 0 16,1-5-4-16,0-9-2 15,1-4 2-15,0-2-1 16,-2 1-4-16,1-1-2 16,-6 9-2-16,0 5-1 0,-7 10-2 15,-2 6 2-15,-5 6-15 16,-1 5-10-16,-2 2-18 15,0 2 5-15,1 0 11 16,-1 6-5-16,0 1-8 16,0-2 10-16,0 1 25 0,-1 1 2 15,-1-1-68-15,-1-2-36 16</inkml:trace>
  <inkml:trace contextRef="#ctx0" brushRef="#br0" timeOffset="455378.6875">14460 11045 606 0,'-5'5'37'16,"-2"-1"3"-16,4 0 38 16,0-1-35-16,1 0-22 15,2-2-10-15,2-1 11 16,7 0-26-16,5-9 15 0,2-5 2 16,6-3-7-16,2-5-5 15,3 0-2-15,2-2-18 16,-3 2-38-16,-6 5-50 15,-4 6-74-15,-8 7-325 16</inkml:trace>
  <inkml:trace contextRef="#ctx0" brushRef="#br0" timeOffset="455519.3066">14568 11097 129 0,'-10'23'541'16,"1"-10"-485"-16,7-8 18 15,2-5-33-15,11-12-18 0,9-9 2 16,6-7-16-16,7-4-5 15,5-5-3-15,0 3-10 16,-1-1-65-16,-6 2-149 16</inkml:trace>
  <inkml:trace contextRef="#ctx0" brushRef="#br0" timeOffset="457425.5439">7139 4813 315 0,'-1'0'51'0,"-2"0"12"15,2 0 13-15,-1 0-14 16,2 0-12-16,-2 0-5 0,2 0-3 16,-1 0-3-16,1 0-8 15,0 0-6-15,-2 0-2 16,2 0-3-16,0 0 2 16,0-5-8-16,5-3-7 15,7-4-3-15,2-5-2 16,5-4 0-16,4-4 1 0,2-4-4 15,0-1 1-15,-1 1 0 16,0 3-26-16,-5 7-18 16,-5 5-41-16,-6 9-82 15,-8 5-204-15</inkml:trace>
  <inkml:trace contextRef="#ctx0" brushRef="#br0" timeOffset="457863.0091">7204 4888 291 0,'-3'5'138'0,"0"-3"-83"16,1 0 35-16,2 0-32 15,0-2 9-15,0 0-13 16,0 0-15-16,0-5-19 16,2-1-5-16,1 0 0 15,3-3-5-15,0 0 2 16,1-1-3-16,1-2-4 16,2-1-3-16,1-1 0 0,2-3-4 15,3 3 3-15,0-5 0 16,5-1-2-16,-1 0 1 15,3-3 1-15,-2 1-1 16,-1 0-3-16,-2 2-6 0,-5 6-1 16,-3 2 5-16,-5 5 3 15,0 2 4-15,-5 3 1 16,0 2-1-16,0 0 2 16,0 0-4-16,0 0-4 15,0 2 2-15,0 3-20 0,-2-1-32 16,-3 1-75-16,-1-4-135 15</inkml:trace>
  <inkml:trace contextRef="#ctx0" brushRef="#br0" timeOffset="463659.7198">14475 5860 471 0,'-5'-6'52'0,"0"-2"-24"16,0 0 26-16,1-3-2 15,0 1-20-15,2-7-8 16,-3 0 6-16,-3-5-2 16,1-5 3-16,-3-7-5 0,-4-13-9 15,-2-9-2-15,0-14-6 16,-4-18-2-16,0-19 1 16,-2-22 0-16,5-17 1 15,6-22-3-15,10-13-3 16,9-15-3-16,27-6 1 0,18-1-1 15,18-3-2-15,17 4 4 16,16 8-3-16,9 14-2 16,2 15 3-16,-3 16-2 15,-4 22 2-15,-15 23 0 16,-11 19-1-16,-14 22 3 16,-16 15 2-16,-14 17-1 0,-14 13 0 15,-10 9-3-15,-6 4 0 16,-8 5 0-16,0 0 0 15,0 0-2-15,0 5-1 16,-7 2-3-16,0 0-29 0,-4-3-37 16,-4-4-85-16,-4 0-422 15</inkml:trace>
  <inkml:trace contextRef="#ctx0" brushRef="#br0" timeOffset="466440.8772">5634 7022 166 0,'0'2'150'0,"0"-2"-116"15,0 0 32-15,0 0 4 16,0 0-30-16,-3 0-13 16,1 0 6-16,-2-2-2 15,-1-3 0-15,-1-1-3 0,1 1-2 16,-2-1-2-16,-1 2-10 16,-3-2 0-16,-3 2-5 15,1 0-8-15,-5 1 0 16,-2 2 2-16,-4-1-3 0,-3 2 3 15,-3-2-1-15,-1 2 6 16,-2 0 0-16,-4 0-3 16,1 0-3-16,-4 5 0 15,1 4-3-15,-2 1 0 16,-1 2 2-16,2 4-2 0,-3 1 1 16,1 2 0-16,-3 3 1 15,3 2-2-15,-2 4 1 16,-1 0 0-16,0 4-1 15,3 0 0-15,0 3 2 16,0-1-1-16,6-1 0 16,-3 0-1-16,5-1 2 0,-1-3-4 15,5 0-2-15,0-4 3 16,0-2 2-16,3-3 0 16,0 1 0-16,0-2 0 15,0 1 1-15,-1-3-3 16,5 2 2-16,-1-1 1 0,0-1-1 15,0 0 0-15,0 2 1 16,-5-2-1-16,1 4-1 16,-2-1 2-16,0-1-1 15,0 2 1-15,0-1-1 16,0 1 0-16,1 1 0 0,-2 1-1 16,1 0 0-16,0 3 3 15,1 0-3-15,0 0 0 16,3 3 3-16,2-2-5 15,-1 3 2-15,4-1 1 16,2 2-2-16,2-1 3 16,0 0-1-16,1 0-1 0,4 4 1 15,2-2-2-15,3 1 0 16,1 0 2-16,3 0-1 16,3 1 0-16,0-2 1 15,0 1-1-15,0-2 0 16,3-2 1-16,3-3 0 0,-1-1 0 15,-3-3 1-15,4-5-2 16,-3 1 1-16,1-3 1 16,-3-1-2-16,0-1 2 15,-1 2-1-15,0 0 0 0,0 0 1 16,-1 1-2-16,0 0 1 16,-2 1 0-16,3 2-1 15,0-2 0-15,0 3-1 16,5 1 0-16,3 3 3 15,2-2-1-15,2 0-1 16,-1-3 2-16,2 1-1 16,-1-4-1-16,4-2 1 0,-1 1-1 15,1-4 1-15,2 0 0 16,1-2-2-16,-1 0 4 16,3 0-2-16,-1-3-3 15,-1-1-2-15,-2 0-1 0,-2 0 1 16,0-2 5-16,-3-1-1 15,3-1 0-15,0-1 1 16,0 0-3-16,0 0-4 16,1 0 9-16,4-5-5 15,-2-1 3-15,3 0 1 0,0-2 1 16,2 1-1-16,2-2-1 16,0 2 2-16,2-1 0 15,2 0-2-15,0 0 0 16,4 0 1-16,-2 0-1 0,2 1 0 15,2 0 0 1,0 2 0-16,0 1 0 0,0 1 2 16,0 0-3-16,0-3 2 15,1-3-1-15,1-2-2 16,1-5 3-16,1-4-3 16,1-5 0-16,-2-1 6 15,2-2-3-15,-1-2-1 0,0 1 1 16,2-2-2-16,-2 1 4 15,1-1-2-15,-2 1-3 16,4 1 3-16,-3 1 0 16,3-1-3-16,0 5 3 15,1 0-1-15,-1 2 0 0,2 0 1 16,-2 1-2-16,0-2 2 16,0-1-1-16,-2 1 0 15,2-6 2-15,-1 2-2 16,1 1-2-16,-3-2 3 15,1 2-1-15,-1 3 0 16,-1 3 1-16,2 1-2 0,-2 1 1 16,-3 3 1-16,0 0-1 15,-3 2-1-15,-2-1 2 16,2 1-2-16,-2-1 2 16,-4-1 1-16,1-3 0 0,1 0 2 15,-3-1-3-15,-2-1-1 16,0-1 2-16,-1 2-2 15,0-1-1-15,-3 2 3 16,1 3-4-16,1 2 2 16,-3 1 0-16,-1 1 0 15,-1 4 0-15,2-1 0 0,0 1-1 16,1 1 2-16,-3 1-1 16,4-1-1-16,0 1 2 15,1-2-1-15,0 1 0 16,1-3 1-16,1 0-1 0,0-3 1 15,-3 0 0-15,2-1-1 16,-2-1 0-16,-2-1 4 16,-1 1-5-16,0-5 2 15,-1 1 1-15,-4-1-2 16,0-1 3-16,-3 2-1 0,-2-1 0 16,-1 1 0-16,-3 1 2 15,-2-2 7-15,-1 0 3 16,0 0-3-16,-7 2 1 15,-2-3 0-15,-1 1-3 16,-5 0 0-16,-2 1-3 16,-5-3-2-16,-1 2-1 0,-5-3-2 15,-2-2-1-15,-6 0 0 16,0-4-1-16,-6-2 3 16,-5-6 0-16,-2-1-1 15,-3-1 0-15,-4-5 1 0,-5 2-2 16,-2-1 2-16,-7 0 1 15,-5 2 3-15,-5 2 1 16,-6 4-2-16,-11 4-3 16,-5 10 1-16,-9 10-4 15,-8 10 0-15,-10 26-15 16,-14 24-25-16,-11 29-65 16,-16 28-156-16</inkml:trace>
  <inkml:trace contextRef="#ctx0" brushRef="#br0" timeOffset="471987.3402">5957 8251 354 0,'0'3'34'16,"0"0"-31"-16,0 0 2 0,0-1 17 15,0 0 6-15,0-2 9 16,0 0 16-16,-1 0-9 16,-1 0-12-16,1 0-7 15,0 0-6-15,-2 0-7 16,1 0-2-16,-2 0-5 0,-2 0-3 16,-1 0-1-16,0 2 0 15,-4 1 2-15,1 3 3 16,-2-1 4-16,-2-1 2 15,-1 4-1-15,-2-3-4 16,-2 3-1-16,0-1-4 16,-2-1 2-16,-2 2 2 0,0 1-5 15,-3-2 0-15,4 4 0 16,-3-3-2-16,1 2 2 16,-1-1-1-16,3-1 0 15,-4 0 2-15,5-2-2 16,0 2 0-16,-3-3 1 0,7 1-1 15,-2 3-1-15,1 0 1 16,3 1-2-16,-2 5 2 16,-1 1 0-16,2 3-1 15,-1 3 1-15,1 4-1 16,-2 1 1-16,0-1-1 0,0 3-2 16,0-3 1-16,0-1 2 15,-2 0-1-15,1-1 2 16,1-1-1-16,-1-2-1 15,-1 0 2-15,-1-2 0 16,3-2-1-16,-4 0 1 0,2-2 0 16,0-2-1-16,-2-1 2 15,2-2-2-15,1 3 1 16,1-4-1-16,1 1 1 16,3 2-3-16,1 0 3 15,3 2-6-15,0 2 6 16,2 2-4-16,2 2 3 15,0 0-2-15,0 3 1 0,3 1 0 16,3 1 1-16,0 2-1 16,0 1-1-16,0 1 2 15,6 0-2-15,3 4 1 0,2 0 1 16,2 0 0-16,1 3 1 16,2 1-1-16,3-1-1 15,-1-1 2-15,1-1 1 16,-2-2-3-16,0-1 2 15,1-2-2-15,-2-4 2 16,3-2 0-16,1-3-2 16,0-6-1-16,1-4-1 0,2-5 0 15,1-3 2-15,1-2 1 16,1 0 0-16,-1 0 2 16,1-3-1-16,2 0-2 0,-1 3 1 15,4 0 0 1,2 0 0-16,1 0 1 0,1 0-2 15,0 3 2-15,0-2-1 16,2 1-1-16,1-2 1 16,1 0 1-16,3 0 0 15,1 0 1-15,2-6-1 0,3-2-1 16,-1-1 1-16,-3-4-2 16,1-2-8-16,-2-7 10 15,-3-1-6-15,-4-2 5 16,-1-3 3-16,-4-1-3 15,-2-3-1-15,-1 3 5 0,-3-2-2 16,1 4 4 0,0-2 1-16,-1 5-2 0,0 0-1 15,-1 3-1-15,2 2-5 16,-1 1 4-16,4 1-2 16,-1 6 0-16,1-2 0 15,2 3 0-15,2 1 0 0,2 3 0 16,-2-2 0-16,3 1-2 15,-3-2 2-15,2-4 2 16,2-4-2-16,-3-3 1 16,1-6-1-16,-1-4 2 0,0-3-2 15,-3-4 0-15,2 2 2 16,-6-1-5-16,-1-1 1 16,-1 1 0-16,-4 2 1 15,-2 3 2-15,-2 1-1 16,-3 2 2-16,-4 3-2 15,-1 0 0-15,-4 0 3 0,0 1 3 16,-3 0-6-16,-2 1 1 16,0-1 2-16,0 3-4 15,-3 1 3-15,-5 1-2 16,1 2 1-16,-2 0 1 16,-2 2 0-16,-2 1 0 0,-2-1-1 15,-3-1-2-15,0 2 1 16,-2-2 1-16,-2 3-2 15,-2-2 1-15,-3 3 2 16,0-5-3-16,-5 5 1 16,0 0 0-16,-1 2-1 0,-2 1 2 15,-1 0 1-15,-1 1-2 16,-2 1 2-16,-3-1-2 16,1 2 2-16,-3-1-1 15,0 1 0-15,0-1-1 16,-2 3 3-16,2-2-3 15,0 4 0-15,1 0 0 0,-3-1 0 16,2 1 0-16,-1 2 2 16,-3-1 1-16,0-1 5 15,-3 2 1-15,-3 0-3 16,-3 0 1-16,-6 0 1 0,-2 11 3 16,-6 10-3-1,-12 13-8-15,-13 17-3 0,-18 20-70 16,-26 19-369-16</inkml:trace>
  <inkml:trace contextRef="#ctx0" brushRef="#br0" timeOffset="476877.6174">5886 6808 458 0,'-7'3'14'0,"-1"-2"14"0,1-1 51 15,3 0-14-15,-1 0-1 16,2-3-7-16,3-9-28 16,0-4-9-16,4-9-4 15,14-11 3-15,9-10-6 16,10-13-4-16,12-5 0 0,9-9-1 15,6-5-3-15,9 0-2 16,1-1 2-16,0 3-3 16,-4 4 2-16,-1 5-1 15,-10 10-2-15,-8 7 0 16,-8 9 0-16,-10 7-1 16,-11 12 3-16,-7 4-3 15,-7 7 1-15,-8 7 0 0,0 4-15 16,-10 12-41-16,-10 7-49 15,-6 4-60-15,-5 6-90 16</inkml:trace>
  <inkml:trace contextRef="#ctx0" brushRef="#br0" timeOffset="477315.0767">5866 6379 639 0,'-5'-3'2'0,"0"0"25"16,3 3 33-16,0 0-33 15,2 0-22-15,0 6-14 16,2 9 5-16,3 4 5 16,0 5 2-16,0 6 0 0,0-1 2 15,0 2-5-15,0-3 3 16,-1-6 10-16,4-1 1 16,-1-10 1-16,7-7 4 15,6-4-2-15,7-14 12 16,7-10 0-16,8-9-11 0,2-10-7 15,5-5-6-15,2-3-3 16,-5 3 0-16,-1 3-2 16,-4 4 2-16,-9 12-9 15,-7 7-42-15,-10 8-90 16,-11 6-369-16</inkml:trace>
  <inkml:trace contextRef="#ctx0" brushRef="#br0" timeOffset="506032.8153">8073 4713 432 0,'-7'0'38'16,"0"0"3"-16,1 0 36 16,-1-2-9-16,3 0-25 15,1-1-2-15,2 1-8 0,-1 0-13 16,2 1-8-16,0-1-6 15,3 0-6-15,7-2 0 16,3-5 5-16,5-3 9 16,4-7-2-16,5-3-6 15,2-4 2-15,3-3-4 0,-1 0-1 16,2 1-2 0,-6 1 0-16,-1 3-1 0,-3 4 1 15,-6 3-2-15,-5 2-11 16,-2 4-10-16,-5 3-15 15,-1-1-15-15,-2 4-12 16,-2-1-8-16,0 2-5 0,-3 0-6 16,-5 0-47-16,0 0-50 15</inkml:trace>
  <inkml:trace contextRef="#ctx0" brushRef="#br0" timeOffset="506345.267">8210 4342 484 0,'-16'0'35'0,"1"0"21"15,4 0 10-15,2 0 3 16,5 0-26-16,1 0-3 16,3-8-16-16,0 1-22 0,10-3-1 15,1 0 0-15,6 0-1 16,3-1 0-16,3 3-1 16,3 3 0-16,-1 3 1 15,-1 2 1-15,0 3 1 16,-4 9-2-16,-4 3 3 15,-4 5-5-15,-3 5 4 0,-6 4 3 16,-3 0 0-16,0 0-2 16,0 2 1-16,-9-4-1 15,4-1-1-15,-1-3 0 16,-3-1-1-16,5-3-12 16,-1-5-31-16,-1-6-48 0,-1-8-133 15</inkml:trace>
  <inkml:trace contextRef="#ctx0" brushRef="#br0" timeOffset="522657.422">6191 10288 49 0,'0'-6'596'0,"0"-5"-592"15,-1 10 8-15,1 1 20 0,0 0-16 16,1 1-14-16,7 7 2 16,2 4 2-16,5 3-1 15,4 1 1-15,-2 2-3 16,2-1-2-16,-1-1 2 15,-3-2-2-15,-5-2 0 0,-2-3-2 16,-5-2 2-16,-3-2 4 16,0-2 1-16,-12-3 25 15,-3 0 4-15,-5-9-15 16,-3-5 1-16,-3-5 0 16,-1-8-2-16,1-3-4 0,4-1-10 15,2-4-3 1,8 2 1-16,3 2-3 0,8 2 0 15,1 2 0-15,7 0-3 16,6 4 1-16,4 4 1 16,3 4-1-16,0 5 0 15,0 6 1-15,0 4-1 0,-4 4-1 16,1 8 1-16,-6 5 0 16,0 3 3-16,-6 3-1 15,-3 2 2-15,-2-1 0 16,0 0-1-16,-5-3 2 15,-5-3-1-15,0-8 0 0,-1-4 3 16,0-6 0-16,2 0-1 16,1-11-2-16,2-5-2 15,3-2-2-15,3 1 5 16,0-2-3-16,3 4 3 16,6 3-1-16,5 3 0 15,2 6-1-15,3 3-1 0,4 0-1 16,3 5 1-16,1 8 1 15,-1 1-1-15,1 2 0 16,0-1-32-16,-3-1-31 16,-5-8-58-16,-5-4-115 0</inkml:trace>
  <inkml:trace contextRef="#ctx0" brushRef="#br0" timeOffset="523157.3899">6235 9841 605 0,'-10'-10'44'0,"5"-3"31"16,2-3-31-16,3-2-13 15,0 0-11-15,2-1-8 16,5 3-5-16,5 3-2 0,0 7-1 15,5 3-2-15,-3 3 0 16,4 6-2-16,-3 7-1 16,-3 4 4-16,-1 3 2 15,-2 1 3-15,-3 1-1 0,0 0-4 16,-1-3 0-16,-1-4-1 16,-1-5-1-16,1-4-1 15,1-6 1-15,3-4 1 16,2-11 4-16,4-5-3 15,4-6-1-15,4-5 0 16,5-3-5-16,4-1-22 16,4 1-23-16,1 0-119 0,1 3-131 15</inkml:trace>
  <inkml:trace contextRef="#ctx0" brushRef="#br0" timeOffset="523672.9589">6834 9771 611 0,'-5'8'54'0,"-1"-3"7"15,5-2-10-15,1 0-20 16,0-3-3-16,7 0-22 15,6-9 7-15,7-5 1 0,6-5-2 16,1-6-8-16,4-4-3 16,-1-2-4-16,0-3-12 15,-4 1-13-15,-4 1-10 16,-8 3-7-16,-4 5-9 16,-10 9 6-16,-2 3 27 15,-13 9 16-15,-5 3 3 0,-3 5 11 16,-2 8 9-16,-2 4 9 15,1 0 1-15,2-1 6 16,4-3-3-16,5-3-6 16,3-6-2-16,7-3-6 15,5-1 0-15,5-11-13 0,9-4-6 16,7-3 2-16,6-4 2 16,4 1-4-16,4 1 5 15,-4 5 3-15,0 7-2 16,-6 6-2-16,-2 3 0 15,-4 16-4-15,-6 7 2 0,-5 7 1 16,-5 2-3-16,-1 2-25 16,-2-2-40-16,-2-9-75 15,-4-9-201-15</inkml:trace>
  <inkml:trace contextRef="#ctx0" brushRef="#br0" timeOffset="524157.3252">7501 8767 627 0,'-9'-7'56'15,"0"1"20"-15,5 2-8 16,1 3-19-16,3 1-19 16,0 0-18-16,10 3-8 15,3 8-4-15,6 5 5 0,3 5 5 16,5 7-2-16,0 6 0 15,3 4-2-15,-3 0-4 16,-1 1 0-16,-1-3-1 16,-5-8-48-16,-11-11-91 15</inkml:trace>
  <inkml:trace contextRef="#ctx0" brushRef="#br0" timeOffset="541547.4077">10246 13949 401 0,'-6'24'184'16,"-3"-7"-159"-16,6-5 49 15,0-2 2-15,2-5-40 16,1-5-16-16,0-5 4 0,7-14 2 16,6-6-12-16,4-11 0 15,5-13-2-15,-1-6-5 16,7-8-4-16,-2-2-1 15,1-3-1-15,-1 0 1 16,-1 3 1-16,-1 1-5 0,-3 8 4 16,-2 4-2-16,-4 5-3 15,-3 6 3-15,-5 2-1 16,1 1-2-16,-4 4 3 16,-3 2-2-16,-1-1-1 0,0 3-2 15,0 3 4-15,-5 4 1 16,-5 3 0-16,-2 4 0 15,-6 4 1-15,-2 7-1 16,-3 5-2-16,-5 1 2 16,-3 12 0-16,-1 6 1 15,1 3-3-15,0 5 2 16,2-3 1-16,5 0-1 0,5-6 0 16,6-3 3-16,5-7 1 15,5-7-2-15,3-1 0 16,9-15-5-16,5-9 4 15,8-10 3-15,9-8-3 16,4-3 0-16,1-3 0 0,1 6-1 16,1 7-1-16,-5 10 5 15,-6 10-4-15,-3 11 0 16,-3 7 1-16,-6 18 0 16,-3 14 3-16,-3 10 1 0,-4 13 0 15,-1 9 2-15,-4 5-1 16,0 1-1-16,-4-3-1 15,-3-2-2-15,0-10-1 16,1-10 2-16,4-7-14 16,-1-9-49-16,3-15-85 15,0-17-373-15</inkml:trace>
</inkml:ink>
</file>

<file path=ppt/ink/ink8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6:21:52.306"/>
    </inkml:context>
    <inkml:brush xml:id="br0">
      <inkml:brushProperty name="width" value="0.05292" units="cm"/>
      <inkml:brushProperty name="height" value="0.05292" units="cm"/>
      <inkml:brushProperty name="color" value="#0070C0"/>
    </inkml:brush>
  </inkml:definitions>
  <inkml:trace contextRef="#ctx0" brushRef="#br0">11162 13816 0,'50'0'172,"24"0"-156,51 0-16,-26 0 15,-25 25 1,-24-25-1,-25 0-15,-1 0 16,1 0 0,0 0 46</inkml:trace>
  <inkml:trace contextRef="#ctx0" brushRef="#br0" timeOffset="2643.3007">12527 13667 0,'25'0'187,"49"-24"-171,0-1-1,26 25-15,-26 0 16,25 0-16,0-25 16,-24 25-1,-1-25 1,1 25-16,-26 0 16,-24 0 15</inkml:trace>
  <inkml:trace contextRef="#ctx0" brushRef="#br0" timeOffset="15168.3617">12750 13618 0,'25'0'157,"0"0"-142,-1 0 1,26 0-16,0 0 15,49 0 1,-50 0-16,26 0 16,-50 0 15,-25-25 31,0 0 32,0 50 547,24-25-376,-24 25-186</inkml:trace>
  <inkml:trace contextRef="#ctx0" brushRef="#br0" timeOffset="38295.9792">3746 8235 0,'0'-25'125,"49"1"-125,26-1 16,-1 25-1,100-25-15,-25 25 16,24-25 0,1 0-1,-75 25-15,-24-24 16,-26 24 0,-24-25-16,0 25 15,0-25 1,-1 25-16,26 0 15,0-25 1,-25 25-16,24-25 16,1-49-16,-1 74 15,-49-25 1,25 25-16,0-25 16,0 25 15,0 0-16,-25-25 110,0 1 16,24-1-63,-24 0-62,25 0 31,-25 0-16,25 25-15,-25-24 15,0-1-16,0 0 1,0 0 15,0 0-15,0 1 0,-25-26-16,0-24 15,1 49 1,24 0-16,-25-25 15,0 26-15,25-1 16,0-25 0,-25 50-16,25-25 15,0 1 1,0-1 0,-25 25 62,1-25-47,24 0-15,-25 0-1,-25 1 1,25-1-16,-24 0 15,-1-25-15,50 26 16,-25 24 0,25-25-1,-25 25-15,25-25 16,-49 0 0,24 0-1,0 25-15,-24 0 16,24 0-16,0-25 281,0 1-265,-124-26-1,-24-24-15,-1-1 16,25 1-16,50 24 16,-25 1-1,-25-1 1,0-24-1,100 24-15,-1 25 16,1 0 0,24 25-1,0 0-15,0 0 47,0 0-31,1 50-16,-51 49 15,1-49-15,-1 24 16,-24-49 0,49 49-16,-24-24 15,24 0 1,26-26-16,-1 1 16,0-25-1,25 25 1,0 0 15,-25 0-15,25-1-1,0 26 1,0-25 0,-25 0-16,25 0 15,-24-25 1,24 24-16,-25 1 15,25 0 1,0 0 0,-25-25-1,25 25 17,0-1 233,0 1-249,0 25-16,25 24 15,0 75 1,-25-50-16,49 50 16,1-50-1,-1 25-15,-24-49 16,-25-51 0,0 26-16,25-25 15,0 0 1,-25 0 15,25-25 63,-1 24-63,26-24 0,25 25-31,73 25 16,-98-50-16,-25 0 31,-25 25 16,25-25-31,-1 0 46,1 0-46,0 24-1,25-24 1,-50 25-16,49-25 16,-24 0-16,0 0 15,0 0 1,-1 0 0,1 0 15,0 0-16,0 0 32,0 0-15,-1 0 77,-24 25 0</inkml:trace>
  <inkml:trace contextRef="#ctx0" brushRef="#br0" timeOffset="61859.2989">10642 10170 0,'0'-50'172,"24"50"-125,1-24-32,0-1-15,49 0 16,1 0-1,-26 0-15,26 25 16,-1-25 0,-24 1-16,-1 24 15,-49-25 1,50 0 0,-50 0-16,25 25 15,0-25 1,-25 1 15,24 24 47,1-25-62,-25 0-1,25 25 1,-25-25 31,25 25-31,0 0 30,0 0-30,-1-25 0,1 25 15,0 0-15,0-24-16,0-1 31,-1 25-16,-24-25 1,25 25-16,-25-25 16,25 25-1,0-25 1,-25 1 0,0-1 15,25 25 266,24-50-282,50 1 1,50-26-16,50-24 16,-1 25-1,-99-1 1,1 26-16,-51 49 15,-49-25 1,25 0 0,0 25 31,-25-25-47,25 25 15,-1-25 188,26 0-171,0-24-1,-26 49-16,1-25-15,25 0 16,-25 0 15,-1 25 32,-24-24-48</inkml:trace>
  <inkml:trace contextRef="#ctx0" brushRef="#br0" timeOffset="64422.4426">10542 10145 0,'0'25'204,"25"-25"-95,-25-25-93,-25 25 15,1 0-16,-1 0 1,-25 0-16,25 0 31,25 25-31,0 0 63,25-25 15,0 0-62,0 0-1,0-25 16,24 25-31,1 0 16,-25 0 0,24 0-16,-24 0 47,-99 0 78,49 0-110,-25 25-15,25-25 16,1 0-1,48 0 110,26 0-93,-25 0 30</inkml:trace>
  <inkml:trace contextRef="#ctx0" brushRef="#br0" timeOffset="67987.0924">14536 7888 0,'25'0'140,"-25"25"-140,0 24 16,0-24-1,0 0 1,0 25 0,0 74-16,0 49 15,0-24 1,0 124 0,0-199-16,25-74 15,-25 25 1,0 25-16,0-26 31,0 1-15,0 0-1,0 0 17,0 25-1,0-26-31,0 1 31,0 0-31,0 0 16,0 0 15,0 24-15,24-24-16,-24 0 15,25 24-15,-25 1 16,0-25-1,0 24 1,0-24 0,0 0-16,0 0 15,0 0 17,0-1 14,-25-24 126,1 0-156,-26 0 0,-25 0-16,-73 0 15,-125 0 1,-25 25-16,0 0 15,50 0 1,-24-25-16,-1 25 16,74-1-1,50 1-15,-49 0 16,173-25-16,-49 25 16,24-25-1,25 0-15,1 0 16,-51 0-1,75 25 267,-25-1-267,-49-24-15,0 50 16,-50-25 0,24-25-16,51 25 15,-1-1-15,25 1 31,0 0-31,1-25 32,24 25-32,-25-25 47,0 0-47,0 0 31,0 0-31,1 0 15,-26 0 1,25 0 31,0 0-31,-24 0-1,24 0 1,0 0-1,0 0 1,1 25 0,-1-25-16,-25 0 15,25 25-15,1-25 32,-1 0-32,0 0 93</inkml:trace>
  <inkml:trace contextRef="#ctx0" brushRef="#br0" timeOffset="76373.2791">695 9723 0,'25'-24'157,"-1"24"-142,101-50 1,-26 25-16,-25 25 16,50-25-1,25 1-15,-50 24 16,-24-25-1,-51 25 1,-24-25 0,25 25 15,-25-25-15,25 25 15,-25-25-31,0 1 31,0-26 0,0 25-15,0-49 0,-25-1-16,25-49 15,-25-25 1,1 50-1,24 50-15,-25-26 16,-25-74 0,1 25-16,-1 25 15,25 25 1,-24-50-16,24 74 16,0 1-1,-25-1 1,26 0-16,-1 25 15,0 1 1,25-1-16,-25 25 31,0 0 32,1 0-63,-1 25 15,-50-1 1,51 26-16,-26-25 16,-25 0-1,51 0-15,-1-25 16,-25 0-16,25 0 16,1 0-1,-1 0 1,-25 0-1,25 0 32,1 24 203,-1 1-234,0-25 0,0 25-1,-24 25-15,-75 24 16,74-24-16,0-50 15,26 24 1,-1 1-16,-25 0 16,1 0-1,24 0 1,0-1-16,0-24 16,25 25 46,0 0-46,0 0-1,0 0 1,0 24 0,0 1-1,0-25 1,0-1-1,-25-24 235,25 25-234,0 0-16,0 0 31,0 24-31,0 1 0,0 49 16,0 25 0,0-74-1,0 24 16,0-49-31,0 0 16,0 25 0,25-26-1,25 26 1,-25-25-16,-25 0 16,24-1-1,1 1-15,0 0 16,-25 0 15,25-25-15,0 0 31,-1 0-1,1 0-30,0 25-16,0-25 16,0 0-1,-1 0 1,26 24-16,-25-24 16,-25 25-1,49-25 1,-24 0-1,50 50-15,-26-25 16,-24-25 0,74 0-1,-74 0 1,0 0 0,0 0 77,-1 0-93,26 0 16,-25 0 0,0 0-1,0 0-15,-1 0 16,1 0 31</inkml:trace>
  <inkml:trace contextRef="#ctx0" brushRef="#br0" timeOffset="126139.2474">8012 11385 0,'-25'0'156,"1"0"-140,-1 0 15,0 25-15,-25 0-1,26 25-15,-1-26 16,0 26 0,0-25-16,-24 0 15,-1-1 1,50 1-1,0 0 1,0-50 156,25 0-172,0 25 16,-25-24-1,24-1-15,-24 0 16,25 25-16,-25-25 15,25 0 1,25 1 0,-26-1-16,1 0 15,25 0 1,-25 25-16,24-25 16,-24 1-16,0 24 15,-25-25 1,25 25-16,-25-25 15,24 25 1,-48 25 140,-1 0-140,-25 24-16,1 1 16,-1 24-16,-99 100 15,124-125 1,1 1-16,-26 49 15,-24 0 1,24-49-16,0 0 16,50-26-1,-24-24-15,24 25 16,0-74 93,24-1-93,26 25-16,-50 0 16,25 1-16,-25-1 31,25 25-16,-25-25 1,24 25 0,1-50-16,25 26 15,49-51 1,25-24-16,-50 49 16,1 1-16,-50-1 15,24 25 1,-24-24-1,25 24-15,-50 0 16,25 25 15,-25-25-15,0 1 46,24 24-46,-24-25 0,0 50 62,0-1-63,-74 51 1,24-1-16,1 1 16,24-51-16,-74 76 15,24-1-15,-24 25 16,-25 0-16,25-25 16,24 0-1,51-49 1,-1 0-16,25-1 15,-25-49 1,0 25-16,25-75 94,0 26-79,25-26-15,0-24 16,0 24 0,24-49-16,26-25 15,-1 24 1,50 1-16,25 0 16,0 0-16,-25 24 15,-25-24 1,0 50-16,-49-1 15,49-24 1,-74 74 0,-25-25-16,25 0 15,-25 50 142,0 0-142,-25 24 1,0-24-1,-25 25-15,-49 49 16,-25 25 0,25-25-16,-25-25 15,0-24-15,49 0 16,26-1 0,-1-49-16,1 50 15,24-50 1,-25 25-16,25-1 15,1-24 1,24 25-16,-25-25 16,25 25 31,0-50 109,25 25-156,-25-25 15,24 25 17,-24-24-1,0-1 31,0 0 188</inkml:trace>
  <inkml:trace contextRef="#ctx0" brushRef="#br0" timeOffset="136712.6418">7169 8880 0,'-25'0'93,"25"-25"-61,-25 0-17,25 1 1,-25-1-16,-24-50 15,-1 51 1,1-51-16,-51-24 16,26 25-1,24 49-15,26 0 16,-1 0-16,0 0 16,0 1 15,25 48 172,0 1-141,0 0-46,0 0 15,0 0 1,0-1-17,0 1 1,0 0 15,-25-25 47,25-50-62,0 1-1,0-1-15,25-24 16,0 24 0,-25 1-1,25-1-15,-25 25 16,0 0 15,25 25 94,-25 25-62,24-25-48,-24 25 1,50 25-16,49-1 16,-24 50-1,24 1-15,-50-51 16,1 1-16,0-50 15,-50 25 1,25-25 0</inkml:trace>
  <inkml:trace contextRef="#ctx0" brushRef="#br0" timeOffset="144651.6881">6003 11187 0,'0'-25'125,"25"0"-109,24 0-16,26-24 15,99-75 1,49 0-16,-25 25 15,-49 49-15,-75 25 16,1 0 0,-26-24-1,-24 49-15,0-25 16,0 25 31</inkml:trace>
  <inkml:trace contextRef="#ctx0" brushRef="#br0" timeOffset="188320.6311">5953 3473 0,'0'-25'187,"25"25"-187,25 0 16,99-25-1,198-25 1,-223 50-16,-25 0 16,-24 0-16,-26 0 15,75 0 1,124 0-1,-173 0-15,-26 0 16,1 0 0,0 0-16,-1 0 15,-24 0-15,0 0 16,-25-24 0,25 24-16,-1 0 15,1 0 32,0 0 0,-25 24 890</inkml:trace>
  <inkml:trace contextRef="#ctx0" brushRef="#br0" timeOffset="213970.2405">1662 13568 0,'25'-25'187,"99"-99"-187,174-74 16,24-1-1,-74-24-15,0 99 16,-49 25-16,-50 49 16,-75 1-16,-24 49 15,-1-25 1,1 25-16,-25-25 15,-1 25 1,-24-25 31,-24 25 547,-1 0-579,25-49 1,-75-75 0,1-25-1,24 0-15,-24 0 16,24 75-1,26 24-15,-1-24 16,25-1-16,-25 51 16,0-26-1,0 0 1,25-49-16,0 74 16,0 1-1,0-1 1,-273 25 374,-520-174-374,148 50 0,570 124-1,26 0-15,24 0 32,0 0 14,25-25 95,-49 0-141,24 25 31,-25 0-31,25 0 32,1 25-32,-1-25 15,0 25-15,0-25 16,0 0-1,25 25 1,-24 0 0,-1-25-1,0 24-15,-50 26 16,51-25 0,-1-25-16,25 25 15,-50-25 1,50 49-16,-49-24 15,24-25 17,25 25 218,-25 25-203,0 49-32,-24 74 1,-1 1-16,25-25 15,-24 24-15,24-24 16,25-49 0,0 73-1,0 1-15,0-1 16,0 26 0,49-26-16,1 26 15,24-1 1,-24-24-16,24-25 15,1 0 1,-26-25-16,-24-100 16,-25 1-1,0 0 17,0 0 46,25-25 203,0-25-281,25 0 16,74-49-16,74 24 15,25-24 1,-24 24-16,-51 25 15,-48-24 1,-51 49-16,1-25 16,-25 25 15,-25-25-15,25 25 30,-25-25-46,0 1 16,74-51 0,-74 50-16,25 1 15,0-1 1,-1 0 0,-24 0-1,0 0 1,0 1-1,25-1-15,-25 0 32,25 25-32,-25-25 15,0 0 32,0 1 94</inkml:trace>
</inkml:ink>
</file>

<file path=ppt/ink/ink8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0.0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12179 5110 0,'0'-25'109,"100"0"-46,24 25-48,49 0 1,26 0 0,-50 0-16,-1 0 15,-73 25-15,-26 0 16,1-25-16,0 0 15,-26 0-15,1 0 16,0 0 0,0 0 15,0 0 0,-1 0 47,1 0 16,0 0-16,0 0-47,0-25-15,0 25 0,-25-25-1,0 0 32,24 25-16,1 0 16,0 0-15,-25-24-17,25 24-15,0 0 31,-25-25-15,24 25 31,1 0-16,0 0-15,0 0-1,0 0 64,-1-25 124</inkml:trace>
</inkml:ink>
</file>

<file path=ppt/ink/ink8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2.3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12155 6499 0,'49'0'141,"1"0"-141,-1 0 15,75 0 1,50 25 0,25-1-1,-26 1-15,26 0 16,-51 0-1,1 24-15,-49-24 16,-26 25-16,-49-50 16,24 0-1,-24 0 1,0 0 0,0 0 15,0 0 0,-25-25-31,24 25 16,1 0-16,-25-25 125,25 0 78,-25 1-47</inkml:trace>
</inkml:ink>
</file>

<file path=ppt/ink/ink8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5.2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12155 8161 0,'0'-25'47,"0"0"31,49 25-46,26-25-32,-1 1 15,-24 24-15,-1 0 16,-24 0-16,25 0 16,-25 0-1,-1 0 1,26-25-16,0 25 15,-1 0-15,1 0 16,-25 0 0,-1 0-16,1 0 15,0 0 1,0 0-16,0 0 16,-1-25-1,1 25-15,0 0 63,0 0-48,0 0 17,-1 0-17,26 0-15,-25 0 16,24 0-1,-24-25 1,0 25 0,0 0-16,24 0 15,1 0 1,-25 0 0,24 0-1,-24 0-15,0 0 16,0 0-1,0 0 17,24 0-1,-24 0 47,0 0 31,0 0 1,0 0-48,-1 0-46,1 0 46,0 0 32,0 0-47,0 0 78</inkml:trace>
</inkml:ink>
</file>

<file path=ppt/ink/ink8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08.2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12130 9054 0,'99'-25'125,"-74"25"-125,24-25 15,-24 25-15,25 0 16,-1 0-1,76 0-15,-76 0 16,-24 0 0,49 0-16,1 0 15,-1 0 1,1 0 0,24 0-16,-25 0 15,1 0 1,-26 0-1,1 0-15,-25 0 16,-1 0 0,1 0-16,0 0 15,0 0-15,0 0 32,-1 0-17,1-25 16,0 25-15,0 0 0,25 0-1,-1 0 1,-24 0-16,0 0 16,0 0 30,-1 0 33,1 0 108,0 0-156,0 0 1,0 0-1,-1 0 31,1 0-30,0 0-17,0 0 1,0 0-1,-1 0 48</inkml:trace>
</inkml:ink>
</file>

<file path=ppt/ink/ink8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10.3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12130 10914 0,'25'0'125,"74"0"-110,-50 0 1,26 0 0,49 0-1,74 0-15,1 0 16,-75 0-1,25 0-15,-50 0 16,-50 0-16,1 25 16,0-25-16,-26 0 15,26 25 1,0-25-16,-1 0 16,-24 0-1,0 0 1,0 0-1,0 0 1,-1 0 0,1 0-16,0 0 15,0 0 1,0 0-16,-1 0 31,1 0 32,0 0 30,0 0-61,0 0-1,-1 0-15,1 0-1</inkml:trace>
</inkml:ink>
</file>

<file path=ppt/ink/ink8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12.7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12179 12998 0,'75'-25'125,"98"-25"-109,-24 25-16,50 1 15,-50-1 1,-1 25-16,1 0 16,25 0-16,-50 0 15,25 0 1,-75 25-16,-24-25 16,24 49-16,1-49 15,-26 25-15,1-25 16,-25 0-1,-1 0 1,1 0 0,0 0 31</inkml:trace>
</inkml:ink>
</file>

<file path=ppt/ink/ink8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15.4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12130 13965 0,'25'0'94,"-1"-25"-47,1 25-31,0 0-16,49 0 15,50-25 1,1 1-16,-1 24 15,-75 0-15,26 0 16,-1 0-16,-24-25 16,-26 25-1,1 0-15,0 0 32,0 0-1,0 0-16,-1 0 1,1 0 0,25 0-1,-25 0 48,-1 0-32,1 0 0,0 0-31,25 0 32,-26 0-32,1 0 15,0 0-15,25 25 16,-26-1-1,1-24 1,25 0 15,-25 0-15,0 0 31,-25 25-16,24-25 47,1 0 141,0 0-188,0 0-15,0 0 46</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15.4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12130 13965 0,'25'0'94,"-1"-25"-47,1 25-31,0 0-16,49 0 15,50-25 1,1 1-16,-1 24 15,-75 0-15,26 0 16,-1 0-16,-24-25 16,-26 25-1,1 0-15,0 0 32,0 0-1,0 0-16,-1 0 1,1 0 0,25 0-1,-25 0 48,-1 0-32,1 0 0,0 0-31,25 0 32,-26 0-32,1 0 15,0 0-15,25 25 16,-26-1-1,1-24 1,25 0 15,-25 0-15,0 0 31,-25 25-16,24-25 47,1 0 141,0 0-188,0 0-15,0 0 46</inkml:trace>
</inkml:ink>
</file>

<file path=ppt/ink/ink9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38.767"/>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5011 0,'25'0'125,"0"0"-110,0 0 1,0 0-16,49 0 16,-49 0-1,24 0-15,1 0 16,-25 0-1,0 0-15,-1 0 16,1 0 0,0 0-1,0 0 17,0 0-1,-1 0 109,1 0-124,0 0 0,0 0-1,0 0 1,-1 0 0,1 0-1,0 0 1,0 0 15,0 0 0,0 0 32</inkml:trace>
</inkml:ink>
</file>

<file path=ppt/ink/ink9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41.272"/>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6648 0,'0'0'0,"25"0"0,-25-25 15,25 25 1,25 0-16,-50-25 16,24 25-1,1-25 1,0 25 15,0 0 141,0 0-141,24 0-15,1 0-1,-1 0-15,1 0 16,0 0-16,-26 0 16,26 0 15,-25 0-31,-25-25 16,25 25-16,-1 0 15,1 0 1,0 0-1,0 0 126</inkml:trace>
</inkml:ink>
</file>

<file path=ppt/ink/ink9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43.476"/>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7962 0,'25'25'171,"0"-25"-171,0 0 16,0 0 0,49 0-16,-49 0 15,0 0 1,-1 0-16,1 0 31,0 0-31,0 0 16,0 0-1,-1 0-15,1 0 32,0 0-17,0 0 1,0 0 109,-1 0-109,1 0-1,0 0 1,0 0 15,0 0 16,-1 0 15,1 0-62</inkml:trace>
</inkml:ink>
</file>

<file path=ppt/ink/ink9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45.959"/>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3324 11038 0,'25'-25'141,"0"25"-141,49-49 16,1 24-1,73 25-15,-73 0 16,-50 0-16,-1 0 16,26 0-1,-25 0 1,0 0-16,-1 0 31,1 0 0,0 0 1,0 0 30,0 0-46,0 0 46</inkml:trace>
</inkml:ink>
</file>

<file path=ppt/ink/ink9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50.253"/>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3299 13965 0,'25'0'93,"0"0"48,0 0-94,0 0 15,24 0-46,-24 0 15,0 0 1,0 0-32,-1 0 15,26 0 1,-25 0-16,0 0 15,-1 0 1,1 0 0,0 0-1,0 0 32,0 0 31,-1 0-46,1 0-17,0 0 1,0 0 62,0 0-47,-1 0-31,1 0 31</inkml:trace>
</inkml:ink>
</file>

<file path=ppt/ink/ink9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7:53.266"/>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3399 9079 0,'24'0'203,"1"0"-187,0 0-1,25 0-15,-1 0 16,1 0-16,-1 0 16,1 0-1,0 0-15,-26 0 31,1 0-31,0 24 16,0-24 0,24 0-1,-24 0 1,0 0 0,0 0-1,0 0 79</inkml:trace>
</inkml:ink>
</file>

<file path=ppt/ink/ink9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9:52.458"/>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6127 5035 0,'-25'0'140,"25"25"-124,-49-25-16,24 0 16,0 0-16,0 0 31,0 0-31,-24 0 31,24 0-31,-49 0 16,49 0-1,-25 0 1,25 0-16,1 0 16,-1 0-16,0 0 15,0 0-15,0 0 16,1 0 46,-1 0 1,0 25-16,0-25-16,25 25 31</inkml:trace>
</inkml:ink>
</file>

<file path=ppt/ink/ink9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6:59:55.333"/>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6028 6623 0,'-25'0'187,"-25"0"-171,-24 25 0,24-25-16,1 0 15,24 24 1,-25 1-16,26-25 31,-26 0-31,25 0 16,-24 0-1,-1 0-15,25 0 16,0 0 0,1 0-1,-1 0 1,0 0 109</inkml:trace>
</inkml:ink>
</file>

<file path=ppt/ink/ink9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00.680"/>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6028 9128 0,'-25'0'125,"0"0"-109,0-25 0,1 1 30,-1 24-46,0-25 16,-49 25 0,49 0 15,0-25-31,0 25 31,0 0-15,1 0 140,24-25-140,-25 25-1,-25 0 1,25 0 0,1 0 15,-1 0-16,0 0 17,0 0 15,25 25-16,-25-25 31</inkml:trace>
</inkml:ink>
</file>

<file path=ppt/ink/ink9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1-13T17:00:03.671"/>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6053 11013 0,'-25'0'94,"0"0"-78,0 0-1,0 0 1,1 0 15,-1 0 16,0 0-16,0 0-15,0 0-16,1 0 62,-1 0 1,0-25-48,0 25 1,0 0 0,1 0-1,-1 0-15,0 0 16,0 0 46,0 0-30,1 0-1,-1 0 63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10/28/2020</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a:t>
            </a:fld>
            <a:endParaRPr lang="en-US"/>
          </a:p>
        </p:txBody>
      </p:sp>
    </p:spTree>
    <p:extLst>
      <p:ext uri="{BB962C8B-B14F-4D97-AF65-F5344CB8AC3E}">
        <p14:creationId xmlns:p14="http://schemas.microsoft.com/office/powerpoint/2010/main" val="217281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8366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example, a medical diagnosis problem in which we have taken an X-ray image of a patient, and we wish to determine whether the patient has cancer or not. In this case, the input vector x is the set of pixel intensities in the image, and output variable t will represent the presence of cancer, which we denote by the class C1, or the absence of cancer, which we denote by the class C2. We might, for instance, choose t to be a binary variable such that t =0corresponds to classC1 and t =1corresponds to class C.</a:t>
            </a:r>
          </a:p>
          <a:p>
            <a:r>
              <a:rPr lang="en-US" dirty="0" smtClean="0"/>
              <a:t>in the end we must decide either to give treatment to the patient or not, and we would like this choice to be optimal in some appropriate sense (</a:t>
            </a:r>
            <a:r>
              <a:rPr lang="en-US" dirty="0" err="1" smtClean="0"/>
              <a:t>Duda</a:t>
            </a:r>
            <a:r>
              <a:rPr lang="en-US" dirty="0" smtClean="0"/>
              <a:t> and Hart, 1973). This is the decision step, and it is the subject of decision theory to tell us how to make optimal decisions given the appropriate probabilities. We shall see that the decision stage is generally very simple, even trivial, once we have solved the inference problem. </a:t>
            </a:r>
            <a:endParaRPr lang="en-US"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181</a:t>
            </a:fld>
            <a:endParaRPr lang="en-US"/>
          </a:p>
        </p:txBody>
      </p:sp>
    </p:spTree>
    <p:extLst>
      <p:ext uri="{BB962C8B-B14F-4D97-AF65-F5344CB8AC3E}">
        <p14:creationId xmlns:p14="http://schemas.microsoft.com/office/powerpoint/2010/main" val="35087928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190</a:t>
            </a:fld>
            <a:endParaRPr lang="en-US"/>
          </a:p>
        </p:txBody>
      </p:sp>
    </p:spTree>
    <p:extLst>
      <p:ext uri="{BB962C8B-B14F-4D97-AF65-F5344CB8AC3E}">
        <p14:creationId xmlns:p14="http://schemas.microsoft.com/office/powerpoint/2010/main" val="41226245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208</a:t>
            </a:fld>
            <a:endParaRPr lang="en-US"/>
          </a:p>
        </p:txBody>
      </p:sp>
    </p:spTree>
    <p:extLst>
      <p:ext uri="{BB962C8B-B14F-4D97-AF65-F5344CB8AC3E}">
        <p14:creationId xmlns:p14="http://schemas.microsoft.com/office/powerpoint/2010/main" val="26090691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F960BBCE-1ACE-4022-BE94-47E7925F8D7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ct val="0"/>
                </a:spcBef>
                <a:spcAft>
                  <a:spcPts val="0"/>
                </a:spcAft>
                <a:buClrTx/>
                <a:buSzTx/>
                <a:buFontTx/>
                <a:buNone/>
                <a:tabLst/>
                <a:defRPr/>
              </a:pPr>
              <a:t>226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754082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5" name="Google Shape;72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2796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273</a:t>
            </a:fld>
            <a:endParaRPr lang="en-US"/>
          </a:p>
        </p:txBody>
      </p:sp>
    </p:spTree>
    <p:extLst>
      <p:ext uri="{BB962C8B-B14F-4D97-AF65-F5344CB8AC3E}">
        <p14:creationId xmlns:p14="http://schemas.microsoft.com/office/powerpoint/2010/main" val="12645142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66396-8130-404F-8F6C-CEB5426F58F8}" type="slidenum">
              <a:rPr lang="en-US" smtClean="0"/>
              <a:t>276</a:t>
            </a:fld>
            <a:endParaRPr lang="en-US"/>
          </a:p>
        </p:txBody>
      </p:sp>
    </p:spTree>
    <p:extLst>
      <p:ext uri="{BB962C8B-B14F-4D97-AF65-F5344CB8AC3E}">
        <p14:creationId xmlns:p14="http://schemas.microsoft.com/office/powerpoint/2010/main" val="18447919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66396-8130-404F-8F6C-CEB5426F58F8}" type="slidenum">
              <a:rPr lang="en-US" smtClean="0"/>
              <a:t>277</a:t>
            </a:fld>
            <a:endParaRPr lang="en-US"/>
          </a:p>
        </p:txBody>
      </p:sp>
    </p:spTree>
    <p:extLst>
      <p:ext uri="{BB962C8B-B14F-4D97-AF65-F5344CB8AC3E}">
        <p14:creationId xmlns:p14="http://schemas.microsoft.com/office/powerpoint/2010/main" val="28000714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294</a:t>
            </a:fld>
            <a:endParaRPr lang="en-US"/>
          </a:p>
        </p:txBody>
      </p:sp>
    </p:spTree>
    <p:extLst>
      <p:ext uri="{BB962C8B-B14F-4D97-AF65-F5344CB8AC3E}">
        <p14:creationId xmlns:p14="http://schemas.microsoft.com/office/powerpoint/2010/main" val="5922453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304</a:t>
            </a:fld>
            <a:endParaRPr lang="en-US"/>
          </a:p>
        </p:txBody>
      </p:sp>
    </p:spTree>
    <p:extLst>
      <p:ext uri="{BB962C8B-B14F-4D97-AF65-F5344CB8AC3E}">
        <p14:creationId xmlns:p14="http://schemas.microsoft.com/office/powerpoint/2010/main" val="4243628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6846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307</a:t>
            </a:fld>
            <a:endParaRPr lang="en-US"/>
          </a:p>
        </p:txBody>
      </p:sp>
    </p:spTree>
    <p:extLst>
      <p:ext uri="{BB962C8B-B14F-4D97-AF65-F5344CB8AC3E}">
        <p14:creationId xmlns:p14="http://schemas.microsoft.com/office/powerpoint/2010/main" val="41116710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328</a:t>
            </a:fld>
            <a:endParaRPr lang="en-US"/>
          </a:p>
        </p:txBody>
      </p:sp>
    </p:spTree>
    <p:extLst>
      <p:ext uri="{BB962C8B-B14F-4D97-AF65-F5344CB8AC3E}">
        <p14:creationId xmlns:p14="http://schemas.microsoft.com/office/powerpoint/2010/main" val="41589467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66396-8130-404F-8F6C-CEB5426F58F8}" type="slidenum">
              <a:rPr lang="en-US" smtClean="0"/>
              <a:t>333</a:t>
            </a:fld>
            <a:endParaRPr lang="en-US"/>
          </a:p>
        </p:txBody>
      </p:sp>
    </p:spTree>
    <p:extLst>
      <p:ext uri="{BB962C8B-B14F-4D97-AF65-F5344CB8AC3E}">
        <p14:creationId xmlns:p14="http://schemas.microsoft.com/office/powerpoint/2010/main" val="242346712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353</a:t>
            </a:fld>
            <a:endParaRPr lang="en-US"/>
          </a:p>
        </p:txBody>
      </p:sp>
    </p:spTree>
    <p:extLst>
      <p:ext uri="{BB962C8B-B14F-4D97-AF65-F5344CB8AC3E}">
        <p14:creationId xmlns:p14="http://schemas.microsoft.com/office/powerpoint/2010/main" val="38891301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424</a:t>
            </a:fld>
            <a:endParaRPr lang="en-US"/>
          </a:p>
        </p:txBody>
      </p:sp>
    </p:spTree>
    <p:extLst>
      <p:ext uri="{BB962C8B-B14F-4D97-AF65-F5344CB8AC3E}">
        <p14:creationId xmlns:p14="http://schemas.microsoft.com/office/powerpoint/2010/main" val="28386198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444</a:t>
            </a:fld>
            <a:endParaRPr lang="en-US"/>
          </a:p>
        </p:txBody>
      </p:sp>
    </p:spTree>
    <p:extLst>
      <p:ext uri="{BB962C8B-B14F-4D97-AF65-F5344CB8AC3E}">
        <p14:creationId xmlns:p14="http://schemas.microsoft.com/office/powerpoint/2010/main" val="22798917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445</a:t>
            </a:fld>
            <a:endParaRPr lang="en-US"/>
          </a:p>
        </p:txBody>
      </p:sp>
    </p:spTree>
    <p:extLst>
      <p:ext uri="{BB962C8B-B14F-4D97-AF65-F5344CB8AC3E}">
        <p14:creationId xmlns:p14="http://schemas.microsoft.com/office/powerpoint/2010/main" val="39626411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F4A14E00-9A67-489A-B448-391B4D6943BE}" type="slidenum">
              <a:rPr lang="en-GB" altLang="en-US" sz="1300" b="0"/>
              <a:pPr eaLnBrk="1" hangingPunct="1"/>
              <a:t>458</a:t>
            </a:fld>
            <a:endParaRPr lang="en-GB" altLang="en-US" sz="1300" b="0"/>
          </a:p>
        </p:txBody>
      </p:sp>
      <p:sp>
        <p:nvSpPr>
          <p:cNvPr id="3491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49187"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9750113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34FC43E0-01FC-40B1-8D3D-3FE3F18E490A}" type="slidenum">
              <a:rPr lang="en-GB" altLang="en-US" sz="1300" b="0"/>
              <a:pPr eaLnBrk="1" hangingPunct="1"/>
              <a:t>460</a:t>
            </a:fld>
            <a:endParaRPr lang="en-GB" altLang="en-US" sz="1300" b="0"/>
          </a:p>
        </p:txBody>
      </p:sp>
      <p:sp>
        <p:nvSpPr>
          <p:cNvPr id="3409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40995"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Each node represents a test on an attribute of the instance to be classified and each outgoing arch a possible outcome, leading to a further test.</a:t>
            </a:r>
          </a:p>
          <a:p>
            <a:pPr eaLnBrk="1" hangingPunct="1">
              <a:defRPr/>
            </a:pPr>
            <a:r>
              <a:rPr lang="en-US" dirty="0" smtClean="0">
                <a:ea typeface="ＭＳ Ｐゴシック" charset="0"/>
                <a:cs typeface="+mn-cs"/>
              </a:rPr>
              <a:t>The leafs correspond to classification actions. A binary classification in this case.</a:t>
            </a:r>
          </a:p>
          <a:p>
            <a:pPr eaLnBrk="1" hangingPunct="1">
              <a:defRPr/>
            </a:pPr>
            <a:r>
              <a:rPr lang="en-US" dirty="0" smtClean="0">
                <a:ea typeface="ＭＳ Ｐゴシック" charset="0"/>
                <a:cs typeface="+mn-cs"/>
              </a:rPr>
              <a:t>The instance </a:t>
            </a:r>
            <a:r>
              <a:rPr lang="en-US" sz="2000" i="1" dirty="0" smtClean="0">
                <a:ea typeface="ＭＳ Ｐゴシック" charset="0"/>
                <a:cs typeface="+mn-cs"/>
              </a:rPr>
              <a:t>&lt;Outlook=Sunny, Temp=Hot, Humidity=High, Wind=Strong&gt; is classified as No.</a:t>
            </a:r>
            <a:endParaRPr lang="en-US" dirty="0" smtClean="0">
              <a:ea typeface="ＭＳ Ｐゴシック" charset="0"/>
              <a:cs typeface="+mn-cs"/>
            </a:endParaRPr>
          </a:p>
        </p:txBody>
      </p:sp>
    </p:spTree>
    <p:extLst>
      <p:ext uri="{BB962C8B-B14F-4D97-AF65-F5344CB8AC3E}">
        <p14:creationId xmlns:p14="http://schemas.microsoft.com/office/powerpoint/2010/main" val="21675575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C4E6E7F0-6A0B-4D24-A170-36D854152012}" type="slidenum">
              <a:rPr lang="en-GB" altLang="en-US" sz="1300" b="0"/>
              <a:pPr eaLnBrk="1" hangingPunct="1"/>
              <a:t>461</a:t>
            </a:fld>
            <a:endParaRPr lang="en-GB" altLang="en-US" sz="1300" b="0"/>
          </a:p>
        </p:txBody>
      </p:sp>
      <p:sp>
        <p:nvSpPr>
          <p:cNvPr id="3502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0211"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731876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68313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463</a:t>
            </a:fld>
            <a:endParaRPr lang="en-US"/>
          </a:p>
        </p:txBody>
      </p:sp>
    </p:spTree>
    <p:extLst>
      <p:ext uri="{BB962C8B-B14F-4D97-AF65-F5344CB8AC3E}">
        <p14:creationId xmlns:p14="http://schemas.microsoft.com/office/powerpoint/2010/main" val="11190592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980C40EC-865C-4EE6-9EA9-61DED48AB1FB}" type="slidenum">
              <a:rPr lang="en-GB" altLang="en-US" sz="1300" b="0"/>
              <a:pPr eaLnBrk="1" hangingPunct="1"/>
              <a:t>464</a:t>
            </a:fld>
            <a:endParaRPr lang="en-GB" altLang="en-US" sz="1300" b="0"/>
          </a:p>
        </p:txBody>
      </p:sp>
      <p:sp>
        <p:nvSpPr>
          <p:cNvPr id="407554"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7555"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490755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530023DE-2D5C-41C1-93E6-963A0F627BE5}" type="slidenum">
              <a:rPr lang="en-GB" altLang="en-US" sz="1300" b="0"/>
              <a:pPr eaLnBrk="1" hangingPunct="1"/>
              <a:t>465</a:t>
            </a:fld>
            <a:endParaRPr lang="en-GB" altLang="en-US" sz="1300" b="0"/>
          </a:p>
        </p:txBody>
      </p:sp>
      <p:sp>
        <p:nvSpPr>
          <p:cNvPr id="3543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4307"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S=[9+, 5-] </a:t>
            </a:r>
            <a:r>
              <a:rPr lang="en-US" dirty="0" err="1" smtClean="0">
                <a:ea typeface="ＭＳ Ｐゴシック" charset="0"/>
                <a:cs typeface="+mn-cs"/>
              </a:rPr>
              <a:t>una</a:t>
            </a:r>
            <a:r>
              <a:rPr lang="en-US" dirty="0" smtClean="0">
                <a:ea typeface="ＭＳ Ｐゴシック" charset="0"/>
                <a:cs typeface="+mn-cs"/>
              </a:rPr>
              <a:t> </a:t>
            </a:r>
            <a:r>
              <a:rPr lang="en-US" dirty="0" err="1" smtClean="0">
                <a:ea typeface="ＭＳ Ｐゴシック" charset="0"/>
                <a:cs typeface="+mn-cs"/>
              </a:rPr>
              <a:t>collezione</a:t>
            </a:r>
            <a:r>
              <a:rPr lang="en-US" dirty="0" smtClean="0">
                <a:ea typeface="ＭＳ Ｐゴシック" charset="0"/>
                <a:cs typeface="+mn-cs"/>
              </a:rPr>
              <a:t> di </a:t>
            </a:r>
            <a:r>
              <a:rPr lang="en-US" dirty="0" err="1" smtClean="0">
                <a:ea typeface="ＭＳ Ｐゴシック" charset="0"/>
                <a:cs typeface="+mn-cs"/>
              </a:rPr>
              <a:t>esempi</a:t>
            </a:r>
            <a:r>
              <a:rPr lang="en-US" dirty="0" smtClean="0">
                <a:ea typeface="ＭＳ Ｐゴシック" charset="0"/>
                <a:cs typeface="+mn-cs"/>
              </a:rPr>
              <a:t> di cui 9 </a:t>
            </a:r>
            <a:r>
              <a:rPr lang="en-US" dirty="0" err="1" smtClean="0">
                <a:ea typeface="ＭＳ Ｐゴシック" charset="0"/>
                <a:cs typeface="+mn-cs"/>
              </a:rPr>
              <a:t>positivi</a:t>
            </a:r>
            <a:r>
              <a:rPr lang="en-US" dirty="0" smtClean="0">
                <a:ea typeface="ＭＳ Ｐゴシック" charset="0"/>
                <a:cs typeface="+mn-cs"/>
              </a:rPr>
              <a:t> e 5 </a:t>
            </a:r>
            <a:r>
              <a:rPr lang="en-US" dirty="0" err="1" smtClean="0">
                <a:ea typeface="ＭＳ Ｐゴシック" charset="0"/>
                <a:cs typeface="+mn-cs"/>
              </a:rPr>
              <a:t>negativi</a:t>
            </a:r>
            <a:endParaRPr lang="en-US" smtClean="0">
              <a:ea typeface="ＭＳ Ｐゴシック" charset="0"/>
              <a:cs typeface="+mn-cs"/>
            </a:endParaRPr>
          </a:p>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6834170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FCEE6DBB-D475-47AB-B180-E803FC08C2D4}" type="slidenum">
              <a:rPr lang="en-GB" altLang="en-US" sz="1300" b="0"/>
              <a:pPr eaLnBrk="1" hangingPunct="1"/>
              <a:t>466</a:t>
            </a:fld>
            <a:endParaRPr lang="en-GB" altLang="en-US" sz="1300" b="0"/>
          </a:p>
        </p:txBody>
      </p:sp>
      <p:sp>
        <p:nvSpPr>
          <p:cNvPr id="3573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7379" name="Rectangle 3"/>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La riduzione in entropia attesa partizionando sui valori dell’ attributo A</a:t>
            </a:r>
          </a:p>
          <a:p>
            <a:pPr eaLnBrk="1" hangingPunct="1"/>
            <a:endParaRPr lang="en-US" altLang="en-US" smtClean="0">
              <a:latin typeface="Times New Roman" panose="02020603050405020304" pitchFamily="18" charset="0"/>
            </a:endParaRPr>
          </a:p>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3944576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23AF37D9-197B-4045-9AC8-CA5A5378E1BB}" type="slidenum">
              <a:rPr lang="en-GB" altLang="en-US" sz="1300" b="0"/>
              <a:pPr eaLnBrk="1" hangingPunct="1"/>
              <a:t>467</a:t>
            </a:fld>
            <a:endParaRPr lang="en-GB" altLang="en-US" sz="1300" b="0"/>
          </a:p>
        </p:txBody>
      </p:sp>
      <p:sp>
        <p:nvSpPr>
          <p:cNvPr id="3604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0451"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Target </a:t>
            </a:r>
            <a:r>
              <a:rPr lang="en-US" dirty="0" err="1" smtClean="0">
                <a:ea typeface="ＭＳ Ｐゴシック" charset="0"/>
                <a:cs typeface="+mn-cs"/>
              </a:rPr>
              <a:t>attrbute</a:t>
            </a:r>
            <a:r>
              <a:rPr lang="en-US" dirty="0" smtClean="0">
                <a:ea typeface="ＭＳ Ｐゴシック" charset="0"/>
                <a:cs typeface="+mn-cs"/>
              </a:rPr>
              <a:t> = </a:t>
            </a:r>
            <a:r>
              <a:rPr lang="en-US" dirty="0" err="1" smtClean="0">
                <a:ea typeface="ＭＳ Ｐゴシック" charset="0"/>
                <a:cs typeface="+mn-cs"/>
              </a:rPr>
              <a:t>playtennis</a:t>
            </a:r>
            <a:endParaRPr lang="en-US" dirty="0" smtClean="0">
              <a:ea typeface="ＭＳ Ｐゴシック" charset="0"/>
              <a:cs typeface="+mn-cs"/>
            </a:endParaRP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4160162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8EFF2F42-DB56-4DE6-8E5D-F857471B3C44}" type="slidenum">
              <a:rPr lang="en-GB" altLang="en-US" sz="1300" b="0"/>
              <a:pPr eaLnBrk="1" hangingPunct="1"/>
              <a:t>468</a:t>
            </a:fld>
            <a:endParaRPr lang="en-GB" altLang="en-US" sz="1300" b="0"/>
          </a:p>
        </p:txBody>
      </p:sp>
      <p:sp>
        <p:nvSpPr>
          <p:cNvPr id="3584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840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7315932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23AF37D9-197B-4045-9AC8-CA5A5378E1BB}" type="slidenum">
              <a:rPr lang="en-GB" altLang="en-US" sz="1300" b="0"/>
              <a:pPr eaLnBrk="1" hangingPunct="1"/>
              <a:t>469</a:t>
            </a:fld>
            <a:endParaRPr lang="en-GB" altLang="en-US" sz="1300" b="0"/>
          </a:p>
        </p:txBody>
      </p:sp>
      <p:sp>
        <p:nvSpPr>
          <p:cNvPr id="3604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0451"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Target </a:t>
            </a:r>
            <a:r>
              <a:rPr lang="en-US" dirty="0" err="1" smtClean="0">
                <a:ea typeface="ＭＳ Ｐゴシック" charset="0"/>
                <a:cs typeface="+mn-cs"/>
              </a:rPr>
              <a:t>attrbute</a:t>
            </a:r>
            <a:r>
              <a:rPr lang="en-US" dirty="0" smtClean="0">
                <a:ea typeface="ＭＳ Ｐゴシック" charset="0"/>
                <a:cs typeface="+mn-cs"/>
              </a:rPr>
              <a:t> = </a:t>
            </a:r>
            <a:r>
              <a:rPr lang="en-US" dirty="0" err="1" smtClean="0">
                <a:ea typeface="ＭＳ Ｐゴシック" charset="0"/>
                <a:cs typeface="+mn-cs"/>
              </a:rPr>
              <a:t>playtennis</a:t>
            </a:r>
            <a:endParaRPr lang="en-US" dirty="0" smtClean="0">
              <a:ea typeface="ＭＳ Ｐゴシック" charset="0"/>
              <a:cs typeface="+mn-cs"/>
            </a:endParaRP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16218927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60F2025E-49DE-442A-9581-07380BDF6936}" type="slidenum">
              <a:rPr lang="en-GB" altLang="en-US" sz="1300" b="0"/>
              <a:pPr eaLnBrk="1" hangingPunct="1"/>
              <a:t>470</a:t>
            </a:fld>
            <a:endParaRPr lang="en-GB" altLang="en-US" sz="1300" b="0"/>
          </a:p>
        </p:txBody>
      </p:sp>
      <p:sp>
        <p:nvSpPr>
          <p:cNvPr id="359426"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9427"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74111374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5FEA80E1-1A63-456C-87D0-D2E54EE265B2}" type="slidenum">
              <a:rPr lang="en-GB" altLang="en-US" sz="1300" b="0"/>
              <a:pPr eaLnBrk="1" hangingPunct="1"/>
              <a:t>471</a:t>
            </a:fld>
            <a:endParaRPr lang="en-GB" altLang="en-US" sz="1300" b="0"/>
          </a:p>
        </p:txBody>
      </p:sp>
      <p:sp>
        <p:nvSpPr>
          <p:cNvPr id="3614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1475"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83453869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10841690-663F-403E-92F2-918E166225DC}" type="slidenum">
              <a:rPr lang="en-GB" altLang="en-US" sz="1300" b="0"/>
              <a:pPr eaLnBrk="1" hangingPunct="1"/>
              <a:t>472</a:t>
            </a:fld>
            <a:endParaRPr lang="en-GB" altLang="en-US" sz="1300" b="0"/>
          </a:p>
        </p:txBody>
      </p:sp>
      <p:sp>
        <p:nvSpPr>
          <p:cNvPr id="362498"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2499"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381348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c7d604673_6_36:notes"/>
          <p:cNvSpPr txBox="1">
            <a:spLocks noGrp="1"/>
          </p:cNvSpPr>
          <p:nvPr>
            <p:ph type="body" idx="1"/>
          </p:nvPr>
        </p:nvSpPr>
        <p:spPr>
          <a:xfrm>
            <a:off x="1219200" y="3257644"/>
            <a:ext cx="6705600" cy="30856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g4c7d604673_6_36:notes"/>
          <p:cNvSpPr>
            <a:spLocks noGrp="1" noRot="1" noChangeAspect="1"/>
          </p:cNvSpPr>
          <p:nvPr>
            <p:ph type="sldImg" idx="2"/>
          </p:nvPr>
        </p:nvSpPr>
        <p:spPr>
          <a:xfrm>
            <a:off x="2859088"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64789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122F4F04-6FEA-463B-921F-D46193B3B9BC}" type="slidenum">
              <a:rPr lang="en-GB" altLang="en-US" sz="1300" b="0"/>
              <a:pPr eaLnBrk="1" hangingPunct="1"/>
              <a:t>473</a:t>
            </a:fld>
            <a:endParaRPr lang="en-GB" altLang="en-US" sz="1300" b="0"/>
          </a:p>
        </p:txBody>
      </p:sp>
      <p:sp>
        <p:nvSpPr>
          <p:cNvPr id="3635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352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0843897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92561E7D-BB79-4A1E-B364-F850F700B6C9}" type="slidenum">
              <a:rPr lang="en-GB" altLang="en-US" sz="1300" b="0"/>
              <a:pPr eaLnBrk="1" hangingPunct="1"/>
              <a:t>474</a:t>
            </a:fld>
            <a:endParaRPr lang="en-GB" altLang="en-US" sz="1300" b="0"/>
          </a:p>
        </p:txBody>
      </p:sp>
      <p:sp>
        <p:nvSpPr>
          <p:cNvPr id="348162"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4816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1532584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1B2559E8-38F4-4B7C-885C-64CA7D92EC4E}" type="slidenum">
              <a:rPr lang="en-GB" altLang="en-US" sz="1300" b="0"/>
              <a:pPr eaLnBrk="1" hangingPunct="1"/>
              <a:t>476</a:t>
            </a:fld>
            <a:endParaRPr lang="en-GB" altLang="en-US" sz="1300" b="0"/>
          </a:p>
        </p:txBody>
      </p:sp>
      <p:sp>
        <p:nvSpPr>
          <p:cNvPr id="367618"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7619"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87794509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F4541F95-DD0C-4FC1-BEB2-5D2F87F7ECE3}" type="slidenum">
              <a:rPr lang="en-GB" altLang="en-US" sz="1300" b="0"/>
              <a:pPr eaLnBrk="1" hangingPunct="1"/>
              <a:t>477</a:t>
            </a:fld>
            <a:endParaRPr lang="en-GB" altLang="en-US" sz="1300" b="0"/>
          </a:p>
        </p:txBody>
      </p:sp>
      <p:sp>
        <p:nvSpPr>
          <p:cNvPr id="384002"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84003" name="Rectangle 1027"/>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L'overfitting pu</a:t>
            </a:r>
            <a:r>
              <a:rPr lang="en-US" altLang="ja-JP" smtClean="0">
                <a:latin typeface="Times New Roman" panose="02020603050405020304" pitchFamily="18" charset="0"/>
              </a:rPr>
              <a:t>ò succedere quando c' </a:t>
            </a:r>
            <a:r>
              <a:rPr lang="en-US" altLang="ja-JP" smtClean="0">
                <a:latin typeface="Arial" panose="020B0604020202020204" pitchFamily="34" charset="0"/>
              </a:rPr>
              <a:t>è </a:t>
            </a:r>
            <a:r>
              <a:rPr lang="en-US" altLang="ja-JP" smtClean="0">
                <a:latin typeface="Times New Roman" panose="02020603050405020304" pitchFamily="18" charset="0"/>
              </a:rPr>
              <a:t>rumore nei dati.</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84658702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AB1C3F47-F398-4FB4-848A-79FD9BCFC286}" type="slidenum">
              <a:rPr lang="en-GB" altLang="en-US" sz="1300" b="0"/>
              <a:pPr eaLnBrk="1" hangingPunct="1"/>
              <a:t>478</a:t>
            </a:fld>
            <a:endParaRPr lang="en-GB" altLang="en-US" sz="1300" b="0"/>
          </a:p>
        </p:txBody>
      </p:sp>
      <p:sp>
        <p:nvSpPr>
          <p:cNvPr id="389122"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8912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mtClean="0">
                <a:latin typeface="Times New Roman" panose="02020603050405020304" pitchFamily="18" charset="0"/>
              </a:rPr>
              <a:t>L' errore sul training e' minore e quindi ci appare come la migliore ipotesi</a:t>
            </a:r>
          </a:p>
          <a:p>
            <a:pPr eaLnBrk="1" hangingPunct="1"/>
            <a:r>
              <a:rPr lang="en-US" altLang="en-US" smtClean="0">
                <a:latin typeface="Times New Roman" panose="02020603050405020304" pitchFamily="18" charset="0"/>
              </a:rPr>
              <a:t>Ma l' errore nello spazio di tutti I possibili dati </a:t>
            </a:r>
            <a:r>
              <a:rPr lang="en-US" altLang="ja-JP" smtClean="0">
                <a:latin typeface="Arial" panose="020B0604020202020204" pitchFamily="34" charset="0"/>
              </a:rPr>
              <a:t>è </a:t>
            </a:r>
            <a:r>
              <a:rPr lang="en-US" altLang="ja-JP" smtClean="0">
                <a:latin typeface="Times New Roman" panose="02020603050405020304" pitchFamily="18" charset="0"/>
              </a:rPr>
              <a:t>maggiore.</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8371487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EE4964F3-5D8D-434C-98CD-57DC025549A3}" type="slidenum">
              <a:rPr lang="en-GB" altLang="en-US" sz="1300" b="0"/>
              <a:pPr eaLnBrk="1" hangingPunct="1"/>
              <a:t>479</a:t>
            </a:fld>
            <a:endParaRPr lang="en-GB" altLang="en-US" sz="1300" b="0"/>
          </a:p>
        </p:txBody>
      </p:sp>
      <p:sp>
        <p:nvSpPr>
          <p:cNvPr id="38605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8605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mtClean="0">
                <a:latin typeface="Times New Roman" panose="02020603050405020304" pitchFamily="18" charset="0"/>
              </a:rPr>
              <a:t>L’ esempio D15 è sbagliato, introduce rumore nei dati.</a:t>
            </a:r>
          </a:p>
        </p:txBody>
      </p:sp>
    </p:spTree>
    <p:extLst>
      <p:ext uri="{BB962C8B-B14F-4D97-AF65-F5344CB8AC3E}">
        <p14:creationId xmlns:p14="http://schemas.microsoft.com/office/powerpoint/2010/main" val="426154336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0D20661C-BC14-4F27-985A-ECCB5B089A91}" type="slidenum">
              <a:rPr lang="en-GB" altLang="en-US" sz="1300" b="0"/>
              <a:pPr eaLnBrk="1" hangingPunct="1"/>
              <a:t>480</a:t>
            </a:fld>
            <a:endParaRPr lang="en-GB" altLang="en-US" sz="1300" b="0"/>
          </a:p>
        </p:txBody>
      </p:sp>
      <p:sp>
        <p:nvSpPr>
          <p:cNvPr id="3686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8643"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The example shows that noise can lead to </a:t>
            </a:r>
            <a:r>
              <a:rPr lang="en-US" dirty="0" err="1" smtClean="0">
                <a:ea typeface="ＭＳ Ｐゴシック" charset="0"/>
                <a:cs typeface="+mn-cs"/>
              </a:rPr>
              <a:t>overfitting</a:t>
            </a:r>
            <a:r>
              <a:rPr lang="en-US" dirty="0" smtClean="0">
                <a:ea typeface="ＭＳ Ｐゴシック" charset="0"/>
                <a:cs typeface="+mn-cs"/>
              </a:rPr>
              <a:t>. </a:t>
            </a:r>
          </a:p>
          <a:p>
            <a:pPr eaLnBrk="1" hangingPunct="1">
              <a:defRPr/>
            </a:pPr>
            <a:r>
              <a:rPr lang="en-US" dirty="0" err="1" smtClean="0">
                <a:ea typeface="ＭＳ Ｐゴシック" charset="0"/>
                <a:cs typeface="+mn-cs"/>
              </a:rPr>
              <a:t>Overfitting</a:t>
            </a:r>
            <a:r>
              <a:rPr lang="en-US" dirty="0" smtClean="0">
                <a:ea typeface="ＭＳ Ｐゴシック" charset="0"/>
                <a:cs typeface="+mn-cs"/>
              </a:rPr>
              <a:t> without noise is also possible, especially when </a:t>
            </a:r>
            <a:r>
              <a:rPr lang="en-US" dirty="0" err="1" smtClean="0">
                <a:ea typeface="ＭＳ Ｐゴシック" charset="0"/>
                <a:cs typeface="+mn-cs"/>
              </a:rPr>
              <a:t>classifcation</a:t>
            </a:r>
            <a:r>
              <a:rPr lang="en-US" dirty="0" smtClean="0">
                <a:ea typeface="ＭＳ Ｐゴシック" charset="0"/>
                <a:cs typeface="+mn-cs"/>
              </a:rPr>
              <a:t> decision on the leafs are based on few examples. Uniform classification may be a coincidence.</a:t>
            </a:r>
          </a:p>
          <a:p>
            <a:pPr eaLnBrk="1" hangingPunct="1">
              <a:defRPr/>
            </a:pPr>
            <a:r>
              <a:rPr lang="en-US" dirty="0" smtClean="0">
                <a:ea typeface="ＭＳ Ｐゴシック" charset="0"/>
                <a:cs typeface="+mn-cs"/>
              </a:rPr>
              <a:t>This is a potential cause of </a:t>
            </a:r>
            <a:r>
              <a:rPr lang="en-US" dirty="0" err="1" smtClean="0">
                <a:ea typeface="ＭＳ Ｐゴシック" charset="0"/>
                <a:cs typeface="+mn-cs"/>
              </a:rPr>
              <a:t>overfitting</a:t>
            </a:r>
            <a:r>
              <a:rPr lang="en-US" dirty="0" smtClean="0">
                <a:ea typeface="ＭＳ Ｐゴシック" charset="0"/>
                <a:cs typeface="+mn-cs"/>
              </a:rPr>
              <a:t>.</a:t>
            </a:r>
          </a:p>
          <a:p>
            <a:pPr eaLnBrk="1" hangingPunct="1">
              <a:defRPr/>
            </a:pPr>
            <a:r>
              <a:rPr lang="en-US" dirty="0" err="1" smtClean="0">
                <a:ea typeface="ＭＳ Ｐゴシック" charset="0"/>
                <a:cs typeface="+mn-cs"/>
              </a:rPr>
              <a:t>Overfitting</a:t>
            </a:r>
            <a:r>
              <a:rPr lang="en-US" dirty="0" smtClean="0">
                <a:ea typeface="ＭＳ Ｐゴシック" charset="0"/>
                <a:cs typeface="+mn-cs"/>
              </a:rPr>
              <a:t> is a significant problem for DT, reducing the accuracy to 10-25% on many problems.</a:t>
            </a:r>
          </a:p>
        </p:txBody>
      </p:sp>
    </p:spTree>
    <p:extLst>
      <p:ext uri="{BB962C8B-B14F-4D97-AF65-F5344CB8AC3E}">
        <p14:creationId xmlns:p14="http://schemas.microsoft.com/office/powerpoint/2010/main" val="14196694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972CAC81-B62A-40FD-99B8-70297AEA6377}" type="slidenum">
              <a:rPr lang="en-GB" altLang="en-US" sz="1300" b="0"/>
              <a:pPr eaLnBrk="1" hangingPunct="1"/>
              <a:t>481</a:t>
            </a:fld>
            <a:endParaRPr lang="en-GB" altLang="en-US" sz="1300" b="0"/>
          </a:p>
        </p:txBody>
      </p:sp>
      <p:sp>
        <p:nvSpPr>
          <p:cNvPr id="3706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0691" name="Rectangle 3"/>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Usando tutti dati di training, un test statistico può predire l’ influenza delle decisioni se espandere (o potare) sulle prestazioni su tutto X.</a:t>
            </a:r>
          </a:p>
          <a:p>
            <a:pPr eaLnBrk="1" hangingPunct="1"/>
            <a:r>
              <a:rPr lang="en-US" altLang="en-US" i="1" smtClean="0">
                <a:latin typeface="Times New Roman" panose="02020603050405020304" pitchFamily="18" charset="0"/>
              </a:rPr>
              <a:t>Minimum description length principle, </a:t>
            </a:r>
            <a:r>
              <a:rPr lang="en-US" altLang="en-US" smtClean="0">
                <a:latin typeface="Times New Roman" panose="02020603050405020304" pitchFamily="18" charset="0"/>
              </a:rPr>
              <a:t>un principio di compattezza della rappresentazione</a:t>
            </a:r>
            <a:r>
              <a:rPr lang="en-US" altLang="en-US" i="1" smtClean="0">
                <a:latin typeface="Times New Roman" panose="02020603050405020304" pitchFamily="18" charset="0"/>
              </a:rPr>
              <a:t>.</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6598294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46EACF8-D0BE-4FBA-8A29-E2CA87C292E6}" type="slidenum">
              <a:rPr lang="en-GB" altLang="en-US" sz="1300" b="0"/>
              <a:pPr eaLnBrk="1" hangingPunct="1"/>
              <a:t>482</a:t>
            </a:fld>
            <a:endParaRPr lang="en-GB" altLang="en-US" sz="1300" b="0"/>
          </a:p>
        </p:txBody>
      </p:sp>
      <p:sp>
        <p:nvSpPr>
          <p:cNvPr id="3717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1715" name="Rectangle 3"/>
          <p:cNvSpPr>
            <a:spLocks noGrp="1" noChangeArrowheads="1"/>
          </p:cNvSpPr>
          <p:nvPr>
            <p:ph type="body" idx="1"/>
          </p:nvPr>
        </p:nvSpPr>
        <p:spPr/>
        <p:txBody>
          <a:bodyPr/>
          <a:lstStyle/>
          <a:p>
            <a:pPr eaLnBrk="1" hangingPunct="1">
              <a:defRPr/>
            </a:pPr>
            <a:r>
              <a:rPr lang="en-US" dirty="0" err="1" smtClean="0">
                <a:ea typeface="ＭＳ Ｐゴシック" charset="0"/>
                <a:cs typeface="+mn-cs"/>
              </a:rPr>
              <a:t>Potatura</a:t>
            </a:r>
            <a:r>
              <a:rPr lang="en-US" dirty="0" smtClean="0">
                <a:ea typeface="ＭＳ Ｐゴシック" charset="0"/>
                <a:cs typeface="+mn-cs"/>
              </a:rPr>
              <a:t> </a:t>
            </a:r>
            <a:r>
              <a:rPr lang="en-US" dirty="0" err="1" smtClean="0">
                <a:ea typeface="ＭＳ Ｐゴシック" charset="0"/>
                <a:cs typeface="+mn-cs"/>
              </a:rPr>
              <a:t>sulla</a:t>
            </a:r>
            <a:r>
              <a:rPr lang="en-US" dirty="0" smtClean="0">
                <a:ea typeface="ＭＳ Ｐゴシック" charset="0"/>
                <a:cs typeface="+mn-cs"/>
              </a:rPr>
              <a:t> base di </a:t>
            </a:r>
            <a:r>
              <a:rPr lang="en-US" dirty="0" err="1" smtClean="0">
                <a:ea typeface="ＭＳ Ｐゴシック" charset="0"/>
                <a:cs typeface="+mn-cs"/>
              </a:rPr>
              <a:t>errori</a:t>
            </a:r>
            <a:r>
              <a:rPr lang="en-US" dirty="0" smtClean="0">
                <a:ea typeface="ＭＳ Ｐゴシック" charset="0"/>
                <a:cs typeface="+mn-cs"/>
              </a:rPr>
              <a:t> </a:t>
            </a:r>
            <a:r>
              <a:rPr lang="en-US" dirty="0" err="1" smtClean="0">
                <a:ea typeface="ＭＳ Ｐゴシック" charset="0"/>
                <a:cs typeface="+mn-cs"/>
              </a:rPr>
              <a:t>ridotti</a:t>
            </a:r>
            <a:r>
              <a:rPr lang="en-US" dirty="0" smtClean="0">
                <a:ea typeface="ＭＳ Ｐゴシック" charset="0"/>
                <a:cs typeface="+mn-cs"/>
              </a:rPr>
              <a:t>, </a:t>
            </a:r>
            <a:r>
              <a:rPr lang="en-US" dirty="0" err="1" smtClean="0">
                <a:ea typeface="ＭＳ Ｐゴシック" charset="0"/>
                <a:cs typeface="+mn-cs"/>
              </a:rPr>
              <a:t>valutati</a:t>
            </a:r>
            <a:r>
              <a:rPr lang="en-US" dirty="0" smtClean="0">
                <a:ea typeface="ＭＳ Ｐゴシック" charset="0"/>
                <a:cs typeface="+mn-cs"/>
              </a:rPr>
              <a:t> </a:t>
            </a:r>
            <a:r>
              <a:rPr lang="en-US" dirty="0" err="1" smtClean="0">
                <a:ea typeface="ＭＳ Ｐゴシック" charset="0"/>
                <a:cs typeface="+mn-cs"/>
              </a:rPr>
              <a:t>sul</a:t>
            </a:r>
            <a:r>
              <a:rPr lang="en-US" dirty="0" smtClean="0">
                <a:ea typeface="ＭＳ Ｐゴシック" charset="0"/>
                <a:cs typeface="+mn-cs"/>
              </a:rPr>
              <a:t> validation set.</a:t>
            </a:r>
          </a:p>
        </p:txBody>
      </p:sp>
    </p:spTree>
    <p:extLst>
      <p:ext uri="{BB962C8B-B14F-4D97-AF65-F5344CB8AC3E}">
        <p14:creationId xmlns:p14="http://schemas.microsoft.com/office/powerpoint/2010/main" val="218933804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C37B26EC-B09B-4778-8B7E-9D3BA8492540}" type="slidenum">
              <a:rPr lang="en-GB" altLang="en-US" sz="1300" b="0"/>
              <a:pPr eaLnBrk="1" hangingPunct="1"/>
              <a:t>483</a:t>
            </a:fld>
            <a:endParaRPr lang="en-GB" altLang="en-US" sz="1300" b="0"/>
          </a:p>
        </p:txBody>
      </p:sp>
      <p:sp>
        <p:nvSpPr>
          <p:cNvPr id="3747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4787"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713283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7356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53147189-71AE-4821-BF1B-C79A4F82BAA4}" type="slidenum">
              <a:rPr lang="en-GB" altLang="en-US" sz="1300" b="0"/>
              <a:pPr eaLnBrk="1" hangingPunct="1"/>
              <a:t>484</a:t>
            </a:fld>
            <a:endParaRPr lang="en-GB" altLang="en-US" sz="1300" b="0"/>
          </a:p>
        </p:txBody>
      </p:sp>
      <p:sp>
        <p:nvSpPr>
          <p:cNvPr id="3737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376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98807497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B874B1ED-E7CD-43B7-B871-A906B0939B0D}" type="slidenum">
              <a:rPr lang="en-GB" altLang="en-US" sz="1300" b="0"/>
              <a:pPr eaLnBrk="1" hangingPunct="1"/>
              <a:t>486</a:t>
            </a:fld>
            <a:endParaRPr lang="en-GB" altLang="en-US" sz="1300" b="0"/>
          </a:p>
        </p:txBody>
      </p:sp>
      <p:sp>
        <p:nvSpPr>
          <p:cNvPr id="408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8579"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88267279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4249D03-84C1-4F45-8895-603A2F51CA8F}" type="slidenum">
              <a:rPr lang="en-GB" altLang="en-US" sz="1300" b="0"/>
              <a:pPr eaLnBrk="1" hangingPunct="1"/>
              <a:t>487</a:t>
            </a:fld>
            <a:endParaRPr lang="en-GB" altLang="en-US" sz="1300" b="0"/>
          </a:p>
        </p:txBody>
      </p:sp>
      <p:sp>
        <p:nvSpPr>
          <p:cNvPr id="3758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5811"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8439333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2B926482-6256-421C-83F0-27460E53AFF2}" type="slidenum">
              <a:rPr lang="en-GB" altLang="en-US" sz="1300" b="0"/>
              <a:pPr eaLnBrk="1" hangingPunct="1"/>
              <a:t>488</a:t>
            </a:fld>
            <a:endParaRPr lang="en-GB" altLang="en-US" sz="1300" b="0"/>
          </a:p>
        </p:txBody>
      </p:sp>
      <p:sp>
        <p:nvSpPr>
          <p:cNvPr id="3768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6835"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7100849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6FE310E-C627-4BE4-9760-F66927C68E8D}" type="slidenum">
              <a:rPr lang="en-GB" altLang="en-US" sz="1300" b="0"/>
              <a:pPr eaLnBrk="1" hangingPunct="1"/>
              <a:t>489</a:t>
            </a:fld>
            <a:endParaRPr lang="en-GB" altLang="en-US" sz="1300" b="0"/>
          </a:p>
        </p:txBody>
      </p:sp>
      <p:sp>
        <p:nvSpPr>
          <p:cNvPr id="392194"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9219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smtClean="0">
                <a:ea typeface="ＭＳ Ｐゴシック" charset="0"/>
                <a:cs typeface="+mn-cs"/>
              </a:rPr>
              <a:t>2</a:t>
            </a:r>
            <a:r>
              <a:rPr lang="en-US" baseline="30000" dirty="0" smtClean="0">
                <a:ea typeface="ＭＳ Ｐゴシック" charset="0"/>
                <a:cs typeface="+mn-cs"/>
              </a:rPr>
              <a:t>-x </a:t>
            </a:r>
            <a:r>
              <a:rPr lang="en-US" dirty="0" smtClean="0">
                <a:ea typeface="ＭＳ Ｐゴシック" charset="0"/>
                <a:cs typeface="+mn-cs"/>
              </a:rPr>
              <a:t>= 1/2</a:t>
            </a:r>
            <a:r>
              <a:rPr lang="en-US" baseline="30000" dirty="0" smtClean="0">
                <a:ea typeface="ＭＳ Ｐゴシック" charset="0"/>
                <a:cs typeface="+mn-cs"/>
              </a:rPr>
              <a:t>x</a:t>
            </a:r>
          </a:p>
        </p:txBody>
      </p:sp>
    </p:spTree>
    <p:extLst>
      <p:ext uri="{BB962C8B-B14F-4D97-AF65-F5344CB8AC3E}">
        <p14:creationId xmlns:p14="http://schemas.microsoft.com/office/powerpoint/2010/main" val="104149616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9708D6AE-8AC3-4E08-94F1-F2FB2EF50F11}" type="slidenum">
              <a:rPr lang="en-GB" altLang="en-US" sz="1300" b="0"/>
              <a:pPr eaLnBrk="1" hangingPunct="1"/>
              <a:t>490</a:t>
            </a:fld>
            <a:endParaRPr lang="en-GB" altLang="en-US" sz="1300" b="0"/>
          </a:p>
        </p:txBody>
      </p:sp>
      <p:sp>
        <p:nvSpPr>
          <p:cNvPr id="3778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7859"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34603079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500</a:t>
            </a:fld>
            <a:endParaRPr lang="en-US"/>
          </a:p>
        </p:txBody>
      </p:sp>
    </p:spTree>
    <p:extLst>
      <p:ext uri="{BB962C8B-B14F-4D97-AF65-F5344CB8AC3E}">
        <p14:creationId xmlns:p14="http://schemas.microsoft.com/office/powerpoint/2010/main" val="33776897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2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64948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2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p2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133573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455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828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6" name="Google Shape;1166;p3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72789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e5245a713_2_25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g4e5245a713_2_2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857188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e5245a713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4e5245a713_2_2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91810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4e5245a713_2_4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g4e5245a713_2_4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15044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4e5245a713_2_45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g4e5245a713_2_4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32597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4e5245a713_2_4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4e5245a713_2_4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3994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4e5245a713_2_5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g4e5245a713_2_50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51697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13718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1" name="Google Shape;71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72295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0919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81478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9" name="Google Shape;76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45748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 name="Google Shape;80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274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10276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7238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3" name="Google Shape;953;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82675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844286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541</a:t>
            </a:fld>
            <a:endParaRPr lang="en-US"/>
          </a:p>
        </p:txBody>
      </p:sp>
    </p:spTree>
    <p:extLst>
      <p:ext uri="{BB962C8B-B14F-4D97-AF65-F5344CB8AC3E}">
        <p14:creationId xmlns:p14="http://schemas.microsoft.com/office/powerpoint/2010/main" val="328236904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574</a:t>
            </a:fld>
            <a:endParaRPr lang="en-US"/>
          </a:p>
        </p:txBody>
      </p:sp>
    </p:spTree>
    <p:extLst>
      <p:ext uri="{BB962C8B-B14F-4D97-AF65-F5344CB8AC3E}">
        <p14:creationId xmlns:p14="http://schemas.microsoft.com/office/powerpoint/2010/main" val="9877012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584</a:t>
            </a:fld>
            <a:endParaRPr lang="en-US"/>
          </a:p>
        </p:txBody>
      </p:sp>
    </p:spTree>
    <p:extLst>
      <p:ext uri="{BB962C8B-B14F-4D97-AF65-F5344CB8AC3E}">
        <p14:creationId xmlns:p14="http://schemas.microsoft.com/office/powerpoint/2010/main" val="32282745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590</a:t>
            </a:fld>
            <a:endParaRPr lang="en-US"/>
          </a:p>
        </p:txBody>
      </p:sp>
    </p:spTree>
    <p:extLst>
      <p:ext uri="{BB962C8B-B14F-4D97-AF65-F5344CB8AC3E}">
        <p14:creationId xmlns:p14="http://schemas.microsoft.com/office/powerpoint/2010/main" val="3998804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p2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46244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681</a:t>
            </a:fld>
            <a:endParaRPr lang="en-US"/>
          </a:p>
        </p:txBody>
      </p:sp>
    </p:spTree>
    <p:extLst>
      <p:ext uri="{BB962C8B-B14F-4D97-AF65-F5344CB8AC3E}">
        <p14:creationId xmlns:p14="http://schemas.microsoft.com/office/powerpoint/2010/main" val="34090569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682</a:t>
            </a:fld>
            <a:endParaRPr lang="en-US"/>
          </a:p>
        </p:txBody>
      </p:sp>
    </p:spTree>
    <p:extLst>
      <p:ext uri="{BB962C8B-B14F-4D97-AF65-F5344CB8AC3E}">
        <p14:creationId xmlns:p14="http://schemas.microsoft.com/office/powerpoint/2010/main" val="377324774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F4A14E00-9A67-489A-B448-391B4D6943BE}" type="slidenum">
              <a:rPr lang="en-GB" altLang="en-US" sz="1300" b="0"/>
              <a:pPr eaLnBrk="1" hangingPunct="1"/>
              <a:t>694</a:t>
            </a:fld>
            <a:endParaRPr lang="en-GB" altLang="en-US" sz="1300" b="0"/>
          </a:p>
        </p:txBody>
      </p:sp>
      <p:sp>
        <p:nvSpPr>
          <p:cNvPr id="3491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9187"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63029951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34FC43E0-01FC-40B1-8D3D-3FE3F18E490A}" type="slidenum">
              <a:rPr lang="en-GB" altLang="en-US" sz="1300" b="0"/>
              <a:pPr eaLnBrk="1" hangingPunct="1"/>
              <a:t>696</a:t>
            </a:fld>
            <a:endParaRPr lang="en-GB" altLang="en-US" sz="1300" b="0"/>
          </a:p>
        </p:txBody>
      </p:sp>
      <p:sp>
        <p:nvSpPr>
          <p:cNvPr id="3409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0995"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Each node represents a test on an attribute of the instance to be classified and each outgoing arch a possible outcome, leading to a further test.</a:t>
            </a:r>
          </a:p>
          <a:p>
            <a:pPr eaLnBrk="1" hangingPunct="1">
              <a:defRPr/>
            </a:pPr>
            <a:r>
              <a:rPr lang="en-US" dirty="0" smtClean="0">
                <a:ea typeface="ＭＳ Ｐゴシック" charset="0"/>
                <a:cs typeface="+mn-cs"/>
              </a:rPr>
              <a:t>The leafs correspond to classification actions. A binary classification in this case.</a:t>
            </a:r>
          </a:p>
          <a:p>
            <a:pPr eaLnBrk="1" hangingPunct="1">
              <a:defRPr/>
            </a:pPr>
            <a:r>
              <a:rPr lang="en-US" dirty="0" smtClean="0">
                <a:ea typeface="ＭＳ Ｐゴシック" charset="0"/>
                <a:cs typeface="+mn-cs"/>
              </a:rPr>
              <a:t>The instance </a:t>
            </a:r>
            <a:r>
              <a:rPr lang="en-US" sz="2000" i="1" dirty="0" smtClean="0">
                <a:ea typeface="ＭＳ Ｐゴシック" charset="0"/>
                <a:cs typeface="+mn-cs"/>
              </a:rPr>
              <a:t>&lt;Outlook=Sunny, Temp=Hot, Humidity=High, Wind=Strong&gt; is classified as No.</a:t>
            </a:r>
            <a:endParaRPr lang="en-US" dirty="0" smtClean="0">
              <a:ea typeface="ＭＳ Ｐゴシック" charset="0"/>
              <a:cs typeface="+mn-cs"/>
            </a:endParaRPr>
          </a:p>
        </p:txBody>
      </p:sp>
    </p:spTree>
    <p:extLst>
      <p:ext uri="{BB962C8B-B14F-4D97-AF65-F5344CB8AC3E}">
        <p14:creationId xmlns:p14="http://schemas.microsoft.com/office/powerpoint/2010/main" val="53761130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C4E6E7F0-6A0B-4D24-A170-36D854152012}" type="slidenum">
              <a:rPr lang="en-GB" altLang="en-US" sz="1300" b="0"/>
              <a:pPr eaLnBrk="1" hangingPunct="1"/>
              <a:t>697</a:t>
            </a:fld>
            <a:endParaRPr lang="en-GB" altLang="en-US" sz="1300" b="0"/>
          </a:p>
        </p:txBody>
      </p:sp>
      <p:sp>
        <p:nvSpPr>
          <p:cNvPr id="3502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50211"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20986683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699</a:t>
            </a:fld>
            <a:endParaRPr lang="en-US"/>
          </a:p>
        </p:txBody>
      </p:sp>
    </p:spTree>
    <p:extLst>
      <p:ext uri="{BB962C8B-B14F-4D97-AF65-F5344CB8AC3E}">
        <p14:creationId xmlns:p14="http://schemas.microsoft.com/office/powerpoint/2010/main" val="418877928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980C40EC-865C-4EE6-9EA9-61DED48AB1FB}" type="slidenum">
              <a:rPr lang="en-GB" altLang="en-US" sz="1300" b="0"/>
              <a:pPr eaLnBrk="1" hangingPunct="1"/>
              <a:t>700</a:t>
            </a:fld>
            <a:endParaRPr lang="en-GB" altLang="en-US" sz="1300" b="0"/>
          </a:p>
        </p:txBody>
      </p:sp>
      <p:sp>
        <p:nvSpPr>
          <p:cNvPr id="407554"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07555"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02439060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530023DE-2D5C-41C1-93E6-963A0F627BE5}" type="slidenum">
              <a:rPr lang="en-GB" altLang="en-US" sz="1300" b="0"/>
              <a:pPr eaLnBrk="1" hangingPunct="1"/>
              <a:t>701</a:t>
            </a:fld>
            <a:endParaRPr lang="en-GB" altLang="en-US" sz="1300" b="0"/>
          </a:p>
        </p:txBody>
      </p:sp>
      <p:sp>
        <p:nvSpPr>
          <p:cNvPr id="3543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54307"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S=[9+, 5-] </a:t>
            </a:r>
            <a:r>
              <a:rPr lang="en-US" dirty="0" err="1" smtClean="0">
                <a:ea typeface="ＭＳ Ｐゴシック" charset="0"/>
                <a:cs typeface="+mn-cs"/>
              </a:rPr>
              <a:t>una</a:t>
            </a:r>
            <a:r>
              <a:rPr lang="en-US" dirty="0" smtClean="0">
                <a:ea typeface="ＭＳ Ｐゴシック" charset="0"/>
                <a:cs typeface="+mn-cs"/>
              </a:rPr>
              <a:t> </a:t>
            </a:r>
            <a:r>
              <a:rPr lang="en-US" dirty="0" err="1" smtClean="0">
                <a:ea typeface="ＭＳ Ｐゴシック" charset="0"/>
                <a:cs typeface="+mn-cs"/>
              </a:rPr>
              <a:t>collezione</a:t>
            </a:r>
            <a:r>
              <a:rPr lang="en-US" dirty="0" smtClean="0">
                <a:ea typeface="ＭＳ Ｐゴシック" charset="0"/>
                <a:cs typeface="+mn-cs"/>
              </a:rPr>
              <a:t> di </a:t>
            </a:r>
            <a:r>
              <a:rPr lang="en-US" dirty="0" err="1" smtClean="0">
                <a:ea typeface="ＭＳ Ｐゴシック" charset="0"/>
                <a:cs typeface="+mn-cs"/>
              </a:rPr>
              <a:t>esempi</a:t>
            </a:r>
            <a:r>
              <a:rPr lang="en-US" dirty="0" smtClean="0">
                <a:ea typeface="ＭＳ Ｐゴシック" charset="0"/>
                <a:cs typeface="+mn-cs"/>
              </a:rPr>
              <a:t> di cui 9 </a:t>
            </a:r>
            <a:r>
              <a:rPr lang="en-US" dirty="0" err="1" smtClean="0">
                <a:ea typeface="ＭＳ Ｐゴシック" charset="0"/>
                <a:cs typeface="+mn-cs"/>
              </a:rPr>
              <a:t>positivi</a:t>
            </a:r>
            <a:r>
              <a:rPr lang="en-US" dirty="0" smtClean="0">
                <a:ea typeface="ＭＳ Ｐゴシック" charset="0"/>
                <a:cs typeface="+mn-cs"/>
              </a:rPr>
              <a:t> e 5 </a:t>
            </a:r>
            <a:r>
              <a:rPr lang="en-US" dirty="0" err="1" smtClean="0">
                <a:ea typeface="ＭＳ Ｐゴシック" charset="0"/>
                <a:cs typeface="+mn-cs"/>
              </a:rPr>
              <a:t>negativi</a:t>
            </a:r>
            <a:endParaRPr lang="en-US" smtClean="0">
              <a:ea typeface="ＭＳ Ｐゴシック" charset="0"/>
              <a:cs typeface="+mn-cs"/>
            </a:endParaRPr>
          </a:p>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72690879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FCEE6DBB-D475-47AB-B180-E803FC08C2D4}" type="slidenum">
              <a:rPr lang="en-GB" altLang="en-US" sz="1300" b="0"/>
              <a:pPr eaLnBrk="1" hangingPunct="1"/>
              <a:t>702</a:t>
            </a:fld>
            <a:endParaRPr lang="en-GB" altLang="en-US" sz="1300" b="0"/>
          </a:p>
        </p:txBody>
      </p:sp>
      <p:sp>
        <p:nvSpPr>
          <p:cNvPr id="3573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57379" name="Rectangle 3"/>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La riduzione in entropia attesa partizionando sui valori dell’ attributo A</a:t>
            </a:r>
          </a:p>
          <a:p>
            <a:pPr eaLnBrk="1" hangingPunct="1"/>
            <a:endParaRPr lang="en-US" altLang="en-US" smtClean="0">
              <a:latin typeface="Times New Roman" panose="02020603050405020304" pitchFamily="18" charset="0"/>
            </a:endParaRPr>
          </a:p>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15977124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23AF37D9-197B-4045-9AC8-CA5A5378E1BB}" type="slidenum">
              <a:rPr lang="en-GB" altLang="en-US" sz="1300" b="0"/>
              <a:pPr eaLnBrk="1" hangingPunct="1"/>
              <a:t>703</a:t>
            </a:fld>
            <a:endParaRPr lang="en-GB" altLang="en-US" sz="1300" b="0"/>
          </a:p>
        </p:txBody>
      </p:sp>
      <p:sp>
        <p:nvSpPr>
          <p:cNvPr id="360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0451"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Target </a:t>
            </a:r>
            <a:r>
              <a:rPr lang="en-US" dirty="0" err="1" smtClean="0">
                <a:ea typeface="ＭＳ Ｐゴシック" charset="0"/>
                <a:cs typeface="+mn-cs"/>
              </a:rPr>
              <a:t>attrbute</a:t>
            </a:r>
            <a:r>
              <a:rPr lang="en-US" dirty="0" smtClean="0">
                <a:ea typeface="ＭＳ Ｐゴシック" charset="0"/>
                <a:cs typeface="+mn-cs"/>
              </a:rPr>
              <a:t> = </a:t>
            </a:r>
            <a:r>
              <a:rPr lang="en-US" dirty="0" err="1" smtClean="0">
                <a:ea typeface="ＭＳ Ｐゴシック" charset="0"/>
                <a:cs typeface="+mn-cs"/>
              </a:rPr>
              <a:t>playtennis</a:t>
            </a:r>
            <a:endParaRPr lang="en-US" dirty="0" smtClean="0">
              <a:ea typeface="ＭＳ Ｐゴシック" charset="0"/>
              <a:cs typeface="+mn-cs"/>
            </a:endParaRP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150863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p2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152909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8EFF2F42-DB56-4DE6-8E5D-F857471B3C44}" type="slidenum">
              <a:rPr lang="en-GB" altLang="en-US" sz="1300" b="0"/>
              <a:pPr eaLnBrk="1" hangingPunct="1"/>
              <a:t>704</a:t>
            </a:fld>
            <a:endParaRPr lang="en-GB" altLang="en-US" sz="1300" b="0"/>
          </a:p>
        </p:txBody>
      </p:sp>
      <p:sp>
        <p:nvSpPr>
          <p:cNvPr id="358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5840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97440738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23AF37D9-197B-4045-9AC8-CA5A5378E1BB}" type="slidenum">
              <a:rPr lang="en-GB" altLang="en-US" sz="1300" b="0"/>
              <a:pPr eaLnBrk="1" hangingPunct="1"/>
              <a:t>705</a:t>
            </a:fld>
            <a:endParaRPr lang="en-GB" altLang="en-US" sz="1300" b="0"/>
          </a:p>
        </p:txBody>
      </p:sp>
      <p:sp>
        <p:nvSpPr>
          <p:cNvPr id="360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0451"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Target </a:t>
            </a:r>
            <a:r>
              <a:rPr lang="en-US" dirty="0" err="1" smtClean="0">
                <a:ea typeface="ＭＳ Ｐゴシック" charset="0"/>
                <a:cs typeface="+mn-cs"/>
              </a:rPr>
              <a:t>attrbute</a:t>
            </a:r>
            <a:r>
              <a:rPr lang="en-US" dirty="0" smtClean="0">
                <a:ea typeface="ＭＳ Ｐゴシック" charset="0"/>
                <a:cs typeface="+mn-cs"/>
              </a:rPr>
              <a:t> = </a:t>
            </a:r>
            <a:r>
              <a:rPr lang="en-US" dirty="0" err="1" smtClean="0">
                <a:ea typeface="ＭＳ Ｐゴシック" charset="0"/>
                <a:cs typeface="+mn-cs"/>
              </a:rPr>
              <a:t>playtennis</a:t>
            </a:r>
            <a:endParaRPr lang="en-US" dirty="0" smtClean="0">
              <a:ea typeface="ＭＳ Ｐゴシック" charset="0"/>
              <a:cs typeface="+mn-cs"/>
            </a:endParaRP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424195518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60F2025E-49DE-442A-9581-07380BDF6936}" type="slidenum">
              <a:rPr lang="en-GB" altLang="en-US" sz="1300" b="0"/>
              <a:pPr eaLnBrk="1" hangingPunct="1"/>
              <a:t>706</a:t>
            </a:fld>
            <a:endParaRPr lang="en-GB" altLang="en-US" sz="1300" b="0"/>
          </a:p>
        </p:txBody>
      </p:sp>
      <p:sp>
        <p:nvSpPr>
          <p:cNvPr id="359426"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59427"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8980101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5FEA80E1-1A63-456C-87D0-D2E54EE265B2}" type="slidenum">
              <a:rPr lang="en-GB" altLang="en-US" sz="1300" b="0"/>
              <a:pPr eaLnBrk="1" hangingPunct="1"/>
              <a:t>707</a:t>
            </a:fld>
            <a:endParaRPr lang="en-GB" altLang="en-US" sz="1300" b="0"/>
          </a:p>
        </p:txBody>
      </p:sp>
      <p:sp>
        <p:nvSpPr>
          <p:cNvPr id="361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1475"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49136875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10841690-663F-403E-92F2-918E166225DC}" type="slidenum">
              <a:rPr lang="en-GB" altLang="en-US" sz="1300" b="0"/>
              <a:pPr eaLnBrk="1" hangingPunct="1"/>
              <a:t>708</a:t>
            </a:fld>
            <a:endParaRPr lang="en-GB" altLang="en-US" sz="1300" b="0"/>
          </a:p>
        </p:txBody>
      </p:sp>
      <p:sp>
        <p:nvSpPr>
          <p:cNvPr id="362498"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2499"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71774547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122F4F04-6FEA-463B-921F-D46193B3B9BC}" type="slidenum">
              <a:rPr lang="en-GB" altLang="en-US" sz="1300" b="0"/>
              <a:pPr eaLnBrk="1" hangingPunct="1"/>
              <a:t>709</a:t>
            </a:fld>
            <a:endParaRPr lang="en-GB" altLang="en-US" sz="1300" b="0"/>
          </a:p>
        </p:txBody>
      </p:sp>
      <p:sp>
        <p:nvSpPr>
          <p:cNvPr id="363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352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66406316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92561E7D-BB79-4A1E-B364-F850F700B6C9}" type="slidenum">
              <a:rPr lang="en-GB" altLang="en-US" sz="1300" b="0"/>
              <a:pPr eaLnBrk="1" hangingPunct="1"/>
              <a:t>710</a:t>
            </a:fld>
            <a:endParaRPr lang="en-GB" altLang="en-US" sz="1300" b="0"/>
          </a:p>
        </p:txBody>
      </p:sp>
      <p:sp>
        <p:nvSpPr>
          <p:cNvPr id="34816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34816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77007161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1B2559E8-38F4-4B7C-885C-64CA7D92EC4E}" type="slidenum">
              <a:rPr lang="en-GB" altLang="en-US" sz="1300" b="0"/>
              <a:pPr eaLnBrk="1" hangingPunct="1"/>
              <a:t>712</a:t>
            </a:fld>
            <a:endParaRPr lang="en-GB" altLang="en-US" sz="1300" b="0"/>
          </a:p>
        </p:txBody>
      </p:sp>
      <p:sp>
        <p:nvSpPr>
          <p:cNvPr id="367618"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7619"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73460560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F4541F95-DD0C-4FC1-BEB2-5D2F87F7ECE3}" type="slidenum">
              <a:rPr lang="en-GB" altLang="en-US" sz="1300" b="0"/>
              <a:pPr eaLnBrk="1" hangingPunct="1"/>
              <a:t>713</a:t>
            </a:fld>
            <a:endParaRPr lang="en-GB" altLang="en-US" sz="1300" b="0"/>
          </a:p>
        </p:txBody>
      </p:sp>
      <p:sp>
        <p:nvSpPr>
          <p:cNvPr id="384002"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84003" name="Rectangle 1027"/>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L'overfitting pu</a:t>
            </a:r>
            <a:r>
              <a:rPr lang="en-US" altLang="ja-JP" smtClean="0">
                <a:latin typeface="Times New Roman" panose="02020603050405020304" pitchFamily="18" charset="0"/>
              </a:rPr>
              <a:t>ò succedere quando c' </a:t>
            </a:r>
            <a:r>
              <a:rPr lang="en-US" altLang="ja-JP" smtClean="0">
                <a:latin typeface="Arial" panose="020B0604020202020204" pitchFamily="34" charset="0"/>
              </a:rPr>
              <a:t>è </a:t>
            </a:r>
            <a:r>
              <a:rPr lang="en-US" altLang="ja-JP" smtClean="0">
                <a:latin typeface="Times New Roman" panose="02020603050405020304" pitchFamily="18" charset="0"/>
              </a:rPr>
              <a:t>rumore nei dati.</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7231971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AB1C3F47-F398-4FB4-848A-79FD9BCFC286}" type="slidenum">
              <a:rPr lang="en-GB" altLang="en-US" sz="1300" b="0"/>
              <a:pPr eaLnBrk="1" hangingPunct="1"/>
              <a:t>714</a:t>
            </a:fld>
            <a:endParaRPr lang="en-GB" altLang="en-US" sz="1300" b="0"/>
          </a:p>
        </p:txBody>
      </p:sp>
      <p:sp>
        <p:nvSpPr>
          <p:cNvPr id="38912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38912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mtClean="0">
                <a:latin typeface="Times New Roman" panose="02020603050405020304" pitchFamily="18" charset="0"/>
              </a:rPr>
              <a:t>L' errore sul training e' minore e quindi ci appare come la migliore ipotesi</a:t>
            </a:r>
          </a:p>
          <a:p>
            <a:pPr eaLnBrk="1" hangingPunct="1"/>
            <a:r>
              <a:rPr lang="en-US" altLang="en-US" smtClean="0">
                <a:latin typeface="Times New Roman" panose="02020603050405020304" pitchFamily="18" charset="0"/>
              </a:rPr>
              <a:t>Ma l' errore nello spazio di tutti I possibili dati </a:t>
            </a:r>
            <a:r>
              <a:rPr lang="en-US" altLang="ja-JP" smtClean="0">
                <a:latin typeface="Arial" panose="020B0604020202020204" pitchFamily="34" charset="0"/>
              </a:rPr>
              <a:t>è </a:t>
            </a:r>
            <a:r>
              <a:rPr lang="en-US" altLang="ja-JP" smtClean="0">
                <a:latin typeface="Times New Roman" panose="02020603050405020304" pitchFamily="18" charset="0"/>
              </a:rPr>
              <a:t>maggiore.</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00136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9" name="Google Shape;629;p2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432478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EE4964F3-5D8D-434C-98CD-57DC025549A3}" type="slidenum">
              <a:rPr lang="en-GB" altLang="en-US" sz="1300" b="0"/>
              <a:pPr eaLnBrk="1" hangingPunct="1"/>
              <a:t>715</a:t>
            </a:fld>
            <a:endParaRPr lang="en-GB" altLang="en-US" sz="1300" b="0"/>
          </a:p>
        </p:txBody>
      </p:sp>
      <p:sp>
        <p:nvSpPr>
          <p:cNvPr id="38605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38605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mtClean="0">
                <a:latin typeface="Times New Roman" panose="02020603050405020304" pitchFamily="18" charset="0"/>
              </a:rPr>
              <a:t>L’ esempio D15 è sbagliato, introduce rumore nei dati.</a:t>
            </a:r>
          </a:p>
        </p:txBody>
      </p:sp>
    </p:spTree>
    <p:extLst>
      <p:ext uri="{BB962C8B-B14F-4D97-AF65-F5344CB8AC3E}">
        <p14:creationId xmlns:p14="http://schemas.microsoft.com/office/powerpoint/2010/main" val="349683779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0D20661C-BC14-4F27-985A-ECCB5B089A91}" type="slidenum">
              <a:rPr lang="en-GB" altLang="en-US" sz="1300" b="0"/>
              <a:pPr eaLnBrk="1" hangingPunct="1"/>
              <a:t>716</a:t>
            </a:fld>
            <a:endParaRPr lang="en-GB" altLang="en-US" sz="1300" b="0"/>
          </a:p>
        </p:txBody>
      </p:sp>
      <p:sp>
        <p:nvSpPr>
          <p:cNvPr id="3686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8643"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The example shows that noise can lead to </a:t>
            </a:r>
            <a:r>
              <a:rPr lang="en-US" dirty="0" err="1" smtClean="0">
                <a:ea typeface="ＭＳ Ｐゴシック" charset="0"/>
                <a:cs typeface="+mn-cs"/>
              </a:rPr>
              <a:t>overfitting</a:t>
            </a:r>
            <a:r>
              <a:rPr lang="en-US" dirty="0" smtClean="0">
                <a:ea typeface="ＭＳ Ｐゴシック" charset="0"/>
                <a:cs typeface="+mn-cs"/>
              </a:rPr>
              <a:t>. </a:t>
            </a:r>
          </a:p>
          <a:p>
            <a:pPr eaLnBrk="1" hangingPunct="1">
              <a:defRPr/>
            </a:pPr>
            <a:r>
              <a:rPr lang="en-US" dirty="0" err="1" smtClean="0">
                <a:ea typeface="ＭＳ Ｐゴシック" charset="0"/>
                <a:cs typeface="+mn-cs"/>
              </a:rPr>
              <a:t>Overfitting</a:t>
            </a:r>
            <a:r>
              <a:rPr lang="en-US" dirty="0" smtClean="0">
                <a:ea typeface="ＭＳ Ｐゴシック" charset="0"/>
                <a:cs typeface="+mn-cs"/>
              </a:rPr>
              <a:t> without noise is also possible, especially when </a:t>
            </a:r>
            <a:r>
              <a:rPr lang="en-US" dirty="0" err="1" smtClean="0">
                <a:ea typeface="ＭＳ Ｐゴシック" charset="0"/>
                <a:cs typeface="+mn-cs"/>
              </a:rPr>
              <a:t>classifcation</a:t>
            </a:r>
            <a:r>
              <a:rPr lang="en-US" dirty="0" smtClean="0">
                <a:ea typeface="ＭＳ Ｐゴシック" charset="0"/>
                <a:cs typeface="+mn-cs"/>
              </a:rPr>
              <a:t> decision on the leafs are based on few examples. Uniform classification may be a coincidence.</a:t>
            </a:r>
          </a:p>
          <a:p>
            <a:pPr eaLnBrk="1" hangingPunct="1">
              <a:defRPr/>
            </a:pPr>
            <a:r>
              <a:rPr lang="en-US" dirty="0" smtClean="0">
                <a:ea typeface="ＭＳ Ｐゴシック" charset="0"/>
                <a:cs typeface="+mn-cs"/>
              </a:rPr>
              <a:t>This is a potential cause of </a:t>
            </a:r>
            <a:r>
              <a:rPr lang="en-US" dirty="0" err="1" smtClean="0">
                <a:ea typeface="ＭＳ Ｐゴシック" charset="0"/>
                <a:cs typeface="+mn-cs"/>
              </a:rPr>
              <a:t>overfitting</a:t>
            </a:r>
            <a:r>
              <a:rPr lang="en-US" dirty="0" smtClean="0">
                <a:ea typeface="ＭＳ Ｐゴシック" charset="0"/>
                <a:cs typeface="+mn-cs"/>
              </a:rPr>
              <a:t>.</a:t>
            </a:r>
          </a:p>
          <a:p>
            <a:pPr eaLnBrk="1" hangingPunct="1">
              <a:defRPr/>
            </a:pPr>
            <a:r>
              <a:rPr lang="en-US" dirty="0" err="1" smtClean="0">
                <a:ea typeface="ＭＳ Ｐゴシック" charset="0"/>
                <a:cs typeface="+mn-cs"/>
              </a:rPr>
              <a:t>Overfitting</a:t>
            </a:r>
            <a:r>
              <a:rPr lang="en-US" dirty="0" smtClean="0">
                <a:ea typeface="ＭＳ Ｐゴシック" charset="0"/>
                <a:cs typeface="+mn-cs"/>
              </a:rPr>
              <a:t> is a significant problem for DT, reducing the accuracy to 10-25% on many problems.</a:t>
            </a:r>
          </a:p>
        </p:txBody>
      </p:sp>
    </p:spTree>
    <p:extLst>
      <p:ext uri="{BB962C8B-B14F-4D97-AF65-F5344CB8AC3E}">
        <p14:creationId xmlns:p14="http://schemas.microsoft.com/office/powerpoint/2010/main" val="154513538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972CAC81-B62A-40FD-99B8-70297AEA6377}" type="slidenum">
              <a:rPr lang="en-GB" altLang="en-US" sz="1300" b="0"/>
              <a:pPr eaLnBrk="1" hangingPunct="1"/>
              <a:t>717</a:t>
            </a:fld>
            <a:endParaRPr lang="en-GB" altLang="en-US" sz="1300" b="0"/>
          </a:p>
        </p:txBody>
      </p:sp>
      <p:sp>
        <p:nvSpPr>
          <p:cNvPr id="3706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70691" name="Rectangle 3"/>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Usando tutti dati di training, un test statistico può predire l’ influenza delle decisioni se espandere (o potare) sulle prestazioni su tutto X.</a:t>
            </a:r>
          </a:p>
          <a:p>
            <a:pPr eaLnBrk="1" hangingPunct="1"/>
            <a:r>
              <a:rPr lang="en-US" altLang="en-US" i="1" smtClean="0">
                <a:latin typeface="Times New Roman" panose="02020603050405020304" pitchFamily="18" charset="0"/>
              </a:rPr>
              <a:t>Minimum description length principle, </a:t>
            </a:r>
            <a:r>
              <a:rPr lang="en-US" altLang="en-US" smtClean="0">
                <a:latin typeface="Times New Roman" panose="02020603050405020304" pitchFamily="18" charset="0"/>
              </a:rPr>
              <a:t>un principio di compattezza della rappresentazione</a:t>
            </a:r>
            <a:r>
              <a:rPr lang="en-US" altLang="en-US" i="1" smtClean="0">
                <a:latin typeface="Times New Roman" panose="02020603050405020304" pitchFamily="18" charset="0"/>
              </a:rPr>
              <a:t>.</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5266324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46EACF8-D0BE-4FBA-8A29-E2CA87C292E6}" type="slidenum">
              <a:rPr lang="en-GB" altLang="en-US" sz="1300" b="0"/>
              <a:pPr eaLnBrk="1" hangingPunct="1"/>
              <a:t>718</a:t>
            </a:fld>
            <a:endParaRPr lang="en-GB" altLang="en-US" sz="1300" b="0"/>
          </a:p>
        </p:txBody>
      </p:sp>
      <p:sp>
        <p:nvSpPr>
          <p:cNvPr id="3717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71715" name="Rectangle 3"/>
          <p:cNvSpPr>
            <a:spLocks noGrp="1" noChangeArrowheads="1"/>
          </p:cNvSpPr>
          <p:nvPr>
            <p:ph type="body" idx="1"/>
          </p:nvPr>
        </p:nvSpPr>
        <p:spPr/>
        <p:txBody>
          <a:bodyPr/>
          <a:lstStyle/>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49041582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C37B26EC-B09B-4778-8B7E-9D3BA8492540}" type="slidenum">
              <a:rPr lang="en-GB" altLang="en-US" sz="1300" b="0"/>
              <a:pPr eaLnBrk="1" hangingPunct="1"/>
              <a:t>719</a:t>
            </a:fld>
            <a:endParaRPr lang="en-GB" altLang="en-US" sz="1300" b="0"/>
          </a:p>
        </p:txBody>
      </p:sp>
      <p:sp>
        <p:nvSpPr>
          <p:cNvPr id="3747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74787"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45768629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53147189-71AE-4821-BF1B-C79A4F82BAA4}" type="slidenum">
              <a:rPr lang="en-GB" altLang="en-US" sz="1300" b="0"/>
              <a:pPr eaLnBrk="1" hangingPunct="1"/>
              <a:t>720</a:t>
            </a:fld>
            <a:endParaRPr lang="en-GB" altLang="en-US" sz="1300" b="0"/>
          </a:p>
        </p:txBody>
      </p:sp>
      <p:sp>
        <p:nvSpPr>
          <p:cNvPr id="3737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7376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43997034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B874B1ED-E7CD-43B7-B871-A906B0939B0D}" type="slidenum">
              <a:rPr lang="en-GB" altLang="en-US" sz="1300" b="0"/>
              <a:pPr eaLnBrk="1" hangingPunct="1"/>
              <a:t>722</a:t>
            </a:fld>
            <a:endParaRPr lang="en-GB" altLang="en-US" sz="1300" b="0"/>
          </a:p>
        </p:txBody>
      </p:sp>
      <p:sp>
        <p:nvSpPr>
          <p:cNvPr id="408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08579"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86636490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4249D03-84C1-4F45-8895-603A2F51CA8F}" type="slidenum">
              <a:rPr lang="en-GB" altLang="en-US" sz="1300" b="0"/>
              <a:pPr eaLnBrk="1" hangingPunct="1"/>
              <a:t>723</a:t>
            </a:fld>
            <a:endParaRPr lang="en-GB" altLang="en-US" sz="1300" b="0"/>
          </a:p>
        </p:txBody>
      </p:sp>
      <p:sp>
        <p:nvSpPr>
          <p:cNvPr id="3758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75811"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97549806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2B926482-6256-421C-83F0-27460E53AFF2}" type="slidenum">
              <a:rPr lang="en-GB" altLang="en-US" sz="1300" b="0"/>
              <a:pPr eaLnBrk="1" hangingPunct="1"/>
              <a:t>724</a:t>
            </a:fld>
            <a:endParaRPr lang="en-GB" altLang="en-US" sz="1300" b="0"/>
          </a:p>
        </p:txBody>
      </p:sp>
      <p:sp>
        <p:nvSpPr>
          <p:cNvPr id="376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76835"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26535150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6FE310E-C627-4BE4-9760-F66927C68E8D}" type="slidenum">
              <a:rPr lang="en-GB" altLang="en-US" sz="1300" b="0"/>
              <a:pPr eaLnBrk="1" hangingPunct="1"/>
              <a:t>725</a:t>
            </a:fld>
            <a:endParaRPr lang="en-GB" altLang="en-US" sz="1300" b="0"/>
          </a:p>
        </p:txBody>
      </p:sp>
      <p:sp>
        <p:nvSpPr>
          <p:cNvPr id="39219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39219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smtClean="0">
                <a:ea typeface="ＭＳ Ｐゴシック" charset="0"/>
                <a:cs typeface="+mn-cs"/>
              </a:rPr>
              <a:t>2</a:t>
            </a:r>
            <a:r>
              <a:rPr lang="en-US" baseline="30000" dirty="0" smtClean="0">
                <a:ea typeface="ＭＳ Ｐゴシック" charset="0"/>
                <a:cs typeface="+mn-cs"/>
              </a:rPr>
              <a:t>-x </a:t>
            </a:r>
            <a:r>
              <a:rPr lang="en-US" dirty="0" smtClean="0">
                <a:ea typeface="ＭＳ Ｐゴシック" charset="0"/>
                <a:cs typeface="+mn-cs"/>
              </a:rPr>
              <a:t>= 1/2</a:t>
            </a:r>
            <a:r>
              <a:rPr lang="en-US" baseline="30000" dirty="0" smtClean="0">
                <a:ea typeface="ＭＳ Ｐゴシック" charset="0"/>
                <a:cs typeface="+mn-cs"/>
              </a:rPr>
              <a:t>x</a:t>
            </a:r>
          </a:p>
        </p:txBody>
      </p:sp>
    </p:spTree>
    <p:extLst>
      <p:ext uri="{BB962C8B-B14F-4D97-AF65-F5344CB8AC3E}">
        <p14:creationId xmlns:p14="http://schemas.microsoft.com/office/powerpoint/2010/main" val="262492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96365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c7d604673_2_39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0" name="Google Shape;1300;g4c7d604673_2_396:notes"/>
          <p:cNvSpPr txBox="1">
            <a:spLocks noGrp="1"/>
          </p:cNvSpPr>
          <p:nvPr>
            <p:ph type="body" idx="1"/>
          </p:nvPr>
        </p:nvSpPr>
        <p:spPr>
          <a:xfrm>
            <a:off x="914400" y="3300413"/>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g4c7d604673_2_396: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algn="r" fontAlgn="auto">
              <a:spcBef>
                <a:spcPts val="0"/>
              </a:spcBef>
              <a:spcAft>
                <a:spcPts val="0"/>
              </a:spcAft>
              <a:buClr>
                <a:srgbClr val="000000"/>
              </a:buClr>
              <a:buFont typeface="Arial" panose="020B0604020202020204"/>
              <a:buNone/>
            </a:pPr>
            <a:fld id="{00000000-1234-1234-1234-123412341234}" type="slidenum">
              <a:rPr lang="en-US" sz="1200" kern="0">
                <a:solidFill>
                  <a:srgbClr val="000000"/>
                </a:solidFill>
                <a:latin typeface="Calibri" panose="020F0502020204030204"/>
                <a:ea typeface="Calibri" panose="020F0502020204030204"/>
                <a:cs typeface="Calibri" panose="020F0502020204030204"/>
                <a:sym typeface="Calibri" panose="020F0502020204030204"/>
              </a:rPr>
              <a:pPr algn="r" fontAlgn="auto">
                <a:spcBef>
                  <a:spcPts val="0"/>
                </a:spcBef>
                <a:spcAft>
                  <a:spcPts val="0"/>
                </a:spcAft>
                <a:buClr>
                  <a:srgbClr val="000000"/>
                </a:buClr>
                <a:buFont typeface="Arial" panose="020B0604020202020204"/>
                <a:buNone/>
              </a:pPr>
              <a:t>32</a:t>
            </a:fld>
            <a:endParaRPr sz="1200" kern="0">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20759355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9708D6AE-8AC3-4E08-94F1-F2FB2EF50F11}" type="slidenum">
              <a:rPr lang="en-GB" altLang="en-US" sz="1300" b="0"/>
              <a:pPr eaLnBrk="1" hangingPunct="1"/>
              <a:t>726</a:t>
            </a:fld>
            <a:endParaRPr lang="en-GB" altLang="en-US" sz="1300" b="0"/>
          </a:p>
        </p:txBody>
      </p:sp>
      <p:sp>
        <p:nvSpPr>
          <p:cNvPr id="3778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77859"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970852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4c7d604673_2_40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4" name="Google Shape;1314;g4c7d604673_2_409:notes"/>
          <p:cNvSpPr txBox="1">
            <a:spLocks noGrp="1"/>
          </p:cNvSpPr>
          <p:nvPr>
            <p:ph type="body" idx="1"/>
          </p:nvPr>
        </p:nvSpPr>
        <p:spPr>
          <a:xfrm>
            <a:off x="914400" y="3300413"/>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5" name="Google Shape;1315;g4c7d604673_2_409: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algn="r" fontAlgn="auto">
              <a:spcBef>
                <a:spcPts val="0"/>
              </a:spcBef>
              <a:spcAft>
                <a:spcPts val="0"/>
              </a:spcAft>
              <a:buClr>
                <a:srgbClr val="000000"/>
              </a:buClr>
              <a:buFont typeface="Arial" panose="020B0604020202020204"/>
              <a:buNone/>
            </a:pPr>
            <a:fld id="{00000000-1234-1234-1234-123412341234}" type="slidenum">
              <a:rPr lang="en-US" sz="1200" kern="0">
                <a:solidFill>
                  <a:srgbClr val="000000"/>
                </a:solidFill>
                <a:latin typeface="Calibri" panose="020F0502020204030204"/>
                <a:ea typeface="Calibri" panose="020F0502020204030204"/>
                <a:cs typeface="Calibri" panose="020F0502020204030204"/>
                <a:sym typeface="Calibri" panose="020F0502020204030204"/>
              </a:rPr>
              <a:pPr algn="r" fontAlgn="auto">
                <a:spcBef>
                  <a:spcPts val="0"/>
                </a:spcBef>
                <a:spcAft>
                  <a:spcPts val="0"/>
                </a:spcAft>
                <a:buClr>
                  <a:srgbClr val="000000"/>
                </a:buClr>
                <a:buFont typeface="Arial" panose="020B0604020202020204"/>
                <a:buNone/>
              </a:pPr>
              <a:t>33</a:t>
            </a:fld>
            <a:endParaRPr sz="1200" kern="0">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617527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2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p2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4698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4c7d604673_2_41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25" name="Google Shape;1325;g4c7d604673_2_419:notes"/>
          <p:cNvSpPr txBox="1">
            <a:spLocks noGrp="1"/>
          </p:cNvSpPr>
          <p:nvPr>
            <p:ph type="body" idx="1"/>
          </p:nvPr>
        </p:nvSpPr>
        <p:spPr>
          <a:xfrm>
            <a:off x="914400" y="3300413"/>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26" name="Google Shape;1326;g4c7d604673_2_419: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algn="r" fontAlgn="auto">
              <a:spcBef>
                <a:spcPts val="0"/>
              </a:spcBef>
              <a:spcAft>
                <a:spcPts val="0"/>
              </a:spcAft>
              <a:buClr>
                <a:srgbClr val="000000"/>
              </a:buClr>
              <a:buFont typeface="Arial" panose="020B0604020202020204"/>
              <a:buNone/>
            </a:pPr>
            <a:fld id="{00000000-1234-1234-1234-123412341234}" type="slidenum">
              <a:rPr lang="en-US" sz="1200" kern="0">
                <a:solidFill>
                  <a:srgbClr val="000000"/>
                </a:solidFill>
                <a:latin typeface="Calibri" panose="020F0502020204030204"/>
                <a:ea typeface="Calibri" panose="020F0502020204030204"/>
                <a:cs typeface="Calibri" panose="020F0502020204030204"/>
                <a:sym typeface="Calibri" panose="020F0502020204030204"/>
              </a:rPr>
              <a:pPr algn="r" fontAlgn="auto">
                <a:spcBef>
                  <a:spcPts val="0"/>
                </a:spcBef>
                <a:spcAft>
                  <a:spcPts val="0"/>
                </a:spcAft>
                <a:buClr>
                  <a:srgbClr val="000000"/>
                </a:buClr>
                <a:buFont typeface="Arial" panose="020B0604020202020204"/>
                <a:buNone/>
              </a:pPr>
              <a:t>35</a:t>
            </a:fld>
            <a:endParaRPr sz="1200" kern="0">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764569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374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3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6" name="Google Shape;1026;p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6175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1" lang="en-US" sz="1200" b="1" i="0" u="none" strike="noStrike" kern="1200" dirty="0" smtClean="0">
                <a:solidFill>
                  <a:schemeClr val="tx1"/>
                </a:solidFill>
                <a:effectLst/>
                <a:latin typeface="Times New Roman" pitchFamily="18" charset="0"/>
                <a:ea typeface="+mn-ea"/>
                <a:cs typeface="+mn-cs"/>
              </a:rPr>
              <a:t>Reinforcement vs. Unsupervised Learning:</a:t>
            </a:r>
            <a:r>
              <a:rPr kumimoji="1" lang="en-US" sz="1200" b="0" i="0" u="none" strike="noStrike" kern="1200" dirty="0" smtClean="0">
                <a:solidFill>
                  <a:schemeClr val="tx1"/>
                </a:solidFill>
                <a:effectLst/>
                <a:latin typeface="Times New Roman" pitchFamily="18" charset="0"/>
                <a:ea typeface="+mn-ea"/>
                <a:cs typeface="+mn-cs"/>
              </a:rPr>
              <a:t> Reinforcement Learning basically has a mapping structure that guides the machine from input to output. However, Unsupervised Learning has no such features present in it. In Unsupervised Learning, the machine focuses on the underlying task of locating the patterns rather than the mapping for progressing towards the end goal. For example, if the task for the machine is to suggest a good news update to a user, a Reinforcement Learning algorithm will look to get regular feedback from the user in question, and would then through the feedback build a reputable knowledge graph of all news related articles that the person may like. On the contrary, an Unsupervised Learning algorithm will try looking at many other articles that the person has read, similar to this one, and suggest something that matches the user’s preferences. </a:t>
            </a:r>
            <a:endParaRPr dirty="0"/>
          </a:p>
        </p:txBody>
      </p:sp>
      <p:sp>
        <p:nvSpPr>
          <p:cNvPr id="1098" name="Google Shape;1098;p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87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41</a:t>
            </a:fld>
            <a:endParaRPr lang="en-US"/>
          </a:p>
        </p:txBody>
      </p:sp>
    </p:spTree>
    <p:extLst>
      <p:ext uri="{BB962C8B-B14F-4D97-AF65-F5344CB8AC3E}">
        <p14:creationId xmlns:p14="http://schemas.microsoft.com/office/powerpoint/2010/main" val="2290023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42</a:t>
            </a:fld>
            <a:endParaRPr lang="en-US"/>
          </a:p>
        </p:txBody>
      </p:sp>
    </p:spTree>
    <p:extLst>
      <p:ext uri="{BB962C8B-B14F-4D97-AF65-F5344CB8AC3E}">
        <p14:creationId xmlns:p14="http://schemas.microsoft.com/office/powerpoint/2010/main" val="2413049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3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p3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2940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p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3" name="Google Shape;1483;p5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2250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6" name="Google Shape;1166;p3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2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53</a:t>
            </a:fld>
            <a:endParaRPr lang="en-US"/>
          </a:p>
        </p:txBody>
      </p:sp>
    </p:spTree>
    <p:extLst>
      <p:ext uri="{BB962C8B-B14F-4D97-AF65-F5344CB8AC3E}">
        <p14:creationId xmlns:p14="http://schemas.microsoft.com/office/powerpoint/2010/main" val="817207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60</a:t>
            </a:fld>
            <a:endParaRPr lang="en-US"/>
          </a:p>
        </p:txBody>
      </p:sp>
    </p:spTree>
    <p:extLst>
      <p:ext uri="{BB962C8B-B14F-4D97-AF65-F5344CB8AC3E}">
        <p14:creationId xmlns:p14="http://schemas.microsoft.com/office/powerpoint/2010/main" val="8094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4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2" name="Google Shape;1292;p4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022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4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0" name="Google Shape;1370;p4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4489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4c7d604673_2_68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8" name="Google Shape;1378;g4c7d604673_2_681:notes"/>
          <p:cNvSpPr txBox="1">
            <a:spLocks noGrp="1"/>
          </p:cNvSpPr>
          <p:nvPr>
            <p:ph type="body" idx="1"/>
          </p:nvPr>
        </p:nvSpPr>
        <p:spPr>
          <a:xfrm>
            <a:off x="914400" y="3300413"/>
            <a:ext cx="73152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Diagnosis example</a:t>
            </a:r>
          </a:p>
        </p:txBody>
      </p:sp>
      <p:sp>
        <p:nvSpPr>
          <p:cNvPr id="1379" name="Google Shape;1379;g4c7d604673_2_681:notes"/>
          <p:cNvSpPr txBox="1">
            <a:spLocks noGrp="1"/>
          </p:cNvSpPr>
          <p:nvPr>
            <p:ph type="sldNum" idx="12"/>
          </p:nvPr>
        </p:nvSpPr>
        <p:spPr>
          <a:xfrm>
            <a:off x="5179484" y="6513910"/>
            <a:ext cx="3962400" cy="344100"/>
          </a:xfrm>
          <a:prstGeom prst="rect">
            <a:avLst/>
          </a:prstGeom>
          <a:noFill/>
          <a:ln>
            <a:noFill/>
          </a:ln>
        </p:spPr>
        <p:txBody>
          <a:bodyPr spcFirstLastPara="1" wrap="square" lIns="91425" tIns="45700" rIns="91425" bIns="45700" anchor="b" anchorCtr="0">
            <a:noAutofit/>
          </a:bodyPr>
          <a:lstStyle/>
          <a:p>
            <a:pPr algn="r" fontAlgn="auto">
              <a:spcBef>
                <a:spcPts val="0"/>
              </a:spcBef>
              <a:spcAft>
                <a:spcPts val="0"/>
              </a:spcAft>
              <a:buClr>
                <a:srgbClr val="000000"/>
              </a:buClr>
              <a:buFont typeface="Arial" panose="020B0604020202020204"/>
              <a:buNone/>
            </a:pPr>
            <a:fld id="{00000000-1234-1234-1234-123412341234}" type="slidenum">
              <a:rPr lang="en-US" sz="1400" kern="0">
                <a:solidFill>
                  <a:srgbClr val="000000"/>
                </a:solidFill>
                <a:latin typeface="Arial" panose="020B0604020202020204"/>
                <a:cs typeface="Arial" panose="020B0604020202020204"/>
                <a:sym typeface="Arial" panose="020B0604020202020204"/>
              </a:rPr>
              <a:pPr algn="r" fontAlgn="auto">
                <a:spcBef>
                  <a:spcPts val="0"/>
                </a:spcBef>
                <a:spcAft>
                  <a:spcPts val="0"/>
                </a:spcAft>
                <a:buClr>
                  <a:srgbClr val="000000"/>
                </a:buClr>
                <a:buFont typeface="Arial" panose="020B0604020202020204"/>
                <a:buNone/>
              </a:pPr>
              <a:t>68</a:t>
            </a:fld>
            <a:endParaRPr sz="1400" kern="0">
              <a:solidFill>
                <a:srgbClr val="000000"/>
              </a:solidFill>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004495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4c7d604673_2_723:notes"/>
          <p:cNvSpPr txBox="1">
            <a:spLocks noGrp="1"/>
          </p:cNvSpPr>
          <p:nvPr>
            <p:ph type="body" idx="1"/>
          </p:nvPr>
        </p:nvSpPr>
        <p:spPr>
          <a:xfrm>
            <a:off x="914400" y="3300413"/>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2" name="Google Shape;1422;g4c7d604673_2_72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7365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4c7d604673_2_447:notes"/>
          <p:cNvSpPr txBox="1">
            <a:spLocks noGrp="1"/>
          </p:cNvSpPr>
          <p:nvPr>
            <p:ph type="body" idx="1"/>
          </p:nvPr>
        </p:nvSpPr>
        <p:spPr>
          <a:xfrm>
            <a:off x="914400" y="3300413"/>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3" name="Google Shape;1193;g4c7d604673_2_44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3221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1" name="Google Shape;1201;p4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502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4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9" name="Google Shape;1429;p4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81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37E5CCE-1FFE-43DC-BC84-3B47A4BEBDA7}" type="slidenum">
              <a:rPr lang="en-AU"/>
              <a:pPr/>
              <a:t>6</a:t>
            </a:fld>
            <a:endParaRPr lang="en-AU"/>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a:latin typeface="Times-Roman" charset="0"/>
              </a:rPr>
              <a:t>The requirements of information security within an organization have undergone two major changes in the last several decades. Before the widespread use of data processing equipment,the security of information felt to be valuable to an organization was provided primarily by physical </a:t>
            </a:r>
            <a:r>
              <a:rPr lang="en-US"/>
              <a:t>(eg. rugged filing cabinets with locks) and administrative mechanisms (eg. Personnel screening procedures during hiring process).</a:t>
            </a:r>
          </a:p>
          <a:p>
            <a:r>
              <a:rPr lang="en-US"/>
              <a:t>Growing computer use implies a need for automated tools for protecting files and other information stored on it. This is especially the case for a shared system, such as a time-sharing system, and even more so for systems that can be accessed over a public telephone network, data network, or the Internet.</a:t>
            </a:r>
          </a:p>
          <a:p>
            <a:r>
              <a:rPr lang="en-US">
                <a:latin typeface="Times-Roman" charset="0"/>
              </a:rPr>
              <a:t>The second major change that affected security is the introduction of distributed systems and the use of networks and communications facilities for carrying data between terminal user and computer and between computer and computer. Network security measures are needed to protect data during their transmission.</a:t>
            </a:r>
            <a:endParaRPr lang="en-US"/>
          </a:p>
          <a:p>
            <a:endParaRPr lang="en-US"/>
          </a:p>
          <a:p>
            <a:endParaRPr lang="en-AU"/>
          </a:p>
        </p:txBody>
      </p:sp>
    </p:spTree>
    <p:extLst>
      <p:ext uri="{BB962C8B-B14F-4D97-AF65-F5344CB8AC3E}">
        <p14:creationId xmlns:p14="http://schemas.microsoft.com/office/powerpoint/2010/main" val="11354418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76</a:t>
            </a:fld>
            <a:endParaRPr lang="en-US"/>
          </a:p>
        </p:txBody>
      </p:sp>
    </p:spTree>
    <p:extLst>
      <p:ext uri="{BB962C8B-B14F-4D97-AF65-F5344CB8AC3E}">
        <p14:creationId xmlns:p14="http://schemas.microsoft.com/office/powerpoint/2010/main" val="72764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e5245a713_2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g4e5245a713_2_7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20113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e5245a713_2_15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4e5245a713_2_15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58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e5245a713_2_1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4e5245a713_2_1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048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e5245a713_2_16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4e5245a713_2_16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56172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e5245a713_2_2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4e5245a713_2_2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811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e5245a713_2_27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g4e5245a713_2_27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9537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4e5245a713_2_19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4e5245a713_2_19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12061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e5245a713_2_2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g4e5245a713_2_20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553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e5245a713_2_2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g4e5245a713_2_2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745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a:t>
            </a:fld>
            <a:endParaRPr lang="en-US"/>
          </a:p>
        </p:txBody>
      </p:sp>
    </p:spTree>
    <p:extLst>
      <p:ext uri="{BB962C8B-B14F-4D97-AF65-F5344CB8AC3E}">
        <p14:creationId xmlns:p14="http://schemas.microsoft.com/office/powerpoint/2010/main" val="9053659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4e5245a713_2_2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4e5245a713_2_2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6959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4e5245a713_2_24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g4e5245a713_2_2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6770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e5245a713_2_25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g4e5245a713_2_2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50071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e5245a713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4e5245a713_2_2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873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4e5245a713_2_28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g4e5245a713_2_28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9114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e5245a713_2_3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g4e5245a713_2_3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453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e5245a713_2_2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g4e5245a713_2_27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893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94EBB1-C50C-401A-BACD-631C4C63ED7D}" type="slidenum">
              <a:rPr lang="en-US" altLang="en-US"/>
              <a:pPr>
                <a:spcBef>
                  <a:spcPct val="0"/>
                </a:spcBef>
              </a:pPr>
              <a:t>97</a:t>
            </a:fld>
            <a:endParaRPr lang="en-US" alt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ltLang="en-US" smtClean="0"/>
          </a:p>
        </p:txBody>
      </p:sp>
    </p:spTree>
    <p:extLst>
      <p:ext uri="{BB962C8B-B14F-4D97-AF65-F5344CB8AC3E}">
        <p14:creationId xmlns:p14="http://schemas.microsoft.com/office/powerpoint/2010/main" val="17832355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1927D9B-9A94-4137-9BDB-95613A64DA6A}" type="slidenum">
              <a:rPr lang="en-US" altLang="en-US"/>
              <a:pPr>
                <a:spcBef>
                  <a:spcPct val="0"/>
                </a:spcBef>
              </a:pPr>
              <a:t>99</a:t>
            </a:fld>
            <a:endParaRPr lang="en-US" alt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ltLang="en-US" smtClean="0"/>
          </a:p>
        </p:txBody>
      </p:sp>
    </p:spTree>
    <p:extLst>
      <p:ext uri="{BB962C8B-B14F-4D97-AF65-F5344CB8AC3E}">
        <p14:creationId xmlns:p14="http://schemas.microsoft.com/office/powerpoint/2010/main" val="3532019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788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54718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e5245a713_2_3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4e5245a713_2_39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4573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4e5245a713_2_4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4" name="Google Shape;544;g4e5245a713_2_40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208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4e5245a713_2_40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4e5245a713_2_40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53510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4e5245a713_2_4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g4e5245a713_2_4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61081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4e5245a713_2_4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g4e5245a713_2_4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3770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4e5245a713_2_45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g4e5245a713_2_4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7024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4e5245a713_2_4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4e5245a713_2_4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46102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4e5245a713_2_5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g4e5245a713_2_50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5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4e5245a713_2_5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g4e5245a713_2_5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8154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4e5245a713_2_52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7" name="Google Shape;677;g4e5245a713_2_5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341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86734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4e9cce11ca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g4e9cce11ca_0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4516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30614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86714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8865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1" name="Google Shape;71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0183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699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5" name="Google Shape;72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3981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6646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8603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9" name="Google Shape;76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346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14</a:t>
            </a:fld>
            <a:endParaRPr lang="en-US"/>
          </a:p>
        </p:txBody>
      </p:sp>
    </p:spTree>
    <p:extLst>
      <p:ext uri="{BB962C8B-B14F-4D97-AF65-F5344CB8AC3E}">
        <p14:creationId xmlns:p14="http://schemas.microsoft.com/office/powerpoint/2010/main" val="6191354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138</a:t>
            </a:fld>
            <a:endParaRPr lang="en-US"/>
          </a:p>
        </p:txBody>
      </p:sp>
    </p:spTree>
    <p:extLst>
      <p:ext uri="{BB962C8B-B14F-4D97-AF65-F5344CB8AC3E}">
        <p14:creationId xmlns:p14="http://schemas.microsoft.com/office/powerpoint/2010/main" val="23193948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4056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9228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1" name="Google Shape;71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98877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 name="Google Shape;80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66782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73135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0245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7" name="Google Shape;82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1040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7081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8" name="Google Shape;84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847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4c7d604673_2_669:notes"/>
          <p:cNvSpPr txBox="1">
            <a:spLocks noGrp="1"/>
          </p:cNvSpPr>
          <p:nvPr>
            <p:ph type="body" idx="1"/>
          </p:nvPr>
        </p:nvSpPr>
        <p:spPr>
          <a:xfrm>
            <a:off x="914400" y="3300413"/>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7" name="Google Shape;1437;g4c7d604673_2_66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63225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5" name="Google Shape;85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483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49886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9" name="Google Shape;86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2591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3" name="Google Shape;953;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54393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9594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7" name="Google Shape;967;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908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4" name="Google Shape;97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86267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819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47477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9" name="Google Shape;76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171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6C300FC-D642-4D31-8A15-4FA78C96497F}" type="datetime1">
              <a:rPr lang="en-US" smtClean="0"/>
              <a:t>10/28/2020</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715DBA4-7D61-4EF0-84ED-BC77BBBD76C3}" type="datetime1">
              <a:rPr lang="en-US" smtClean="0"/>
              <a:t>10/28/2020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2F12F95-64FA-403E-9EE0-678C65D0D299}" type="datetime1">
              <a:rPr lang="en-US" smtClean="0"/>
              <a:t>10/28/2020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F1200599-7BEE-463B-8411-A43917BFC349}" type="datetime1">
              <a:rPr lang="en-US" smtClean="0"/>
              <a:t>10/28/2020</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6D73415C-FE33-4DC2-96C9-9FF4625BB8E2}" type="datetime1">
              <a:rPr lang="en-US" smtClean="0"/>
              <a:t>10/28/2020</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710943E7-37D7-437E-B58C-A5C75F070D4E}" type="datetime1">
              <a:rPr lang="en-US" smtClean="0"/>
              <a:t>10/28/2020</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92CCDF47-80FE-4CCA-BCF7-3F457F9B8440}" type="datetime1">
              <a:rPr lang="en-US" smtClean="0"/>
              <a:t>10/28/2020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D5FADEA-6F6D-4933-9FE0-B6F37CE7554E}" type="datetime1">
              <a:rPr lang="en-US" smtClean="0"/>
              <a:t>10/28/2020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BF5BD2D-709E-47A5-BC42-9994CC74C963}" type="datetime1">
              <a:rPr lang="en-US" smtClean="0"/>
              <a:t>10/28/2020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BA816B7-1F90-4FDA-9242-9B28AC85CD40}" type="datetime1">
              <a:rPr lang="en-US" smtClean="0"/>
              <a:t>10/28/2020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C0C1690-8CA7-4BF3-A2AD-205F376CB408}" type="datetime1">
              <a:rPr lang="en-US" smtClean="0"/>
              <a:t>10/28/2020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ED7F078-45CA-436D-BCDB-2763B33808C1}" type="datetime1">
              <a:rPr lang="en-US" smtClean="0"/>
              <a:t>10/28/2020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E1EDC1C1-EAE1-4BB9-9C6A-E69598A608B8}" type="datetime1">
              <a:rPr lang="en-US" smtClean="0"/>
              <a:t>10/28/2020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1864ACAF-850F-4E54-8FE9-8FA2C243DE68}" type="datetime1">
              <a:rPr lang="en-US" smtClean="0"/>
              <a:t>10/28/2020</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EF782099-724F-40AB-8E67-4FB981F47242}" type="datetime1">
              <a:rPr lang="en-US" smtClean="0"/>
              <a:t>10/28/2020</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0B7781A9-26D8-498A-A78A-4369AE67AC51}" type="datetime1">
              <a:rPr lang="en-US" smtClean="0"/>
              <a:t>10/28/2020</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660FC157-7303-4896-BF84-95F3AD505D15}" type="datetime1">
              <a:rPr lang="en-US" smtClean="0"/>
              <a:t>10/28/2020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8D140035-DD72-475E-99C9-FA286FF8CEF5}" type="datetime1">
              <a:rPr lang="en-US" smtClean="0"/>
              <a:t>10/28/2020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5326905-178E-415A-9E8A-DF517F197F55}" type="datetime1">
              <a:rPr lang="en-US" smtClean="0"/>
              <a:t>10/28/2020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EAD8F48-34D1-47D3-BB07-1911D9B7808E}" type="datetime1">
              <a:rPr lang="en-US" smtClean="0"/>
              <a:t>10/28/2020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60EFC283-09B0-4637-98DE-4EA18B48056F}" type="datetime1">
              <a:rPr lang="en-US" smtClean="0"/>
              <a:t>10/28/2020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4D183FC5-153D-441D-95F7-882E3FFDCE2D}" type="datetime1">
              <a:rPr lang="en-US" smtClean="0"/>
              <a:t>10/28/2020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BBD183EF-6B4A-402C-A608-B18EB5B7F9EE}" type="datetime1">
              <a:rPr lang="en-US" smtClean="0"/>
              <a:t>10/28/2020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defRPr/>
            </a:pPr>
            <a:fld id="{3EDFD9EE-9969-456E-B39E-68D117FEF1DF}" type="datetime1">
              <a:rPr lang="en-US" smtClean="0"/>
              <a:t>10/28/2020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fld id="{EE6AA240-BB03-4790-A676-9895F78EB64C}" type="datetime1">
              <a:rPr lang="en-US" smtClean="0"/>
              <a:t>10/28/2020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460CB459-1A4D-47F4-A8EE-5438035C956C}" type="datetime1">
              <a:rPr lang="en-US" smtClean="0"/>
              <a:t>10/28/2020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67E401A7-543D-4BB0-A9D1-A26B478A180A}" type="datetime1">
              <a:rPr lang="en-US" smtClean="0"/>
              <a:t>10/28/2020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06EF66B0-2922-450D-BC4A-DD8665B7C322}" type="datetime1">
              <a:rPr lang="en-US" smtClean="0"/>
              <a:t>10/28/2020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53D6EBD3-8BD3-4291-92B7-C6BAAE2FE2E1}" type="datetime1">
              <a:rPr lang="en-US" smtClean="0"/>
              <a:t>10/28/2020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E69A138C-D4A2-4FBE-91CC-9AD0E3FAC8EF}" type="datetime1">
              <a:rPr lang="en-US" smtClean="0"/>
              <a:t>10/28/2020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685800" y="228600"/>
            <a:ext cx="7772400" cy="9906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45"/>
          <p:cNvSpPr txBox="1">
            <a:spLocks noGrp="1"/>
          </p:cNvSpPr>
          <p:nvPr>
            <p:ph type="body" idx="1"/>
          </p:nvPr>
        </p:nvSpPr>
        <p:spPr>
          <a:xfrm>
            <a:off x="685800" y="1371600"/>
            <a:ext cx="7772400" cy="4687800"/>
          </a:xfrm>
          <a:prstGeom prst="rect">
            <a:avLst/>
          </a:prstGeom>
          <a:noFill/>
          <a:ln>
            <a:noFill/>
          </a:ln>
        </p:spPr>
        <p:txBody>
          <a:bodyPr spcFirstLastPara="1" wrap="square" lIns="91425" tIns="45700" rIns="91425" bIns="45700" anchor="t" anchorCtr="0"/>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80" name="Google Shape;280;p45"/>
          <p:cNvSpPr txBox="1">
            <a:spLocks noGrp="1"/>
          </p:cNvSpPr>
          <p:nvPr>
            <p:ph type="dt" idx="10"/>
          </p:nvPr>
        </p:nvSpPr>
        <p:spPr>
          <a:xfrm>
            <a:off x="228600" y="6400800"/>
            <a:ext cx="1905000" cy="457200"/>
          </a:xfrm>
          <a:prstGeom prst="rect">
            <a:avLst/>
          </a:prstGeom>
          <a:noFill/>
          <a:ln>
            <a:noFill/>
          </a:ln>
        </p:spPr>
        <p:txBody>
          <a:bodyPr spcFirstLastPara="1" wrap="square" lIns="91425" tIns="45700" rIns="91425" bIns="45700" anchor="t"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fld id="{B738500D-AB03-49D1-A239-244B5B46FC8A}" type="datetime1">
              <a:rPr lang="en-US" smtClean="0"/>
              <a:t>10/28/2020</a:t>
            </a:fld>
            <a:endParaRPr/>
          </a:p>
        </p:txBody>
      </p:sp>
      <p:sp>
        <p:nvSpPr>
          <p:cNvPr id="281" name="Google Shape;281;p45"/>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t"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2" name="Google Shape;282;p45"/>
          <p:cNvSpPr txBox="1">
            <a:spLocks noGrp="1"/>
          </p:cNvSpPr>
          <p:nvPr>
            <p:ph type="sldNum" idx="12"/>
          </p:nvPr>
        </p:nvSpPr>
        <p:spPr>
          <a:xfrm>
            <a:off x="6934200" y="6400800"/>
            <a:ext cx="1905000" cy="457200"/>
          </a:xfrm>
          <a:prstGeom prst="rect">
            <a:avLst/>
          </a:prstGeom>
          <a:noFill/>
          <a:ln>
            <a:noFill/>
          </a:ln>
        </p:spPr>
        <p:txBody>
          <a:bodyPr spcFirstLastPara="1" wrap="square" lIns="91425" tIns="45700" rIns="91425" bIns="45700" anchor="t" anchorCtr="0">
            <a:noAutofit/>
          </a:bodyPr>
          <a:lstStyle>
            <a:lvl1pPr marL="0" lvl="0" indent="0" algn="r" rtl="0">
              <a:lnSpc>
                <a:spcPct val="100000"/>
              </a:lnSpc>
              <a:spcBef>
                <a:spcPts val="0"/>
              </a:spcBef>
              <a:spcAft>
                <a:spcPts val="0"/>
              </a:spcAft>
              <a:buNone/>
              <a:defRPr sz="1200">
                <a:latin typeface="Helvetica Neue"/>
                <a:ea typeface="Helvetica Neue"/>
                <a:cs typeface="Helvetica Neue"/>
                <a:sym typeface="Helvetica Neue"/>
              </a:defRPr>
            </a:lvl1pPr>
            <a:lvl2pPr marL="0" lvl="1" indent="0" algn="r" rtl="0">
              <a:lnSpc>
                <a:spcPct val="100000"/>
              </a:lnSpc>
              <a:spcBef>
                <a:spcPts val="0"/>
              </a:spcBef>
              <a:spcAft>
                <a:spcPts val="0"/>
              </a:spcAft>
              <a:buNone/>
              <a:defRPr sz="1200">
                <a:latin typeface="Helvetica Neue"/>
                <a:ea typeface="Helvetica Neue"/>
                <a:cs typeface="Helvetica Neue"/>
                <a:sym typeface="Helvetica Neue"/>
              </a:defRPr>
            </a:lvl2pPr>
            <a:lvl3pPr marL="0" lvl="2" indent="0" algn="r" rtl="0">
              <a:lnSpc>
                <a:spcPct val="100000"/>
              </a:lnSpc>
              <a:spcBef>
                <a:spcPts val="0"/>
              </a:spcBef>
              <a:spcAft>
                <a:spcPts val="0"/>
              </a:spcAft>
              <a:buNone/>
              <a:defRPr sz="1200">
                <a:latin typeface="Helvetica Neue"/>
                <a:ea typeface="Helvetica Neue"/>
                <a:cs typeface="Helvetica Neue"/>
                <a:sym typeface="Helvetica Neue"/>
              </a:defRPr>
            </a:lvl3pPr>
            <a:lvl4pPr marL="0" lvl="3" indent="0" algn="r" rtl="0">
              <a:lnSpc>
                <a:spcPct val="100000"/>
              </a:lnSpc>
              <a:spcBef>
                <a:spcPts val="0"/>
              </a:spcBef>
              <a:spcAft>
                <a:spcPts val="0"/>
              </a:spcAft>
              <a:buNone/>
              <a:defRPr sz="1200">
                <a:latin typeface="Helvetica Neue"/>
                <a:ea typeface="Helvetica Neue"/>
                <a:cs typeface="Helvetica Neue"/>
                <a:sym typeface="Helvetica Neue"/>
              </a:defRPr>
            </a:lvl4pPr>
            <a:lvl5pPr marL="0" lvl="4" indent="0" algn="r" rtl="0">
              <a:lnSpc>
                <a:spcPct val="100000"/>
              </a:lnSpc>
              <a:spcBef>
                <a:spcPts val="0"/>
              </a:spcBef>
              <a:spcAft>
                <a:spcPts val="0"/>
              </a:spcAft>
              <a:buNone/>
              <a:defRPr sz="1200">
                <a:latin typeface="Helvetica Neue"/>
                <a:ea typeface="Helvetica Neue"/>
                <a:cs typeface="Helvetica Neue"/>
                <a:sym typeface="Helvetica Neue"/>
              </a:defRPr>
            </a:lvl5pPr>
            <a:lvl6pPr marL="0" lvl="5" indent="0" algn="r" rtl="0">
              <a:lnSpc>
                <a:spcPct val="100000"/>
              </a:lnSpc>
              <a:spcBef>
                <a:spcPts val="0"/>
              </a:spcBef>
              <a:spcAft>
                <a:spcPts val="0"/>
              </a:spcAft>
              <a:buNone/>
              <a:defRPr sz="1200">
                <a:latin typeface="Helvetica Neue"/>
                <a:ea typeface="Helvetica Neue"/>
                <a:cs typeface="Helvetica Neue"/>
                <a:sym typeface="Helvetica Neue"/>
              </a:defRPr>
            </a:lvl6pPr>
            <a:lvl7pPr marL="0" lvl="6" indent="0" algn="r" rtl="0">
              <a:lnSpc>
                <a:spcPct val="100000"/>
              </a:lnSpc>
              <a:spcBef>
                <a:spcPts val="0"/>
              </a:spcBef>
              <a:spcAft>
                <a:spcPts val="0"/>
              </a:spcAft>
              <a:buNone/>
              <a:defRPr sz="1200">
                <a:latin typeface="Helvetica Neue"/>
                <a:ea typeface="Helvetica Neue"/>
                <a:cs typeface="Helvetica Neue"/>
                <a:sym typeface="Helvetica Neue"/>
              </a:defRPr>
            </a:lvl7pPr>
            <a:lvl8pPr marL="0" lvl="7" indent="0" algn="r" rtl="0">
              <a:lnSpc>
                <a:spcPct val="100000"/>
              </a:lnSpc>
              <a:spcBef>
                <a:spcPts val="0"/>
              </a:spcBef>
              <a:spcAft>
                <a:spcPts val="0"/>
              </a:spcAft>
              <a:buNone/>
              <a:defRPr sz="1200">
                <a:latin typeface="Helvetica Neue"/>
                <a:ea typeface="Helvetica Neue"/>
                <a:cs typeface="Helvetica Neue"/>
                <a:sym typeface="Helvetica Neue"/>
              </a:defRPr>
            </a:lvl8pPr>
            <a:lvl9pPr marL="0" lvl="8" indent="0" algn="r" rtl="0">
              <a:lnSpc>
                <a:spcPct val="100000"/>
              </a:lnSpc>
              <a:spcBef>
                <a:spcPts val="0"/>
              </a:spcBef>
              <a:spcAft>
                <a:spcPts val="0"/>
              </a:spcAft>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16512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963229" y="90170"/>
            <a:ext cx="5217541" cy="69596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00" b="0"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35E5975-F9DC-4EF2-A5AF-73AFFDC5C447}" type="datetime1">
              <a:rPr lang="en-US" smtClean="0"/>
              <a:t>10/28/2020</a:t>
            </a:fld>
            <a:endParaRPr/>
          </a:p>
        </p:txBody>
      </p:sp>
      <p:sp>
        <p:nvSpPr>
          <p:cNvPr id="27" name="Google Shape;27;p4"/>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814223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8259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419897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755192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algn="r">
              <a:defRPr/>
            </a:pPr>
            <a:r>
              <a:rPr lang="en-US" sz="1100" b="1" dirty="0">
                <a:solidFill>
                  <a:srgbClr val="101141"/>
                </a:solidFill>
                <a:latin typeface="Arial"/>
                <a:cs typeface="Arial"/>
              </a:rPr>
              <a:t>BITS </a:t>
            </a:r>
            <a:r>
              <a:rPr lang="en-US" sz="1100" dirty="0" err="1" smtClean="0">
                <a:solidFill>
                  <a:srgbClr val="101141"/>
                </a:solidFill>
                <a:latin typeface="Arial"/>
                <a:cs typeface="Arial"/>
              </a:rPr>
              <a:t>Pilani</a:t>
            </a:r>
            <a:endParaRPr lang="en-US" sz="1100" dirty="0">
              <a:solidFill>
                <a:srgbClr val="101141"/>
              </a:solidFill>
              <a:latin typeface="Arial"/>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Tree>
    <p:extLst>
      <p:ext uri="{BB962C8B-B14F-4D97-AF65-F5344CB8AC3E}">
        <p14:creationId xmlns:p14="http://schemas.microsoft.com/office/powerpoint/2010/main" val="4195886141"/>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645466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620DC95B-AF61-4526-9FC4-45E28219C474}"/>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a:xfrm>
            <a:off x="304800" y="1493837"/>
            <a:ext cx="8229600" cy="4525963"/>
          </a:xfrm>
        </p:spPr>
        <p:txBody>
          <a:bodyPr>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3" cstate="print"/>
          <a:srcRect l="1923" b="5336"/>
          <a:stretch>
            <a:fillRect/>
          </a:stretch>
        </p:blipFill>
        <p:spPr>
          <a:xfrm>
            <a:off x="6629400" y="-1"/>
            <a:ext cx="2193193" cy="692697"/>
          </a:xfrm>
          <a:prstGeom prst="rect">
            <a:avLst/>
          </a:prstGeom>
        </p:spPr>
      </p:pic>
      <p:grpSp>
        <p:nvGrpSpPr>
          <p:cNvPr id="19" name="Group 18"/>
          <p:cNvGrpSpPr/>
          <p:nvPr userDrawn="1"/>
        </p:nvGrpSpPr>
        <p:grpSpPr>
          <a:xfrm>
            <a:off x="2133600" y="655811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a:xfrm>
            <a:off x="0" y="6644004"/>
            <a:ext cx="2057400" cy="213996"/>
          </a:xfrm>
          <a:prstGeom prst="rect">
            <a:avLst/>
          </a:prstGeom>
        </p:spPr>
        <p:txBody>
          <a:bodyPr/>
          <a:lstStyle/>
          <a:p>
            <a:fld id="{7BC38BE9-18F8-4F1D-9F5C-3ED236AFAE48}" type="datetime1">
              <a:rPr lang="en-US" smtClean="0"/>
              <a:t>10/28/2020</a:t>
            </a:fld>
            <a:endParaRPr lang="en-US"/>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a:xfrm>
            <a:off x="3028950" y="6356351"/>
            <a:ext cx="30861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7010400" y="6101551"/>
            <a:ext cx="2133600" cy="365125"/>
          </a:xfrm>
          <a:prstGeom prst="rect">
            <a:avLst/>
          </a:prstGeom>
        </p:spPr>
        <p:txBody>
          <a:bodyPr/>
          <a:lstStyle/>
          <a:p>
            <a:fld id="{BC8D7E44-7D4F-4942-A8C9-2DF6BF8399E8}" type="slidenum">
              <a:rPr lang="en-US" smtClean="0"/>
              <a:pPr/>
              <a:t>‹#›</a:t>
            </a:fld>
            <a:endParaRPr lang="en-US" dirty="0"/>
          </a:p>
        </p:txBody>
      </p:sp>
    </p:spTree>
    <p:extLst>
      <p:ext uri="{BB962C8B-B14F-4D97-AF65-F5344CB8AC3E}">
        <p14:creationId xmlns:p14="http://schemas.microsoft.com/office/powerpoint/2010/main" val="2601253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2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10/28/2020</a:t>
            </a:fld>
            <a:endParaRPr lang="en-US"/>
          </a:p>
        </p:txBody>
      </p:sp>
      <p:sp>
        <p:nvSpPr>
          <p:cNvPr id="4" name="Holder 4"/>
          <p:cNvSpPr>
            <a:spLocks noGrp="1"/>
          </p:cNvSpPr>
          <p:nvPr>
            <p:ph type="sldNum" sz="quarter" idx="7"/>
          </p:nvPr>
        </p:nvSpPr>
        <p:spPr>
          <a:xfrm>
            <a:off x="6583680" y="6377940"/>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507541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61108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11163" y="1143000"/>
            <a:ext cx="8318500" cy="5181600"/>
          </a:xfrm>
        </p:spPr>
        <p:txBody>
          <a:bodyPr/>
          <a:lstStyle/>
          <a:p>
            <a:pPr lvl="0"/>
            <a:endParaRPr lang="en-US" noProof="0" smtClean="0"/>
          </a:p>
        </p:txBody>
      </p:sp>
    </p:spTree>
    <p:extLst>
      <p:ext uri="{BB962C8B-B14F-4D97-AF65-F5344CB8AC3E}">
        <p14:creationId xmlns:p14="http://schemas.microsoft.com/office/powerpoint/2010/main" val="36594921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79303"/>
      </p:ext>
    </p:extLst>
  </p:cSld>
  <p:clrMapOvr>
    <a:masterClrMapping/>
  </p:clrMapOvr>
  <p:transition spd="med"/>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17501" y="653317"/>
            <a:ext cx="8637588" cy="830997"/>
          </a:xfrm>
          <a:prstGeom prst="rect">
            <a:avLst/>
          </a:prstGeo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28613" y="1941513"/>
            <a:ext cx="8208963" cy="4114800"/>
          </a:xfrm>
        </p:spPr>
        <p:txBody>
          <a:bodyPr/>
          <a:lstStyle/>
          <a:p>
            <a:pPr lvl="0"/>
            <a:endParaRPr lang="en-US" noProof="0" smtClean="0"/>
          </a:p>
        </p:txBody>
      </p:sp>
      <p:sp>
        <p:nvSpPr>
          <p:cNvPr id="4" name="Rectangle 4"/>
          <p:cNvSpPr>
            <a:spLocks noGrp="1" noChangeArrowheads="1"/>
          </p:cNvSpPr>
          <p:nvPr>
            <p:ph type="dt" sz="half" idx="10"/>
          </p:nvPr>
        </p:nvSpPr>
        <p:spPr>
          <a:xfrm>
            <a:off x="3433763" y="6343650"/>
            <a:ext cx="1905000" cy="457200"/>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fld id="{381F0944-1A44-41ED-94DA-283F4E9560AB}" type="datetime1">
              <a:rPr lang="en-US" altLang="en-US" smtClean="0"/>
              <a:t>10/28/2020</a:t>
            </a:fld>
            <a:endParaRPr lang="en-GB" altLang="en-US"/>
          </a:p>
        </p:txBody>
      </p:sp>
      <p:sp>
        <p:nvSpPr>
          <p:cNvPr id="5" name="Rectangle 5"/>
          <p:cNvSpPr>
            <a:spLocks noGrp="1" noChangeArrowheads="1"/>
          </p:cNvSpPr>
          <p:nvPr>
            <p:ph type="ftr" sz="quarter" idx="11"/>
          </p:nvPr>
        </p:nvSpPr>
        <p:spPr>
          <a:xfrm>
            <a:off x="6108700" y="6343650"/>
            <a:ext cx="2895600" cy="457200"/>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pPr>
              <a:defRPr/>
            </a:pPr>
            <a:endParaRPr lang="en-GB"/>
          </a:p>
        </p:txBody>
      </p:sp>
      <p:sp>
        <p:nvSpPr>
          <p:cNvPr id="6" name="Rectangle 6"/>
          <p:cNvSpPr>
            <a:spLocks noGrp="1" noChangeArrowheads="1"/>
          </p:cNvSpPr>
          <p:nvPr>
            <p:ph type="sldNum" sz="quarter" idx="12"/>
          </p:nvPr>
        </p:nvSpPr>
        <p:spPr>
          <a:xfrm>
            <a:off x="146050" y="6361113"/>
            <a:ext cx="1905000" cy="457200"/>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fld id="{0CA05EE9-97B3-49FD-9432-136CF4F18759}" type="slidenum">
              <a:rPr lang="en-GB" altLang="en-US"/>
              <a:pPr/>
              <a:t>‹#›</a:t>
            </a:fld>
            <a:endParaRPr lang="en-GB" altLang="en-US"/>
          </a:p>
        </p:txBody>
      </p:sp>
    </p:spTree>
    <p:extLst>
      <p:ext uri="{BB962C8B-B14F-4D97-AF65-F5344CB8AC3E}">
        <p14:creationId xmlns:p14="http://schemas.microsoft.com/office/powerpoint/2010/main" val="1491528032"/>
      </p:ext>
    </p:extLst>
  </p:cSld>
  <p:clrMapOvr>
    <a:masterClrMapping/>
  </p:clrMapOvr>
  <p:transition spd="med">
    <p:randomBar dir="vert"/>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image" Target="../media/image4.png"/><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DAE0A98B-91D6-4D0A-A390-AF26B360F87A}" type="datetime1">
              <a:rPr lang="en-US" smtClean="0"/>
              <a:t>10/28/2020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TextBox 6"/>
          <p:cNvSpPr txBox="1"/>
          <p:nvPr/>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Pilani Campus</a:t>
            </a:r>
            <a:endParaRPr lang="en-US" sz="1100" dirty="0">
              <a:solidFill>
                <a:srgbClr val="101141"/>
              </a:solidFill>
              <a:latin typeface="Arial"/>
              <a:cs typeface="Arial"/>
            </a:endParaRPr>
          </a:p>
        </p:txBody>
      </p:sp>
      <p:pic>
        <p:nvPicPr>
          <p:cNvPr id="8" name="Picture 7" descr="Picture 7.png"/>
          <p:cNvPicPr>
            <a:picLocks noChangeAspect="1"/>
          </p:cNvPicPr>
          <p:nvPr/>
        </p:nvPicPr>
        <p:blipFill>
          <a:blip r:embed="rId26" cstate="print"/>
          <a:srcRect l="1923" b="5336"/>
          <a:stretch>
            <a:fillRect/>
          </a:stretch>
        </p:blipFill>
        <p:spPr>
          <a:xfrm>
            <a:off x="6629400" y="-1"/>
            <a:ext cx="2193193" cy="692697"/>
          </a:xfrm>
          <a:prstGeom prst="rect">
            <a:avLst/>
          </a:prstGeom>
        </p:spPr>
      </p:pic>
      <p:grpSp>
        <p:nvGrpSpPr>
          <p:cNvPr id="2" name="Group 8"/>
          <p:cNvGrpSpPr/>
          <p:nvPr/>
        </p:nvGrpSpPr>
        <p:grpSpPr>
          <a:xfrm>
            <a:off x="2133600" y="65532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12"/>
          <p:cNvGrpSpPr/>
          <p:nvPr/>
        </p:nvGrpSpPr>
        <p:grpSpPr>
          <a:xfrm>
            <a:off x="0" y="12954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5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5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211.png"/><Relationship Id="rId1" Type="http://schemas.openxmlformats.org/officeDocument/2006/relationships/slideLayout" Target="../slideLayouts/slideLayout5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51.xml"/><Relationship Id="rId4" Type="http://schemas.openxmlformats.org/officeDocument/2006/relationships/image" Target="../media/image541.png"/></Relationships>
</file>

<file path=ppt/slides/_rels/slide10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1.xml"/></Relationships>
</file>

<file path=ppt/slides/_rels/slide10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1.xml"/></Relationships>
</file>

<file path=ppt/slides/_rels/slide10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3" Type="http://schemas.openxmlformats.org/officeDocument/2006/relationships/hyperlink" Target="https://en.wikipedia.org/wiki/Interval_(mathematics)#Multi-dimensional_intervals" TargetMode="External"/><Relationship Id="rId2" Type="http://schemas.openxmlformats.org/officeDocument/2006/relationships/hyperlink" Target="https://en.wikipedia.org/wiki/Real-valued_function" TargetMode="External"/><Relationship Id="rId1" Type="http://schemas.openxmlformats.org/officeDocument/2006/relationships/slideLayout" Target="../slideLayouts/slideLayout51.xml"/><Relationship Id="rId5" Type="http://schemas.openxmlformats.org/officeDocument/2006/relationships/hyperlink" Target="https://en.wikipedia.org/wiki/Graph_of_a_function" TargetMode="External"/><Relationship Id="rId4" Type="http://schemas.openxmlformats.org/officeDocument/2006/relationships/hyperlink" Target="https://en.wikipedia.org/wiki/Line_segment" TargetMode="External"/></Relationships>
</file>

<file path=ppt/slides/_rels/slide10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2.xml"/><Relationship Id="rId1" Type="http://schemas.openxmlformats.org/officeDocument/2006/relationships/slideLayout" Target="../slideLayouts/slideLayout52.xml"/><Relationship Id="rId4" Type="http://schemas.openxmlformats.org/officeDocument/2006/relationships/image" Target="../media/image156.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1.xml"/><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6.xml"/><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7.xml"/><Relationship Id="rId1" Type="http://schemas.openxmlformats.org/officeDocument/2006/relationships/slideLayout" Target="../slideLayouts/slideLayout5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13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4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141.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37.xml"/></Relationships>
</file>

<file path=ppt/slides/_rels/slide14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70.emf"/><Relationship Id="rId1" Type="http://schemas.openxmlformats.org/officeDocument/2006/relationships/slideLayout" Target="../slideLayouts/slideLayout53.xml"/><Relationship Id="rId4" Type="http://schemas.openxmlformats.org/officeDocument/2006/relationships/image" Target="../media/image15.e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4.xml"/><Relationship Id="rId1" Type="http://schemas.openxmlformats.org/officeDocument/2006/relationships/slideLayout" Target="../slideLayouts/slideLayout5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8.xml"/><Relationship Id="rId1" Type="http://schemas.openxmlformats.org/officeDocument/2006/relationships/slideLayout" Target="../slideLayouts/slideLayout5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9.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0.xml"/><Relationship Id="rId1" Type="http://schemas.openxmlformats.org/officeDocument/2006/relationships/slideLayout" Target="../slideLayouts/slideLayout52.xml"/></Relationships>
</file>

<file path=ppt/slides/_rels/slide16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1.xml"/><Relationship Id="rId1" Type="http://schemas.openxmlformats.org/officeDocument/2006/relationships/slideLayout" Target="../slideLayouts/slideLayout52.xml"/><Relationship Id="rId4" Type="http://schemas.openxmlformats.org/officeDocument/2006/relationships/image" Target="../media/image179.png"/></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2.xml"/><Relationship Id="rId1" Type="http://schemas.openxmlformats.org/officeDocument/2006/relationships/vmlDrawing" Target="../drawings/vmlDrawing2.vml"/><Relationship Id="rId4" Type="http://schemas.openxmlformats.org/officeDocument/2006/relationships/image" Target="../media/image180.wmf"/></Relationships>
</file>

<file path=ppt/slides/_rels/slide16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1.xml"/><Relationship Id="rId4" Type="http://schemas.openxmlformats.org/officeDocument/2006/relationships/image" Target="../media/image184.png"/></Relationships>
</file>

<file path=ppt/slides/_rels/slide16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3.xml"/><Relationship Id="rId1" Type="http://schemas.openxmlformats.org/officeDocument/2006/relationships/slideLayout" Target="../slideLayouts/slideLayout52.xml"/></Relationships>
</file>

<file path=ppt/slides/_rels/slide16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4.xml"/><Relationship Id="rId1" Type="http://schemas.openxmlformats.org/officeDocument/2006/relationships/slideLayout" Target="../slideLayouts/slideLayout52.xml"/></Relationships>
</file>

<file path=ppt/slides/_rels/slide16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5.xml"/><Relationship Id="rId1" Type="http://schemas.openxmlformats.org/officeDocument/2006/relationships/slideLayout" Target="../slideLayouts/slideLayout52.xml"/></Relationships>
</file>

<file path=ppt/slides/_rels/slide16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6.xml"/><Relationship Id="rId1" Type="http://schemas.openxmlformats.org/officeDocument/2006/relationships/slideLayout" Target="../slideLayouts/slideLayout52.xml"/></Relationships>
</file>

<file path=ppt/slides/_rels/slide169.x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37.xml"/><Relationship Id="rId1" Type="http://schemas.openxmlformats.org/officeDocument/2006/relationships/vmlDrawing" Target="../drawings/vmlDrawing3.vml"/><Relationship Id="rId6" Type="http://schemas.openxmlformats.org/officeDocument/2006/relationships/image" Target="../media/image190.wmf"/><Relationship Id="rId5" Type="http://schemas.openxmlformats.org/officeDocument/2006/relationships/oleObject" Target="../embeddings/oleObject4.bin"/><Relationship Id="rId4" Type="http://schemas.openxmlformats.org/officeDocument/2006/relationships/image" Target="../media/image189.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2" Type="http://schemas.openxmlformats.org/officeDocument/2006/relationships/image" Target="../media/image3410.png"/><Relationship Id="rId1" Type="http://schemas.openxmlformats.org/officeDocument/2006/relationships/slideLayout" Target="../slideLayouts/slideLayout37.xml"/></Relationships>
</file>

<file path=ppt/slides/_rels/slide17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7.xml"/><Relationship Id="rId1" Type="http://schemas.openxmlformats.org/officeDocument/2006/relationships/slideLayout" Target="../slideLayouts/slideLayout5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8.xml"/><Relationship Id="rId1" Type="http://schemas.openxmlformats.org/officeDocument/2006/relationships/slideLayout" Target="../slideLayouts/slideLayout52.xml"/></Relationships>
</file>

<file path=ppt/slides/_rels/slide1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9.xml"/><Relationship Id="rId1" Type="http://schemas.openxmlformats.org/officeDocument/2006/relationships/slideLayout" Target="../slideLayouts/slideLayout5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2.xml"/></Relationships>
</file>

<file path=ppt/slides/_rels/slide18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52.xml"/></Relationships>
</file>

<file path=ppt/slides/_rels/slide18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5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52.xml"/></Relationships>
</file>

<file path=ppt/slides/_rels/slide18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5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3.xml.rels><?xml version="1.0" encoding="UTF-8" standalone="yes"?>
<Relationships xmlns="http://schemas.openxmlformats.org/package/2006/relationships"><Relationship Id="rId2" Type="http://schemas.openxmlformats.org/officeDocument/2006/relationships/image" Target="../media/image4210.png"/><Relationship Id="rId1" Type="http://schemas.openxmlformats.org/officeDocument/2006/relationships/slideLayout" Target="../slideLayouts/slideLayout3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7.xml"/><Relationship Id="rId1" Type="http://schemas.openxmlformats.org/officeDocument/2006/relationships/vmlDrawing" Target="../drawings/vmlDrawing4.vml"/><Relationship Id="rId4" Type="http://schemas.openxmlformats.org/officeDocument/2006/relationships/image" Target="../media/image196.png"/></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7.xml"/><Relationship Id="rId1" Type="http://schemas.openxmlformats.org/officeDocument/2006/relationships/vmlDrawing" Target="../drawings/vmlDrawing5.v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7.xml"/><Relationship Id="rId1" Type="http://schemas.openxmlformats.org/officeDocument/2006/relationships/vmlDrawing" Target="../drawings/vmlDrawing6.vml"/><Relationship Id="rId5" Type="http://schemas.openxmlformats.org/officeDocument/2006/relationships/image" Target="../media/image200.png"/><Relationship Id="rId4" Type="http://schemas.openxmlformats.org/officeDocument/2006/relationships/image" Target="../media/image199.wmf"/></Relationships>
</file>

<file path=ppt/slides/_rels/slide19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7.xml"/></Relationships>
</file>

<file path=ppt/slides/_rels/slide199.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37.xml"/></Relationships>
</file>

<file path=ppt/slides/_rels/slide205.xml.rels><?xml version="1.0" encoding="UTF-8" standalone="yes"?>
<Relationships xmlns="http://schemas.openxmlformats.org/package/2006/relationships"><Relationship Id="rId3" Type="http://schemas.openxmlformats.org/officeDocument/2006/relationships/hyperlink" Target="https://www.youtube.com/watch?v=YXLVjCKVP7U" TargetMode="External"/><Relationship Id="rId2" Type="http://schemas.openxmlformats.org/officeDocument/2006/relationships/hyperlink" Target="https://www.youtube.com/watch?v=b9a27XN_6tg" TargetMode="External"/><Relationship Id="rId1" Type="http://schemas.openxmlformats.org/officeDocument/2006/relationships/slideLayout" Target="../slideLayouts/slideLayout41.xml"/><Relationship Id="rId4" Type="http://schemas.openxmlformats.org/officeDocument/2006/relationships/hyperlink" Target="https://www.youtube.com/watch?v=E3l26bTdtxI" TargetMode="External"/></Relationships>
</file>

<file path=ppt/slides/_rels/slide20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4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7.xml"/><Relationship Id="rId1" Type="http://schemas.openxmlformats.org/officeDocument/2006/relationships/vmlDrawing" Target="../drawings/vmlDrawing7.vml"/><Relationship Id="rId4" Type="http://schemas.openxmlformats.org/officeDocument/2006/relationships/image" Target="../media/image196.png"/></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7.xml"/><Relationship Id="rId1" Type="http://schemas.openxmlformats.org/officeDocument/2006/relationships/vmlDrawing" Target="../drawings/vmlDrawing8.vml"/><Relationship Id="rId5" Type="http://schemas.openxmlformats.org/officeDocument/2006/relationships/image" Target="../media/image200.png"/><Relationship Id="rId4" Type="http://schemas.openxmlformats.org/officeDocument/2006/relationships/image" Target="../media/image199.wmf"/></Relationships>
</file>

<file path=ppt/slides/_rels/slide213.xml.rels><?xml version="1.0" encoding="UTF-8" standalone="yes"?>
<Relationships xmlns="http://schemas.openxmlformats.org/package/2006/relationships"><Relationship Id="rId2" Type="http://schemas.openxmlformats.org/officeDocument/2006/relationships/image" Target="../media/image2600.png"/><Relationship Id="rId1" Type="http://schemas.openxmlformats.org/officeDocument/2006/relationships/slideLayout" Target="../slideLayouts/slideLayout37.xml"/></Relationships>
</file>

<file path=ppt/slides/_rels/slide214.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37.xml"/></Relationships>
</file>

<file path=ppt/slides/_rels/slide21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37.xml"/></Relationships>
</file>

<file path=ppt/slides/_rels/slide21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7.xml"/></Relationships>
</file>

<file path=ppt/slides/_rels/slide21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37.xml"/></Relationships>
</file>

<file path=ppt/slides/_rels/slide21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3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37.xml"/><Relationship Id="rId4" Type="http://schemas.openxmlformats.org/officeDocument/2006/relationships/image" Target="../media/image21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03.xml"/><Relationship Id="rId1" Type="http://schemas.openxmlformats.org/officeDocument/2006/relationships/slideLayout" Target="../slideLayouts/slideLayout54.xml"/><Relationship Id="rId4" Type="http://schemas.openxmlformats.org/officeDocument/2006/relationships/image" Target="../media/image214.png"/></Relationships>
</file>

<file path=ppt/slides/_rels/slide22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54.xml"/></Relationships>
</file>

<file path=ppt/slides/_rels/slide22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hyperlink" Target="https://www.probabilitycourse.com/chapter1/1_4_0_conditional_probability.php" TargetMode="External"/><Relationship Id="rId2" Type="http://schemas.openxmlformats.org/officeDocument/2006/relationships/notesSlide" Target="../notesSlides/notesSlide104.xml"/><Relationship Id="rId1" Type="http://schemas.openxmlformats.org/officeDocument/2006/relationships/slideLayout" Target="../slideLayouts/slideLayout5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229.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231.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37.xml"/></Relationships>
</file>

<file path=ppt/slides/_rels/slide2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4.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180.emf"/><Relationship Id="rId26" Type="http://schemas.openxmlformats.org/officeDocument/2006/relationships/image" Target="../media/image22.emf"/><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26.emf"/><Relationship Id="rId42" Type="http://schemas.openxmlformats.org/officeDocument/2006/relationships/image" Target="../media/image30.emf"/><Relationship Id="rId47" Type="http://schemas.openxmlformats.org/officeDocument/2006/relationships/customXml" Target="../ink/ink22.xml"/><Relationship Id="rId50" Type="http://schemas.openxmlformats.org/officeDocument/2006/relationships/image" Target="../media/image34.emf"/><Relationship Id="rId55" Type="http://schemas.openxmlformats.org/officeDocument/2006/relationships/customXml" Target="../ink/ink26.xml"/><Relationship Id="rId63" Type="http://schemas.openxmlformats.org/officeDocument/2006/relationships/customXml" Target="../ink/ink30.xml"/><Relationship Id="rId68" Type="http://schemas.openxmlformats.org/officeDocument/2006/relationships/image" Target="../media/image43.emf"/><Relationship Id="rId76" Type="http://schemas.openxmlformats.org/officeDocument/2006/relationships/image" Target="../media/image47.emf"/><Relationship Id="rId84" Type="http://schemas.openxmlformats.org/officeDocument/2006/relationships/image" Target="../media/image51.emf"/><Relationship Id="rId89" Type="http://schemas.openxmlformats.org/officeDocument/2006/relationships/customXml" Target="../ink/ink43.xml"/><Relationship Id="rId7" Type="http://schemas.openxmlformats.org/officeDocument/2006/relationships/oleObject" Target="../embeddings/oleObject13.bin"/><Relationship Id="rId71" Type="http://schemas.openxmlformats.org/officeDocument/2006/relationships/customXml" Target="../ink/ink34.xml"/><Relationship Id="rId92" Type="http://schemas.openxmlformats.org/officeDocument/2006/relationships/image" Target="../media/image55.emf"/><Relationship Id="rId2" Type="http://schemas.openxmlformats.org/officeDocument/2006/relationships/slideLayout" Target="../slideLayouts/slideLayout37.xml"/><Relationship Id="rId16" Type="http://schemas.openxmlformats.org/officeDocument/2006/relationships/image" Target="../media/image1700.emf"/><Relationship Id="rId29" Type="http://schemas.openxmlformats.org/officeDocument/2006/relationships/customXml" Target="../ink/ink13.xml"/><Relationship Id="rId11" Type="http://schemas.openxmlformats.org/officeDocument/2006/relationships/customXml" Target="../ink/ink4.xml"/><Relationship Id="rId24" Type="http://schemas.openxmlformats.org/officeDocument/2006/relationships/image" Target="../media/image21.emf"/><Relationship Id="rId32" Type="http://schemas.openxmlformats.org/officeDocument/2006/relationships/image" Target="../media/image25.emf"/><Relationship Id="rId37" Type="http://schemas.openxmlformats.org/officeDocument/2006/relationships/customXml" Target="../ink/ink17.xml"/><Relationship Id="rId40" Type="http://schemas.openxmlformats.org/officeDocument/2006/relationships/image" Target="../media/image290.emf"/><Relationship Id="rId45" Type="http://schemas.openxmlformats.org/officeDocument/2006/relationships/customXml" Target="../ink/ink21.xml"/><Relationship Id="rId53" Type="http://schemas.openxmlformats.org/officeDocument/2006/relationships/customXml" Target="../ink/ink25.xml"/><Relationship Id="rId58" Type="http://schemas.openxmlformats.org/officeDocument/2006/relationships/image" Target="../media/image38.emf"/><Relationship Id="rId66" Type="http://schemas.openxmlformats.org/officeDocument/2006/relationships/image" Target="../media/image42.emf"/><Relationship Id="rId74" Type="http://schemas.openxmlformats.org/officeDocument/2006/relationships/image" Target="../media/image46.emf"/><Relationship Id="rId79" Type="http://schemas.openxmlformats.org/officeDocument/2006/relationships/customXml" Target="../ink/ink38.xml"/><Relationship Id="rId87" Type="http://schemas.openxmlformats.org/officeDocument/2006/relationships/customXml" Target="../ink/ink42.xml"/><Relationship Id="rId5" Type="http://schemas.openxmlformats.org/officeDocument/2006/relationships/oleObject" Target="../embeddings/oleObject12.bin"/><Relationship Id="rId61" Type="http://schemas.openxmlformats.org/officeDocument/2006/relationships/customXml" Target="../ink/ink29.xml"/><Relationship Id="rId82" Type="http://schemas.openxmlformats.org/officeDocument/2006/relationships/image" Target="../media/image50.emf"/><Relationship Id="rId90" Type="http://schemas.openxmlformats.org/officeDocument/2006/relationships/image" Target="../media/image54.emf"/><Relationship Id="rId19" Type="http://schemas.openxmlformats.org/officeDocument/2006/relationships/customXml" Target="../ink/ink8.xml"/><Relationship Id="rId14" Type="http://schemas.openxmlformats.org/officeDocument/2006/relationships/image" Target="../media/image16.emf"/><Relationship Id="rId22" Type="http://schemas.openxmlformats.org/officeDocument/2006/relationships/image" Target="../media/image20.emf"/><Relationship Id="rId27" Type="http://schemas.openxmlformats.org/officeDocument/2006/relationships/customXml" Target="../ink/ink12.xml"/><Relationship Id="rId30" Type="http://schemas.openxmlformats.org/officeDocument/2006/relationships/image" Target="../media/image24.emf"/><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33.emf"/><Relationship Id="rId56" Type="http://schemas.openxmlformats.org/officeDocument/2006/relationships/image" Target="../media/image37.emf"/><Relationship Id="rId64" Type="http://schemas.openxmlformats.org/officeDocument/2006/relationships/image" Target="../media/image41.emf"/><Relationship Id="rId69" Type="http://schemas.openxmlformats.org/officeDocument/2006/relationships/customXml" Target="../ink/ink33.xml"/><Relationship Id="rId77" Type="http://schemas.openxmlformats.org/officeDocument/2006/relationships/customXml" Target="../ink/ink37.xml"/><Relationship Id="rId8" Type="http://schemas.openxmlformats.org/officeDocument/2006/relationships/image" Target="../media/image222.wmf"/><Relationship Id="rId51" Type="http://schemas.openxmlformats.org/officeDocument/2006/relationships/customXml" Target="../ink/ink24.xml"/><Relationship Id="rId72" Type="http://schemas.openxmlformats.org/officeDocument/2006/relationships/image" Target="../media/image45.emf"/><Relationship Id="rId80" Type="http://schemas.openxmlformats.org/officeDocument/2006/relationships/image" Target="../media/image49.emf"/><Relationship Id="rId85" Type="http://schemas.openxmlformats.org/officeDocument/2006/relationships/customXml" Target="../ink/ink41.xml"/><Relationship Id="rId3" Type="http://schemas.openxmlformats.org/officeDocument/2006/relationships/oleObject" Target="../embeddings/oleObject11.bin"/><Relationship Id="rId12" Type="http://schemas.openxmlformats.org/officeDocument/2006/relationships/image" Target="../media/image150.emf"/><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80.emf"/><Relationship Id="rId46" Type="http://schemas.openxmlformats.org/officeDocument/2006/relationships/image" Target="../media/image32.emf"/><Relationship Id="rId59" Type="http://schemas.openxmlformats.org/officeDocument/2006/relationships/customXml" Target="../ink/ink28.xml"/><Relationship Id="rId67" Type="http://schemas.openxmlformats.org/officeDocument/2006/relationships/customXml" Target="../ink/ink32.xml"/><Relationship Id="rId20" Type="http://schemas.openxmlformats.org/officeDocument/2006/relationships/image" Target="../media/image19.emf"/><Relationship Id="rId41" Type="http://schemas.openxmlformats.org/officeDocument/2006/relationships/customXml" Target="../ink/ink19.xml"/><Relationship Id="rId54" Type="http://schemas.openxmlformats.org/officeDocument/2006/relationships/image" Target="../media/image36.emf"/><Relationship Id="rId62" Type="http://schemas.openxmlformats.org/officeDocument/2006/relationships/image" Target="../media/image40.emf"/><Relationship Id="rId70" Type="http://schemas.openxmlformats.org/officeDocument/2006/relationships/image" Target="../media/image44.emf"/><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53.emf"/><Relationship Id="rId91" Type="http://schemas.openxmlformats.org/officeDocument/2006/relationships/customXml" Target="../ink/ink44.xml"/><Relationship Id="rId1" Type="http://schemas.openxmlformats.org/officeDocument/2006/relationships/vmlDrawing" Target="../drawings/vmlDrawing9.vml"/><Relationship Id="rId6" Type="http://schemas.openxmlformats.org/officeDocument/2006/relationships/image" Target="../media/image221.emf"/><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3.emf"/><Relationship Id="rId36" Type="http://schemas.openxmlformats.org/officeDocument/2006/relationships/image" Target="../media/image270.emf"/><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14.emf"/><Relationship Id="rId31" Type="http://schemas.openxmlformats.org/officeDocument/2006/relationships/customXml" Target="../ink/ink14.xml"/><Relationship Id="rId44" Type="http://schemas.openxmlformats.org/officeDocument/2006/relationships/image" Target="../media/image31.emf"/><Relationship Id="rId52" Type="http://schemas.openxmlformats.org/officeDocument/2006/relationships/image" Target="../media/image35.emf"/><Relationship Id="rId60" Type="http://schemas.openxmlformats.org/officeDocument/2006/relationships/image" Target="../media/image39.emf"/><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48.emf"/><Relationship Id="rId81" Type="http://schemas.openxmlformats.org/officeDocument/2006/relationships/customXml" Target="../ink/ink39.xml"/><Relationship Id="rId86" Type="http://schemas.openxmlformats.org/officeDocument/2006/relationships/image" Target="../media/image52.emf"/><Relationship Id="rId4" Type="http://schemas.openxmlformats.org/officeDocument/2006/relationships/image" Target="../media/image220.emf"/><Relationship Id="rId9" Type="http://schemas.openxmlformats.org/officeDocument/2006/relationships/customXml" Target="../ink/ink3.xml"/></Relationships>
</file>

<file path=ppt/slides/_rels/slide23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5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51.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7.xml"/><Relationship Id="rId1" Type="http://schemas.openxmlformats.org/officeDocument/2006/relationships/vmlDrawing" Target="../drawings/vmlDrawing10.vml"/><Relationship Id="rId6" Type="http://schemas.openxmlformats.org/officeDocument/2006/relationships/image" Target="../media/image226.wmf"/><Relationship Id="rId5" Type="http://schemas.openxmlformats.org/officeDocument/2006/relationships/oleObject" Target="../embeddings/oleObject15.bin"/><Relationship Id="rId4" Type="http://schemas.openxmlformats.org/officeDocument/2006/relationships/image" Target="../media/image225.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7.xml"/><Relationship Id="rId1" Type="http://schemas.openxmlformats.org/officeDocument/2006/relationships/vmlDrawing" Target="../drawings/vmlDrawing11.vml"/><Relationship Id="rId4" Type="http://schemas.openxmlformats.org/officeDocument/2006/relationships/image" Target="../media/image227.wmf"/></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7.xml"/><Relationship Id="rId1" Type="http://schemas.openxmlformats.org/officeDocument/2006/relationships/vmlDrawing" Target="../drawings/vmlDrawing12.vml"/><Relationship Id="rId4" Type="http://schemas.openxmlformats.org/officeDocument/2006/relationships/image" Target="../media/image189.w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7.xml"/><Relationship Id="rId1" Type="http://schemas.openxmlformats.org/officeDocument/2006/relationships/vmlDrawing" Target="../drawings/vmlDrawing13.vml"/><Relationship Id="rId4" Type="http://schemas.openxmlformats.org/officeDocument/2006/relationships/image" Target="../media/image228.wmf"/></Relationships>
</file>

<file path=ppt/slides/_rels/slide24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51.xml"/></Relationships>
</file>

<file path=ppt/slides/_rels/slide244.xml.rels><?xml version="1.0" encoding="UTF-8" standalone="yes"?>
<Relationships xmlns="http://schemas.openxmlformats.org/package/2006/relationships"><Relationship Id="rId3" Type="http://schemas.openxmlformats.org/officeDocument/2006/relationships/image" Target="../media/image231.webp"/><Relationship Id="rId2" Type="http://schemas.openxmlformats.org/officeDocument/2006/relationships/image" Target="../media/image230.webp"/><Relationship Id="rId1" Type="http://schemas.openxmlformats.org/officeDocument/2006/relationships/slideLayout" Target="../slideLayouts/slideLayout37.xml"/></Relationships>
</file>

<file path=ppt/slides/_rels/slide245.xml.rels><?xml version="1.0" encoding="UTF-8" standalone="yes"?>
<Relationships xmlns="http://schemas.openxmlformats.org/package/2006/relationships"><Relationship Id="rId2" Type="http://schemas.openxmlformats.org/officeDocument/2006/relationships/hyperlink" Target="https://en.wikipedia.org/wiki/Laplace_smoothing" TargetMode="External"/><Relationship Id="rId1" Type="http://schemas.openxmlformats.org/officeDocument/2006/relationships/slideLayout" Target="../slideLayouts/slideLayout37.xml"/></Relationships>
</file>

<file path=ppt/slides/_rels/slide24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37.xml"/></Relationships>
</file>

<file path=ppt/slides/_rels/slide24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3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5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37.xml"/></Relationships>
</file>

<file path=ppt/slides/_rels/slide25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37.xml"/></Relationships>
</file>

<file path=ppt/slides/_rels/slide25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37.xml"/></Relationships>
</file>

<file path=ppt/slides/_rels/slide25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37.xml"/></Relationships>
</file>

<file path=ppt/slides/_rels/slide254.xml.rels><?xml version="1.0" encoding="UTF-8" standalone="yes"?>
<Relationships xmlns="http://schemas.openxmlformats.org/package/2006/relationships"><Relationship Id="rId2" Type="http://schemas.openxmlformats.org/officeDocument/2006/relationships/image" Target="../media/image240.tmp"/><Relationship Id="rId1" Type="http://schemas.openxmlformats.org/officeDocument/2006/relationships/slideLayout" Target="../slideLayouts/slideLayout37.xml"/></Relationships>
</file>

<file path=ppt/slides/_rels/slide255.xml.rels><?xml version="1.0" encoding="UTF-8" standalone="yes"?>
<Relationships xmlns="http://schemas.openxmlformats.org/package/2006/relationships"><Relationship Id="rId2" Type="http://schemas.openxmlformats.org/officeDocument/2006/relationships/image" Target="../media/image241.tmp"/><Relationship Id="rId1" Type="http://schemas.openxmlformats.org/officeDocument/2006/relationships/slideLayout" Target="../slideLayouts/slideLayout37.xml"/></Relationships>
</file>

<file path=ppt/slides/_rels/slide256.xml.rels><?xml version="1.0" encoding="UTF-8" standalone="yes"?>
<Relationships xmlns="http://schemas.openxmlformats.org/package/2006/relationships"><Relationship Id="rId2" Type="http://schemas.openxmlformats.org/officeDocument/2006/relationships/image" Target="../media/image242.tmp"/><Relationship Id="rId1" Type="http://schemas.openxmlformats.org/officeDocument/2006/relationships/slideLayout" Target="../slideLayouts/slideLayout37.xml"/></Relationships>
</file>

<file path=ppt/slides/_rels/slide257.xml.rels><?xml version="1.0" encoding="UTF-8" standalone="yes"?>
<Relationships xmlns="http://schemas.openxmlformats.org/package/2006/relationships"><Relationship Id="rId2" Type="http://schemas.openxmlformats.org/officeDocument/2006/relationships/image" Target="../media/image243.tmp"/><Relationship Id="rId1" Type="http://schemas.openxmlformats.org/officeDocument/2006/relationships/slideLayout" Target="../slideLayouts/slideLayout37.xml"/></Relationships>
</file>

<file path=ppt/slides/_rels/slide258.xml.rels><?xml version="1.0" encoding="UTF-8" standalone="yes"?>
<Relationships xmlns="http://schemas.openxmlformats.org/package/2006/relationships"><Relationship Id="rId2" Type="http://schemas.openxmlformats.org/officeDocument/2006/relationships/image" Target="../media/image244.tmp"/><Relationship Id="rId1" Type="http://schemas.openxmlformats.org/officeDocument/2006/relationships/slideLayout" Target="../slideLayouts/slideLayout37.xml"/></Relationships>
</file>

<file path=ppt/slides/_rels/slide259.xml.rels><?xml version="1.0" encoding="UTF-8" standalone="yes"?>
<Relationships xmlns="http://schemas.openxmlformats.org/package/2006/relationships"><Relationship Id="rId2" Type="http://schemas.openxmlformats.org/officeDocument/2006/relationships/image" Target="../media/image245.tmp"/><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37.xml"/><Relationship Id="rId5" Type="http://schemas.openxmlformats.org/officeDocument/2006/relationships/image" Target="../media/image16.jpg"/><Relationship Id="rId4" Type="http://schemas.openxmlformats.org/officeDocument/2006/relationships/image" Target="../media/image15.jp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2.xml.rels><?xml version="1.0" encoding="UTF-8" standalone="yes"?>
<Relationships xmlns="http://schemas.openxmlformats.org/package/2006/relationships"><Relationship Id="rId2" Type="http://schemas.openxmlformats.org/officeDocument/2006/relationships/image" Target="../media/image246.tmp"/><Relationship Id="rId1" Type="http://schemas.openxmlformats.org/officeDocument/2006/relationships/slideLayout" Target="../slideLayouts/slideLayout37.xml"/></Relationships>
</file>

<file path=ppt/slides/_rels/slide263.xml.rels><?xml version="1.0" encoding="UTF-8" standalone="yes"?>
<Relationships xmlns="http://schemas.openxmlformats.org/package/2006/relationships"><Relationship Id="rId2" Type="http://schemas.openxmlformats.org/officeDocument/2006/relationships/image" Target="../media/image247.tmp"/><Relationship Id="rId1" Type="http://schemas.openxmlformats.org/officeDocument/2006/relationships/slideLayout" Target="../slideLayouts/slideLayout37.xml"/></Relationships>
</file>

<file path=ppt/slides/_rels/slide264.xml.rels><?xml version="1.0" encoding="UTF-8" standalone="yes"?>
<Relationships xmlns="http://schemas.openxmlformats.org/package/2006/relationships"><Relationship Id="rId2" Type="http://schemas.openxmlformats.org/officeDocument/2006/relationships/image" Target="../media/image248.tmp"/><Relationship Id="rId1" Type="http://schemas.openxmlformats.org/officeDocument/2006/relationships/slideLayout" Target="../slideLayouts/slideLayout37.xml"/></Relationships>
</file>

<file path=ppt/slides/_rels/slide265.xml.rels><?xml version="1.0" encoding="UTF-8" standalone="yes"?>
<Relationships xmlns="http://schemas.openxmlformats.org/package/2006/relationships"><Relationship Id="rId2" Type="http://schemas.openxmlformats.org/officeDocument/2006/relationships/image" Target="../media/image249.tmp"/><Relationship Id="rId1" Type="http://schemas.openxmlformats.org/officeDocument/2006/relationships/slideLayout" Target="../slideLayouts/slideLayout55.xml"/></Relationships>
</file>

<file path=ppt/slides/_rels/slide266.xml.rels><?xml version="1.0" encoding="UTF-8" standalone="yes"?>
<Relationships xmlns="http://schemas.openxmlformats.org/package/2006/relationships"><Relationship Id="rId2" Type="http://schemas.openxmlformats.org/officeDocument/2006/relationships/image" Target="../media/image250.tmp"/><Relationship Id="rId1" Type="http://schemas.openxmlformats.org/officeDocument/2006/relationships/slideLayout" Target="../slideLayouts/slideLayout5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8.xml.rels><?xml version="1.0" encoding="UTF-8" standalone="yes"?>
<Relationships xmlns="http://schemas.openxmlformats.org/package/2006/relationships"><Relationship Id="rId8" Type="http://schemas.openxmlformats.org/officeDocument/2006/relationships/hyperlink" Target="https://medium.com/@pragya_paudyal/classification-of-diabetes-using-naive-bayes-in-python-44385b279277" TargetMode="External"/><Relationship Id="rId3" Type="http://schemas.openxmlformats.org/officeDocument/2006/relationships/hyperlink" Target="https://www.youtube.com/watch?v=z5UQyCESW64" TargetMode="External"/><Relationship Id="rId7" Type="http://schemas.openxmlformats.org/officeDocument/2006/relationships/hyperlink" Target="https://www.probabilitycourse.com/chapter1/1_0_0_introduction.php" TargetMode="External"/><Relationship Id="rId12" Type="http://schemas.openxmlformats.org/officeDocument/2006/relationships/hyperlink" Target="https://scikit-learn.org/stable/modules/naive_bayes.html" TargetMode="External"/><Relationship Id="rId2" Type="http://schemas.openxmlformats.org/officeDocument/2006/relationships/hyperlink" Target="https://www.youtube.com/watch?time_continue=16&amp;v=EGKeC2S44Rs" TargetMode="External"/><Relationship Id="rId1" Type="http://schemas.openxmlformats.org/officeDocument/2006/relationships/slideLayout" Target="../slideLayouts/slideLayout37.xml"/><Relationship Id="rId6" Type="http://schemas.openxmlformats.org/officeDocument/2006/relationships/hyperlink" Target="https://medium.com/@theflyingmantis/text-classification-in-nlp-naive-bayes-a606bf419f8c" TargetMode="External"/><Relationship Id="rId11" Type="http://schemas.openxmlformats.org/officeDocument/2006/relationships/hyperlink" Target="https://programmerbackpack.com/naive-bayes-classifier-tutorial-in-python-and-scikit-learn/#:~:text=The%20sklearn%20library%20contains%20more%20than%20one%20Naive,on%20some%20types%20of%20data%2C%20while%20others%20don%27t." TargetMode="External"/><Relationship Id="rId5" Type="http://schemas.openxmlformats.org/officeDocument/2006/relationships/hyperlink" Target="https://www.youtube.com/watch?v=Fmu65a0v6Sw" TargetMode="External"/><Relationship Id="rId10" Type="http://schemas.openxmlformats.org/officeDocument/2006/relationships/hyperlink" Target="https://www.sicara.ai/blog/2018-02-28-naive-bayes-classification-sklearn" TargetMode="External"/><Relationship Id="rId4" Type="http://schemas.openxmlformats.org/officeDocument/2006/relationships/hyperlink" Target="https://www.youtube.com/watch?v=NFd0ZQk5bR4" TargetMode="External"/><Relationship Id="rId9" Type="http://schemas.openxmlformats.org/officeDocument/2006/relationships/hyperlink" Target="https://archive.ics.uci.edu/ml/datasets/Diabete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jpg"/><Relationship Id="rId4" Type="http://schemas.openxmlformats.org/officeDocument/2006/relationships/image" Target="../media/image18.png"/><Relationship Id="rId9" Type="http://schemas.openxmlformats.org/officeDocument/2006/relationships/image" Target="../media/image23.jp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1.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4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0.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2.xml"/></Relationships>
</file>

<file path=ppt/slides/_rels/slide27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4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27.jp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8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286.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53.png"/><Relationship Id="rId4" Type="http://schemas.openxmlformats.org/officeDocument/2006/relationships/image" Target="../media/image252.png"/></Relationships>
</file>

<file path=ppt/slides/_rels/slide28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37.xml"/><Relationship Id="rId1" Type="http://schemas.openxmlformats.org/officeDocument/2006/relationships/tags" Target="../tags/tag4.xml"/></Relationships>
</file>

<file path=ppt/slides/_rels/slide288.xml.rels><?xml version="1.0" encoding="UTF-8" standalone="yes"?>
<Relationships xmlns="http://schemas.openxmlformats.org/package/2006/relationships"><Relationship Id="rId3" Type="http://schemas.openxmlformats.org/officeDocument/2006/relationships/image" Target="../media/image256.tiff"/><Relationship Id="rId2" Type="http://schemas.openxmlformats.org/officeDocument/2006/relationships/image" Target="../media/image255.tiff"/><Relationship Id="rId1" Type="http://schemas.openxmlformats.org/officeDocument/2006/relationships/slideLayout" Target="../slideLayouts/slideLayout56.xml"/></Relationships>
</file>

<file path=ppt/slides/_rels/slide289.xml.rels><?xml version="1.0" encoding="UTF-8" standalone="yes"?>
<Relationships xmlns="http://schemas.openxmlformats.org/package/2006/relationships"><Relationship Id="rId2" Type="http://schemas.openxmlformats.org/officeDocument/2006/relationships/image" Target="../media/image257.tiff"/><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41.xml"/></Relationships>
</file>

<file path=ppt/slides/_rels/slide29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37.xml"/><Relationship Id="rId6" Type="http://schemas.openxmlformats.org/officeDocument/2006/relationships/image" Target="../media/image21.png"/><Relationship Id="rId5" Type="http://schemas.openxmlformats.org/officeDocument/2006/relationships/image" Target="../media/image2010.png"/><Relationship Id="rId4" Type="http://schemas.openxmlformats.org/officeDocument/2006/relationships/image" Target="../media/image258.png"/></Relationships>
</file>

<file path=ppt/slides/_rels/slide2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29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3.png"/><Relationship Id="rId1" Type="http://schemas.openxmlformats.org/officeDocument/2006/relationships/slideLayout" Target="../slideLayouts/slideLayout37.xml"/><Relationship Id="rId5" Type="http://schemas.openxmlformats.org/officeDocument/2006/relationships/image" Target="../media/image255.png"/><Relationship Id="rId4" Type="http://schemas.openxmlformats.org/officeDocument/2006/relationships/image" Target="../media/image24.png"/></Relationships>
</file>

<file path=ppt/slides/_rels/slide29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7.xml"/></Relationships>
</file>

<file path=ppt/slides/_rels/slide29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08.xml"/><Relationship Id="rId1" Type="http://schemas.openxmlformats.org/officeDocument/2006/relationships/slideLayout" Target="../slideLayouts/slideLayout37.xml"/></Relationships>
</file>

<file path=ppt/slides/_rels/slide295.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tags" Target="../tags/tag7.xml"/><Relationship Id="rId7" Type="http://schemas.openxmlformats.org/officeDocument/2006/relationships/image" Target="../media/image25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56.xml"/><Relationship Id="rId11" Type="http://schemas.openxmlformats.org/officeDocument/2006/relationships/image" Target="../media/image264.png"/><Relationship Id="rId5" Type="http://schemas.openxmlformats.org/officeDocument/2006/relationships/tags" Target="../tags/tag9.xml"/><Relationship Id="rId10" Type="http://schemas.openxmlformats.org/officeDocument/2006/relationships/image" Target="../media/image263.png"/><Relationship Id="rId4" Type="http://schemas.openxmlformats.org/officeDocument/2006/relationships/tags" Target="../tags/tag8.xml"/><Relationship Id="rId9" Type="http://schemas.openxmlformats.org/officeDocument/2006/relationships/image" Target="../media/image262.png"/></Relationships>
</file>

<file path=ppt/slides/_rels/slide296.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37.xml"/></Relationships>
</file>

<file path=ppt/slides/_rels/slide297.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tags" Target="../tags/tag12.xml"/><Relationship Id="rId7" Type="http://schemas.openxmlformats.org/officeDocument/2006/relationships/slideLayout" Target="../slideLayouts/slideLayout5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67.png"/><Relationship Id="rId5" Type="http://schemas.openxmlformats.org/officeDocument/2006/relationships/tags" Target="../tags/tag14.xml"/><Relationship Id="rId10" Type="http://schemas.openxmlformats.org/officeDocument/2006/relationships/image" Target="../media/image259.png"/><Relationship Id="rId4" Type="http://schemas.openxmlformats.org/officeDocument/2006/relationships/tags" Target="../tags/tag13.xml"/><Relationship Id="rId9" Type="http://schemas.openxmlformats.org/officeDocument/2006/relationships/image" Target="../media/image266.png"/></Relationships>
</file>

<file path=ppt/slides/_rels/slide298.xml.rels><?xml version="1.0" encoding="UTF-8" standalone="yes"?>
<Relationships xmlns="http://schemas.openxmlformats.org/package/2006/relationships"><Relationship Id="rId2" Type="http://schemas.openxmlformats.org/officeDocument/2006/relationships/hyperlink" Target="https://ml-cheatsheet.readthedocs.io/en/latest/loss_functions.html#loss-cross-entropy" TargetMode="External"/><Relationship Id="rId1" Type="http://schemas.openxmlformats.org/officeDocument/2006/relationships/slideLayout" Target="../slideLayouts/slideLayout37.xml"/></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52.xml"/><Relationship Id="rId1" Type="http://schemas.openxmlformats.org/officeDocument/2006/relationships/vmlDrawing" Target="../drawings/vmlDrawing14.vml"/><Relationship Id="rId4" Type="http://schemas.openxmlformats.org/officeDocument/2006/relationships/image" Target="../media/image268.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300.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37.xml"/></Relationships>
</file>

<file path=ppt/slides/_rels/slide301.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271.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52.png"/><Relationship Id="rId5" Type="http://schemas.openxmlformats.org/officeDocument/2006/relationships/image" Target="../media/image270.png"/><Relationship Id="rId4" Type="http://schemas.openxmlformats.org/officeDocument/2006/relationships/slideLayout" Target="../slideLayouts/slideLayout56.xml"/></Relationships>
</file>

<file path=ppt/slides/_rels/slide302.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70.png"/><Relationship Id="rId4" Type="http://schemas.openxmlformats.org/officeDocument/2006/relationships/image" Target="../media/image252.png"/></Relationships>
</file>

<file path=ppt/slides/_rels/slide303.xml.rels><?xml version="1.0" encoding="UTF-8" standalone="yes"?>
<Relationships xmlns="http://schemas.openxmlformats.org/package/2006/relationships"><Relationship Id="rId8" Type="http://schemas.openxmlformats.org/officeDocument/2006/relationships/image" Target="../media/image451.png"/><Relationship Id="rId3" Type="http://schemas.openxmlformats.org/officeDocument/2006/relationships/image" Target="../media/image4010.png"/><Relationship Id="rId7" Type="http://schemas.openxmlformats.org/officeDocument/2006/relationships/image" Target="../media/image441.png"/><Relationship Id="rId2" Type="http://schemas.openxmlformats.org/officeDocument/2006/relationships/image" Target="../media/image272.png"/><Relationship Id="rId1" Type="http://schemas.openxmlformats.org/officeDocument/2006/relationships/slideLayout" Target="../slideLayouts/slideLayout37.xml"/><Relationship Id="rId6" Type="http://schemas.openxmlformats.org/officeDocument/2006/relationships/image" Target="../media/image432.png"/><Relationship Id="rId5" Type="http://schemas.openxmlformats.org/officeDocument/2006/relationships/image" Target="../media/image4211.png"/><Relationship Id="rId10" Type="http://schemas.openxmlformats.org/officeDocument/2006/relationships/image" Target="../media/image471.png"/><Relationship Id="rId4" Type="http://schemas.openxmlformats.org/officeDocument/2006/relationships/image" Target="../media/image411.png"/><Relationship Id="rId9" Type="http://schemas.openxmlformats.org/officeDocument/2006/relationships/image" Target="../media/image461.png"/></Relationships>
</file>

<file path=ppt/slides/_rels/slide304.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109.xml"/><Relationship Id="rId1" Type="http://schemas.openxmlformats.org/officeDocument/2006/relationships/slideLayout" Target="../slideLayouts/slideLayout37.xml"/></Relationships>
</file>

<file path=ppt/slides/_rels/slide305.xml.rels><?xml version="1.0" encoding="UTF-8" standalone="yes"?>
<Relationships xmlns="http://schemas.openxmlformats.org/package/2006/relationships"><Relationship Id="rId8" Type="http://schemas.openxmlformats.org/officeDocument/2006/relationships/image" Target="../media/image273.png"/><Relationship Id="rId13" Type="http://schemas.openxmlformats.org/officeDocument/2006/relationships/image" Target="../media/image277.png"/><Relationship Id="rId3" Type="http://schemas.openxmlformats.org/officeDocument/2006/relationships/tags" Target="../tags/tag23.xml"/><Relationship Id="rId7" Type="http://schemas.openxmlformats.org/officeDocument/2006/relationships/slideLayout" Target="../slideLayouts/slideLayout56.xml"/><Relationship Id="rId12" Type="http://schemas.openxmlformats.org/officeDocument/2006/relationships/image" Target="../media/image276.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275.png"/><Relationship Id="rId5" Type="http://schemas.openxmlformats.org/officeDocument/2006/relationships/tags" Target="../tags/tag25.xml"/><Relationship Id="rId15" Type="http://schemas.openxmlformats.org/officeDocument/2006/relationships/image" Target="../media/image279.tiff"/><Relationship Id="rId10" Type="http://schemas.openxmlformats.org/officeDocument/2006/relationships/hyperlink" Target="https://www.youtube.com/watch?time_continue=1&amp;v=yFPLyDwVifc" TargetMode="External"/><Relationship Id="rId4" Type="http://schemas.openxmlformats.org/officeDocument/2006/relationships/tags" Target="../tags/tag24.xml"/><Relationship Id="rId9" Type="http://schemas.openxmlformats.org/officeDocument/2006/relationships/image" Target="../media/image274.png"/><Relationship Id="rId14" Type="http://schemas.openxmlformats.org/officeDocument/2006/relationships/image" Target="../media/image278.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7.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110.xml"/><Relationship Id="rId1" Type="http://schemas.openxmlformats.org/officeDocument/2006/relationships/slideLayout" Target="../slideLayouts/slideLayout37.xml"/><Relationship Id="rId4" Type="http://schemas.openxmlformats.org/officeDocument/2006/relationships/image" Target="../media/image561.png"/></Relationships>
</file>

<file path=ppt/slides/_rels/slide308.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281.png"/><Relationship Id="rId7" Type="http://schemas.openxmlformats.org/officeDocument/2006/relationships/image" Target="../media/image285.png"/><Relationship Id="rId2" Type="http://schemas.openxmlformats.org/officeDocument/2006/relationships/image" Target="../media/image280.jpg"/><Relationship Id="rId1" Type="http://schemas.openxmlformats.org/officeDocument/2006/relationships/slideLayout" Target="../slideLayouts/slideLayout41.xml"/><Relationship Id="rId6" Type="http://schemas.openxmlformats.org/officeDocument/2006/relationships/image" Target="../media/image284.jpg"/><Relationship Id="rId11" Type="http://schemas.openxmlformats.org/officeDocument/2006/relationships/image" Target="../media/image288.png"/><Relationship Id="rId5" Type="http://schemas.openxmlformats.org/officeDocument/2006/relationships/image" Target="../media/image283.png"/><Relationship Id="rId10" Type="http://schemas.openxmlformats.org/officeDocument/2006/relationships/image" Target="../media/image287.png"/><Relationship Id="rId4" Type="http://schemas.openxmlformats.org/officeDocument/2006/relationships/image" Target="../media/image282.png"/><Relationship Id="rId9" Type="http://schemas.openxmlformats.org/officeDocument/2006/relationships/image" Target="../media/image286.png"/></Relationships>
</file>

<file path=ppt/slides/_rels/slide309.xml.rels><?xml version="1.0" encoding="UTF-8" standalone="yes"?>
<Relationships xmlns="http://schemas.openxmlformats.org/package/2006/relationships"><Relationship Id="rId3" Type="http://schemas.openxmlformats.org/officeDocument/2006/relationships/image" Target="../media/image290.jpg"/><Relationship Id="rId2" Type="http://schemas.openxmlformats.org/officeDocument/2006/relationships/image" Target="../media/image289.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1.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37.xml"/></Relationships>
</file>

<file path=ppt/slides/_rels/slide312.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297.jpg"/><Relationship Id="rId2" Type="http://schemas.openxmlformats.org/officeDocument/2006/relationships/image" Target="../media/image293.jpg"/><Relationship Id="rId1" Type="http://schemas.openxmlformats.org/officeDocument/2006/relationships/slideLayout" Target="../slideLayouts/slideLayout3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313.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41.xml"/><Relationship Id="rId5" Type="http://schemas.openxmlformats.org/officeDocument/2006/relationships/image" Target="../media/image297.jpg"/><Relationship Id="rId4" Type="http://schemas.openxmlformats.org/officeDocument/2006/relationships/image" Target="../media/image296.png"/></Relationships>
</file>

<file path=ppt/slides/_rels/slide314.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296.png"/><Relationship Id="rId1" Type="http://schemas.openxmlformats.org/officeDocument/2006/relationships/slideLayout" Target="../slideLayouts/slideLayout37.xml"/><Relationship Id="rId4" Type="http://schemas.openxmlformats.org/officeDocument/2006/relationships/image" Target="../media/image300.png"/></Relationships>
</file>

<file path=ppt/slides/_rels/slide315.xml.rels><?xml version="1.0" encoding="UTF-8" standalone="yes"?>
<Relationships xmlns="http://schemas.openxmlformats.org/package/2006/relationships"><Relationship Id="rId2" Type="http://schemas.openxmlformats.org/officeDocument/2006/relationships/image" Target="../media/image301.jpg"/><Relationship Id="rId1" Type="http://schemas.openxmlformats.org/officeDocument/2006/relationships/slideLayout" Target="../slideLayouts/slideLayout55.xml"/></Relationships>
</file>

<file path=ppt/slides/_rels/slide316.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0.png"/><Relationship Id="rId1" Type="http://schemas.openxmlformats.org/officeDocument/2006/relationships/slideLayout" Target="../slideLayouts/slideLayout41.xml"/><Relationship Id="rId4" Type="http://schemas.openxmlformats.org/officeDocument/2006/relationships/image" Target="../media/image297.jpg"/></Relationships>
</file>

<file path=ppt/slides/_rels/slide31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0.png"/><Relationship Id="rId1" Type="http://schemas.openxmlformats.org/officeDocument/2006/relationships/slideLayout" Target="../slideLayouts/slideLayout37.xml"/><Relationship Id="rId4" Type="http://schemas.openxmlformats.org/officeDocument/2006/relationships/image" Target="../media/image303.png"/></Relationships>
</file>

<file path=ppt/slides/_rels/slide31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3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20.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37.xml"/><Relationship Id="rId5" Type="http://schemas.openxmlformats.org/officeDocument/2006/relationships/image" Target="../media/image850.png"/><Relationship Id="rId4" Type="http://schemas.openxmlformats.org/officeDocument/2006/relationships/image" Target="../media/image840.png"/></Relationships>
</file>

<file path=ppt/slides/_rels/slide321.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97.png"/><Relationship Id="rId3" Type="http://schemas.openxmlformats.org/officeDocument/2006/relationships/image" Target="../media/image870.png"/><Relationship Id="rId7" Type="http://schemas.openxmlformats.org/officeDocument/2006/relationships/image" Target="../media/image911.png"/><Relationship Id="rId12" Type="http://schemas.openxmlformats.org/officeDocument/2006/relationships/image" Target="../media/image961.png"/><Relationship Id="rId2" Type="http://schemas.openxmlformats.org/officeDocument/2006/relationships/image" Target="../media/image861.png"/><Relationship Id="rId1" Type="http://schemas.openxmlformats.org/officeDocument/2006/relationships/slideLayout" Target="../slideLayouts/slideLayout37.xml"/><Relationship Id="rId6" Type="http://schemas.openxmlformats.org/officeDocument/2006/relationships/image" Target="../media/image900.png"/><Relationship Id="rId11" Type="http://schemas.openxmlformats.org/officeDocument/2006/relationships/image" Target="../media/image951.png"/><Relationship Id="rId5" Type="http://schemas.openxmlformats.org/officeDocument/2006/relationships/image" Target="../media/image890.png"/><Relationship Id="rId10" Type="http://schemas.openxmlformats.org/officeDocument/2006/relationships/image" Target="../media/image941.png"/><Relationship Id="rId4" Type="http://schemas.openxmlformats.org/officeDocument/2006/relationships/image" Target="../media/image880.png"/><Relationship Id="rId9" Type="http://schemas.openxmlformats.org/officeDocument/2006/relationships/image" Target="../media/image931.png"/></Relationships>
</file>

<file path=ppt/slides/_rels/slide322.xml.rels><?xml version="1.0" encoding="UTF-8" standalone="yes"?>
<Relationships xmlns="http://schemas.openxmlformats.org/package/2006/relationships"><Relationship Id="rId2" Type="http://schemas.openxmlformats.org/officeDocument/2006/relationships/image" Target="../media/image981.png"/><Relationship Id="rId1" Type="http://schemas.openxmlformats.org/officeDocument/2006/relationships/slideLayout" Target="../slideLayouts/slideLayout3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8.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111.xml"/><Relationship Id="rId1" Type="http://schemas.openxmlformats.org/officeDocument/2006/relationships/slideLayout" Target="../slideLayouts/slideLayout37.xml"/><Relationship Id="rId5" Type="http://schemas.openxmlformats.org/officeDocument/2006/relationships/image" Target="../media/image500.emf"/><Relationship Id="rId4" Type="http://schemas.openxmlformats.org/officeDocument/2006/relationships/customXml" Target="../ink/ink4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7.xml"/><Relationship Id="rId5" Type="http://schemas.openxmlformats.org/officeDocument/2006/relationships/image" Target="../media/image39.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5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2.xml"/></Relationships>
</file>

<file path=ppt/slides/_rels/slide334.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66.emf"/><Relationship Id="rId3" Type="http://schemas.openxmlformats.org/officeDocument/2006/relationships/tags" Target="../tags/tag29.xml"/><Relationship Id="rId7" Type="http://schemas.openxmlformats.org/officeDocument/2006/relationships/image" Target="../media/image307.png"/><Relationship Id="rId12" Type="http://schemas.openxmlformats.org/officeDocument/2006/relationships/customXml" Target="../ink/ink46.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56.xml"/><Relationship Id="rId11" Type="http://schemas.openxmlformats.org/officeDocument/2006/relationships/image" Target="../media/image311.png"/><Relationship Id="rId5" Type="http://schemas.openxmlformats.org/officeDocument/2006/relationships/tags" Target="../tags/tag31.xml"/><Relationship Id="rId10" Type="http://schemas.openxmlformats.org/officeDocument/2006/relationships/image" Target="../media/image310.png"/><Relationship Id="rId4" Type="http://schemas.openxmlformats.org/officeDocument/2006/relationships/tags" Target="../tags/tag30.xml"/><Relationship Id="rId9" Type="http://schemas.openxmlformats.org/officeDocument/2006/relationships/image" Target="../media/image309.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37.xml"/><Relationship Id="rId4" Type="http://schemas.openxmlformats.org/officeDocument/2006/relationships/image" Target="../media/image314.PNG"/></Relationships>
</file>

<file path=ppt/slides/_rels/slide337.xml.rels><?xml version="1.0" encoding="UTF-8" standalone="yes"?>
<Relationships xmlns="http://schemas.openxmlformats.org/package/2006/relationships"><Relationship Id="rId2" Type="http://schemas.openxmlformats.org/officeDocument/2006/relationships/hyperlink" Target="https://sciencesofdata.blogspot.com/2018/11/handling-missing-values-in-python.html" TargetMode="External"/><Relationship Id="rId1" Type="http://schemas.openxmlformats.org/officeDocument/2006/relationships/slideLayout" Target="../slideLayouts/slideLayout37.xml"/></Relationships>
</file>

<file path=ppt/slides/_rels/slide338.xml.rels><?xml version="1.0" encoding="UTF-8" standalone="yes"?>
<Relationships xmlns="http://schemas.openxmlformats.org/package/2006/relationships"><Relationship Id="rId3" Type="http://schemas.openxmlformats.org/officeDocument/2006/relationships/hyperlink" Target="http://papers.nips.cc/paper/2020-on-discriminative-vs-generative-classifiers-a-comparison-of-logistic-regression-and-naive-bayes.pdf" TargetMode="External"/><Relationship Id="rId2" Type="http://schemas.openxmlformats.org/officeDocument/2006/relationships/hyperlink" Target="http://www.cs.cmu.edu/~tom/mlbook/NBayesLogReg.pdf" TargetMode="External"/><Relationship Id="rId1" Type="http://schemas.openxmlformats.org/officeDocument/2006/relationships/slideLayout" Target="../slideLayouts/slideLayout37.xml"/></Relationships>
</file>

<file path=ppt/slides/_rels/slide339.xml.rels><?xml version="1.0" encoding="UTF-8" standalone="yes"?>
<Relationships xmlns="http://schemas.openxmlformats.org/package/2006/relationships"><Relationship Id="rId8" Type="http://schemas.openxmlformats.org/officeDocument/2006/relationships/hyperlink" Target="http://www.stat.cmu.edu/~cshalizi/uADA/12/lectures/ch12.pdf" TargetMode="External"/><Relationship Id="rId3" Type="http://schemas.openxmlformats.org/officeDocument/2006/relationships/hyperlink" Target="https://medium.com/@sangha_deb/naive-bayes-vs-logistic-regression-a319b07a5d4c" TargetMode="External"/><Relationship Id="rId7" Type="http://schemas.openxmlformats.org/officeDocument/2006/relationships/hyperlink" Target="https://www.statlect.com/fundamentals-of-statistics/logistic-model-maximum-likelihood" TargetMode="External"/><Relationship Id="rId2" Type="http://schemas.openxmlformats.org/officeDocument/2006/relationships/hyperlink" Target="http://www.cs.cmu.edu/~tom/NewChapters.html" TargetMode="External"/><Relationship Id="rId1" Type="http://schemas.openxmlformats.org/officeDocument/2006/relationships/slideLayout" Target="../slideLayouts/slideLayout37.xml"/><Relationship Id="rId6" Type="http://schemas.openxmlformats.org/officeDocument/2006/relationships/hyperlink" Target="http://www.cs.cmu.edu/~tom/10601_fall2012/slides/GenDiscr_LR_9-20-2012.pdf" TargetMode="External"/><Relationship Id="rId5" Type="http://schemas.openxmlformats.org/officeDocument/2006/relationships/hyperlink" Target="http://www.datasciencesmachinelearning.com/2018/11/handling-outliers-in-python.html" TargetMode="External"/><Relationship Id="rId4" Type="http://schemas.openxmlformats.org/officeDocument/2006/relationships/hyperlink" Target="https://www.youtube.com/watch?v=-la3q9d7AKQ"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2.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3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5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7.xml"/><Relationship Id="rId1" Type="http://schemas.openxmlformats.org/officeDocument/2006/relationships/vmlDrawing" Target="../drawings/vmlDrawing15.vml"/><Relationship Id="rId4" Type="http://schemas.openxmlformats.org/officeDocument/2006/relationships/image" Target="../media/image316.wmf"/></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57.xml"/><Relationship Id="rId1" Type="http://schemas.openxmlformats.org/officeDocument/2006/relationships/vmlDrawing" Target="../drawings/vmlDrawing16.vml"/><Relationship Id="rId6" Type="http://schemas.openxmlformats.org/officeDocument/2006/relationships/image" Target="../media/image319.jpeg"/><Relationship Id="rId5" Type="http://schemas.openxmlformats.org/officeDocument/2006/relationships/image" Target="../media/image318.jpeg"/><Relationship Id="rId4" Type="http://schemas.openxmlformats.org/officeDocument/2006/relationships/image" Target="../media/image317.wmf"/></Relationships>
</file>

<file path=ppt/slides/_rels/slide34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57.xml"/><Relationship Id="rId1" Type="http://schemas.openxmlformats.org/officeDocument/2006/relationships/vmlDrawing" Target="../drawings/vmlDrawing17.vml"/><Relationship Id="rId6" Type="http://schemas.openxmlformats.org/officeDocument/2006/relationships/image" Target="../media/image321.wmf"/><Relationship Id="rId5" Type="http://schemas.openxmlformats.org/officeDocument/2006/relationships/oleObject" Target="../embeddings/oleObject23.bin"/><Relationship Id="rId4" Type="http://schemas.openxmlformats.org/officeDocument/2006/relationships/image" Target="../media/image320.wmf"/></Relationships>
</file>

<file path=ppt/slides/_rels/slide34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54.xml"/><Relationship Id="rId5" Type="http://schemas.openxmlformats.org/officeDocument/2006/relationships/image" Target="../media/image325.png"/><Relationship Id="rId4" Type="http://schemas.openxmlformats.org/officeDocument/2006/relationships/image" Target="../media/image324.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59.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6.png"/><Relationship Id="rId1" Type="http://schemas.openxmlformats.org/officeDocument/2006/relationships/slideLayout" Target="../slideLayouts/slideLayout37.xml"/><Relationship Id="rId4" Type="http://schemas.openxmlformats.org/officeDocument/2006/relationships/image" Target="../media/image32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0.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7.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42.xml"/></Relationships>
</file>

<file path=ppt/slides/_rels/slide358.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42.xml"/></Relationships>
</file>

<file path=ppt/slides/_rels/slide359.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2.png"/><Relationship Id="rId2" Type="http://schemas.openxmlformats.org/officeDocument/2006/relationships/notesSlide" Target="../notesSlides/notesSlide24.xml"/><Relationship Id="rId16" Type="http://schemas.openxmlformats.org/officeDocument/2006/relationships/image" Target="../media/image48.png"/><Relationship Id="rId20" Type="http://schemas.openxmlformats.org/officeDocument/2006/relationships/image" Target="../media/image74.png"/><Relationship Id="rId1" Type="http://schemas.openxmlformats.org/officeDocument/2006/relationships/slideLayout" Target="../slideLayouts/slideLayout3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67.png"/><Relationship Id="rId19" Type="http://schemas.openxmlformats.org/officeDocument/2006/relationships/image" Target="../media/image73.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png"/></Relationships>
</file>

<file path=ppt/slides/_rels/slide36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42.xml"/></Relationships>
</file>

<file path=ppt/slides/_rels/slide361.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42.xml"/></Relationships>
</file>

<file path=ppt/slides/_rels/slide362.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42.xml"/></Relationships>
</file>

<file path=ppt/slides/_rels/slide363.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42.xml"/></Relationships>
</file>

<file path=ppt/slides/_rels/slide364.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2.xml"/></Relationships>
</file>

<file path=ppt/slides/_rels/slide365.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42.xml"/></Relationships>
</file>

<file path=ppt/slides/_rels/slide366.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42.xml"/></Relationships>
</file>

<file path=ppt/slides/_rels/slide367.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42.xml"/></Relationships>
</file>

<file path=ppt/slides/_rels/slide368.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42.xml"/></Relationships>
</file>

<file path=ppt/slides/_rels/slide369.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jp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3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jpg"/><Relationship Id="rId9" Type="http://schemas.openxmlformats.org/officeDocument/2006/relationships/image" Target="../media/image81.png"/><Relationship Id="rId14" Type="http://schemas.openxmlformats.org/officeDocument/2006/relationships/image" Target="../media/image86.png"/></Relationships>
</file>

<file path=ppt/slides/_rels/slide37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42.xml"/></Relationships>
</file>

<file path=ppt/slides/_rels/slide371.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42.xml"/></Relationships>
</file>

<file path=ppt/slides/_rels/slide372.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42.xml"/></Relationships>
</file>

<file path=ppt/slides/_rels/slide373.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42.xml"/></Relationships>
</file>

<file path=ppt/slides/_rels/slide374.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42.xml"/></Relationships>
</file>

<file path=ppt/slides/_rels/slide375.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42.xml"/></Relationships>
</file>

<file path=ppt/slides/_rels/slide376.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42.xml"/></Relationships>
</file>

<file path=ppt/slides/_rels/slide377.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42.xml"/></Relationships>
</file>

<file path=ppt/slides/_rels/slide378.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42.xml"/></Relationships>
</file>

<file path=ppt/slides/_rels/slide379.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8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2.xml"/></Relationships>
</file>

<file path=ppt/slides/_rels/slide381.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42.xml"/></Relationships>
</file>

<file path=ppt/slides/_rels/slide382.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customXml" Target="../ink/ink47.xml"/><Relationship Id="rId1" Type="http://schemas.openxmlformats.org/officeDocument/2006/relationships/slideLayout" Target="../slideLayouts/slideLayout51.xml"/></Relationships>
</file>

<file path=ppt/slides/_rels/slide383.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42.xml"/></Relationships>
</file>

<file path=ppt/slides/_rels/slide384.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42.xml"/></Relationships>
</file>

<file path=ppt/slides/_rels/slide385.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tags" Target="../tags/tag34.xml"/><Relationship Id="rId7" Type="http://schemas.openxmlformats.org/officeDocument/2006/relationships/image" Target="../media/image355.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54.png"/><Relationship Id="rId5" Type="http://schemas.openxmlformats.org/officeDocument/2006/relationships/slideLayout" Target="../slideLayouts/slideLayout51.xml"/><Relationship Id="rId4" Type="http://schemas.openxmlformats.org/officeDocument/2006/relationships/tags" Target="../tags/tag35.xml"/><Relationship Id="rId9" Type="http://schemas.openxmlformats.org/officeDocument/2006/relationships/image" Target="../media/image357.png"/></Relationships>
</file>

<file path=ppt/slides/_rels/slide386.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42.xml"/></Relationships>
</file>

<file path=ppt/slides/_rels/slide387.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4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9.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88.webp"/><Relationship Id="rId1" Type="http://schemas.openxmlformats.org/officeDocument/2006/relationships/slideLayout" Target="../slideLayouts/slideLayout41.xml"/></Relationships>
</file>

<file path=ppt/slides/_rels/slide390.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3.png"/><Relationship Id="rId1" Type="http://schemas.openxmlformats.org/officeDocument/2006/relationships/slideLayout" Target="../slideLayouts/slideLayout41.xml"/></Relationships>
</file>

<file path=ppt/slides/_rels/slide39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2.png"/><Relationship Id="rId7" Type="http://schemas.openxmlformats.org/officeDocument/2006/relationships/image" Target="../media/image433.png"/><Relationship Id="rId2" Type="http://schemas.openxmlformats.org/officeDocument/2006/relationships/image" Target="../media/image4011.png"/><Relationship Id="rId1" Type="http://schemas.openxmlformats.org/officeDocument/2006/relationships/slideLayout" Target="../slideLayouts/slideLayout58.xml"/><Relationship Id="rId6" Type="http://schemas.openxmlformats.org/officeDocument/2006/relationships/image" Target="../media/image4212.png"/><Relationship Id="rId5" Type="http://schemas.openxmlformats.org/officeDocument/2006/relationships/image" Target="NULL"/></Relationships>
</file>

<file path=ppt/slides/_rels/slide39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52.png"/><Relationship Id="rId7" Type="http://schemas.openxmlformats.org/officeDocument/2006/relationships/image" Target="../media/image472.png"/><Relationship Id="rId2" Type="http://schemas.openxmlformats.org/officeDocument/2006/relationships/image" Target="../media/image442.png"/><Relationship Id="rId1" Type="http://schemas.openxmlformats.org/officeDocument/2006/relationships/slideLayout" Target="../slideLayouts/slideLayout58.xml"/><Relationship Id="rId6" Type="http://schemas.openxmlformats.org/officeDocument/2006/relationships/image" Target="../media/image462.png"/><Relationship Id="rId5" Type="http://schemas.openxmlformats.org/officeDocument/2006/relationships/image" Target="NULL"/><Relationship Id="rId10" Type="http://schemas.openxmlformats.org/officeDocument/2006/relationships/image" Target="../media/image492.png"/><Relationship Id="rId9" Type="http://schemas.openxmlformats.org/officeDocument/2006/relationships/image" Target="../media/image484.png"/></Relationships>
</file>

<file path=ppt/slides/_rels/slide39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11.png"/><Relationship Id="rId2" Type="http://schemas.openxmlformats.org/officeDocument/2006/relationships/image" Target="../media/image503.png"/><Relationship Id="rId1" Type="http://schemas.openxmlformats.org/officeDocument/2006/relationships/slideLayout" Target="../slideLayouts/slideLayout58.xml"/><Relationship Id="rId11" Type="http://schemas.openxmlformats.org/officeDocument/2006/relationships/image" Target="../media/image571.png"/><Relationship Id="rId10" Type="http://schemas.openxmlformats.org/officeDocument/2006/relationships/image" Target="../media/image562.png"/><Relationship Id="rId4" Type="http://schemas.openxmlformats.org/officeDocument/2006/relationships/image" Target="../media/image531.png"/><Relationship Id="rId9" Type="http://schemas.openxmlformats.org/officeDocument/2006/relationships/image" Target="../media/image542.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96.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2.xml"/></Relationships>
</file>

<file path=ppt/slides/_rels/slide397.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42.xml"/></Relationships>
</file>

<file path=ppt/slides/_rels/slide398.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42.xml"/></Relationships>
</file>

<file path=ppt/slides/_rels/slide399.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0.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42.xml"/></Relationships>
</file>

<file path=ppt/slides/_rels/slide401.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4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7.xml.rels><?xml version="1.0" encoding="UTF-8" standalone="yes"?>
<Relationships xmlns="http://schemas.openxmlformats.org/package/2006/relationships"><Relationship Id="rId3" Type="http://schemas.openxmlformats.org/officeDocument/2006/relationships/image" Target="../media/image367.jpg"/><Relationship Id="rId2" Type="http://schemas.openxmlformats.org/officeDocument/2006/relationships/image" Target="../media/image366.png"/><Relationship Id="rId1" Type="http://schemas.openxmlformats.org/officeDocument/2006/relationships/slideLayout" Target="../slideLayouts/slideLayout37.xml"/><Relationship Id="rId5" Type="http://schemas.openxmlformats.org/officeDocument/2006/relationships/image" Target="../media/image369.png"/><Relationship Id="rId4" Type="http://schemas.openxmlformats.org/officeDocument/2006/relationships/image" Target="../media/image368.png"/></Relationships>
</file>

<file path=ppt/slides/_rels/slide408.xml.rels><?xml version="1.0" encoding="UTF-8" standalone="yes"?>
<Relationships xmlns="http://schemas.openxmlformats.org/package/2006/relationships"><Relationship Id="rId3" Type="http://schemas.openxmlformats.org/officeDocument/2006/relationships/image" Target="../media/image369.png"/><Relationship Id="rId7" Type="http://schemas.openxmlformats.org/officeDocument/2006/relationships/image" Target="../media/image373.png"/><Relationship Id="rId2" Type="http://schemas.openxmlformats.org/officeDocument/2006/relationships/image" Target="../media/image367.jpg"/><Relationship Id="rId1" Type="http://schemas.openxmlformats.org/officeDocument/2006/relationships/slideLayout" Target="../slideLayouts/slideLayout37.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40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67.jpg"/><Relationship Id="rId1" Type="http://schemas.openxmlformats.org/officeDocument/2006/relationships/slideLayout" Target="../slideLayouts/slideLayout37.xml"/><Relationship Id="rId6" Type="http://schemas.openxmlformats.org/officeDocument/2006/relationships/image" Target="../media/image376.jpg"/><Relationship Id="rId5" Type="http://schemas.openxmlformats.org/officeDocument/2006/relationships/image" Target="../media/image375.jpg"/><Relationship Id="rId4" Type="http://schemas.openxmlformats.org/officeDocument/2006/relationships/image" Target="../media/image37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410.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67.jpg"/><Relationship Id="rId1" Type="http://schemas.openxmlformats.org/officeDocument/2006/relationships/slideLayout" Target="../slideLayouts/slideLayout37.xml"/><Relationship Id="rId5" Type="http://schemas.openxmlformats.org/officeDocument/2006/relationships/image" Target="../media/image379.jpg"/><Relationship Id="rId4" Type="http://schemas.openxmlformats.org/officeDocument/2006/relationships/image" Target="../media/image378.jpg"/></Relationships>
</file>

<file path=ppt/slides/_rels/slide41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1.xml"/></Relationships>
</file>

<file path=ppt/slides/_rels/slide412.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jpg"/><Relationship Id="rId1" Type="http://schemas.openxmlformats.org/officeDocument/2006/relationships/slideLayout" Target="../slideLayouts/slideLayout37.xml"/><Relationship Id="rId4" Type="http://schemas.openxmlformats.org/officeDocument/2006/relationships/image" Target="../media/image383.png"/></Relationships>
</file>

<file path=ppt/slides/_rels/slide413.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37.xml"/></Relationships>
</file>

<file path=ppt/slides/_rels/slide414.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4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16.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37.xml"/></Relationships>
</file>

<file path=ppt/slides/_rels/slide417.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42.xml"/></Relationships>
</file>

<file path=ppt/slides/_rels/slide418.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42.xml"/></Relationships>
</file>

<file path=ppt/slides/_rels/slide419.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420.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2.xml"/></Relationships>
</file>

<file path=ppt/slides/_rels/slide421.xml.rels><?xml version="1.0" encoding="UTF-8" standalone="yes"?>
<Relationships xmlns="http://schemas.openxmlformats.org/package/2006/relationships"><Relationship Id="rId8" Type="http://schemas.openxmlformats.org/officeDocument/2006/relationships/hyperlink" Target="https://textbooks.math.gatech.edu/ila/least-squares.html" TargetMode="External"/><Relationship Id="rId3" Type="http://schemas.openxmlformats.org/officeDocument/2006/relationships/hyperlink" Target="https://scikit-learn.org/stable/modules/generated/sklearn.model_selection.train_test_split.html" TargetMode="External"/><Relationship Id="rId7" Type="http://schemas.openxmlformats.org/officeDocument/2006/relationships/hyperlink" Target="https://machinelearningmastery.com/gentle-introduction-mini-batch-gradient-descent-configure-batch-size/" TargetMode="External"/><Relationship Id="rId2" Type="http://schemas.openxmlformats.org/officeDocument/2006/relationships/hyperlink" Target="https://stackabuse.com/solving-systems-of-linear-equations-with-pythons-numpy/" TargetMode="External"/><Relationship Id="rId1" Type="http://schemas.openxmlformats.org/officeDocument/2006/relationships/slideLayout" Target="../slideLayouts/slideLayout37.xml"/><Relationship Id="rId6" Type="http://schemas.openxmlformats.org/officeDocument/2006/relationships/hyperlink" Target="https://www.youtube.com/watch?v=EuBBz3bI-aA" TargetMode="External"/><Relationship Id="rId11" Type="http://schemas.openxmlformats.org/officeDocument/2006/relationships/hyperlink" Target="https://medium.com/dev-genius/skewness-and-kurtosis-in-data-science-aa795ba4b453" TargetMode="External"/><Relationship Id="rId5" Type="http://schemas.openxmlformats.org/officeDocument/2006/relationships/hyperlink" Target="https://www.geeksforgeeks.org/python-linear-regression-using-sklearn/" TargetMode="External"/><Relationship Id="rId10" Type="http://schemas.openxmlformats.org/officeDocument/2006/relationships/hyperlink" Target="https://www.coursera.org/lecture/machine-learning/gradient-descent-8SpIM" TargetMode="External"/><Relationship Id="rId4" Type="http://schemas.openxmlformats.org/officeDocument/2006/relationships/hyperlink" Target="https://www.datatechnotes.com/2019/02/regression-model-accuracy-mae-mse-rmse.html" TargetMode="External"/><Relationship Id="rId9" Type="http://schemas.openxmlformats.org/officeDocument/2006/relationships/hyperlink" Target="https://towardsdatascience.com/batch-mini-batch-stochastic-gradient-descent-7a62ecba642a" TargetMode="Externa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0.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42.xml"/></Relationships>
</file>

<file path=ppt/slides/_rels/slide427.xml.rels><?xml version="1.0" encoding="UTF-8" standalone="yes"?>
<Relationships xmlns="http://schemas.openxmlformats.org/package/2006/relationships"><Relationship Id="rId3" Type="http://schemas.openxmlformats.org/officeDocument/2006/relationships/image" Target="../media/image391.jpeg"/><Relationship Id="rId2" Type="http://schemas.openxmlformats.org/officeDocument/2006/relationships/image" Target="../media/image10.png"/><Relationship Id="rId1" Type="http://schemas.openxmlformats.org/officeDocument/2006/relationships/slideLayout" Target="../slideLayouts/slideLayout51.xml"/></Relationships>
</file>

<file path=ppt/slides/_rels/slide4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392.jpeg"/><Relationship Id="rId1" Type="http://schemas.openxmlformats.org/officeDocument/2006/relationships/slideLayout" Target="../slideLayouts/slideLayout53.xml"/></Relationships>
</file>

<file path=ppt/slides/_rels/slide429.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393.jpe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2.xml"/></Relationships>
</file>

<file path=ppt/slides/_rels/slide430.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image" Target="../media/image394.jpeg"/><Relationship Id="rId1" Type="http://schemas.openxmlformats.org/officeDocument/2006/relationships/slideLayout" Target="../slideLayouts/slideLayout53.xml"/></Relationships>
</file>

<file path=ppt/slides/_rels/slide431.xml.rels><?xml version="1.0" encoding="UTF-8" standalone="yes"?>
<Relationships xmlns="http://schemas.openxmlformats.org/package/2006/relationships"><Relationship Id="rId2" Type="http://schemas.openxmlformats.org/officeDocument/2006/relationships/image" Target="../media/image395.jpeg"/><Relationship Id="rId1" Type="http://schemas.openxmlformats.org/officeDocument/2006/relationships/slideLayout" Target="../slideLayouts/slideLayout42.xml"/></Relationships>
</file>

<file path=ppt/slides/_rels/slide432.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slideLayout" Target="../slideLayouts/slideLayout42.xml"/><Relationship Id="rId1" Type="http://schemas.openxmlformats.org/officeDocument/2006/relationships/tags" Target="../tags/tag36.xml"/></Relationships>
</file>

<file path=ppt/slides/_rels/slide433.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37.xml"/></Relationships>
</file>

<file path=ppt/slides/_rels/slide434.xml.rels><?xml version="1.0" encoding="UTF-8" standalone="yes"?>
<Relationships xmlns="http://schemas.openxmlformats.org/package/2006/relationships"><Relationship Id="rId2" Type="http://schemas.openxmlformats.org/officeDocument/2006/relationships/image" Target="../media/image397.jpeg"/><Relationship Id="rId1" Type="http://schemas.openxmlformats.org/officeDocument/2006/relationships/slideLayout" Target="../slideLayouts/slideLayout42.xml"/></Relationships>
</file>

<file path=ppt/slides/_rels/slide435.xml.rels><?xml version="1.0" encoding="UTF-8" standalone="yes"?>
<Relationships xmlns="http://schemas.openxmlformats.org/package/2006/relationships"><Relationship Id="rId2" Type="http://schemas.openxmlformats.org/officeDocument/2006/relationships/image" Target="../media/image398.jpeg"/><Relationship Id="rId1" Type="http://schemas.openxmlformats.org/officeDocument/2006/relationships/slideLayout" Target="../slideLayouts/slideLayout4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7.xml"/></Relationships>
</file>

<file path=ppt/slides/_rels/slide438.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42.xml"/></Relationships>
</file>

<file path=ppt/slides/_rels/slide439.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440.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42.xml"/></Relationships>
</file>

<file path=ppt/slides/_rels/slide441.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42.xml"/></Relationships>
</file>

<file path=ppt/slides/_rels/slide442.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42.xml"/></Relationships>
</file>

<file path=ppt/slides/_rels/slide443.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42.xml"/></Relationships>
</file>

<file path=ppt/slides/_rels/slide4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15.xml"/><Relationship Id="rId1" Type="http://schemas.openxmlformats.org/officeDocument/2006/relationships/slideLayout" Target="../slideLayouts/slideLayout37.xml"/></Relationships>
</file>

<file path=ppt/slides/_rels/slide44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6.xml"/><Relationship Id="rId1" Type="http://schemas.openxmlformats.org/officeDocument/2006/relationships/slideLayout" Target="../slideLayouts/slideLayout37.xml"/></Relationships>
</file>

<file path=ppt/slides/_rels/slide446.xml.rels><?xml version="1.0" encoding="UTF-8" standalone="yes"?>
<Relationships xmlns="http://schemas.openxmlformats.org/package/2006/relationships"><Relationship Id="rId3" Type="http://schemas.openxmlformats.org/officeDocument/2006/relationships/hyperlink" Target="https://en.wikipedia.org/wiki/Linear_combination" TargetMode="External"/><Relationship Id="rId2" Type="http://schemas.openxmlformats.org/officeDocument/2006/relationships/hyperlink" Target="https://en.wikipedia.org/wiki/Regularization_(mathematics)" TargetMode="External"/><Relationship Id="rId1" Type="http://schemas.openxmlformats.org/officeDocument/2006/relationships/slideLayout" Target="../slideLayouts/slideLayout37.xml"/><Relationship Id="rId6" Type="http://schemas.openxmlformats.org/officeDocument/2006/relationships/image" Target="../media/image301.png"/><Relationship Id="rId5" Type="http://schemas.openxmlformats.org/officeDocument/2006/relationships/hyperlink" Target="https://en.wikipedia.org/wiki/Tikhonov_regularization" TargetMode="External"/><Relationship Id="rId4" Type="http://schemas.openxmlformats.org/officeDocument/2006/relationships/hyperlink" Target="https://en.wikipedia.org/wiki/Lasso_(statistics)" TargetMode="External"/></Relationships>
</file>

<file path=ppt/slides/_rels/slide447.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4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50.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55.xml"/><Relationship Id="rId4" Type="http://schemas.openxmlformats.org/officeDocument/2006/relationships/image" Target="../media/image408.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5.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3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18.xml"/><Relationship Id="rId1" Type="http://schemas.openxmlformats.org/officeDocument/2006/relationships/slideLayout" Target="../slideLayouts/slideLayout59.xml"/></Relationships>
</file>

<file path=ppt/slides/_rels/slide46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19.xml"/><Relationship Id="rId1" Type="http://schemas.openxmlformats.org/officeDocument/2006/relationships/slideLayout" Target="../slideLayouts/slideLayout37.xml"/></Relationships>
</file>

<file path=ppt/slides/_rels/slide46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7.xml"/><Relationship Id="rId1" Type="http://schemas.openxmlformats.org/officeDocument/2006/relationships/vmlDrawing" Target="../drawings/vmlDrawing18.vml"/><Relationship Id="rId6" Type="http://schemas.openxmlformats.org/officeDocument/2006/relationships/image" Target="../media/image412.wmf"/><Relationship Id="rId5" Type="http://schemas.openxmlformats.org/officeDocument/2006/relationships/oleObject" Target="../embeddings/oleObject25.bin"/><Relationship Id="rId4" Type="http://schemas.openxmlformats.org/officeDocument/2006/relationships/image" Target="../media/image411.wmf"/></Relationships>
</file>

<file path=ppt/slides/_rels/slide46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120.xml"/><Relationship Id="rId1" Type="http://schemas.openxmlformats.org/officeDocument/2006/relationships/slideLayout" Target="../slideLayouts/slideLayout37.xml"/><Relationship Id="rId4" Type="http://schemas.openxmlformats.org/officeDocument/2006/relationships/image" Target="../media/image414.png"/></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7.xml"/></Relationships>
</file>

<file path=ppt/slides/_rels/slide467.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124.xml"/><Relationship Id="rId1" Type="http://schemas.openxmlformats.org/officeDocument/2006/relationships/slideLayout" Target="../slideLayouts/slideLayout3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7.xml"/></Relationships>
</file>

<file path=ppt/slides/_rels/slide469.xml.rels><?xml version="1.0" encoding="UTF-8" standalone="yes"?>
<Relationships xmlns="http://schemas.openxmlformats.org/package/2006/relationships"><Relationship Id="rId13" Type="http://schemas.openxmlformats.org/officeDocument/2006/relationships/image" Target="../media/image18.emf"/><Relationship Id="rId18" Type="http://schemas.openxmlformats.org/officeDocument/2006/relationships/customXml" Target="../ink/ink55.xml"/><Relationship Id="rId26" Type="http://schemas.openxmlformats.org/officeDocument/2006/relationships/customXml" Target="../ink/ink59.xml"/><Relationship Id="rId39" Type="http://schemas.openxmlformats.org/officeDocument/2006/relationships/image" Target="../media/image310.emf"/><Relationship Id="rId21" Type="http://schemas.openxmlformats.org/officeDocument/2006/relationships/image" Target="../media/image222.emf"/><Relationship Id="rId34" Type="http://schemas.openxmlformats.org/officeDocument/2006/relationships/customXml" Target="../ink/ink63.xml"/><Relationship Id="rId42" Type="http://schemas.openxmlformats.org/officeDocument/2006/relationships/customXml" Target="../ink/ink67.xml"/><Relationship Id="rId47" Type="http://schemas.openxmlformats.org/officeDocument/2006/relationships/image" Target="../media/image350.emf"/><Relationship Id="rId50" Type="http://schemas.openxmlformats.org/officeDocument/2006/relationships/customXml" Target="../ink/ink71.xml"/><Relationship Id="rId55" Type="http://schemas.openxmlformats.org/officeDocument/2006/relationships/image" Target="../media/image390.emf"/><Relationship Id="rId63" Type="http://schemas.openxmlformats.org/officeDocument/2006/relationships/image" Target="../media/image430.emf"/><Relationship Id="rId7" Type="http://schemas.openxmlformats.org/officeDocument/2006/relationships/image" Target="../media/image151.emf"/><Relationship Id="rId2" Type="http://schemas.openxmlformats.org/officeDocument/2006/relationships/notesSlide" Target="../notesSlides/notesSlide126.xml"/><Relationship Id="rId16" Type="http://schemas.openxmlformats.org/officeDocument/2006/relationships/customXml" Target="../ink/ink54.xml"/><Relationship Id="rId20" Type="http://schemas.openxmlformats.org/officeDocument/2006/relationships/customXml" Target="../ink/ink56.xml"/><Relationship Id="rId29" Type="http://schemas.openxmlformats.org/officeDocument/2006/relationships/image" Target="../media/image260.emf"/><Relationship Id="rId41" Type="http://schemas.openxmlformats.org/officeDocument/2006/relationships/image" Target="../media/image320.emf"/><Relationship Id="rId54" Type="http://schemas.openxmlformats.org/officeDocument/2006/relationships/customXml" Target="../ink/ink73.xml"/><Relationship Id="rId62" Type="http://schemas.openxmlformats.org/officeDocument/2006/relationships/customXml" Target="../ink/ink77.xml"/><Relationship Id="rId1" Type="http://schemas.openxmlformats.org/officeDocument/2006/relationships/slideLayout" Target="../slideLayouts/slideLayout37.xml"/><Relationship Id="rId6" Type="http://schemas.openxmlformats.org/officeDocument/2006/relationships/customXml" Target="../ink/ink49.xml"/><Relationship Id="rId11" Type="http://schemas.openxmlformats.org/officeDocument/2006/relationships/image" Target="../media/image17.emf"/><Relationship Id="rId24" Type="http://schemas.openxmlformats.org/officeDocument/2006/relationships/customXml" Target="../ink/ink58.xml"/><Relationship Id="rId32" Type="http://schemas.openxmlformats.org/officeDocument/2006/relationships/customXml" Target="../ink/ink62.xml"/><Relationship Id="rId37" Type="http://schemas.openxmlformats.org/officeDocument/2006/relationships/image" Target="../media/image300.emf"/><Relationship Id="rId40" Type="http://schemas.openxmlformats.org/officeDocument/2006/relationships/customXml" Target="../ink/ink66.xml"/><Relationship Id="rId45" Type="http://schemas.openxmlformats.org/officeDocument/2006/relationships/image" Target="../media/image340.emf"/><Relationship Id="rId53" Type="http://schemas.openxmlformats.org/officeDocument/2006/relationships/image" Target="../media/image380.emf"/><Relationship Id="rId58" Type="http://schemas.openxmlformats.org/officeDocument/2006/relationships/customXml" Target="../ink/ink75.xml"/><Relationship Id="rId5" Type="http://schemas.openxmlformats.org/officeDocument/2006/relationships/image" Target="../media/image140.emf"/><Relationship Id="rId15" Type="http://schemas.openxmlformats.org/officeDocument/2006/relationships/image" Target="../media/image190.emf"/><Relationship Id="rId23" Type="http://schemas.openxmlformats.org/officeDocument/2006/relationships/image" Target="../media/image230.emf"/><Relationship Id="rId28" Type="http://schemas.openxmlformats.org/officeDocument/2006/relationships/customXml" Target="../ink/ink60.xml"/><Relationship Id="rId36" Type="http://schemas.openxmlformats.org/officeDocument/2006/relationships/customXml" Target="../ink/ink64.xml"/><Relationship Id="rId49" Type="http://schemas.openxmlformats.org/officeDocument/2006/relationships/image" Target="../media/image360.emf"/><Relationship Id="rId57" Type="http://schemas.openxmlformats.org/officeDocument/2006/relationships/image" Target="../media/image400.emf"/><Relationship Id="rId61" Type="http://schemas.openxmlformats.org/officeDocument/2006/relationships/image" Target="../media/image420.emf"/><Relationship Id="rId10" Type="http://schemas.openxmlformats.org/officeDocument/2006/relationships/customXml" Target="../ink/ink51.xml"/><Relationship Id="rId19" Type="http://schemas.openxmlformats.org/officeDocument/2006/relationships/image" Target="../media/image210.emf"/><Relationship Id="rId31" Type="http://schemas.openxmlformats.org/officeDocument/2006/relationships/image" Target="../media/image271.emf"/><Relationship Id="rId44" Type="http://schemas.openxmlformats.org/officeDocument/2006/relationships/customXml" Target="../ink/ink68.xml"/><Relationship Id="rId52" Type="http://schemas.openxmlformats.org/officeDocument/2006/relationships/customXml" Target="../ink/ink72.xml"/><Relationship Id="rId60" Type="http://schemas.openxmlformats.org/officeDocument/2006/relationships/customXml" Target="../ink/ink76.xml"/><Relationship Id="rId4" Type="http://schemas.openxmlformats.org/officeDocument/2006/relationships/customXml" Target="../ink/ink48.xml"/><Relationship Id="rId9" Type="http://schemas.openxmlformats.org/officeDocument/2006/relationships/image" Target="../media/image161.emf"/><Relationship Id="rId14" Type="http://schemas.openxmlformats.org/officeDocument/2006/relationships/customXml" Target="../ink/ink53.xml"/><Relationship Id="rId22" Type="http://schemas.openxmlformats.org/officeDocument/2006/relationships/customXml" Target="../ink/ink57.xml"/><Relationship Id="rId27" Type="http://schemas.openxmlformats.org/officeDocument/2006/relationships/image" Target="../media/image250.emf"/><Relationship Id="rId30" Type="http://schemas.openxmlformats.org/officeDocument/2006/relationships/customXml" Target="../ink/ink61.xml"/><Relationship Id="rId35" Type="http://schemas.openxmlformats.org/officeDocument/2006/relationships/image" Target="../media/image29.emf"/><Relationship Id="rId43" Type="http://schemas.openxmlformats.org/officeDocument/2006/relationships/image" Target="../media/image330.emf"/><Relationship Id="rId48" Type="http://schemas.openxmlformats.org/officeDocument/2006/relationships/customXml" Target="../ink/ink70.xml"/><Relationship Id="rId56" Type="http://schemas.openxmlformats.org/officeDocument/2006/relationships/customXml" Target="../ink/ink74.xml"/><Relationship Id="rId8" Type="http://schemas.openxmlformats.org/officeDocument/2006/relationships/customXml" Target="../ink/ink50.xml"/><Relationship Id="rId51" Type="http://schemas.openxmlformats.org/officeDocument/2006/relationships/image" Target="../media/image370.emf"/><Relationship Id="rId3" Type="http://schemas.openxmlformats.org/officeDocument/2006/relationships/image" Target="../media/image415.png"/><Relationship Id="rId12" Type="http://schemas.openxmlformats.org/officeDocument/2006/relationships/customXml" Target="../ink/ink52.xml"/><Relationship Id="rId17" Type="http://schemas.openxmlformats.org/officeDocument/2006/relationships/image" Target="../media/image200.emf"/><Relationship Id="rId25" Type="http://schemas.openxmlformats.org/officeDocument/2006/relationships/image" Target="../media/image240.emf"/><Relationship Id="rId33" Type="http://schemas.openxmlformats.org/officeDocument/2006/relationships/image" Target="../media/image28.emf"/><Relationship Id="rId38" Type="http://schemas.openxmlformats.org/officeDocument/2006/relationships/customXml" Target="../ink/ink65.xml"/><Relationship Id="rId46" Type="http://schemas.openxmlformats.org/officeDocument/2006/relationships/customXml" Target="../ink/ink69.xml"/><Relationship Id="rId59" Type="http://schemas.openxmlformats.org/officeDocument/2006/relationships/image" Target="../media/image410.emf"/></Relationships>
</file>

<file path=ppt/slides/_rels/slide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37.xml"/></Relationships>
</file>

<file path=ppt/slides/_rels/slide470.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127.xml"/><Relationship Id="rId1" Type="http://schemas.openxmlformats.org/officeDocument/2006/relationships/slideLayout" Target="../slideLayouts/slideLayout59.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7.xml"/></Relationships>
</file>

<file path=ppt/slides/_rels/slide472.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129.xml"/><Relationship Id="rId1" Type="http://schemas.openxmlformats.org/officeDocument/2006/relationships/slideLayout" Target="../slideLayouts/slideLayout59.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7.xml"/></Relationships>
</file>

<file path=ppt/slides/_rels/slide474.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131.xml"/><Relationship Id="rId1" Type="http://schemas.openxmlformats.org/officeDocument/2006/relationships/slideLayout" Target="../slideLayouts/slideLayout59.xml"/><Relationship Id="rId5" Type="http://schemas.openxmlformats.org/officeDocument/2006/relationships/image" Target="../media/image419.png"/><Relationship Id="rId4" Type="http://schemas.openxmlformats.org/officeDocument/2006/relationships/image" Target="../media/image418.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6.xml.rels><?xml version="1.0" encoding="UTF-8" standalone="yes"?>
<Relationships xmlns="http://schemas.openxmlformats.org/package/2006/relationships"><Relationship Id="rId3" Type="http://schemas.openxmlformats.org/officeDocument/2006/relationships/hyperlink" Target="https://en.wikipedia.org/wiki/Hypothesis" TargetMode="External"/><Relationship Id="rId2" Type="http://schemas.openxmlformats.org/officeDocument/2006/relationships/notesSlide" Target="../notesSlides/notesSlide132.xml"/><Relationship Id="rId1" Type="http://schemas.openxmlformats.org/officeDocument/2006/relationships/slideLayout" Target="../slideLayouts/slideLayout3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7.xml"/></Relationships>
</file>

<file path=ppt/slides/_rels/slide478.xml.rels><?xml version="1.0" encoding="UTF-8" standalone="yes"?>
<Relationships xmlns="http://schemas.openxmlformats.org/package/2006/relationships"><Relationship Id="rId3" Type="http://schemas.openxmlformats.org/officeDocument/2006/relationships/hyperlink" Target="https://en.wikipedia.org/wiki/Statistical_model" TargetMode="External"/><Relationship Id="rId2" Type="http://schemas.openxmlformats.org/officeDocument/2006/relationships/notesSlide" Target="../notesSlides/notesSlide134.xml"/><Relationship Id="rId1" Type="http://schemas.openxmlformats.org/officeDocument/2006/relationships/slideLayout" Target="../slideLayouts/slideLayout37.xml"/><Relationship Id="rId4" Type="http://schemas.openxmlformats.org/officeDocument/2006/relationships/hyperlink" Target="https://en.wikipedia.org/wiki/Parameter" TargetMode="External"/></Relationships>
</file>

<file path=ppt/slides/_rels/slide479.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135.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36.xml"/><Relationship Id="rId1" Type="http://schemas.openxmlformats.org/officeDocument/2006/relationships/slideLayout" Target="../slideLayouts/slideLayout3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7.xml"/></Relationships>
</file>

<file path=ppt/slides/_rels/slide484.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40.xml"/><Relationship Id="rId1" Type="http://schemas.openxmlformats.org/officeDocument/2006/relationships/slideLayout" Target="../slideLayouts/slideLayout59.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4.xml.rels><?xml version="1.0" encoding="UTF-8" standalone="yes"?>
<Relationships xmlns="http://schemas.openxmlformats.org/package/2006/relationships"><Relationship Id="rId3" Type="http://schemas.openxmlformats.org/officeDocument/2006/relationships/hyperlink" Target="https://docs.scipy.org/doc/scipy/reference/generated/scipy.stats.boxcox.html" TargetMode="External"/><Relationship Id="rId2" Type="http://schemas.openxmlformats.org/officeDocument/2006/relationships/hyperlink" Target="https://en.wikipedia.org/wiki/Power_transform#Box.E2.80.93Cox_transformation" TargetMode="External"/><Relationship Id="rId1" Type="http://schemas.openxmlformats.org/officeDocument/2006/relationships/slideLayout" Target="../slideLayouts/slideLayout37.xml"/></Relationships>
</file>

<file path=ppt/slides/_rels/slide495.xml.rels><?xml version="1.0" encoding="UTF-8" standalone="yes"?>
<Relationships xmlns="http://schemas.openxmlformats.org/package/2006/relationships"><Relationship Id="rId8" Type="http://schemas.openxmlformats.org/officeDocument/2006/relationships/customXml" Target="../ink/ink81.xml"/><Relationship Id="rId3" Type="http://schemas.openxmlformats.org/officeDocument/2006/relationships/image" Target="../media/image62.emf"/><Relationship Id="rId7" Type="http://schemas.openxmlformats.org/officeDocument/2006/relationships/image" Target="../media/image640.emf"/><Relationship Id="rId2" Type="http://schemas.openxmlformats.org/officeDocument/2006/relationships/customXml" Target="../ink/ink78.xml"/><Relationship Id="rId1" Type="http://schemas.openxmlformats.org/officeDocument/2006/relationships/slideLayout" Target="../slideLayouts/slideLayout42.xml"/><Relationship Id="rId6" Type="http://schemas.openxmlformats.org/officeDocument/2006/relationships/customXml" Target="../ink/ink80.xml"/><Relationship Id="rId11" Type="http://schemas.openxmlformats.org/officeDocument/2006/relationships/image" Target="../media/image73.emf"/><Relationship Id="rId5" Type="http://schemas.openxmlformats.org/officeDocument/2006/relationships/image" Target="../media/image630.emf"/><Relationship Id="rId10" Type="http://schemas.openxmlformats.org/officeDocument/2006/relationships/customXml" Target="../ink/ink82.xml"/><Relationship Id="rId4" Type="http://schemas.openxmlformats.org/officeDocument/2006/relationships/customXml" Target="../ink/ink79.xml"/><Relationship Id="rId9" Type="http://schemas.openxmlformats.org/officeDocument/2006/relationships/image" Target="../media/image650.emf"/></Relationships>
</file>

<file path=ppt/slides/_rels/slide496.xml.rels><?xml version="1.0" encoding="UTF-8" standalone="yes"?>
<Relationships xmlns="http://schemas.openxmlformats.org/package/2006/relationships"><Relationship Id="rId3" Type="http://schemas.openxmlformats.org/officeDocument/2006/relationships/hyperlink" Target="https://www.youtube.com/watch?time_continue=1&amp;v=t56Nid85Thg" TargetMode="External"/><Relationship Id="rId2" Type="http://schemas.openxmlformats.org/officeDocument/2006/relationships/hyperlink" Target="https://www.youtube.com/watch?v=eKD5gxPPeY0&amp;list=PLBv09BD7ez_4temBw7vLA19p3tdQH6FYO&amp;index=1" TargetMode="External"/><Relationship Id="rId1" Type="http://schemas.openxmlformats.org/officeDocument/2006/relationships/slideLayout" Target="../slideLayouts/slideLayout37.xml"/><Relationship Id="rId5" Type="http://schemas.openxmlformats.org/officeDocument/2006/relationships/hyperlink" Target="https://www.khanacademy.org/math/multivariable-calculus/applications-of-multivariable-derivatives/lagrange-multipliers-and-constrained-optimization/v/constrained-optimization-introduction" TargetMode="External"/><Relationship Id="rId4" Type="http://schemas.openxmlformats.org/officeDocument/2006/relationships/hyperlink" Target="https://www.youtube.com/watch?v=y6SpA2Wuyt8" TargetMode="External"/></Relationships>
</file>

<file path=ppt/slides/_rels/slide497.xml.rels><?xml version="1.0" encoding="UTF-8" standalone="yes"?>
<Relationships xmlns="http://schemas.openxmlformats.org/package/2006/relationships"><Relationship Id="rId3" Type="http://schemas.openxmlformats.org/officeDocument/2006/relationships/hyperlink" Target="https://www.youtube.com/watch?v=2BH49JG_sTs&amp;feature=emb_rel_pause" TargetMode="External"/><Relationship Id="rId2" Type="http://schemas.openxmlformats.org/officeDocument/2006/relationships/hyperlink" Target="https://www.youtube.com/watch?v=SjQyLhQIXSM" TargetMode="External"/><Relationship Id="rId1" Type="http://schemas.openxmlformats.org/officeDocument/2006/relationships/slideLayout" Target="../slideLayouts/slideLayout37.xml"/><Relationship Id="rId6" Type="http://schemas.openxmlformats.org/officeDocument/2006/relationships/hyperlink" Target="https://www.youtube.com/watch?v=NGf0voTMlcs" TargetMode="External"/><Relationship Id="rId5" Type="http://schemas.openxmlformats.org/officeDocument/2006/relationships/hyperlink" Target="https://acadgild.com/blog/polynomial-regression-understand-power-of-polynomials" TargetMode="External"/><Relationship Id="rId4" Type="http://schemas.openxmlformats.org/officeDocument/2006/relationships/hyperlink" Target="https://www.youtube.com/watch?v=EuBBz3bI-aA" TargetMode="External"/></Relationships>
</file>

<file path=ppt/slides/_rels/slide498.xml.rels><?xml version="1.0" encoding="UTF-8" standalone="yes"?>
<Relationships xmlns="http://schemas.openxmlformats.org/package/2006/relationships"><Relationship Id="rId3" Type="http://schemas.openxmlformats.org/officeDocument/2006/relationships/hyperlink" Target="https://mc.ai/difference-between-batch-gradient-descent-bgd-minibatch-gradient-descentmgd-and-stochastic/" TargetMode="External"/><Relationship Id="rId2" Type="http://schemas.openxmlformats.org/officeDocument/2006/relationships/hyperlink" Target="https://towardsdatascience.com/ways-to-detect-and-remove-the-outliers-404d16608dba" TargetMode="External"/><Relationship Id="rId1" Type="http://schemas.openxmlformats.org/officeDocument/2006/relationships/slideLayout" Target="../slideLayouts/slideLayout37.xml"/><Relationship Id="rId5" Type="http://schemas.openxmlformats.org/officeDocument/2006/relationships/hyperlink" Target="https://www.geeksforgeeks.org/gradient-descent-algorithm-and-its-variants/?ref=rp" TargetMode="External"/><Relationship Id="rId4" Type="http://schemas.openxmlformats.org/officeDocument/2006/relationships/hyperlink" Target="https://towardsdatascience.com/learning-parameters-part-3-ee8558f65dd7" TargetMode="Externa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0.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0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7.xml"/><Relationship Id="rId1" Type="http://schemas.openxmlformats.org/officeDocument/2006/relationships/slideLayout" Target="../slideLayouts/slideLayout3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50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148.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3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50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2.png"/><Relationship Id="rId2" Type="http://schemas.openxmlformats.org/officeDocument/2006/relationships/notesSlide" Target="../notesSlides/notesSlide149.xml"/><Relationship Id="rId16" Type="http://schemas.openxmlformats.org/officeDocument/2006/relationships/image" Target="../media/image48.png"/><Relationship Id="rId20" Type="http://schemas.openxmlformats.org/officeDocument/2006/relationships/image" Target="../media/image74.png"/><Relationship Id="rId1" Type="http://schemas.openxmlformats.org/officeDocument/2006/relationships/slideLayout" Target="../slideLayouts/slideLayout3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67.png"/><Relationship Id="rId19" Type="http://schemas.openxmlformats.org/officeDocument/2006/relationships/image" Target="../media/image73.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png"/></Relationships>
</file>

<file path=ppt/slides/_rels/slide50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50.xml"/><Relationship Id="rId1" Type="http://schemas.openxmlformats.org/officeDocument/2006/relationships/slideLayout" Target="../slideLayouts/slideLayout3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1.xml"/><Relationship Id="rId1" Type="http://schemas.openxmlformats.org/officeDocument/2006/relationships/slideLayout" Target="../slideLayouts/slideLayout52.xml"/></Relationships>
</file>

<file path=ppt/slides/_rels/slide5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2.xml"/><Relationship Id="rId1" Type="http://schemas.openxmlformats.org/officeDocument/2006/relationships/slideLayout" Target="../slideLayouts/slideLayout52.xml"/><Relationship Id="rId5" Type="http://schemas.openxmlformats.org/officeDocument/2006/relationships/image" Target="../media/image129.png"/><Relationship Id="rId4" Type="http://schemas.openxmlformats.org/officeDocument/2006/relationships/image" Target="../media/image128.png"/></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2.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2.xml"/></Relationships>
</file>

<file path=ppt/slides/_rels/slide5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7.xml"/><Relationship Id="rId1" Type="http://schemas.openxmlformats.org/officeDocument/2006/relationships/slideLayout" Target="../slideLayouts/slideLayout5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8.xml"/><Relationship Id="rId1" Type="http://schemas.openxmlformats.org/officeDocument/2006/relationships/slideLayout" Target="../slideLayouts/slideLayout52.xml"/></Relationships>
</file>

<file path=ppt/slides/_rels/slide52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59.xml"/><Relationship Id="rId1" Type="http://schemas.openxmlformats.org/officeDocument/2006/relationships/slideLayout" Target="../slideLayouts/slideLayout52.xml"/></Relationships>
</file>

<file path=ppt/slides/_rels/slide5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60.xml"/><Relationship Id="rId1" Type="http://schemas.openxmlformats.org/officeDocument/2006/relationships/slideLayout" Target="../slideLayouts/slideLayout52.xml"/></Relationships>
</file>

<file path=ppt/slides/_rels/slide5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61.xml"/><Relationship Id="rId1" Type="http://schemas.openxmlformats.org/officeDocument/2006/relationships/slideLayout" Target="../slideLayouts/slideLayout5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2.xml"/><Relationship Id="rId1" Type="http://schemas.openxmlformats.org/officeDocument/2006/relationships/slideLayout" Target="../slideLayouts/slideLayout52.xml"/></Relationships>
</file>

<file path=ppt/slides/_rels/slide52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1.xml"/><Relationship Id="rId4" Type="http://schemas.openxmlformats.org/officeDocument/2006/relationships/image" Target="../media/image184.png"/></Relationships>
</file>

<file path=ppt/slides/_rels/slide52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3.xml"/><Relationship Id="rId1" Type="http://schemas.openxmlformats.org/officeDocument/2006/relationships/slideLayout" Target="../slideLayouts/slideLayout52.xml"/><Relationship Id="rId4" Type="http://schemas.openxmlformats.org/officeDocument/2006/relationships/image" Target="../media/image17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64.xml"/><Relationship Id="rId1" Type="http://schemas.openxmlformats.org/officeDocument/2006/relationships/slideLayout" Target="../slideLayouts/slideLayout52.xml"/></Relationships>
</file>

<file path=ppt/slides/_rels/slide53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65.xml"/><Relationship Id="rId1" Type="http://schemas.openxmlformats.org/officeDocument/2006/relationships/slideLayout" Target="../slideLayouts/slideLayout52.xml"/></Relationships>
</file>

<file path=ppt/slides/_rels/slide532.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37.xml"/></Relationships>
</file>

<file path=ppt/slides/_rels/slide533.xml.rels><?xml version="1.0" encoding="UTF-8" standalone="yes"?>
<Relationships xmlns="http://schemas.openxmlformats.org/package/2006/relationships"><Relationship Id="rId2" Type="http://schemas.openxmlformats.org/officeDocument/2006/relationships/image" Target="../media/image2410.png"/><Relationship Id="rId1" Type="http://schemas.openxmlformats.org/officeDocument/2006/relationships/slideLayout" Target="../slideLayouts/slideLayout3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7.xml"/></Relationships>
</file>

<file path=ppt/slides/_rels/slide5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37.xml"/><Relationship Id="rId1" Type="http://schemas.openxmlformats.org/officeDocument/2006/relationships/vmlDrawing" Target="../drawings/vmlDrawing19.vml"/><Relationship Id="rId4" Type="http://schemas.openxmlformats.org/officeDocument/2006/relationships/image" Target="../media/image196.png"/></Relationships>
</file>

<file path=ppt/slides/_rels/slide543.xml.rels><?xml version="1.0" encoding="UTF-8" standalone="yes"?>
<Relationships xmlns="http://schemas.openxmlformats.org/package/2006/relationships"><Relationship Id="rId2" Type="http://schemas.openxmlformats.org/officeDocument/2006/relationships/image" Target="../media/image2601.png"/><Relationship Id="rId1" Type="http://schemas.openxmlformats.org/officeDocument/2006/relationships/slideLayout" Target="../slideLayouts/slideLayout37.xml"/></Relationships>
</file>

<file path=ppt/slides/_rels/slide544.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3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48.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37.xml"/></Relationships>
</file>

<file path=ppt/slides/_rels/slide54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0.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37.xml"/></Relationships>
</file>

<file path=ppt/slides/_rels/slide551.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37.xml"/></Relationships>
</file>

<file path=ppt/slides/_rels/slide552.xml.rels><?xml version="1.0" encoding="UTF-8" standalone="yes"?>
<Relationships xmlns="http://schemas.openxmlformats.org/package/2006/relationships"><Relationship Id="rId2" Type="http://schemas.openxmlformats.org/officeDocument/2006/relationships/image" Target="../media/image4800.png"/><Relationship Id="rId1" Type="http://schemas.openxmlformats.org/officeDocument/2006/relationships/slideLayout" Target="../slideLayouts/slideLayout37.xml"/></Relationships>
</file>

<file path=ppt/slides/_rels/slide55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3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5.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png"/><Relationship Id="rId1" Type="http://schemas.openxmlformats.org/officeDocument/2006/relationships/slideLayout" Target="../slideLayouts/slideLayout37.xml"/><Relationship Id="rId4" Type="http://schemas.openxmlformats.org/officeDocument/2006/relationships/image" Target="../media/image425.png"/></Relationships>
</file>

<file path=ppt/slides/_rels/slide556.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37.xml"/></Relationships>
</file>

<file path=ppt/slides/_rels/slide557.xml.rels><?xml version="1.0" encoding="UTF-8" standalone="yes"?>
<Relationships xmlns="http://schemas.openxmlformats.org/package/2006/relationships"><Relationship Id="rId13" Type="http://schemas.openxmlformats.org/officeDocument/2006/relationships/customXml" Target="../ink/ink85.xml"/><Relationship Id="rId18" Type="http://schemas.openxmlformats.org/officeDocument/2006/relationships/image" Target="../media/image181.emf"/><Relationship Id="rId26" Type="http://schemas.openxmlformats.org/officeDocument/2006/relationships/image" Target="../media/image223.emf"/><Relationship Id="rId39" Type="http://schemas.openxmlformats.org/officeDocument/2006/relationships/customXml" Target="../ink/ink98.xml"/><Relationship Id="rId21" Type="http://schemas.openxmlformats.org/officeDocument/2006/relationships/customXml" Target="../ink/ink89.xml"/><Relationship Id="rId34" Type="http://schemas.openxmlformats.org/officeDocument/2006/relationships/image" Target="../media/image261.emf"/><Relationship Id="rId42" Type="http://schemas.openxmlformats.org/officeDocument/2006/relationships/image" Target="../media/image301.emf"/><Relationship Id="rId47" Type="http://schemas.openxmlformats.org/officeDocument/2006/relationships/customXml" Target="../ink/ink102.xml"/><Relationship Id="rId50" Type="http://schemas.openxmlformats.org/officeDocument/2006/relationships/image" Target="../media/image341.emf"/><Relationship Id="rId55" Type="http://schemas.openxmlformats.org/officeDocument/2006/relationships/customXml" Target="../ink/ink106.xml"/><Relationship Id="rId63" Type="http://schemas.openxmlformats.org/officeDocument/2006/relationships/customXml" Target="../ink/ink110.xml"/><Relationship Id="rId68" Type="http://schemas.openxmlformats.org/officeDocument/2006/relationships/image" Target="../media/image431.emf"/><Relationship Id="rId76" Type="http://schemas.openxmlformats.org/officeDocument/2006/relationships/image" Target="../media/image470.emf"/><Relationship Id="rId84" Type="http://schemas.openxmlformats.org/officeDocument/2006/relationships/image" Target="../media/image510.emf"/><Relationship Id="rId89" Type="http://schemas.openxmlformats.org/officeDocument/2006/relationships/customXml" Target="../ink/ink123.xml"/><Relationship Id="rId7" Type="http://schemas.openxmlformats.org/officeDocument/2006/relationships/oleObject" Target="../embeddings/oleObject29.bin"/><Relationship Id="rId71" Type="http://schemas.openxmlformats.org/officeDocument/2006/relationships/customXml" Target="../ink/ink114.xml"/><Relationship Id="rId92" Type="http://schemas.openxmlformats.org/officeDocument/2006/relationships/image" Target="../media/image550.emf"/><Relationship Id="rId2" Type="http://schemas.openxmlformats.org/officeDocument/2006/relationships/slideLayout" Target="../slideLayouts/slideLayout37.xml"/><Relationship Id="rId16" Type="http://schemas.openxmlformats.org/officeDocument/2006/relationships/image" Target="../media/image1701.emf"/><Relationship Id="rId29" Type="http://schemas.openxmlformats.org/officeDocument/2006/relationships/customXml" Target="../ink/ink93.xml"/><Relationship Id="rId11" Type="http://schemas.openxmlformats.org/officeDocument/2006/relationships/customXml" Target="../ink/ink84.xml"/><Relationship Id="rId24" Type="http://schemas.openxmlformats.org/officeDocument/2006/relationships/image" Target="../media/image211.emf"/><Relationship Id="rId32" Type="http://schemas.openxmlformats.org/officeDocument/2006/relationships/image" Target="../media/image251.emf"/><Relationship Id="rId37" Type="http://schemas.openxmlformats.org/officeDocument/2006/relationships/customXml" Target="../ink/ink97.xml"/><Relationship Id="rId40" Type="http://schemas.openxmlformats.org/officeDocument/2006/relationships/image" Target="../media/image291.emf"/><Relationship Id="rId45" Type="http://schemas.openxmlformats.org/officeDocument/2006/relationships/customXml" Target="../ink/ink101.xml"/><Relationship Id="rId53" Type="http://schemas.openxmlformats.org/officeDocument/2006/relationships/customXml" Target="../ink/ink105.xml"/><Relationship Id="rId58" Type="http://schemas.openxmlformats.org/officeDocument/2006/relationships/image" Target="../media/image381.emf"/><Relationship Id="rId66" Type="http://schemas.openxmlformats.org/officeDocument/2006/relationships/image" Target="../media/image421.emf"/><Relationship Id="rId74" Type="http://schemas.openxmlformats.org/officeDocument/2006/relationships/image" Target="../media/image460.emf"/><Relationship Id="rId79" Type="http://schemas.openxmlformats.org/officeDocument/2006/relationships/customXml" Target="../ink/ink118.xml"/><Relationship Id="rId87" Type="http://schemas.openxmlformats.org/officeDocument/2006/relationships/customXml" Target="../ink/ink122.xml"/><Relationship Id="rId5" Type="http://schemas.openxmlformats.org/officeDocument/2006/relationships/oleObject" Target="../embeddings/oleObject28.bin"/><Relationship Id="rId61" Type="http://schemas.openxmlformats.org/officeDocument/2006/relationships/customXml" Target="../ink/ink109.xml"/><Relationship Id="rId82" Type="http://schemas.openxmlformats.org/officeDocument/2006/relationships/image" Target="../media/image501.emf"/><Relationship Id="rId90" Type="http://schemas.openxmlformats.org/officeDocument/2006/relationships/image" Target="../media/image540.emf"/><Relationship Id="rId19" Type="http://schemas.openxmlformats.org/officeDocument/2006/relationships/customXml" Target="../ink/ink88.xml"/><Relationship Id="rId14" Type="http://schemas.openxmlformats.org/officeDocument/2006/relationships/image" Target="../media/image160.emf"/><Relationship Id="rId22" Type="http://schemas.openxmlformats.org/officeDocument/2006/relationships/image" Target="../media/image201.emf"/><Relationship Id="rId27" Type="http://schemas.openxmlformats.org/officeDocument/2006/relationships/customXml" Target="../ink/ink92.xml"/><Relationship Id="rId30" Type="http://schemas.openxmlformats.org/officeDocument/2006/relationships/image" Target="../media/image241.emf"/><Relationship Id="rId35" Type="http://schemas.openxmlformats.org/officeDocument/2006/relationships/customXml" Target="../ink/ink96.xml"/><Relationship Id="rId43" Type="http://schemas.openxmlformats.org/officeDocument/2006/relationships/customXml" Target="../ink/ink100.xml"/><Relationship Id="rId48" Type="http://schemas.openxmlformats.org/officeDocument/2006/relationships/image" Target="../media/image331.emf"/><Relationship Id="rId56" Type="http://schemas.openxmlformats.org/officeDocument/2006/relationships/image" Target="../media/image371.emf"/><Relationship Id="rId64" Type="http://schemas.openxmlformats.org/officeDocument/2006/relationships/image" Target="../media/image411.emf"/><Relationship Id="rId69" Type="http://schemas.openxmlformats.org/officeDocument/2006/relationships/customXml" Target="../ink/ink113.xml"/><Relationship Id="rId77" Type="http://schemas.openxmlformats.org/officeDocument/2006/relationships/customXml" Target="../ink/ink117.xml"/><Relationship Id="rId8" Type="http://schemas.openxmlformats.org/officeDocument/2006/relationships/image" Target="../media/image222.wmf"/><Relationship Id="rId51" Type="http://schemas.openxmlformats.org/officeDocument/2006/relationships/customXml" Target="../ink/ink104.xml"/><Relationship Id="rId72" Type="http://schemas.openxmlformats.org/officeDocument/2006/relationships/image" Target="../media/image450.emf"/><Relationship Id="rId80" Type="http://schemas.openxmlformats.org/officeDocument/2006/relationships/image" Target="../media/image490.emf"/><Relationship Id="rId85" Type="http://schemas.openxmlformats.org/officeDocument/2006/relationships/customXml" Target="../ink/ink121.xml"/><Relationship Id="rId3" Type="http://schemas.openxmlformats.org/officeDocument/2006/relationships/oleObject" Target="../embeddings/oleObject27.bin"/><Relationship Id="rId12" Type="http://schemas.openxmlformats.org/officeDocument/2006/relationships/image" Target="../media/image152.emf"/><Relationship Id="rId17" Type="http://schemas.openxmlformats.org/officeDocument/2006/relationships/customXml" Target="../ink/ink87.xml"/><Relationship Id="rId25" Type="http://schemas.openxmlformats.org/officeDocument/2006/relationships/customXml" Target="../ink/ink91.xml"/><Relationship Id="rId33" Type="http://schemas.openxmlformats.org/officeDocument/2006/relationships/customXml" Target="../ink/ink95.xml"/><Relationship Id="rId38" Type="http://schemas.openxmlformats.org/officeDocument/2006/relationships/image" Target="../media/image281.emf"/><Relationship Id="rId46" Type="http://schemas.openxmlformats.org/officeDocument/2006/relationships/image" Target="../media/image321.emf"/><Relationship Id="rId59" Type="http://schemas.openxmlformats.org/officeDocument/2006/relationships/customXml" Target="../ink/ink108.xml"/><Relationship Id="rId67" Type="http://schemas.openxmlformats.org/officeDocument/2006/relationships/customXml" Target="../ink/ink112.xml"/><Relationship Id="rId20" Type="http://schemas.openxmlformats.org/officeDocument/2006/relationships/image" Target="../media/image191.emf"/><Relationship Id="rId41" Type="http://schemas.openxmlformats.org/officeDocument/2006/relationships/customXml" Target="../ink/ink99.xml"/><Relationship Id="rId54" Type="http://schemas.openxmlformats.org/officeDocument/2006/relationships/image" Target="../media/image361.emf"/><Relationship Id="rId62" Type="http://schemas.openxmlformats.org/officeDocument/2006/relationships/image" Target="../media/image401.emf"/><Relationship Id="rId70" Type="http://schemas.openxmlformats.org/officeDocument/2006/relationships/image" Target="../media/image440.emf"/><Relationship Id="rId75" Type="http://schemas.openxmlformats.org/officeDocument/2006/relationships/customXml" Target="../ink/ink116.xml"/><Relationship Id="rId83" Type="http://schemas.openxmlformats.org/officeDocument/2006/relationships/customXml" Target="../ink/ink120.xml"/><Relationship Id="rId88" Type="http://schemas.openxmlformats.org/officeDocument/2006/relationships/image" Target="../media/image530.emf"/><Relationship Id="rId91" Type="http://schemas.openxmlformats.org/officeDocument/2006/relationships/customXml" Target="../ink/ink124.xml"/><Relationship Id="rId1" Type="http://schemas.openxmlformats.org/officeDocument/2006/relationships/vmlDrawing" Target="../drawings/vmlDrawing20.vml"/><Relationship Id="rId6" Type="http://schemas.openxmlformats.org/officeDocument/2006/relationships/image" Target="../media/image221.emf"/><Relationship Id="rId15" Type="http://schemas.openxmlformats.org/officeDocument/2006/relationships/customXml" Target="../ink/ink86.xml"/><Relationship Id="rId23" Type="http://schemas.openxmlformats.org/officeDocument/2006/relationships/customXml" Target="../ink/ink90.xml"/><Relationship Id="rId28" Type="http://schemas.openxmlformats.org/officeDocument/2006/relationships/image" Target="../media/image231.emf"/><Relationship Id="rId36" Type="http://schemas.openxmlformats.org/officeDocument/2006/relationships/image" Target="../media/image272.emf"/><Relationship Id="rId49" Type="http://schemas.openxmlformats.org/officeDocument/2006/relationships/customXml" Target="../ink/ink103.xml"/><Relationship Id="rId57" Type="http://schemas.openxmlformats.org/officeDocument/2006/relationships/customXml" Target="../ink/ink107.xml"/><Relationship Id="rId10" Type="http://schemas.openxmlformats.org/officeDocument/2006/relationships/image" Target="../media/image141.emf"/><Relationship Id="rId31" Type="http://schemas.openxmlformats.org/officeDocument/2006/relationships/customXml" Target="../ink/ink94.xml"/><Relationship Id="rId44" Type="http://schemas.openxmlformats.org/officeDocument/2006/relationships/image" Target="../media/image311.emf"/><Relationship Id="rId52" Type="http://schemas.openxmlformats.org/officeDocument/2006/relationships/image" Target="../media/image351.emf"/><Relationship Id="rId60" Type="http://schemas.openxmlformats.org/officeDocument/2006/relationships/image" Target="../media/image391.emf"/><Relationship Id="rId65" Type="http://schemas.openxmlformats.org/officeDocument/2006/relationships/customXml" Target="../ink/ink111.xml"/><Relationship Id="rId73" Type="http://schemas.openxmlformats.org/officeDocument/2006/relationships/customXml" Target="../ink/ink115.xml"/><Relationship Id="rId78" Type="http://schemas.openxmlformats.org/officeDocument/2006/relationships/image" Target="../media/image480.emf"/><Relationship Id="rId81" Type="http://schemas.openxmlformats.org/officeDocument/2006/relationships/customXml" Target="../ink/ink119.xml"/><Relationship Id="rId86" Type="http://schemas.openxmlformats.org/officeDocument/2006/relationships/image" Target="../media/image520.emf"/><Relationship Id="rId4" Type="http://schemas.openxmlformats.org/officeDocument/2006/relationships/image" Target="../media/image220.emf"/><Relationship Id="rId9" Type="http://schemas.openxmlformats.org/officeDocument/2006/relationships/customXml" Target="../ink/ink83.xml"/></Relationships>
</file>

<file path=ppt/slides/_rels/slide55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7.xml"/><Relationship Id="rId1" Type="http://schemas.openxmlformats.org/officeDocument/2006/relationships/vmlDrawing" Target="../drawings/vmlDrawing21.vml"/><Relationship Id="rId4" Type="http://schemas.openxmlformats.org/officeDocument/2006/relationships/image" Target="../media/image189.wmf"/></Relationships>
</file>

<file path=ppt/slides/_rels/slide55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37.xml"/><Relationship Id="rId1" Type="http://schemas.openxmlformats.org/officeDocument/2006/relationships/vmlDrawing" Target="../drawings/vmlDrawing22.vml"/><Relationship Id="rId4" Type="http://schemas.openxmlformats.org/officeDocument/2006/relationships/image" Target="../media/image228.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0.xml.rels><?xml version="1.0" encoding="UTF-8" standalone="yes"?>
<Relationships xmlns="http://schemas.openxmlformats.org/package/2006/relationships"><Relationship Id="rId3" Type="http://schemas.openxmlformats.org/officeDocument/2006/relationships/image" Target="../media/image231.webp"/><Relationship Id="rId2" Type="http://schemas.openxmlformats.org/officeDocument/2006/relationships/image" Target="../media/image230.webp"/><Relationship Id="rId1" Type="http://schemas.openxmlformats.org/officeDocument/2006/relationships/slideLayout" Target="../slideLayouts/slideLayout37.xml"/></Relationships>
</file>

<file path=ppt/slides/_rels/slide561.xml.rels><?xml version="1.0" encoding="UTF-8" standalone="yes"?>
<Relationships xmlns="http://schemas.openxmlformats.org/package/2006/relationships"><Relationship Id="rId2" Type="http://schemas.openxmlformats.org/officeDocument/2006/relationships/hyperlink" Target="https://en.wikipedia.org/wiki/Laplace_smoothing" TargetMode="External"/><Relationship Id="rId1" Type="http://schemas.openxmlformats.org/officeDocument/2006/relationships/slideLayout" Target="../slideLayouts/slideLayout37.xml"/></Relationships>
</file>

<file path=ppt/slides/_rels/slide56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3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37.xml"/></Relationships>
</file>

<file path=ppt/slides/_rels/slide56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37.xml"/></Relationships>
</file>

<file path=ppt/slides/_rels/slide567.xml.rels><?xml version="1.0" encoding="UTF-8" standalone="yes"?>
<Relationships xmlns="http://schemas.openxmlformats.org/package/2006/relationships"><Relationship Id="rId2" Type="http://schemas.openxmlformats.org/officeDocument/2006/relationships/image" Target="../media/image244.tmp"/><Relationship Id="rId1" Type="http://schemas.openxmlformats.org/officeDocument/2006/relationships/slideLayout" Target="../slideLayouts/slideLayout3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37.xml"/><Relationship Id="rId1" Type="http://schemas.openxmlformats.org/officeDocument/2006/relationships/tags" Target="../tags/tag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0.xml.rels><?xml version="1.0" encoding="UTF-8" standalone="yes"?>
<Relationships xmlns="http://schemas.openxmlformats.org/package/2006/relationships"><Relationship Id="rId3" Type="http://schemas.openxmlformats.org/officeDocument/2006/relationships/image" Target="../media/image1840.png"/><Relationship Id="rId2" Type="http://schemas.openxmlformats.org/officeDocument/2006/relationships/image" Target="../media/image1760.png"/><Relationship Id="rId1" Type="http://schemas.openxmlformats.org/officeDocument/2006/relationships/slideLayout" Target="../slideLayouts/slideLayout37.xml"/><Relationship Id="rId6" Type="http://schemas.openxmlformats.org/officeDocument/2006/relationships/image" Target="../media/image2110.png"/><Relationship Id="rId5" Type="http://schemas.openxmlformats.org/officeDocument/2006/relationships/image" Target="../media/image2000.png"/><Relationship Id="rId4" Type="http://schemas.openxmlformats.org/officeDocument/2006/relationships/image" Target="../media/image258.png"/></Relationships>
</file>

<file path=ppt/slides/_rels/slide57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37.xml"/></Relationships>
</file>

<file path=ppt/slides/_rels/slide57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31.png"/><Relationship Id="rId1" Type="http://schemas.openxmlformats.org/officeDocument/2006/relationships/slideLayout" Target="../slideLayouts/slideLayout37.xml"/><Relationship Id="rId5" Type="http://schemas.openxmlformats.org/officeDocument/2006/relationships/image" Target="../media/image250.png"/><Relationship Id="rId4" Type="http://schemas.openxmlformats.org/officeDocument/2006/relationships/image" Target="../media/image242.png"/></Relationships>
</file>

<file path=ppt/slides/_rels/slide57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7.xml"/></Relationships>
</file>

<file path=ppt/slides/_rels/slide574.xml.rels><?xml version="1.0" encoding="UTF-8" standalone="yes"?>
<Relationships xmlns="http://schemas.openxmlformats.org/package/2006/relationships"><Relationship Id="rId3" Type="http://schemas.openxmlformats.org/officeDocument/2006/relationships/image" Target="../media/image2610.png"/><Relationship Id="rId2" Type="http://schemas.openxmlformats.org/officeDocument/2006/relationships/notesSlide" Target="../notesSlides/notesSlide167.xml"/><Relationship Id="rId1" Type="http://schemas.openxmlformats.org/officeDocument/2006/relationships/slideLayout" Target="../slideLayouts/slideLayout37.xml"/></Relationships>
</file>

<file path=ppt/slides/_rels/slide575.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tags" Target="../tags/tag40.xml"/><Relationship Id="rId7" Type="http://schemas.openxmlformats.org/officeDocument/2006/relationships/image" Target="../media/image259.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56.xml"/><Relationship Id="rId11" Type="http://schemas.openxmlformats.org/officeDocument/2006/relationships/image" Target="../media/image264.png"/><Relationship Id="rId5" Type="http://schemas.openxmlformats.org/officeDocument/2006/relationships/tags" Target="../tags/tag42.xml"/><Relationship Id="rId10" Type="http://schemas.openxmlformats.org/officeDocument/2006/relationships/image" Target="../media/image263.png"/><Relationship Id="rId4" Type="http://schemas.openxmlformats.org/officeDocument/2006/relationships/tags" Target="../tags/tag41.xml"/><Relationship Id="rId9" Type="http://schemas.openxmlformats.org/officeDocument/2006/relationships/image" Target="../media/image262.png"/></Relationships>
</file>

<file path=ppt/slides/_rels/slide576.xml.rels><?xml version="1.0" encoding="UTF-8" standalone="yes"?>
<Relationships xmlns="http://schemas.openxmlformats.org/package/2006/relationships"><Relationship Id="rId2" Type="http://schemas.openxmlformats.org/officeDocument/2006/relationships/image" Target="../media/image3800.png"/><Relationship Id="rId1" Type="http://schemas.openxmlformats.org/officeDocument/2006/relationships/slideLayout" Target="../slideLayouts/slideLayout37.xml"/></Relationships>
</file>

<file path=ppt/slides/_rels/slide577.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tags" Target="../tags/tag45.xml"/><Relationship Id="rId7" Type="http://schemas.openxmlformats.org/officeDocument/2006/relationships/slideLayout" Target="../slideLayouts/slideLayout56.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267.png"/><Relationship Id="rId5" Type="http://schemas.openxmlformats.org/officeDocument/2006/relationships/tags" Target="../tags/tag47.xml"/><Relationship Id="rId10" Type="http://schemas.openxmlformats.org/officeDocument/2006/relationships/image" Target="../media/image259.png"/><Relationship Id="rId4" Type="http://schemas.openxmlformats.org/officeDocument/2006/relationships/tags" Target="../tags/tag46.xml"/><Relationship Id="rId9" Type="http://schemas.openxmlformats.org/officeDocument/2006/relationships/image" Target="../media/image266.png"/></Relationships>
</file>

<file path=ppt/slides/_rels/slide578.xml.rels><?xml version="1.0" encoding="UTF-8" standalone="yes"?>
<Relationships xmlns="http://schemas.openxmlformats.org/package/2006/relationships"><Relationship Id="rId2" Type="http://schemas.openxmlformats.org/officeDocument/2006/relationships/hyperlink" Target="https://ml-cheatsheet.readthedocs.io/en/latest/loss_functions.html#loss-cross-entropy" TargetMode="External"/><Relationship Id="rId1" Type="http://schemas.openxmlformats.org/officeDocument/2006/relationships/slideLayout" Target="../slideLayouts/slideLayout37.xml"/></Relationships>
</file>

<file path=ppt/slides/_rels/slide57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52.xml"/><Relationship Id="rId1" Type="http://schemas.openxmlformats.org/officeDocument/2006/relationships/vmlDrawing" Target="../drawings/vmlDrawing23.vml"/><Relationship Id="rId4" Type="http://schemas.openxmlformats.org/officeDocument/2006/relationships/image" Target="../media/image268.wmf"/></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7.xml"/></Relationships>
</file>

<file path=ppt/slides/_rels/slide580.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37.xml"/></Relationships>
</file>

<file path=ppt/slides/_rels/slide581.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271.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252.png"/><Relationship Id="rId5" Type="http://schemas.openxmlformats.org/officeDocument/2006/relationships/image" Target="../media/image270.png"/><Relationship Id="rId4" Type="http://schemas.openxmlformats.org/officeDocument/2006/relationships/slideLayout" Target="../slideLayouts/slideLayout56.xml"/></Relationships>
</file>

<file path=ppt/slides/_rels/slide582.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270.png"/><Relationship Id="rId4" Type="http://schemas.openxmlformats.org/officeDocument/2006/relationships/image" Target="../media/image252.png"/></Relationships>
</file>

<file path=ppt/slides/_rels/slide583.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00.png"/><Relationship Id="rId7" Type="http://schemas.openxmlformats.org/officeDocument/2006/relationships/image" Target="../media/image440.png"/><Relationship Id="rId2" Type="http://schemas.openxmlformats.org/officeDocument/2006/relationships/image" Target="../media/image272.png"/><Relationship Id="rId1" Type="http://schemas.openxmlformats.org/officeDocument/2006/relationships/slideLayout" Target="../slideLayouts/slideLayout37.xml"/><Relationship Id="rId6" Type="http://schemas.openxmlformats.org/officeDocument/2006/relationships/image" Target="../media/image430.png"/><Relationship Id="rId5" Type="http://schemas.openxmlformats.org/officeDocument/2006/relationships/image" Target="../media/image4200.png"/><Relationship Id="rId10" Type="http://schemas.openxmlformats.org/officeDocument/2006/relationships/image" Target="../media/image470.png"/><Relationship Id="rId4" Type="http://schemas.openxmlformats.org/officeDocument/2006/relationships/image" Target="../media/image4100.png"/><Relationship Id="rId9" Type="http://schemas.openxmlformats.org/officeDocument/2006/relationships/image" Target="../media/image460.png"/></Relationships>
</file>

<file path=ppt/slides/_rels/slide584.xml.rels><?xml version="1.0" encoding="UTF-8" standalone="yes"?>
<Relationships xmlns="http://schemas.openxmlformats.org/package/2006/relationships"><Relationship Id="rId3" Type="http://schemas.openxmlformats.org/officeDocument/2006/relationships/image" Target="../media/image12100.png"/><Relationship Id="rId2" Type="http://schemas.openxmlformats.org/officeDocument/2006/relationships/notesSlide" Target="../notesSlides/notesSlide168.xml"/><Relationship Id="rId1" Type="http://schemas.openxmlformats.org/officeDocument/2006/relationships/slideLayout" Target="../slideLayouts/slideLayout37.xml"/></Relationships>
</file>

<file path=ppt/slides/_rels/slide585.xml.rels><?xml version="1.0" encoding="UTF-8" standalone="yes"?>
<Relationships xmlns="http://schemas.openxmlformats.org/package/2006/relationships"><Relationship Id="rId8" Type="http://schemas.openxmlformats.org/officeDocument/2006/relationships/image" Target="../media/image273.png"/><Relationship Id="rId13" Type="http://schemas.openxmlformats.org/officeDocument/2006/relationships/image" Target="../media/image277.png"/><Relationship Id="rId3" Type="http://schemas.openxmlformats.org/officeDocument/2006/relationships/tags" Target="../tags/tag56.xml"/><Relationship Id="rId7" Type="http://schemas.openxmlformats.org/officeDocument/2006/relationships/slideLayout" Target="../slideLayouts/slideLayout56.xml"/><Relationship Id="rId12" Type="http://schemas.openxmlformats.org/officeDocument/2006/relationships/image" Target="../media/image276.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275.png"/><Relationship Id="rId5" Type="http://schemas.openxmlformats.org/officeDocument/2006/relationships/tags" Target="../tags/tag58.xml"/><Relationship Id="rId15" Type="http://schemas.openxmlformats.org/officeDocument/2006/relationships/image" Target="../media/image279.tiff"/><Relationship Id="rId10" Type="http://schemas.openxmlformats.org/officeDocument/2006/relationships/hyperlink" Target="https://www.youtube.com/watch?time_continue=1&amp;v=yFPLyDwVifc" TargetMode="External"/><Relationship Id="rId4" Type="http://schemas.openxmlformats.org/officeDocument/2006/relationships/tags" Target="../tags/tag57.xml"/><Relationship Id="rId9" Type="http://schemas.openxmlformats.org/officeDocument/2006/relationships/image" Target="../media/image274.png"/><Relationship Id="rId14" Type="http://schemas.openxmlformats.org/officeDocument/2006/relationships/image" Target="../media/image278.png"/></Relationships>
</file>

<file path=ppt/slides/_rels/slide586.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37.xml"/><Relationship Id="rId5" Type="http://schemas.openxmlformats.org/officeDocument/2006/relationships/image" Target="../media/image431.png"/><Relationship Id="rId4" Type="http://schemas.openxmlformats.org/officeDocument/2006/relationships/image" Target="../media/image429.png"/></Relationships>
</file>

<file path=ppt/slides/_rels/slide587.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37.xml"/><Relationship Id="rId5" Type="http://schemas.openxmlformats.org/officeDocument/2006/relationships/image" Target="../media/image431.png"/><Relationship Id="rId4" Type="http://schemas.openxmlformats.org/officeDocument/2006/relationships/image" Target="../media/image429.png"/></Relationships>
</file>

<file path=ppt/slides/_rels/slide588.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5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9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69.xml"/><Relationship Id="rId1" Type="http://schemas.openxmlformats.org/officeDocument/2006/relationships/slideLayout" Target="../slideLayouts/slideLayout37.xml"/><Relationship Id="rId4" Type="http://schemas.openxmlformats.org/officeDocument/2006/relationships/image" Target="../media/image560.png"/></Relationships>
</file>

<file path=ppt/slides/_rels/slide591.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281.png"/><Relationship Id="rId7" Type="http://schemas.openxmlformats.org/officeDocument/2006/relationships/image" Target="../media/image285.png"/><Relationship Id="rId2" Type="http://schemas.openxmlformats.org/officeDocument/2006/relationships/image" Target="../media/image280.jpg"/><Relationship Id="rId1" Type="http://schemas.openxmlformats.org/officeDocument/2006/relationships/slideLayout" Target="../slideLayouts/slideLayout41.xml"/><Relationship Id="rId6" Type="http://schemas.openxmlformats.org/officeDocument/2006/relationships/image" Target="../media/image284.jpg"/><Relationship Id="rId11" Type="http://schemas.openxmlformats.org/officeDocument/2006/relationships/image" Target="../media/image288.png"/><Relationship Id="rId5" Type="http://schemas.openxmlformats.org/officeDocument/2006/relationships/image" Target="../media/image283.png"/><Relationship Id="rId10" Type="http://schemas.openxmlformats.org/officeDocument/2006/relationships/image" Target="../media/image287.png"/><Relationship Id="rId4" Type="http://schemas.openxmlformats.org/officeDocument/2006/relationships/image" Target="../media/image282.png"/><Relationship Id="rId9" Type="http://schemas.openxmlformats.org/officeDocument/2006/relationships/image" Target="../media/image286.png"/></Relationships>
</file>

<file path=ppt/slides/_rels/slide592.xml.rels><?xml version="1.0" encoding="UTF-8" standalone="yes"?>
<Relationships xmlns="http://schemas.openxmlformats.org/package/2006/relationships"><Relationship Id="rId3" Type="http://schemas.openxmlformats.org/officeDocument/2006/relationships/image" Target="../media/image290.jpg"/><Relationship Id="rId2" Type="http://schemas.openxmlformats.org/officeDocument/2006/relationships/image" Target="../media/image289.png"/><Relationship Id="rId1" Type="http://schemas.openxmlformats.org/officeDocument/2006/relationships/slideLayout" Target="../slideLayouts/slideLayout41.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9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37.xml"/></Relationships>
</file>

<file path=ppt/slides/_rels/slide595.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297.jpg"/><Relationship Id="rId2" Type="http://schemas.openxmlformats.org/officeDocument/2006/relationships/image" Target="../media/image293.jpg"/><Relationship Id="rId1" Type="http://schemas.openxmlformats.org/officeDocument/2006/relationships/slideLayout" Target="../slideLayouts/slideLayout3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59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41.xml"/><Relationship Id="rId5" Type="http://schemas.openxmlformats.org/officeDocument/2006/relationships/image" Target="../media/image297.jpg"/><Relationship Id="rId4" Type="http://schemas.openxmlformats.org/officeDocument/2006/relationships/image" Target="../media/image296.png"/></Relationships>
</file>

<file path=ppt/slides/_rels/slide597.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296.png"/><Relationship Id="rId1" Type="http://schemas.openxmlformats.org/officeDocument/2006/relationships/slideLayout" Target="../slideLayouts/slideLayout37.xml"/><Relationship Id="rId4" Type="http://schemas.openxmlformats.org/officeDocument/2006/relationships/image" Target="../media/image300.png"/></Relationships>
</file>

<file path=ppt/slides/_rels/slide598.xml.rels><?xml version="1.0" encoding="UTF-8" standalone="yes"?>
<Relationships xmlns="http://schemas.openxmlformats.org/package/2006/relationships"><Relationship Id="rId2" Type="http://schemas.openxmlformats.org/officeDocument/2006/relationships/image" Target="../media/image301.jpg"/><Relationship Id="rId1" Type="http://schemas.openxmlformats.org/officeDocument/2006/relationships/slideLayout" Target="../slideLayouts/slideLayout55.xml"/></Relationships>
</file>

<file path=ppt/slides/_rels/slide599.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0.png"/><Relationship Id="rId1" Type="http://schemas.openxmlformats.org/officeDocument/2006/relationships/slideLayout" Target="../slideLayouts/slideLayout41.xml"/><Relationship Id="rId4" Type="http://schemas.openxmlformats.org/officeDocument/2006/relationships/image" Target="../media/image29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60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0.png"/><Relationship Id="rId1" Type="http://schemas.openxmlformats.org/officeDocument/2006/relationships/slideLayout" Target="../slideLayouts/slideLayout37.xml"/><Relationship Id="rId4" Type="http://schemas.openxmlformats.org/officeDocument/2006/relationships/image" Target="../media/image303.png"/></Relationships>
</file>

<file path=ppt/slides/_rels/slide601.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3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03.xml.rels><?xml version="1.0" encoding="UTF-8" standalone="yes"?>
<Relationships xmlns="http://schemas.openxmlformats.org/package/2006/relationships"><Relationship Id="rId3" Type="http://schemas.openxmlformats.org/officeDocument/2006/relationships/image" Target="../media/image8300.png"/><Relationship Id="rId2" Type="http://schemas.openxmlformats.org/officeDocument/2006/relationships/image" Target="../media/image8200.png"/><Relationship Id="rId1" Type="http://schemas.openxmlformats.org/officeDocument/2006/relationships/slideLayout" Target="../slideLayouts/slideLayout37.xml"/><Relationship Id="rId5" Type="http://schemas.openxmlformats.org/officeDocument/2006/relationships/image" Target="../media/image8500.png"/><Relationship Id="rId4" Type="http://schemas.openxmlformats.org/officeDocument/2006/relationships/image" Target="../media/image8400.png"/></Relationships>
</file>

<file path=ppt/slides/_rels/slide604.xml.rels><?xml version="1.0" encoding="UTF-8" standalone="yes"?>
<Relationships xmlns="http://schemas.openxmlformats.org/package/2006/relationships"><Relationship Id="rId8" Type="http://schemas.openxmlformats.org/officeDocument/2006/relationships/image" Target="../media/image9200.png"/><Relationship Id="rId13" Type="http://schemas.openxmlformats.org/officeDocument/2006/relationships/image" Target="../media/image970.png"/><Relationship Id="rId3" Type="http://schemas.openxmlformats.org/officeDocument/2006/relationships/image" Target="../media/image8700.png"/><Relationship Id="rId7" Type="http://schemas.openxmlformats.org/officeDocument/2006/relationships/image" Target="../media/image9110.png"/><Relationship Id="rId12" Type="http://schemas.openxmlformats.org/officeDocument/2006/relationships/image" Target="../media/image960.png"/><Relationship Id="rId2" Type="http://schemas.openxmlformats.org/officeDocument/2006/relationships/image" Target="../media/image860.png"/><Relationship Id="rId1" Type="http://schemas.openxmlformats.org/officeDocument/2006/relationships/slideLayout" Target="../slideLayouts/slideLayout37.xml"/><Relationship Id="rId6" Type="http://schemas.openxmlformats.org/officeDocument/2006/relationships/image" Target="../media/image9000.png"/><Relationship Id="rId11" Type="http://schemas.openxmlformats.org/officeDocument/2006/relationships/image" Target="../media/image950.png"/><Relationship Id="rId5" Type="http://schemas.openxmlformats.org/officeDocument/2006/relationships/image" Target="../media/image8900.png"/><Relationship Id="rId10" Type="http://schemas.openxmlformats.org/officeDocument/2006/relationships/image" Target="../media/image940.png"/><Relationship Id="rId4" Type="http://schemas.openxmlformats.org/officeDocument/2006/relationships/image" Target="../media/image8800.png"/><Relationship Id="rId9" Type="http://schemas.openxmlformats.org/officeDocument/2006/relationships/image" Target="../media/image930.png"/></Relationships>
</file>

<file path=ppt/slides/_rels/slide605.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3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2.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42.xml"/></Relationships>
</file>

<file path=ppt/slides/_rels/slide613.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42.xml"/></Relationships>
</file>

<file path=ppt/slides/_rels/slide61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42.xml"/></Relationships>
</file>

<file path=ppt/slides/_rels/slide615.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42.xml"/></Relationships>
</file>

<file path=ppt/slides/_rels/slide61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42.xml"/></Relationships>
</file>

<file path=ppt/slides/_rels/slide617.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42.xml"/></Relationships>
</file>

<file path=ppt/slides/_rels/slide618.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42.xml"/></Relationships>
</file>

<file path=ppt/slides/_rels/slide619.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7.xml"/></Relationships>
</file>

<file path=ppt/slides/_rels/slide620.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42.xml"/></Relationships>
</file>

<file path=ppt/slides/_rels/slide621.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42.xml"/></Relationships>
</file>

<file path=ppt/slides/_rels/slide622.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42.xml"/></Relationships>
</file>

<file path=ppt/slides/_rels/slide62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42.xml"/></Relationships>
</file>

<file path=ppt/slides/_rels/slide624.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42.xml"/></Relationships>
</file>

<file path=ppt/slides/_rels/slide625.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42.xml"/></Relationships>
</file>

<file path=ppt/slides/_rels/slide626.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42.xml"/></Relationships>
</file>

<file path=ppt/slides/_rels/slide627.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2.xml"/></Relationships>
</file>

<file path=ppt/slides/_rels/slide628.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42.xml"/></Relationships>
</file>

<file path=ppt/slides/_rels/slide629.xml.rels><?xml version="1.0" encoding="UTF-8" standalone="yes"?>
<Relationships xmlns="http://schemas.openxmlformats.org/package/2006/relationships"><Relationship Id="rId3" Type="http://schemas.openxmlformats.org/officeDocument/2006/relationships/image" Target="../media/image1100.emf"/><Relationship Id="rId2" Type="http://schemas.openxmlformats.org/officeDocument/2006/relationships/customXml" Target="../ink/ink125.xml"/><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7.xml"/></Relationships>
</file>

<file path=ppt/slides/_rels/slide630.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42.xml"/></Relationships>
</file>

<file path=ppt/slides/_rels/slide631.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42.xml"/></Relationships>
</file>

<file path=ppt/slides/_rels/slide632.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tags" Target="../tags/tag62.xml"/><Relationship Id="rId7" Type="http://schemas.openxmlformats.org/officeDocument/2006/relationships/image" Target="../media/image355.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354.png"/><Relationship Id="rId5" Type="http://schemas.openxmlformats.org/officeDocument/2006/relationships/slideLayout" Target="../slideLayouts/slideLayout51.xml"/><Relationship Id="rId4" Type="http://schemas.openxmlformats.org/officeDocument/2006/relationships/tags" Target="../tags/tag63.xml"/><Relationship Id="rId9" Type="http://schemas.openxmlformats.org/officeDocument/2006/relationships/image" Target="../media/image357.png"/></Relationships>
</file>

<file path=ppt/slides/_rels/slide633.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42.xml"/></Relationships>
</file>

<file path=ppt/slides/_rels/slide634.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4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36.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42.xml"/></Relationships>
</file>

<file path=ppt/slides/_rels/slide63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3.png"/><Relationship Id="rId1" Type="http://schemas.openxmlformats.org/officeDocument/2006/relationships/slideLayout" Target="../slideLayouts/slideLayout41.xml"/></Relationships>
</file>

<file path=ppt/slides/_rels/slide63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0.png"/><Relationship Id="rId7" Type="http://schemas.openxmlformats.org/officeDocument/2006/relationships/image" Target="../media/image430.png"/><Relationship Id="rId2" Type="http://schemas.openxmlformats.org/officeDocument/2006/relationships/image" Target="../media/image4000.png"/><Relationship Id="rId1" Type="http://schemas.openxmlformats.org/officeDocument/2006/relationships/slideLayout" Target="../slideLayouts/slideLayout58.xml"/><Relationship Id="rId6" Type="http://schemas.openxmlformats.org/officeDocument/2006/relationships/image" Target="../media/image4200.png"/><Relationship Id="rId5" Type="http://schemas.openxmlformats.org/officeDocument/2006/relationships/image" Target="NULL"/></Relationships>
</file>

<file path=ppt/slides/_rels/slide63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50.png"/><Relationship Id="rId7" Type="http://schemas.openxmlformats.org/officeDocument/2006/relationships/image" Target="../media/image470.png"/><Relationship Id="rId2" Type="http://schemas.openxmlformats.org/officeDocument/2006/relationships/image" Target="../media/image440.png"/><Relationship Id="rId1" Type="http://schemas.openxmlformats.org/officeDocument/2006/relationships/slideLayout" Target="../slideLayouts/slideLayout58.xml"/><Relationship Id="rId6" Type="http://schemas.openxmlformats.org/officeDocument/2006/relationships/image" Target="../media/image460.png"/><Relationship Id="rId5" Type="http://schemas.openxmlformats.org/officeDocument/2006/relationships/image" Target="NULL"/><Relationship Id="rId10" Type="http://schemas.openxmlformats.org/officeDocument/2006/relationships/image" Target="../media/image491.png"/><Relationship Id="rId9" Type="http://schemas.openxmlformats.org/officeDocument/2006/relationships/image" Target="../media/image4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4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10.png"/><Relationship Id="rId2" Type="http://schemas.openxmlformats.org/officeDocument/2006/relationships/image" Target="../media/image501.png"/><Relationship Id="rId1" Type="http://schemas.openxmlformats.org/officeDocument/2006/relationships/slideLayout" Target="../slideLayouts/slideLayout58.xml"/><Relationship Id="rId11" Type="http://schemas.openxmlformats.org/officeDocument/2006/relationships/image" Target="../media/image570.png"/><Relationship Id="rId10" Type="http://schemas.openxmlformats.org/officeDocument/2006/relationships/image" Target="../media/image560.png"/><Relationship Id="rId4" Type="http://schemas.openxmlformats.org/officeDocument/2006/relationships/image" Target="../media/image530.png"/><Relationship Id="rId9" Type="http://schemas.openxmlformats.org/officeDocument/2006/relationships/image" Target="../media/image540.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4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2.xml"/></Relationships>
</file>

<file path=ppt/slides/_rels/slide64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42.xml"/></Relationships>
</file>

<file path=ppt/slides/_rels/slide644.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42.xml"/></Relationships>
</file>

<file path=ppt/slides/_rels/slide645.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42.xml"/></Relationships>
</file>

<file path=ppt/slides/_rels/slide646.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42.xml"/></Relationships>
</file>

<file path=ppt/slides/_rels/slide647.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4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50.xml.rels><?xml version="1.0" encoding="UTF-8" standalone="yes"?>
<Relationships xmlns="http://schemas.openxmlformats.org/package/2006/relationships"><Relationship Id="rId3" Type="http://schemas.openxmlformats.org/officeDocument/2006/relationships/image" Target="../media/image367.jpg"/><Relationship Id="rId2" Type="http://schemas.openxmlformats.org/officeDocument/2006/relationships/image" Target="../media/image366.png"/><Relationship Id="rId1" Type="http://schemas.openxmlformats.org/officeDocument/2006/relationships/slideLayout" Target="../slideLayouts/slideLayout37.xml"/><Relationship Id="rId5" Type="http://schemas.openxmlformats.org/officeDocument/2006/relationships/image" Target="../media/image369.png"/><Relationship Id="rId4" Type="http://schemas.openxmlformats.org/officeDocument/2006/relationships/image" Target="../media/image368.png"/></Relationships>
</file>

<file path=ppt/slides/_rels/slide651.xml.rels><?xml version="1.0" encoding="UTF-8" standalone="yes"?>
<Relationships xmlns="http://schemas.openxmlformats.org/package/2006/relationships"><Relationship Id="rId3" Type="http://schemas.openxmlformats.org/officeDocument/2006/relationships/image" Target="../media/image369.png"/><Relationship Id="rId7" Type="http://schemas.openxmlformats.org/officeDocument/2006/relationships/image" Target="../media/image373.png"/><Relationship Id="rId2" Type="http://schemas.openxmlformats.org/officeDocument/2006/relationships/image" Target="../media/image367.jpg"/><Relationship Id="rId1" Type="http://schemas.openxmlformats.org/officeDocument/2006/relationships/slideLayout" Target="../slideLayouts/slideLayout37.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652.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67.jpg"/><Relationship Id="rId1" Type="http://schemas.openxmlformats.org/officeDocument/2006/relationships/slideLayout" Target="../slideLayouts/slideLayout37.xml"/><Relationship Id="rId6" Type="http://schemas.openxmlformats.org/officeDocument/2006/relationships/image" Target="../media/image376.jpg"/><Relationship Id="rId5" Type="http://schemas.openxmlformats.org/officeDocument/2006/relationships/image" Target="../media/image375.jpg"/><Relationship Id="rId4" Type="http://schemas.openxmlformats.org/officeDocument/2006/relationships/image" Target="../media/image374.png"/></Relationships>
</file>

<file path=ppt/slides/_rels/slide653.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67.jpg"/><Relationship Id="rId1" Type="http://schemas.openxmlformats.org/officeDocument/2006/relationships/slideLayout" Target="../slideLayouts/slideLayout37.xml"/><Relationship Id="rId5" Type="http://schemas.openxmlformats.org/officeDocument/2006/relationships/image" Target="../media/image379.jpg"/><Relationship Id="rId4" Type="http://schemas.openxmlformats.org/officeDocument/2006/relationships/image" Target="../media/image378.jpg"/></Relationships>
</file>

<file path=ppt/slides/_rels/slide65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1.xml"/></Relationships>
</file>

<file path=ppt/slides/_rels/slide65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jpg"/><Relationship Id="rId1" Type="http://schemas.openxmlformats.org/officeDocument/2006/relationships/slideLayout" Target="../slideLayouts/slideLayout37.xml"/><Relationship Id="rId4" Type="http://schemas.openxmlformats.org/officeDocument/2006/relationships/image" Target="../media/image383.png"/></Relationships>
</file>

<file path=ppt/slides/_rels/slide656.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37.xml"/></Relationships>
</file>

<file path=ppt/slides/_rels/slide657.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42.xml"/></Relationships>
</file>

<file path=ppt/slides/_rels/slide658.xml.rels><?xml version="1.0" encoding="UTF-8" standalone="yes"?>
<Relationships xmlns="http://schemas.openxmlformats.org/package/2006/relationships"><Relationship Id="rId2" Type="http://schemas.openxmlformats.org/officeDocument/2006/relationships/image" Target="../media/image6400.png"/><Relationship Id="rId1" Type="http://schemas.openxmlformats.org/officeDocument/2006/relationships/slideLayout" Target="../slideLayouts/slideLayout37.xml"/></Relationships>
</file>

<file path=ppt/slides/_rels/slide659.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660.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42.xml"/></Relationships>
</file>

<file path=ppt/slides/_rels/slide661.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42.xml"/></Relationships>
</file>

<file path=ppt/slides/_rels/slide662.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2.xml"/></Relationships>
</file>

<file path=ppt/slides/_rels/slide66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42.xml"/></Relationships>
</file>

<file path=ppt/slides/_rels/slide664.xml.rels><?xml version="1.0" encoding="UTF-8" standalone="yes"?>
<Relationships xmlns="http://schemas.openxmlformats.org/package/2006/relationships"><Relationship Id="rId3" Type="http://schemas.openxmlformats.org/officeDocument/2006/relationships/image" Target="../media/image391.jpeg"/><Relationship Id="rId2" Type="http://schemas.openxmlformats.org/officeDocument/2006/relationships/image" Target="../media/image1010.png"/><Relationship Id="rId1" Type="http://schemas.openxmlformats.org/officeDocument/2006/relationships/slideLayout" Target="../slideLayouts/slideLayout51.xml"/></Relationships>
</file>

<file path=ppt/slides/_rels/slide665.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392.jpeg"/><Relationship Id="rId1" Type="http://schemas.openxmlformats.org/officeDocument/2006/relationships/slideLayout" Target="../slideLayouts/slideLayout53.xml"/></Relationships>
</file>

<file path=ppt/slides/_rels/slide666.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393.jpeg"/><Relationship Id="rId1" Type="http://schemas.openxmlformats.org/officeDocument/2006/relationships/slideLayout" Target="../slideLayouts/slideLayout53.xml"/></Relationships>
</file>

<file path=ppt/slides/_rels/slide667.xml.rels><?xml version="1.0" encoding="UTF-8" standalone="yes"?>
<Relationships xmlns="http://schemas.openxmlformats.org/package/2006/relationships"><Relationship Id="rId3" Type="http://schemas.openxmlformats.org/officeDocument/2006/relationships/image" Target="../media/image1760.png"/><Relationship Id="rId2" Type="http://schemas.openxmlformats.org/officeDocument/2006/relationships/image" Target="../media/image394.jpeg"/><Relationship Id="rId1" Type="http://schemas.openxmlformats.org/officeDocument/2006/relationships/slideLayout" Target="../slideLayouts/slideLayout53.xml"/></Relationships>
</file>

<file path=ppt/slides/_rels/slide668.xml.rels><?xml version="1.0" encoding="UTF-8" standalone="yes"?>
<Relationships xmlns="http://schemas.openxmlformats.org/package/2006/relationships"><Relationship Id="rId2" Type="http://schemas.openxmlformats.org/officeDocument/2006/relationships/image" Target="../media/image395.jpeg"/><Relationship Id="rId1" Type="http://schemas.openxmlformats.org/officeDocument/2006/relationships/slideLayout" Target="../slideLayouts/slideLayout42.xml"/></Relationships>
</file>

<file path=ppt/slides/_rels/slide66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slideLayout" Target="../slideLayouts/slideLayout42.xml"/><Relationship Id="rId1" Type="http://schemas.openxmlformats.org/officeDocument/2006/relationships/tags" Target="../tags/tag6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670.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37.xml"/></Relationships>
</file>

<file path=ppt/slides/_rels/slide671.xml.rels><?xml version="1.0" encoding="UTF-8" standalone="yes"?>
<Relationships xmlns="http://schemas.openxmlformats.org/package/2006/relationships"><Relationship Id="rId2" Type="http://schemas.openxmlformats.org/officeDocument/2006/relationships/image" Target="../media/image397.jpeg"/><Relationship Id="rId1" Type="http://schemas.openxmlformats.org/officeDocument/2006/relationships/slideLayout" Target="../slideLayouts/slideLayout42.xml"/></Relationships>
</file>

<file path=ppt/slides/_rels/slide672.xml.rels><?xml version="1.0" encoding="UTF-8" standalone="yes"?>
<Relationships xmlns="http://schemas.openxmlformats.org/package/2006/relationships"><Relationship Id="rId2" Type="http://schemas.openxmlformats.org/officeDocument/2006/relationships/image" Target="../media/image398.jpeg"/><Relationship Id="rId1" Type="http://schemas.openxmlformats.org/officeDocument/2006/relationships/slideLayout" Target="../slideLayouts/slideLayout4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74.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37.xml"/></Relationships>
</file>

<file path=ppt/slides/_rels/slide675.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42.xml"/></Relationships>
</file>

<file path=ppt/slides/_rels/slide676.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42.xml"/></Relationships>
</file>

<file path=ppt/slides/_rels/slide677.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42.xml"/></Relationships>
</file>

<file path=ppt/slides/_rels/slide678.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42.xml"/></Relationships>
</file>

<file path=ppt/slides/_rels/slide679.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680.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42.xml"/></Relationships>
</file>

<file path=ppt/slides/_rels/slide681.xml.rels><?xml version="1.0" encoding="UTF-8" standalone="yes"?>
<Relationships xmlns="http://schemas.openxmlformats.org/package/2006/relationships"><Relationship Id="rId3" Type="http://schemas.openxmlformats.org/officeDocument/2006/relationships/image" Target="../media/image2200.png"/><Relationship Id="rId2" Type="http://schemas.openxmlformats.org/officeDocument/2006/relationships/notesSlide" Target="../notesSlides/notesSlide170.xml"/><Relationship Id="rId1" Type="http://schemas.openxmlformats.org/officeDocument/2006/relationships/slideLayout" Target="../slideLayouts/slideLayout37.xml"/></Relationships>
</file>

<file path=ppt/slides/_rels/slide68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1.xml"/><Relationship Id="rId1" Type="http://schemas.openxmlformats.org/officeDocument/2006/relationships/slideLayout" Target="../slideLayouts/slideLayout37.xml"/></Relationships>
</file>

<file path=ppt/slides/_rels/slide683.xml.rels><?xml version="1.0" encoding="UTF-8" standalone="yes"?>
<Relationships xmlns="http://schemas.openxmlformats.org/package/2006/relationships"><Relationship Id="rId3" Type="http://schemas.openxmlformats.org/officeDocument/2006/relationships/hyperlink" Target="https://en.wikipedia.org/wiki/Linear_combination" TargetMode="External"/><Relationship Id="rId2" Type="http://schemas.openxmlformats.org/officeDocument/2006/relationships/hyperlink" Target="https://en.wikipedia.org/wiki/Regularization_(mathematics)" TargetMode="External"/><Relationship Id="rId1" Type="http://schemas.openxmlformats.org/officeDocument/2006/relationships/slideLayout" Target="../slideLayouts/slideLayout37.xml"/><Relationship Id="rId6" Type="http://schemas.openxmlformats.org/officeDocument/2006/relationships/image" Target="../media/image3000.png"/><Relationship Id="rId5" Type="http://schemas.openxmlformats.org/officeDocument/2006/relationships/hyperlink" Target="https://en.wikipedia.org/wiki/Tikhonov_regularization" TargetMode="External"/><Relationship Id="rId4" Type="http://schemas.openxmlformats.org/officeDocument/2006/relationships/hyperlink" Target="https://en.wikipedia.org/wiki/Lasso_(statistics)" TargetMode="External"/></Relationships>
</file>

<file path=ppt/slides/_rels/slide684.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4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87.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55.xml"/><Relationship Id="rId4" Type="http://schemas.openxmlformats.org/officeDocument/2006/relationships/image" Target="../media/image408.png"/></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92.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3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9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3.xml"/><Relationship Id="rId1" Type="http://schemas.openxmlformats.org/officeDocument/2006/relationships/slideLayout" Target="../slideLayouts/slideLayout59.xml"/></Relationships>
</file>

<file path=ppt/slides/_rels/slide69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4.xml"/><Relationship Id="rId1" Type="http://schemas.openxmlformats.org/officeDocument/2006/relationships/slideLayout" Target="../slideLayouts/slideLayout37.xml"/></Relationships>
</file>

<file path=ppt/slides/_rels/slide69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7.xml"/><Relationship Id="rId1" Type="http://schemas.openxmlformats.org/officeDocument/2006/relationships/vmlDrawing" Target="../drawings/vmlDrawing24.vml"/><Relationship Id="rId6" Type="http://schemas.openxmlformats.org/officeDocument/2006/relationships/image" Target="../media/image412.wmf"/><Relationship Id="rId5" Type="http://schemas.openxmlformats.org/officeDocument/2006/relationships/oleObject" Target="../embeddings/oleObject34.bin"/><Relationship Id="rId4" Type="http://schemas.openxmlformats.org/officeDocument/2006/relationships/image" Target="../media/image411.wmf"/></Relationships>
</file>

<file path=ppt/slides/_rels/slide699.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175.xml"/><Relationship Id="rId1" Type="http://schemas.openxmlformats.org/officeDocument/2006/relationships/slideLayout" Target="../slideLayouts/slideLayout37.xml"/><Relationship Id="rId4" Type="http://schemas.openxmlformats.org/officeDocument/2006/relationships/image" Target="../media/image4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7.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7.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7.xml"/></Relationships>
</file>

<file path=ppt/slides/_rels/slide703.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179.xml"/><Relationship Id="rId1" Type="http://schemas.openxmlformats.org/officeDocument/2006/relationships/slideLayout" Target="../slideLayouts/slideLayout37.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7.xml"/></Relationships>
</file>

<file path=ppt/slides/_rels/slide705.xml.rels><?xml version="1.0" encoding="UTF-8" standalone="yes"?>
<Relationships xmlns="http://schemas.openxmlformats.org/package/2006/relationships"><Relationship Id="rId13" Type="http://schemas.openxmlformats.org/officeDocument/2006/relationships/image" Target="../media/image181.emf"/><Relationship Id="rId18" Type="http://schemas.openxmlformats.org/officeDocument/2006/relationships/customXml" Target="../ink/ink133.xml"/><Relationship Id="rId26" Type="http://schemas.openxmlformats.org/officeDocument/2006/relationships/customXml" Target="../ink/ink137.xml"/><Relationship Id="rId39" Type="http://schemas.openxmlformats.org/officeDocument/2006/relationships/image" Target="../media/image311.emf"/><Relationship Id="rId21" Type="http://schemas.openxmlformats.org/officeDocument/2006/relationships/image" Target="../media/image223.emf"/><Relationship Id="rId34" Type="http://schemas.openxmlformats.org/officeDocument/2006/relationships/customXml" Target="../ink/ink141.xml"/><Relationship Id="rId42" Type="http://schemas.openxmlformats.org/officeDocument/2006/relationships/customXml" Target="../ink/ink145.xml"/><Relationship Id="rId47" Type="http://schemas.openxmlformats.org/officeDocument/2006/relationships/image" Target="../media/image351.emf"/><Relationship Id="rId50" Type="http://schemas.openxmlformats.org/officeDocument/2006/relationships/customXml" Target="../ink/ink149.xml"/><Relationship Id="rId55" Type="http://schemas.openxmlformats.org/officeDocument/2006/relationships/image" Target="../media/image391.emf"/><Relationship Id="rId63" Type="http://schemas.openxmlformats.org/officeDocument/2006/relationships/image" Target="../media/image431.emf"/><Relationship Id="rId7" Type="http://schemas.openxmlformats.org/officeDocument/2006/relationships/image" Target="../media/image152.emf"/><Relationship Id="rId2" Type="http://schemas.openxmlformats.org/officeDocument/2006/relationships/notesSlide" Target="../notesSlides/notesSlide181.xml"/><Relationship Id="rId16" Type="http://schemas.openxmlformats.org/officeDocument/2006/relationships/customXml" Target="../ink/ink132.xml"/><Relationship Id="rId20" Type="http://schemas.openxmlformats.org/officeDocument/2006/relationships/customXml" Target="../ink/ink134.xml"/><Relationship Id="rId29" Type="http://schemas.openxmlformats.org/officeDocument/2006/relationships/image" Target="../media/image261.emf"/><Relationship Id="rId41" Type="http://schemas.openxmlformats.org/officeDocument/2006/relationships/image" Target="../media/image321.emf"/><Relationship Id="rId54" Type="http://schemas.openxmlformats.org/officeDocument/2006/relationships/customXml" Target="../ink/ink151.xml"/><Relationship Id="rId62" Type="http://schemas.openxmlformats.org/officeDocument/2006/relationships/customXml" Target="../ink/ink155.xml"/><Relationship Id="rId1" Type="http://schemas.openxmlformats.org/officeDocument/2006/relationships/slideLayout" Target="../slideLayouts/slideLayout37.xml"/><Relationship Id="rId6" Type="http://schemas.openxmlformats.org/officeDocument/2006/relationships/customXml" Target="../ink/ink127.xml"/><Relationship Id="rId11" Type="http://schemas.openxmlformats.org/officeDocument/2006/relationships/image" Target="../media/image171.emf"/><Relationship Id="rId24" Type="http://schemas.openxmlformats.org/officeDocument/2006/relationships/customXml" Target="../ink/ink136.xml"/><Relationship Id="rId32" Type="http://schemas.openxmlformats.org/officeDocument/2006/relationships/customXml" Target="../ink/ink140.xml"/><Relationship Id="rId37" Type="http://schemas.openxmlformats.org/officeDocument/2006/relationships/image" Target="../media/image301.emf"/><Relationship Id="rId40" Type="http://schemas.openxmlformats.org/officeDocument/2006/relationships/customXml" Target="../ink/ink144.xml"/><Relationship Id="rId45" Type="http://schemas.openxmlformats.org/officeDocument/2006/relationships/image" Target="../media/image341.emf"/><Relationship Id="rId53" Type="http://schemas.openxmlformats.org/officeDocument/2006/relationships/image" Target="../media/image381.emf"/><Relationship Id="rId58" Type="http://schemas.openxmlformats.org/officeDocument/2006/relationships/customXml" Target="../ink/ink153.xml"/><Relationship Id="rId5" Type="http://schemas.openxmlformats.org/officeDocument/2006/relationships/image" Target="../media/image141.emf"/><Relationship Id="rId15" Type="http://schemas.openxmlformats.org/officeDocument/2006/relationships/image" Target="../media/image191.emf"/><Relationship Id="rId23" Type="http://schemas.openxmlformats.org/officeDocument/2006/relationships/image" Target="../media/image231.emf"/><Relationship Id="rId28" Type="http://schemas.openxmlformats.org/officeDocument/2006/relationships/customXml" Target="../ink/ink138.xml"/><Relationship Id="rId36" Type="http://schemas.openxmlformats.org/officeDocument/2006/relationships/customXml" Target="../ink/ink142.xml"/><Relationship Id="rId49" Type="http://schemas.openxmlformats.org/officeDocument/2006/relationships/image" Target="../media/image361.emf"/><Relationship Id="rId57" Type="http://schemas.openxmlformats.org/officeDocument/2006/relationships/image" Target="../media/image401.emf"/><Relationship Id="rId61" Type="http://schemas.openxmlformats.org/officeDocument/2006/relationships/image" Target="../media/image421.emf"/><Relationship Id="rId10" Type="http://schemas.openxmlformats.org/officeDocument/2006/relationships/customXml" Target="../ink/ink129.xml"/><Relationship Id="rId19" Type="http://schemas.openxmlformats.org/officeDocument/2006/relationships/image" Target="../media/image211.emf"/><Relationship Id="rId31" Type="http://schemas.openxmlformats.org/officeDocument/2006/relationships/image" Target="../media/image272.emf"/><Relationship Id="rId44" Type="http://schemas.openxmlformats.org/officeDocument/2006/relationships/customXml" Target="../ink/ink146.xml"/><Relationship Id="rId52" Type="http://schemas.openxmlformats.org/officeDocument/2006/relationships/customXml" Target="../ink/ink150.xml"/><Relationship Id="rId60" Type="http://schemas.openxmlformats.org/officeDocument/2006/relationships/customXml" Target="../ink/ink154.xml"/><Relationship Id="rId4" Type="http://schemas.openxmlformats.org/officeDocument/2006/relationships/customXml" Target="../ink/ink126.xml"/><Relationship Id="rId9" Type="http://schemas.openxmlformats.org/officeDocument/2006/relationships/image" Target="../media/image162.emf"/><Relationship Id="rId14" Type="http://schemas.openxmlformats.org/officeDocument/2006/relationships/customXml" Target="../ink/ink131.xml"/><Relationship Id="rId22" Type="http://schemas.openxmlformats.org/officeDocument/2006/relationships/customXml" Target="../ink/ink135.xml"/><Relationship Id="rId27" Type="http://schemas.openxmlformats.org/officeDocument/2006/relationships/image" Target="../media/image251.emf"/><Relationship Id="rId30" Type="http://schemas.openxmlformats.org/officeDocument/2006/relationships/customXml" Target="../ink/ink139.xml"/><Relationship Id="rId35" Type="http://schemas.openxmlformats.org/officeDocument/2006/relationships/image" Target="../media/image291.emf"/><Relationship Id="rId43" Type="http://schemas.openxmlformats.org/officeDocument/2006/relationships/image" Target="../media/image331.emf"/><Relationship Id="rId48" Type="http://schemas.openxmlformats.org/officeDocument/2006/relationships/customXml" Target="../ink/ink148.xml"/><Relationship Id="rId56" Type="http://schemas.openxmlformats.org/officeDocument/2006/relationships/customXml" Target="../ink/ink152.xml"/><Relationship Id="rId8" Type="http://schemas.openxmlformats.org/officeDocument/2006/relationships/customXml" Target="../ink/ink128.xml"/><Relationship Id="rId51" Type="http://schemas.openxmlformats.org/officeDocument/2006/relationships/image" Target="../media/image371.emf"/><Relationship Id="rId3" Type="http://schemas.openxmlformats.org/officeDocument/2006/relationships/image" Target="../media/image415.png"/><Relationship Id="rId12" Type="http://schemas.openxmlformats.org/officeDocument/2006/relationships/customXml" Target="../ink/ink130.xml"/><Relationship Id="rId17" Type="http://schemas.openxmlformats.org/officeDocument/2006/relationships/image" Target="../media/image201.emf"/><Relationship Id="rId25" Type="http://schemas.openxmlformats.org/officeDocument/2006/relationships/image" Target="../media/image241.emf"/><Relationship Id="rId33" Type="http://schemas.openxmlformats.org/officeDocument/2006/relationships/image" Target="../media/image281.emf"/><Relationship Id="rId38" Type="http://schemas.openxmlformats.org/officeDocument/2006/relationships/customXml" Target="../ink/ink143.xml"/><Relationship Id="rId46" Type="http://schemas.openxmlformats.org/officeDocument/2006/relationships/customXml" Target="../ink/ink147.xml"/><Relationship Id="rId59" Type="http://schemas.openxmlformats.org/officeDocument/2006/relationships/image" Target="../media/image411.emf"/></Relationships>
</file>

<file path=ppt/slides/_rels/slide706.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182.xml"/><Relationship Id="rId1" Type="http://schemas.openxmlformats.org/officeDocument/2006/relationships/slideLayout" Target="../slideLayouts/slideLayout59.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7.xml"/></Relationships>
</file>

<file path=ppt/slides/_rels/slide708.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184.xml"/><Relationship Id="rId1" Type="http://schemas.openxmlformats.org/officeDocument/2006/relationships/slideLayout" Target="../slideLayouts/slideLayout59.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710.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186.xml"/><Relationship Id="rId1" Type="http://schemas.openxmlformats.org/officeDocument/2006/relationships/slideLayout" Target="../slideLayouts/slideLayout59.xml"/><Relationship Id="rId5" Type="http://schemas.openxmlformats.org/officeDocument/2006/relationships/image" Target="../media/image419.png"/><Relationship Id="rId4" Type="http://schemas.openxmlformats.org/officeDocument/2006/relationships/image" Target="../media/image418.png"/></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12.xml.rels><?xml version="1.0" encoding="UTF-8" standalone="yes"?>
<Relationships xmlns="http://schemas.openxmlformats.org/package/2006/relationships"><Relationship Id="rId3" Type="http://schemas.openxmlformats.org/officeDocument/2006/relationships/hyperlink" Target="https://en.wikipedia.org/wiki/Hypothesis" TargetMode="External"/><Relationship Id="rId2" Type="http://schemas.openxmlformats.org/officeDocument/2006/relationships/notesSlide" Target="../notesSlides/notesSlide187.xml"/><Relationship Id="rId1" Type="http://schemas.openxmlformats.org/officeDocument/2006/relationships/slideLayout" Target="../slideLayouts/slideLayout37.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7.xml"/></Relationships>
</file>

<file path=ppt/slides/_rels/slide714.xml.rels><?xml version="1.0" encoding="UTF-8" standalone="yes"?>
<Relationships xmlns="http://schemas.openxmlformats.org/package/2006/relationships"><Relationship Id="rId3" Type="http://schemas.openxmlformats.org/officeDocument/2006/relationships/hyperlink" Target="https://en.wikipedia.org/wiki/Statistical_model" TargetMode="External"/><Relationship Id="rId2" Type="http://schemas.openxmlformats.org/officeDocument/2006/relationships/notesSlide" Target="../notesSlides/notesSlide189.xml"/><Relationship Id="rId1" Type="http://schemas.openxmlformats.org/officeDocument/2006/relationships/slideLayout" Target="../slideLayouts/slideLayout37.xml"/><Relationship Id="rId4" Type="http://schemas.openxmlformats.org/officeDocument/2006/relationships/hyperlink" Target="https://en.wikipedia.org/wiki/Parameter" TargetMode="External"/></Relationships>
</file>

<file path=ppt/slides/_rels/slide715.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190.xml"/><Relationship Id="rId1" Type="http://schemas.openxmlformats.org/officeDocument/2006/relationships/slideLayout" Target="../slideLayouts/slideLayout37.xml"/></Relationships>
</file>

<file path=ppt/slides/_rels/slide71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91.xml"/><Relationship Id="rId1" Type="http://schemas.openxmlformats.org/officeDocument/2006/relationships/slideLayout" Target="../slideLayouts/slideLayout37.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7.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7.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37.xml"/><Relationship Id="rId4" Type="http://schemas.openxmlformats.org/officeDocument/2006/relationships/image" Target="../media/image104.png"/></Relationships>
</file>

<file path=ppt/slides/_rels/slide720.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5.xml"/><Relationship Id="rId1" Type="http://schemas.openxmlformats.org/officeDocument/2006/relationships/slideLayout" Target="../slideLayouts/slideLayout59.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7.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7.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7.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7.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hyperlink" Target="https://www.softwaretestinghelp.com/machine-learning-tools/" TargetMode="External"/><Relationship Id="rId2" Type="http://schemas.openxmlformats.org/officeDocument/2006/relationships/hyperlink" Target="http://www.cs.princeton.edu/courses/archive/spr08/cos511/" TargetMode="External"/><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3" Type="http://schemas.openxmlformats.org/officeDocument/2006/relationships/hyperlink" Target="http://cs229.stanford.edu/section/cs229-linalg.pdf" TargetMode="External"/><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5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52.xml"/><Relationship Id="rId4" Type="http://schemas.openxmlformats.org/officeDocument/2006/relationships/image" Target="../media/image113.png"/></Relationships>
</file>

<file path=ppt/slides/_rels/slide83.xml.rels><?xml version="1.0" encoding="UTF-8" standalone="yes"?>
<Relationships xmlns="http://schemas.openxmlformats.org/package/2006/relationships"><Relationship Id="rId8" Type="http://schemas.openxmlformats.org/officeDocument/2006/relationships/hyperlink" Target="https://en.wikipedia.org/wiki/Euclidean_space" TargetMode="External"/><Relationship Id="rId3" Type="http://schemas.openxmlformats.org/officeDocument/2006/relationships/hyperlink" Target="https://en.wikipedia.org/wiki/Function_(mathematics)" TargetMode="External"/><Relationship Id="rId7" Type="http://schemas.openxmlformats.org/officeDocument/2006/relationships/hyperlink" Target="https://en.wikipedia.org/wiki/Dimension_(vector_space)" TargetMode="External"/><Relationship Id="rId2" Type="http://schemas.openxmlformats.org/officeDocument/2006/relationships/notesSlide" Target="../notesSlides/notesSlide46.xml"/><Relationship Id="rId1" Type="http://schemas.openxmlformats.org/officeDocument/2006/relationships/slideLayout" Target="../slideLayouts/slideLayout52.xml"/><Relationship Id="rId6" Type="http://schemas.openxmlformats.org/officeDocument/2006/relationships/hyperlink" Target="https://en.wikipedia.org/wiki/Zero_vector" TargetMode="External"/><Relationship Id="rId11" Type="http://schemas.openxmlformats.org/officeDocument/2006/relationships/image" Target="../media/image116.png"/><Relationship Id="rId5" Type="http://schemas.openxmlformats.org/officeDocument/2006/relationships/hyperlink" Target="https://en.wikipedia.org/wiki/Vector_space" TargetMode="External"/><Relationship Id="rId10" Type="http://schemas.openxmlformats.org/officeDocument/2006/relationships/image" Target="../media/image115.png"/><Relationship Id="rId4" Type="http://schemas.openxmlformats.org/officeDocument/2006/relationships/hyperlink" Target="https://en.wikipedia.org/wiki/Vector_(mathematics_and_physics)" TargetMode="External"/><Relationship Id="rId9" Type="http://schemas.openxmlformats.org/officeDocument/2006/relationships/image" Target="../media/image114.png"/></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5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52.xml"/><Relationship Id="rId5" Type="http://schemas.openxmlformats.org/officeDocument/2006/relationships/image" Target="../media/image124.png"/><Relationship Id="rId4" Type="http://schemas.openxmlformats.org/officeDocument/2006/relationships/image" Target="../media/image12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3.xml"/><Relationship Id="rId1" Type="http://schemas.openxmlformats.org/officeDocument/2006/relationships/slideLayout" Target="../slideLayouts/slideLayout52.xml"/><Relationship Id="rId5" Type="http://schemas.openxmlformats.org/officeDocument/2006/relationships/image" Target="../media/image129.png"/><Relationship Id="rId4" Type="http://schemas.openxmlformats.org/officeDocument/2006/relationships/image" Target="../media/image12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en.wikipedia.org/wiki/Linear_dependence" TargetMode="External"/><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1.xml"/></Relationships>
</file>

<file path=ppt/slides/_rels/slide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5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99.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notesSlide" Target="../notesSlides/notesSlide58.xml"/><Relationship Id="rId7" Type="http://schemas.openxmlformats.org/officeDocument/2006/relationships/oleObject" Target="../embeddings/oleObject1.bin"/><Relationship Id="rId2" Type="http://schemas.openxmlformats.org/officeDocument/2006/relationships/slideLayout" Target="../slideLayouts/slideLayout51.xml"/><Relationship Id="rId1" Type="http://schemas.openxmlformats.org/officeDocument/2006/relationships/vmlDrawing" Target="../drawings/vmlDrawing1.vml"/><Relationship Id="rId6" Type="http://schemas.openxmlformats.org/officeDocument/2006/relationships/image" Target="../media/image139.wmf"/><Relationship Id="rId5" Type="http://schemas.openxmlformats.org/officeDocument/2006/relationships/image" Target="../media/image138.wmf"/><Relationship Id="rId10" Type="http://schemas.openxmlformats.org/officeDocument/2006/relationships/image" Target="../media/image27.emf"/><Relationship Id="rId4" Type="http://schemas.openxmlformats.org/officeDocument/2006/relationships/image" Target="../media/image137.png"/><Relationship Id="rId9"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362200" y="3352800"/>
            <a:ext cx="6172200" cy="1524000"/>
          </a:xfrm>
        </p:spPr>
        <p:txBody>
          <a:bodyPr/>
          <a:lstStyle/>
          <a:p>
            <a:pPr algn="ctr" fontAlgn="auto">
              <a:spcAft>
                <a:spcPts val="0"/>
              </a:spcAft>
              <a:defRPr/>
            </a:pPr>
            <a:r>
              <a:rPr lang="en-US" dirty="0" smtClean="0">
                <a:solidFill>
                  <a:srgbClr val="FFFF66"/>
                </a:solidFill>
                <a:latin typeface="+mn-lt"/>
              </a:rPr>
              <a:t>Machine Learning</a:t>
            </a:r>
            <a:br>
              <a:rPr lang="en-US" dirty="0" smtClean="0">
                <a:solidFill>
                  <a:srgbClr val="FFFF66"/>
                </a:solidFill>
                <a:latin typeface="+mn-lt"/>
              </a:rPr>
            </a:br>
            <a:r>
              <a:rPr lang="en-US" dirty="0">
                <a:solidFill>
                  <a:srgbClr val="FFFF66"/>
                </a:solidFill>
                <a:latin typeface="+mn-lt"/>
              </a:rPr>
              <a:t>DSECL    ZG565</a:t>
            </a:r>
            <a:endParaRPr lang="en-US" dirty="0" smtClean="0">
              <a:solidFill>
                <a:srgbClr val="FFFF66"/>
              </a:solidFill>
              <a:latin typeface="+mn-lt"/>
            </a:endParaRPr>
          </a:p>
        </p:txBody>
      </p:sp>
      <p:sp>
        <p:nvSpPr>
          <p:cNvPr id="5" name="Content Placeholder 1"/>
          <p:cNvSpPr>
            <a:spLocks noGrp="1"/>
          </p:cNvSpPr>
          <p:nvPr>
            <p:ph sz="quarter" idx="4294967295"/>
          </p:nvPr>
        </p:nvSpPr>
        <p:spPr>
          <a:xfrm>
            <a:off x="2690948" y="4926874"/>
            <a:ext cx="5943600" cy="1143000"/>
          </a:xfrm>
          <a:prstGeom prst="rect">
            <a:avLst/>
          </a:prstGeom>
        </p:spPr>
        <p:txBody>
          <a:bodyPr rtlCol="0">
            <a:normAutofit fontScale="85000" lnSpcReduction="20000"/>
          </a:bodyPr>
          <a:lstStyle/>
          <a:p>
            <a:pPr marL="365760" indent="-256032" algn="r" fontAlgn="auto">
              <a:lnSpc>
                <a:spcPct val="100000"/>
              </a:lnSpc>
              <a:spcAft>
                <a:spcPts val="0"/>
              </a:spcAft>
              <a:buClr>
                <a:schemeClr val="accent1"/>
              </a:buClr>
              <a:buSzPct val="68000"/>
              <a:buNone/>
              <a:defRPr/>
            </a:pPr>
            <a:r>
              <a:rPr lang="en-US" sz="2800" smtClean="0">
                <a:solidFill>
                  <a:schemeClr val="bg1"/>
                </a:solidFill>
                <a:latin typeface="+mn-lt"/>
                <a:cs typeface="Courier New" pitchFamily="49" charset="0"/>
              </a:rPr>
              <a:t>Dr. Chetana Gavankar, Ph.D,</a:t>
            </a:r>
          </a:p>
          <a:p>
            <a:pPr marL="365760" indent="-256032" algn="r" fontAlgn="auto">
              <a:lnSpc>
                <a:spcPct val="100000"/>
              </a:lnSpc>
              <a:spcAft>
                <a:spcPts val="0"/>
              </a:spcAft>
              <a:buClr>
                <a:schemeClr val="accent1"/>
              </a:buClr>
              <a:buSzPct val="68000"/>
              <a:buNone/>
              <a:defRPr/>
            </a:pPr>
            <a:r>
              <a:rPr lang="en-US" sz="2800" smtClean="0">
                <a:solidFill>
                  <a:schemeClr val="bg1"/>
                </a:solidFill>
                <a:latin typeface="+mn-lt"/>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smtClean="0">
                <a:solidFill>
                  <a:schemeClr val="bg1"/>
                </a:solidFill>
                <a:latin typeface="+mn-lt"/>
                <a:cs typeface="Courier New" pitchFamily="49" charset="0"/>
              </a:rPr>
              <a:t>Chetana.gavankar@pilani.bits-pilani.ac.in</a:t>
            </a:r>
            <a:endParaRPr lang="en-US" sz="2800" dirty="0" smtClean="0">
              <a:solidFill>
                <a:schemeClr val="bg1"/>
              </a:solidFill>
              <a:latin typeface="+mn-lt"/>
              <a:cs typeface="Courier New" pitchFamily="49"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b="1">
                <a:solidFill>
                  <a:schemeClr val="accent2"/>
                </a:solidFill>
              </a:rPr>
              <a:t>A Few Quotes</a:t>
            </a:r>
          </a:p>
        </p:txBody>
      </p:sp>
      <p:sp>
        <p:nvSpPr>
          <p:cNvPr id="4102" name="Rectangle 6"/>
          <p:cNvSpPr>
            <a:spLocks noGrp="1" noChangeArrowheads="1"/>
          </p:cNvSpPr>
          <p:nvPr>
            <p:ph type="body" idx="1"/>
          </p:nvPr>
        </p:nvSpPr>
        <p:spPr/>
        <p:txBody>
          <a:bodyPr/>
          <a:lstStyle/>
          <a:p>
            <a:pPr>
              <a:lnSpc>
                <a:spcPct val="90000"/>
              </a:lnSpc>
            </a:pPr>
            <a:r>
              <a:rPr lang="en-US" altLang="en-US" sz="2400" dirty="0"/>
              <a:t>“A breakthrough in machine learning would be worth</a:t>
            </a:r>
            <a:br>
              <a:rPr lang="en-US" altLang="en-US" sz="2400" dirty="0"/>
            </a:br>
            <a:r>
              <a:rPr lang="en-US" altLang="en-US" sz="2400" dirty="0"/>
              <a:t>ten </a:t>
            </a:r>
            <a:r>
              <a:rPr lang="en-US" altLang="en-US" sz="2400" dirty="0" err="1"/>
              <a:t>Microsofts</a:t>
            </a:r>
            <a:r>
              <a:rPr lang="en-US" altLang="en-US" sz="2400" dirty="0"/>
              <a:t>” </a:t>
            </a:r>
            <a:r>
              <a:rPr lang="en-US" altLang="en-US" sz="2200" dirty="0"/>
              <a:t>(Bill Gates, Chairman, Microsoft)</a:t>
            </a:r>
          </a:p>
          <a:p>
            <a:pPr>
              <a:lnSpc>
                <a:spcPct val="90000"/>
              </a:lnSpc>
            </a:pPr>
            <a:r>
              <a:rPr lang="en-US" altLang="en-US" sz="2400" dirty="0"/>
              <a:t>“Machine learning is the next Internet” </a:t>
            </a:r>
            <a:br>
              <a:rPr lang="en-US" altLang="en-US" sz="2400" dirty="0"/>
            </a:br>
            <a:r>
              <a:rPr lang="en-US" altLang="en-US" sz="2200" dirty="0"/>
              <a:t>(Tony Tether, Director, DARPA)</a:t>
            </a:r>
          </a:p>
          <a:p>
            <a:pPr>
              <a:lnSpc>
                <a:spcPct val="90000"/>
              </a:lnSpc>
            </a:pPr>
            <a:r>
              <a:rPr lang="en-US" altLang="en-US" sz="2400" dirty="0" smtClean="0"/>
              <a:t>“</a:t>
            </a:r>
            <a:r>
              <a:rPr lang="en-US" altLang="en-US" sz="2400" dirty="0"/>
              <a:t>Web rankings today are mostly a matter of machine learning” </a:t>
            </a:r>
            <a:r>
              <a:rPr lang="en-US" altLang="en-US" sz="2200" dirty="0"/>
              <a:t>(</a:t>
            </a:r>
            <a:r>
              <a:rPr lang="en-US" altLang="en-US" sz="2200" dirty="0" err="1"/>
              <a:t>Prabhakar</a:t>
            </a:r>
            <a:r>
              <a:rPr lang="en-US" altLang="en-US" sz="2200" dirty="0"/>
              <a:t> </a:t>
            </a:r>
            <a:r>
              <a:rPr lang="en-US" altLang="en-US" sz="2200" dirty="0" err="1"/>
              <a:t>Raghavan</a:t>
            </a:r>
            <a:r>
              <a:rPr lang="en-US" altLang="en-US" sz="2200" dirty="0"/>
              <a:t>, Dir. Research, Yahoo)</a:t>
            </a:r>
          </a:p>
          <a:p>
            <a:pPr>
              <a:lnSpc>
                <a:spcPct val="90000"/>
              </a:lnSpc>
            </a:pPr>
            <a:r>
              <a:rPr lang="en-US" altLang="en-US" sz="2400" dirty="0"/>
              <a:t>“Machine learning is going to result in a real revolution” </a:t>
            </a:r>
            <a:r>
              <a:rPr lang="en-US" altLang="en-US" sz="2200" dirty="0"/>
              <a:t>(Greg Papadopoulos, CTO, Sun)</a:t>
            </a:r>
          </a:p>
          <a:p>
            <a:pPr>
              <a:lnSpc>
                <a:spcPct val="90000"/>
              </a:lnSpc>
            </a:pPr>
            <a:r>
              <a:rPr lang="en-US" altLang="en-US" sz="2400" dirty="0"/>
              <a:t>“Machine learning is today’s discontinuity” </a:t>
            </a:r>
            <a:br>
              <a:rPr lang="en-US" altLang="en-US" sz="2400" dirty="0"/>
            </a:br>
            <a:r>
              <a:rPr lang="en-US" altLang="en-US" sz="2200" dirty="0"/>
              <a:t>(Jerry Yang, CEO, Yahoo)</a:t>
            </a:r>
          </a:p>
          <a:p>
            <a:pPr>
              <a:lnSpc>
                <a:spcPct val="90000"/>
              </a:lnSpc>
            </a:pPr>
            <a:endParaRPr lang="en-US" altLang="en-US" sz="2200" dirty="0"/>
          </a:p>
        </p:txBody>
      </p:sp>
    </p:spTree>
    <p:extLst>
      <p:ext uri="{BB962C8B-B14F-4D97-AF65-F5344CB8AC3E}">
        <p14:creationId xmlns:p14="http://schemas.microsoft.com/office/powerpoint/2010/main" val="19263948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8845" y="1493838"/>
            <a:ext cx="6901509" cy="4525962"/>
          </a:xfrm>
          <a:prstGeom prst="rect">
            <a:avLst/>
          </a:prstGeom>
        </p:spPr>
      </p:pic>
      <p:sp>
        <p:nvSpPr>
          <p:cNvPr id="5" name="Rectangle 2"/>
          <p:cNvSpPr>
            <a:spLocks noGrp="1" noChangeArrowheads="1"/>
          </p:cNvSpPr>
          <p:nvPr>
            <p:ph sz="quarter" idx="10"/>
          </p:nvPr>
        </p:nvSpPr>
        <p:spPr/>
        <p:txBody>
          <a:bodyPr/>
          <a:lstStyle/>
          <a:p>
            <a:pPr>
              <a:defRPr/>
            </a:pPr>
            <a:r>
              <a:rPr lang="en-US" dirty="0"/>
              <a:t>Computing </a:t>
            </a:r>
            <a:r>
              <a:rPr lang="el-GR" dirty="0">
                <a:cs typeface="Times New Roman" pitchFamily="18" charset="0"/>
              </a:rPr>
              <a:t>λ</a:t>
            </a:r>
            <a:r>
              <a:rPr lang="en-US" dirty="0">
                <a:cs typeface="Times New Roman" pitchFamily="18" charset="0"/>
              </a:rPr>
              <a:t> and v</a:t>
            </a:r>
          </a:p>
        </p:txBody>
      </p:sp>
    </p:spTree>
    <p:extLst>
      <p:ext uri="{BB962C8B-B14F-4D97-AF65-F5344CB8AC3E}">
        <p14:creationId xmlns:p14="http://schemas.microsoft.com/office/powerpoint/2010/main" val="292098486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Text Box 7"/>
          <p:cNvSpPr txBox="1">
            <a:spLocks noChangeArrowheads="1"/>
          </p:cNvSpPr>
          <p:nvPr/>
        </p:nvSpPr>
        <p:spPr bwMode="auto">
          <a:xfrm>
            <a:off x="79375" y="685800"/>
            <a:ext cx="1714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50000"/>
              </a:spcBef>
              <a:buClrTx/>
              <a:buSzTx/>
              <a:buFontTx/>
              <a:buNone/>
            </a:pPr>
            <a:r>
              <a:rPr lang="en-US" altLang="en-US" b="1" u="sng" dirty="0"/>
              <a:t>Example:</a:t>
            </a:r>
            <a:r>
              <a:rPr lang="en-US" altLang="en-US" dirty="0"/>
              <a:t> </a:t>
            </a:r>
          </a:p>
        </p:txBody>
      </p:sp>
      <p:pic>
        <p:nvPicPr>
          <p:cNvPr id="11272" name="Picture 8" descr="PPT4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600200"/>
            <a:ext cx="251460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Text Box 9"/>
          <p:cNvSpPr txBox="1">
            <a:spLocks noChangeArrowheads="1"/>
          </p:cNvSpPr>
          <p:nvPr/>
        </p:nvSpPr>
        <p:spPr bwMode="auto">
          <a:xfrm>
            <a:off x="444500" y="1354931"/>
            <a:ext cx="647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50000"/>
              </a:spcBef>
              <a:buClrTx/>
              <a:buSzTx/>
              <a:buFontTx/>
              <a:buNone/>
            </a:pPr>
            <a:r>
              <a:rPr lang="en-US" altLang="en-US" dirty="0"/>
              <a:t>Find the eigenvalues and corresponding eigenvectors of</a:t>
            </a:r>
          </a:p>
        </p:txBody>
      </p:sp>
      <p:sp>
        <p:nvSpPr>
          <p:cNvPr id="11274" name="Text Box 10"/>
          <p:cNvSpPr txBox="1">
            <a:spLocks noChangeArrowheads="1"/>
          </p:cNvSpPr>
          <p:nvPr/>
        </p:nvSpPr>
        <p:spPr bwMode="auto">
          <a:xfrm>
            <a:off x="58738" y="2971800"/>
            <a:ext cx="571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50000"/>
              </a:spcBef>
              <a:buClrTx/>
              <a:buSzTx/>
              <a:buFontTx/>
              <a:buNone/>
            </a:pPr>
            <a:r>
              <a:rPr lang="en-US" altLang="en-US"/>
              <a:t>The characteristic polynomial is</a:t>
            </a:r>
          </a:p>
        </p:txBody>
      </p:sp>
      <p:pic>
        <p:nvPicPr>
          <p:cNvPr id="11275" name="Picture 11" descr="PPT4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3048000"/>
            <a:ext cx="22098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6" name="Text Box 12"/>
          <p:cNvSpPr txBox="1">
            <a:spLocks noChangeArrowheads="1"/>
          </p:cNvSpPr>
          <p:nvPr/>
        </p:nvSpPr>
        <p:spPr bwMode="auto">
          <a:xfrm>
            <a:off x="381000" y="3622675"/>
            <a:ext cx="327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50000"/>
              </a:spcBef>
              <a:buClrTx/>
              <a:buSzTx/>
              <a:buFontTx/>
              <a:buNone/>
            </a:pPr>
            <a:r>
              <a:rPr lang="en-US" altLang="en-US"/>
              <a:t>Its factors are</a:t>
            </a:r>
          </a:p>
        </p:txBody>
      </p:sp>
      <p:pic>
        <p:nvPicPr>
          <p:cNvPr id="11277" name="Picture 13" descr="PPT43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775" y="3536950"/>
            <a:ext cx="22860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8" name="Text Box 14"/>
          <p:cNvSpPr txBox="1">
            <a:spLocks noChangeArrowheads="1"/>
          </p:cNvSpPr>
          <p:nvPr/>
        </p:nvSpPr>
        <p:spPr bwMode="auto">
          <a:xfrm>
            <a:off x="576263" y="4084638"/>
            <a:ext cx="5443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50000"/>
              </a:spcBef>
              <a:buClrTx/>
              <a:buSzTx/>
              <a:buFontTx/>
              <a:buNone/>
            </a:pPr>
            <a:r>
              <a:rPr lang="en-US" altLang="en-US"/>
              <a:t>So the eigenvalues are 1, 2, and 3.</a:t>
            </a:r>
          </a:p>
        </p:txBody>
      </p:sp>
      <p:pic>
        <p:nvPicPr>
          <p:cNvPr id="11279" name="Picture 15" descr="PPT43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4892675"/>
            <a:ext cx="1524000"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16" descr="PPT43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7013" y="4933950"/>
            <a:ext cx="13716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17" descr="PPT43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8313" y="4979988"/>
            <a:ext cx="13716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2" name="Text Box 18"/>
          <p:cNvSpPr txBox="1">
            <a:spLocks noChangeArrowheads="1"/>
          </p:cNvSpPr>
          <p:nvPr/>
        </p:nvSpPr>
        <p:spPr bwMode="auto">
          <a:xfrm>
            <a:off x="101600" y="5029200"/>
            <a:ext cx="3581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50000"/>
              </a:spcBef>
              <a:buClrTx/>
              <a:buSzTx/>
              <a:buFontTx/>
              <a:buNone/>
            </a:pPr>
            <a:r>
              <a:rPr lang="en-US" altLang="en-US"/>
              <a:t>Corresponding eigenvectors are</a:t>
            </a:r>
          </a:p>
        </p:txBody>
      </p:sp>
    </p:spTree>
    <p:extLst>
      <p:ext uri="{BB962C8B-B14F-4D97-AF65-F5344CB8AC3E}">
        <p14:creationId xmlns:p14="http://schemas.microsoft.com/office/powerpoint/2010/main" val="325029689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1800" dirty="0"/>
              <a:t>THEOREM</a:t>
            </a:r>
          </a:p>
        </p:txBody>
      </p:sp>
      <p:sp>
        <p:nvSpPr>
          <p:cNvPr id="2" name="Title 1"/>
          <p:cNvSpPr>
            <a:spLocks noGrp="1"/>
          </p:cNvSpPr>
          <p:nvPr>
            <p:ph type="title" idx="4294967295"/>
          </p:nvPr>
        </p:nvSpPr>
        <p:spPr>
          <a:xfrm>
            <a:off x="0" y="274638"/>
            <a:ext cx="8229600" cy="1143000"/>
          </a:xfrm>
        </p:spPr>
        <p:txBody>
          <a:bodyPr/>
          <a:lstStyle/>
          <a:p>
            <a:r>
              <a:rPr lang="en-US" dirty="0" smtClean="0">
                <a:solidFill>
                  <a:srgbClr val="660066"/>
                </a:solidFill>
              </a:rPr>
              <a:t>Positive </a:t>
            </a:r>
            <a:r>
              <a:rPr lang="en-US" dirty="0">
                <a:solidFill>
                  <a:srgbClr val="660066"/>
                </a:solidFill>
              </a:rPr>
              <a:t>Definite Matrices</a:t>
            </a:r>
            <a:endParaRPr lang="en-US" dirty="0"/>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ECB4DB78-5960-4D37-BC5C-540767B13EBC}" type="slidenum">
              <a:rPr lang="en-US" altLang="en-US" smtClean="0"/>
              <a:pPr>
                <a:defRPr/>
              </a:pPr>
              <a:t>102</a:t>
            </a:fld>
            <a:endParaRPr lang="en-US" altLang="en-US"/>
          </a:p>
        </p:txBody>
      </p:sp>
      <p:sp>
        <p:nvSpPr>
          <p:cNvPr id="6" name="Rectangle 5"/>
          <p:cNvSpPr/>
          <p:nvPr/>
        </p:nvSpPr>
        <p:spPr bwMode="auto">
          <a:xfrm>
            <a:off x="1020970" y="1992668"/>
            <a:ext cx="6429233" cy="839813"/>
          </a:xfrm>
          <a:prstGeom prst="rect">
            <a:avLst/>
          </a:prstGeom>
          <a:noFill/>
          <a:ln w="9525" cap="flat" cmpd="sng" algn="ctr">
            <a:solidFill>
              <a:srgbClr val="C00000"/>
            </a:solidFill>
            <a:prstDash val="solid"/>
            <a:round/>
            <a:headEnd type="none" w="med" len="med"/>
            <a:tailEnd type="none" w="med" len="med"/>
          </a:ln>
          <a:effectLst/>
          <a:extLst/>
        </p:spPr>
        <p:txBody>
          <a:bodyPr vert="horz" wrap="none" lIns="68580" tIns="34290" rIns="68580" bIns="34290" numCol="1" rtlCol="0" anchor="t" anchorCtr="0" compatLnSpc="1">
            <a:prstTxWarp prst="textNoShape">
              <a:avLst/>
            </a:prstTxWarp>
          </a:bodyPr>
          <a:lstStyle/>
          <a:p>
            <a:pPr algn="ctr" fontAlgn="base">
              <a:spcBef>
                <a:spcPct val="0"/>
              </a:spcBef>
              <a:spcAft>
                <a:spcPct val="0"/>
              </a:spcAft>
            </a:pPr>
            <a:r>
              <a:rPr lang="en-US" sz="2400" b="1" i="1" dirty="0">
                <a:latin typeface="Times New Roman" panose="02020603050405020304" pitchFamily="18" charset="0"/>
              </a:rPr>
              <a:t>A symmetric matrix A is positive </a:t>
            </a:r>
            <a:r>
              <a:rPr lang="en-US" sz="2400" b="1" i="1" dirty="0" smtClean="0">
                <a:latin typeface="Times New Roman" panose="02020603050405020304" pitchFamily="18" charset="0"/>
              </a:rPr>
              <a:t>definite</a:t>
            </a:r>
          </a:p>
          <a:p>
            <a:pPr algn="ctr" fontAlgn="base">
              <a:spcBef>
                <a:spcPct val="0"/>
              </a:spcBef>
              <a:spcAft>
                <a:spcPct val="0"/>
              </a:spcAft>
            </a:pPr>
            <a:r>
              <a:rPr lang="en-US" sz="2400" b="1" i="1" dirty="0" smtClean="0">
                <a:latin typeface="Times New Roman" panose="02020603050405020304" pitchFamily="18" charset="0"/>
              </a:rPr>
              <a:t> </a:t>
            </a:r>
            <a:r>
              <a:rPr lang="en-US" sz="2400" b="1" i="1" dirty="0">
                <a:latin typeface="Times New Roman" panose="02020603050405020304" pitchFamily="18" charset="0"/>
              </a:rPr>
              <a:t>if and only if all the </a:t>
            </a:r>
            <a:r>
              <a:rPr lang="en-US" sz="2400" b="1" i="1" dirty="0">
                <a:solidFill>
                  <a:srgbClr val="FF0000"/>
                </a:solidFill>
                <a:latin typeface="Times New Roman" panose="02020603050405020304" pitchFamily="18" charset="0"/>
              </a:rPr>
              <a:t>eigenvalues </a:t>
            </a:r>
            <a:r>
              <a:rPr lang="en-US" sz="2400" b="1" i="1" dirty="0">
                <a:latin typeface="Times New Roman" panose="02020603050405020304" pitchFamily="18" charset="0"/>
              </a:rPr>
              <a:t>of A are </a:t>
            </a:r>
            <a:r>
              <a:rPr lang="en-US" sz="2400" b="1" i="1" dirty="0">
                <a:solidFill>
                  <a:srgbClr val="C00000"/>
                </a:solidFill>
                <a:latin typeface="Times New Roman" panose="02020603050405020304" pitchFamily="18" charset="0"/>
              </a:rPr>
              <a:t>positive</a:t>
            </a:r>
            <a:r>
              <a:rPr lang="en-US" sz="1800" i="1" dirty="0">
                <a:latin typeface="Times New Roman" panose="02020603050405020304" pitchFamily="18" charset="0"/>
              </a:rPr>
              <a:t>.</a:t>
            </a:r>
            <a:endParaRPr lang="en-US" sz="1800" b="1" u="sng" dirty="0">
              <a:latin typeface="Arial" pitchFamily="34" charset="0"/>
              <a:cs typeface="Times New Roman" pitchFamily="18" charset="0"/>
            </a:endParaRPr>
          </a:p>
        </p:txBody>
      </p:sp>
      <p:sp>
        <p:nvSpPr>
          <p:cNvPr id="7" name="Rectangle 6"/>
          <p:cNvSpPr/>
          <p:nvPr/>
        </p:nvSpPr>
        <p:spPr>
          <a:xfrm>
            <a:off x="716508" y="3137280"/>
            <a:ext cx="7342818" cy="369332"/>
          </a:xfrm>
          <a:prstGeom prst="rect">
            <a:avLst/>
          </a:prstGeom>
        </p:spPr>
        <p:txBody>
          <a:bodyPr wrap="square">
            <a:spAutoFit/>
          </a:bodyPr>
          <a:lstStyle/>
          <a:p>
            <a:r>
              <a:rPr lang="en-US" sz="1800" dirty="0">
                <a:solidFill>
                  <a:srgbClr val="FF0000"/>
                </a:solidFill>
              </a:rPr>
              <a:t>EXAMPLE  </a:t>
            </a:r>
            <a:r>
              <a:rPr lang="en-US" sz="1800" dirty="0"/>
              <a:t>Showing That a Matrix Is Positive Definite</a:t>
            </a:r>
          </a:p>
        </p:txBody>
      </p:sp>
      <p:pic>
        <p:nvPicPr>
          <p:cNvPr id="8" name="Picture 7"/>
          <p:cNvPicPr>
            <a:picLocks noChangeAspect="1"/>
          </p:cNvPicPr>
          <p:nvPr/>
        </p:nvPicPr>
        <p:blipFill>
          <a:blip r:embed="rId2"/>
          <a:stretch>
            <a:fillRect/>
          </a:stretch>
        </p:blipFill>
        <p:spPr>
          <a:xfrm>
            <a:off x="3748926" y="3538311"/>
            <a:ext cx="1539581" cy="962265"/>
          </a:xfrm>
          <a:prstGeom prst="rect">
            <a:avLst/>
          </a:prstGeom>
        </p:spPr>
      </p:pic>
      <p:sp>
        <p:nvSpPr>
          <p:cNvPr id="9" name="Rectangle 8"/>
          <p:cNvSpPr/>
          <p:nvPr/>
        </p:nvSpPr>
        <p:spPr>
          <a:xfrm>
            <a:off x="716507" y="4210421"/>
            <a:ext cx="4572000" cy="646331"/>
          </a:xfrm>
          <a:prstGeom prst="rect">
            <a:avLst/>
          </a:prstGeom>
        </p:spPr>
        <p:txBody>
          <a:bodyPr>
            <a:spAutoFit/>
          </a:bodyPr>
          <a:lstStyle/>
          <a:p>
            <a:r>
              <a:rPr lang="en-US" sz="1800" dirty="0">
                <a:solidFill>
                  <a:srgbClr val="FF0000"/>
                </a:solidFill>
              </a:rPr>
              <a:t>Solution</a:t>
            </a:r>
          </a:p>
          <a:p>
            <a:r>
              <a:rPr lang="en-US" sz="1800" dirty="0"/>
              <a:t>The characteristic equation of A is</a:t>
            </a:r>
          </a:p>
        </p:txBody>
      </p:sp>
      <p:pic>
        <p:nvPicPr>
          <p:cNvPr id="10" name="Picture 9"/>
          <p:cNvPicPr>
            <a:picLocks noChangeAspect="1"/>
          </p:cNvPicPr>
          <p:nvPr/>
        </p:nvPicPr>
        <p:blipFill>
          <a:blip r:embed="rId3"/>
          <a:stretch>
            <a:fillRect/>
          </a:stretch>
        </p:blipFill>
        <p:spPr>
          <a:xfrm>
            <a:off x="1239141" y="4833669"/>
            <a:ext cx="5992892" cy="881332"/>
          </a:xfrm>
          <a:prstGeom prst="rect">
            <a:avLst/>
          </a:prstGeom>
        </p:spPr>
      </p:pic>
    </p:spTree>
    <p:extLst>
      <p:ext uri="{BB962C8B-B14F-4D97-AF65-F5344CB8AC3E}">
        <p14:creationId xmlns:p14="http://schemas.microsoft.com/office/powerpoint/2010/main" val="41291781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1800" dirty="0"/>
                  <a:t>Thus the eigenvalues of A are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λ</m:t>
                        </m:r>
                      </m:e>
                      <m:sub>
                        <m:r>
                          <a:rPr lang="en-US" sz="1800" i="1">
                            <a:latin typeface="Cambria Math" panose="02040503050406030204" pitchFamily="18" charset="0"/>
                          </a:rPr>
                          <m:t>1,2</m:t>
                        </m:r>
                      </m:sub>
                    </m:sSub>
                  </m:oMath>
                </a14:m>
                <a:r>
                  <a:rPr lang="en-US" sz="1800" dirty="0"/>
                  <a:t>= 2 and </a:t>
                </a:r>
                <a14:m>
                  <m:oMath xmlns:m="http://schemas.openxmlformats.org/officeDocument/2006/math">
                    <m:sSub>
                      <m:sSubPr>
                        <m:ctrlPr>
                          <a:rPr lang="en-US" sz="1800" i="1">
                            <a:solidFill>
                              <a:srgbClr val="40458C"/>
                            </a:solidFill>
                            <a:latin typeface="Cambria Math" panose="02040503050406030204" pitchFamily="18" charset="0"/>
                          </a:rPr>
                        </m:ctrlPr>
                      </m:sSubPr>
                      <m:e>
                        <m:r>
                          <m:rPr>
                            <m:sty m:val="p"/>
                          </m:rPr>
                          <a:rPr lang="el-GR" sz="1800" i="1">
                            <a:solidFill>
                              <a:srgbClr val="40458C"/>
                            </a:solidFill>
                            <a:latin typeface="Cambria Math" panose="02040503050406030204" pitchFamily="18" charset="0"/>
                          </a:rPr>
                          <m:t>λ</m:t>
                        </m:r>
                      </m:e>
                      <m:sub>
                        <m:r>
                          <a:rPr lang="en-US" sz="1800" i="1">
                            <a:solidFill>
                              <a:srgbClr val="40458C"/>
                            </a:solidFill>
                            <a:latin typeface="Cambria Math" panose="02040503050406030204" pitchFamily="18" charset="0"/>
                          </a:rPr>
                          <m:t>3</m:t>
                        </m:r>
                      </m:sub>
                    </m:sSub>
                  </m:oMath>
                </a14:m>
                <a:r>
                  <a:rPr lang="en-US" sz="1800" dirty="0"/>
                  <a:t> =8 . Since these are positive, the matrix A is positive definite, and for all , x</a:t>
                </a:r>
                <a14:m>
                  <m:oMath xmlns:m="http://schemas.openxmlformats.org/officeDocument/2006/math">
                    <m:r>
                      <a:rPr lang="en-US" sz="1800" i="1">
                        <a:latin typeface="Cambria Math" panose="02040503050406030204" pitchFamily="18" charset="0"/>
                        <a:ea typeface="Cambria Math" panose="02040503050406030204" pitchFamily="18" charset="0"/>
                      </a:rPr>
                      <m:t>≠0</m:t>
                    </m:r>
                  </m:oMath>
                </a14:m>
                <a:r>
                  <a:rPr lang="en-US" sz="1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8991" y="1637731"/>
                <a:ext cx="10511809" cy="4382069"/>
              </a:xfrm>
              <a:blipFill rotWithShape="0">
                <a:blip r:embed="rId2"/>
                <a:stretch>
                  <a:fillRect l="-928" t="-1391"/>
                </a:stretch>
              </a:blipFill>
            </p:spPr>
            <p:txBody>
              <a:bodyPr/>
              <a:lstStyle/>
              <a:p>
                <a:r>
                  <a:rPr lang="en-US">
                    <a:noFill/>
                  </a:rPr>
                  <a:t> </a:t>
                </a:r>
              </a:p>
            </p:txBody>
          </p:sp>
        </mc:Fallback>
      </mc:AlternateContent>
      <p:sp>
        <p:nvSpPr>
          <p:cNvPr id="2" name="Title 1"/>
          <p:cNvSpPr>
            <a:spLocks noGrp="1"/>
          </p:cNvSpPr>
          <p:nvPr>
            <p:ph type="title" idx="4294967295"/>
          </p:nvPr>
        </p:nvSpPr>
        <p:spPr>
          <a:xfrm>
            <a:off x="0" y="274638"/>
            <a:ext cx="8229600" cy="1143000"/>
          </a:xfrm>
        </p:spPr>
        <p:txBody>
          <a:bodyPr/>
          <a:lstStyle/>
          <a:p>
            <a:r>
              <a:rPr lang="en-US" dirty="0" smtClean="0">
                <a:solidFill>
                  <a:srgbClr val="660066"/>
                </a:solidFill>
              </a:rPr>
              <a:t>Positive </a:t>
            </a:r>
            <a:r>
              <a:rPr lang="en-US" dirty="0">
                <a:solidFill>
                  <a:srgbClr val="660066"/>
                </a:solidFill>
              </a:rPr>
              <a:t>Definite Matrices</a:t>
            </a:r>
            <a:endParaRPr lang="en-US" dirty="0"/>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ECB4DB78-5960-4D37-BC5C-540767B13EBC}" type="slidenum">
              <a:rPr lang="en-US" altLang="en-US" smtClean="0"/>
              <a:pPr>
                <a:defRPr/>
              </a:pPr>
              <a:t>103</a:t>
            </a:fld>
            <a:endParaRPr lang="en-US" altLang="en-US"/>
          </a:p>
        </p:txBody>
      </p:sp>
      <p:sp>
        <p:nvSpPr>
          <p:cNvPr id="7" name="Rectangle 6"/>
          <p:cNvSpPr/>
          <p:nvPr/>
        </p:nvSpPr>
        <p:spPr>
          <a:xfrm>
            <a:off x="304800" y="2697540"/>
            <a:ext cx="8203442" cy="1200329"/>
          </a:xfrm>
          <a:prstGeom prst="rect">
            <a:avLst/>
          </a:prstGeom>
        </p:spPr>
        <p:txBody>
          <a:bodyPr wrap="square">
            <a:spAutoFit/>
          </a:bodyPr>
          <a:lstStyle/>
          <a:p>
            <a:pPr algn="just"/>
            <a:r>
              <a:rPr lang="en-US" sz="1800" dirty="0"/>
              <a:t>Our next objective is to give a criterion that can be used to determine whether a symmetric matrix is positive definite without finding its eigenvalues. </a:t>
            </a:r>
            <a:endParaRPr lang="en-US" sz="1800" dirty="0" smtClean="0"/>
          </a:p>
          <a:p>
            <a:pPr algn="just"/>
            <a:r>
              <a:rPr lang="en-US" sz="1800" dirty="0" smtClean="0"/>
              <a:t>To </a:t>
            </a:r>
            <a:r>
              <a:rPr lang="en-US" sz="1800" dirty="0"/>
              <a:t>do this, it will be helpful to introduce some terminology. </a:t>
            </a:r>
            <a:endParaRPr lang="en-US" sz="1800" dirty="0" smtClean="0"/>
          </a:p>
          <a:p>
            <a:pPr algn="just"/>
            <a:r>
              <a:rPr lang="en-US" sz="1800" dirty="0" smtClean="0"/>
              <a:t>If </a:t>
            </a:r>
            <a:r>
              <a:rPr lang="en-US" sz="1800" dirty="0"/>
              <a:t>is a square matrix, </a:t>
            </a:r>
          </a:p>
        </p:txBody>
      </p:sp>
      <p:pic>
        <p:nvPicPr>
          <p:cNvPr id="8" name="Picture 7"/>
          <p:cNvPicPr>
            <a:picLocks noChangeAspect="1"/>
          </p:cNvPicPr>
          <p:nvPr/>
        </p:nvPicPr>
        <p:blipFill>
          <a:blip r:embed="rId3"/>
          <a:stretch>
            <a:fillRect/>
          </a:stretch>
        </p:blipFill>
        <p:spPr>
          <a:xfrm>
            <a:off x="3076703" y="4268569"/>
            <a:ext cx="2354136" cy="1103532"/>
          </a:xfrm>
          <a:prstGeom prst="rect">
            <a:avLst/>
          </a:prstGeom>
        </p:spPr>
      </p:pic>
    </p:spTree>
    <p:extLst>
      <p:ext uri="{BB962C8B-B14F-4D97-AF65-F5344CB8AC3E}">
        <p14:creationId xmlns:p14="http://schemas.microsoft.com/office/powerpoint/2010/main" val="1310983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1800" dirty="0"/>
              <a:t>THEOREM</a:t>
            </a:r>
          </a:p>
        </p:txBody>
      </p:sp>
      <p:sp>
        <p:nvSpPr>
          <p:cNvPr id="2" name="Title 1"/>
          <p:cNvSpPr>
            <a:spLocks noGrp="1"/>
          </p:cNvSpPr>
          <p:nvPr>
            <p:ph type="title" idx="4294967295"/>
          </p:nvPr>
        </p:nvSpPr>
        <p:spPr>
          <a:xfrm>
            <a:off x="0" y="274638"/>
            <a:ext cx="8229600" cy="1143000"/>
          </a:xfrm>
        </p:spPr>
        <p:txBody>
          <a:bodyPr/>
          <a:lstStyle/>
          <a:p>
            <a:r>
              <a:rPr lang="en-US" dirty="0" smtClean="0">
                <a:solidFill>
                  <a:srgbClr val="660066"/>
                </a:solidFill>
              </a:rPr>
              <a:t>Positive </a:t>
            </a:r>
            <a:r>
              <a:rPr lang="en-US" dirty="0">
                <a:solidFill>
                  <a:srgbClr val="660066"/>
                </a:solidFill>
              </a:rPr>
              <a:t>Definite Matrices</a:t>
            </a:r>
            <a:endParaRPr lang="en-US" dirty="0"/>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ECB4DB78-5960-4D37-BC5C-540767B13EBC}" type="slidenum">
              <a:rPr lang="en-US" altLang="en-US" smtClean="0"/>
              <a:pPr>
                <a:defRPr/>
              </a:pPr>
              <a:t>104</a:t>
            </a:fld>
            <a:endParaRPr lang="en-US" altLang="en-US"/>
          </a:p>
        </p:txBody>
      </p:sp>
      <p:sp>
        <p:nvSpPr>
          <p:cNvPr id="6" name="Rectangle 5"/>
          <p:cNvSpPr/>
          <p:nvPr/>
        </p:nvSpPr>
        <p:spPr bwMode="auto">
          <a:xfrm>
            <a:off x="1020970" y="1992668"/>
            <a:ext cx="6429233" cy="839813"/>
          </a:xfrm>
          <a:prstGeom prst="rect">
            <a:avLst/>
          </a:prstGeom>
          <a:noFill/>
          <a:ln w="9525" cap="flat" cmpd="sng" algn="ctr">
            <a:solidFill>
              <a:srgbClr val="C00000"/>
            </a:solidFill>
            <a:prstDash val="solid"/>
            <a:round/>
            <a:headEnd type="none" w="med" len="med"/>
            <a:tailEnd type="none" w="med" len="med"/>
          </a:ln>
          <a:effectLst/>
          <a:extLst/>
        </p:spPr>
        <p:txBody>
          <a:bodyPr vert="horz" wrap="none" lIns="68580" tIns="34290" rIns="68580" bIns="34290" numCol="1" rtlCol="0" anchor="t" anchorCtr="0" compatLnSpc="1">
            <a:prstTxWarp prst="textNoShape">
              <a:avLst/>
            </a:prstTxWarp>
          </a:bodyPr>
          <a:lstStyle/>
          <a:p>
            <a:pPr algn="ctr" fontAlgn="base">
              <a:spcBef>
                <a:spcPct val="0"/>
              </a:spcBef>
              <a:spcAft>
                <a:spcPct val="0"/>
              </a:spcAft>
            </a:pPr>
            <a:r>
              <a:rPr lang="en-US" sz="2400" b="1" i="1" dirty="0">
                <a:latin typeface="Times New Roman" panose="02020603050405020304" pitchFamily="18" charset="0"/>
              </a:rPr>
              <a:t>A symmetric matrix A is positive </a:t>
            </a:r>
            <a:r>
              <a:rPr lang="en-US" sz="2400" b="1" i="1" dirty="0" smtClean="0">
                <a:latin typeface="Times New Roman" panose="02020603050405020304" pitchFamily="18" charset="0"/>
              </a:rPr>
              <a:t>definite</a:t>
            </a:r>
          </a:p>
          <a:p>
            <a:pPr algn="ctr" fontAlgn="base">
              <a:spcBef>
                <a:spcPct val="0"/>
              </a:spcBef>
              <a:spcAft>
                <a:spcPct val="0"/>
              </a:spcAft>
            </a:pPr>
            <a:r>
              <a:rPr lang="en-US" sz="2400" b="1" i="1" dirty="0" smtClean="0">
                <a:latin typeface="Times New Roman" panose="02020603050405020304" pitchFamily="18" charset="0"/>
              </a:rPr>
              <a:t> </a:t>
            </a:r>
            <a:r>
              <a:rPr lang="en-US" sz="2400" b="1" i="1" dirty="0">
                <a:latin typeface="Times New Roman" panose="02020603050405020304" pitchFamily="18" charset="0"/>
              </a:rPr>
              <a:t>if and only if all the </a:t>
            </a:r>
            <a:r>
              <a:rPr lang="en-US" sz="2400" b="1" i="1" dirty="0">
                <a:solidFill>
                  <a:srgbClr val="FF0000"/>
                </a:solidFill>
                <a:latin typeface="Times New Roman" panose="02020603050405020304" pitchFamily="18" charset="0"/>
              </a:rPr>
              <a:t>eigenvalues </a:t>
            </a:r>
            <a:r>
              <a:rPr lang="en-US" sz="2400" b="1" i="1" dirty="0">
                <a:latin typeface="Times New Roman" panose="02020603050405020304" pitchFamily="18" charset="0"/>
              </a:rPr>
              <a:t>of A are </a:t>
            </a:r>
            <a:r>
              <a:rPr lang="en-US" sz="2400" b="1" i="1" dirty="0">
                <a:solidFill>
                  <a:srgbClr val="C00000"/>
                </a:solidFill>
                <a:latin typeface="Times New Roman" panose="02020603050405020304" pitchFamily="18" charset="0"/>
              </a:rPr>
              <a:t>positive</a:t>
            </a:r>
            <a:r>
              <a:rPr lang="en-US" sz="1800" i="1" dirty="0">
                <a:latin typeface="Times New Roman" panose="02020603050405020304" pitchFamily="18" charset="0"/>
              </a:rPr>
              <a:t>.</a:t>
            </a:r>
            <a:endParaRPr lang="en-US" sz="1800" b="1" u="sng" dirty="0">
              <a:latin typeface="Arial" pitchFamily="34" charset="0"/>
              <a:cs typeface="Times New Roman" pitchFamily="18" charset="0"/>
            </a:endParaRPr>
          </a:p>
        </p:txBody>
      </p:sp>
      <p:sp>
        <p:nvSpPr>
          <p:cNvPr id="7" name="Rectangle 6"/>
          <p:cNvSpPr/>
          <p:nvPr/>
        </p:nvSpPr>
        <p:spPr>
          <a:xfrm>
            <a:off x="716508" y="3137280"/>
            <a:ext cx="7342818" cy="369332"/>
          </a:xfrm>
          <a:prstGeom prst="rect">
            <a:avLst/>
          </a:prstGeom>
        </p:spPr>
        <p:txBody>
          <a:bodyPr wrap="square">
            <a:spAutoFit/>
          </a:bodyPr>
          <a:lstStyle/>
          <a:p>
            <a:r>
              <a:rPr lang="en-US" sz="1800" dirty="0">
                <a:solidFill>
                  <a:srgbClr val="FF0000"/>
                </a:solidFill>
              </a:rPr>
              <a:t>EXAMPLE  </a:t>
            </a:r>
            <a:r>
              <a:rPr lang="en-US" sz="1800" dirty="0"/>
              <a:t>Showing That a Matrix Is Positive Definite</a:t>
            </a:r>
          </a:p>
        </p:txBody>
      </p:sp>
      <p:pic>
        <p:nvPicPr>
          <p:cNvPr id="8" name="Picture 7"/>
          <p:cNvPicPr>
            <a:picLocks noChangeAspect="1"/>
          </p:cNvPicPr>
          <p:nvPr/>
        </p:nvPicPr>
        <p:blipFill>
          <a:blip r:embed="rId2"/>
          <a:stretch>
            <a:fillRect/>
          </a:stretch>
        </p:blipFill>
        <p:spPr>
          <a:xfrm>
            <a:off x="3748926" y="3538311"/>
            <a:ext cx="1539581" cy="962265"/>
          </a:xfrm>
          <a:prstGeom prst="rect">
            <a:avLst/>
          </a:prstGeom>
        </p:spPr>
      </p:pic>
      <p:sp>
        <p:nvSpPr>
          <p:cNvPr id="9" name="Rectangle 8"/>
          <p:cNvSpPr/>
          <p:nvPr/>
        </p:nvSpPr>
        <p:spPr>
          <a:xfrm>
            <a:off x="716507" y="4210421"/>
            <a:ext cx="4572000" cy="646331"/>
          </a:xfrm>
          <a:prstGeom prst="rect">
            <a:avLst/>
          </a:prstGeom>
        </p:spPr>
        <p:txBody>
          <a:bodyPr>
            <a:spAutoFit/>
          </a:bodyPr>
          <a:lstStyle/>
          <a:p>
            <a:r>
              <a:rPr lang="en-US" sz="1800" dirty="0">
                <a:solidFill>
                  <a:srgbClr val="FF0000"/>
                </a:solidFill>
              </a:rPr>
              <a:t>Solution</a:t>
            </a:r>
          </a:p>
          <a:p>
            <a:r>
              <a:rPr lang="en-US" sz="1800" dirty="0"/>
              <a:t>The characteristic equation of A is</a:t>
            </a:r>
          </a:p>
        </p:txBody>
      </p:sp>
      <p:pic>
        <p:nvPicPr>
          <p:cNvPr id="10" name="Picture 9"/>
          <p:cNvPicPr>
            <a:picLocks noChangeAspect="1"/>
          </p:cNvPicPr>
          <p:nvPr/>
        </p:nvPicPr>
        <p:blipFill>
          <a:blip r:embed="rId3"/>
          <a:stretch>
            <a:fillRect/>
          </a:stretch>
        </p:blipFill>
        <p:spPr>
          <a:xfrm>
            <a:off x="1239141" y="4833669"/>
            <a:ext cx="5992892" cy="881332"/>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457200" y="5864466"/>
                <a:ext cx="7602126" cy="595548"/>
              </a:xfrm>
              <a:prstGeom prst="rect">
                <a:avLst/>
              </a:prstGeom>
            </p:spPr>
            <p:txBody>
              <a:bodyPr wrap="square">
                <a:spAutoFit/>
              </a:bodyPr>
              <a:lstStyle/>
              <a:p>
                <a:pPr marL="0" indent="0">
                  <a:buNone/>
                </a:pPr>
                <a:r>
                  <a:rPr lang="en-US" dirty="0"/>
                  <a:t>Thus the eigenvalues of A are </a:t>
                </a: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rPr>
                          <m:t>λ</m:t>
                        </m:r>
                      </m:e>
                      <m:sub>
                        <m:r>
                          <a:rPr lang="en-US" i="1">
                            <a:latin typeface="Cambria Math" panose="02040503050406030204" pitchFamily="18" charset="0"/>
                          </a:rPr>
                          <m:t>1,2</m:t>
                        </m:r>
                      </m:sub>
                    </m:sSub>
                  </m:oMath>
                </a14:m>
                <a:r>
                  <a:rPr lang="en-US" dirty="0"/>
                  <a:t>= 2 and </a:t>
                </a:r>
                <a14:m>
                  <m:oMath xmlns:m="http://schemas.openxmlformats.org/officeDocument/2006/math">
                    <m:sSub>
                      <m:sSubPr>
                        <m:ctrlPr>
                          <a:rPr lang="en-US" i="1">
                            <a:solidFill>
                              <a:srgbClr val="40458C"/>
                            </a:solidFill>
                            <a:latin typeface="Cambria Math" panose="02040503050406030204" pitchFamily="18" charset="0"/>
                          </a:rPr>
                        </m:ctrlPr>
                      </m:sSubPr>
                      <m:e>
                        <m:r>
                          <m:rPr>
                            <m:sty m:val="p"/>
                          </m:rPr>
                          <a:rPr lang="el-GR" i="1">
                            <a:solidFill>
                              <a:srgbClr val="40458C"/>
                            </a:solidFill>
                            <a:latin typeface="Cambria Math" panose="02040503050406030204" pitchFamily="18" charset="0"/>
                          </a:rPr>
                          <m:t>λ</m:t>
                        </m:r>
                      </m:e>
                      <m:sub>
                        <m:r>
                          <a:rPr lang="en-US" i="1">
                            <a:solidFill>
                              <a:srgbClr val="40458C"/>
                            </a:solidFill>
                            <a:latin typeface="Cambria Math" panose="02040503050406030204" pitchFamily="18" charset="0"/>
                          </a:rPr>
                          <m:t>3</m:t>
                        </m:r>
                      </m:sub>
                    </m:sSub>
                  </m:oMath>
                </a14:m>
                <a:r>
                  <a:rPr lang="en-US" dirty="0"/>
                  <a:t> =8 . Since these are positive, the matrix A is positive definite, and for all , x</a:t>
                </a:r>
                <a14:m>
                  <m:oMath xmlns:m="http://schemas.openxmlformats.org/officeDocument/2006/math">
                    <m:r>
                      <a:rPr lang="en-US" i="1">
                        <a:latin typeface="Cambria Math" panose="02040503050406030204" pitchFamily="18" charset="0"/>
                        <a:ea typeface="Cambria Math" panose="02040503050406030204" pitchFamily="18" charset="0"/>
                      </a:rPr>
                      <m:t>≠0</m:t>
                    </m:r>
                  </m:oMath>
                </a14:m>
                <a:r>
                  <a:rPr lang="en-US" dirty="0"/>
                  <a:t> </a:t>
                </a:r>
              </a:p>
            </p:txBody>
          </p:sp>
        </mc:Choice>
        <mc:Fallback xmlns="">
          <p:sp>
            <p:nvSpPr>
              <p:cNvPr id="4" name="Rectangle 3"/>
              <p:cNvSpPr>
                <a:spLocks noRot="1" noChangeAspect="1" noMove="1" noResize="1" noEditPoints="1" noAdjustHandles="1" noChangeArrowheads="1" noChangeShapeType="1" noTextEdit="1"/>
              </p:cNvSpPr>
              <p:nvPr/>
            </p:nvSpPr>
            <p:spPr>
              <a:xfrm>
                <a:off x="457200" y="5864466"/>
                <a:ext cx="7602126" cy="595548"/>
              </a:xfrm>
              <a:prstGeom prst="rect">
                <a:avLst/>
              </a:prstGeom>
              <a:blipFill rotWithShape="0">
                <a:blip r:embed="rId4"/>
                <a:stretch>
                  <a:fillRect l="-401" t="-4082" b="-11224"/>
                </a:stretch>
              </a:blipFill>
            </p:spPr>
            <p:txBody>
              <a:bodyPr/>
              <a:lstStyle/>
              <a:p>
                <a:r>
                  <a:rPr lang="en-US">
                    <a:noFill/>
                  </a:rPr>
                  <a:t> </a:t>
                </a:r>
              </a:p>
            </p:txBody>
          </p:sp>
        </mc:Fallback>
      </mc:AlternateContent>
    </p:spTree>
    <p:extLst>
      <p:ext uri="{BB962C8B-B14F-4D97-AF65-F5344CB8AC3E}">
        <p14:creationId xmlns:p14="http://schemas.microsoft.com/office/powerpoint/2010/main" val="389645756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0" y="381000"/>
            <a:ext cx="7467600" cy="1143000"/>
          </a:xfrm>
        </p:spPr>
        <p:txBody>
          <a:bodyPr/>
          <a:lstStyle/>
          <a:p>
            <a:r>
              <a:rPr lang="en-US" dirty="0" smtClean="0"/>
              <a:t>Maxima and Minima of a function</a:t>
            </a:r>
            <a:endParaRPr lang="en-US" dirty="0"/>
          </a:p>
        </p:txBody>
      </p:sp>
      <p:pic>
        <p:nvPicPr>
          <p:cNvPr id="4" name="Picture 3"/>
          <p:cNvPicPr>
            <a:picLocks noChangeAspect="1"/>
          </p:cNvPicPr>
          <p:nvPr/>
        </p:nvPicPr>
        <p:blipFill rotWithShape="1">
          <a:blip r:embed="rId2"/>
          <a:srcRect l="20000" t="15910" r="20833" b="5534"/>
          <a:stretch/>
        </p:blipFill>
        <p:spPr>
          <a:xfrm>
            <a:off x="1447800" y="1600200"/>
            <a:ext cx="6324600" cy="4721181"/>
          </a:xfrm>
          <a:prstGeom prst="rect">
            <a:avLst/>
          </a:prstGeom>
        </p:spPr>
      </p:pic>
    </p:spTree>
    <p:extLst>
      <p:ext uri="{BB962C8B-B14F-4D97-AF65-F5344CB8AC3E}">
        <p14:creationId xmlns:p14="http://schemas.microsoft.com/office/powerpoint/2010/main" val="5621065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603" t="15819" r="23496" b="6735"/>
          <a:stretch/>
        </p:blipFill>
        <p:spPr>
          <a:xfrm>
            <a:off x="1676400" y="1600200"/>
            <a:ext cx="5715001" cy="4532586"/>
          </a:xfrm>
          <a:prstGeom prst="rect">
            <a:avLst/>
          </a:prstGeom>
        </p:spPr>
      </p:pic>
      <p:sp>
        <p:nvSpPr>
          <p:cNvPr id="3" name="Content Placeholder 2"/>
          <p:cNvSpPr>
            <a:spLocks noGrp="1"/>
          </p:cNvSpPr>
          <p:nvPr>
            <p:ph sz="quarter" idx="10"/>
          </p:nvPr>
        </p:nvSpPr>
        <p:spPr/>
        <p:txBody>
          <a:bodyPr/>
          <a:lstStyle/>
          <a:p>
            <a:r>
              <a:rPr lang="en-US" dirty="0" smtClean="0"/>
              <a:t>Maxima and Minima</a:t>
            </a:r>
            <a:endParaRPr lang="en-US" dirty="0"/>
          </a:p>
        </p:txBody>
      </p:sp>
    </p:spTree>
    <p:extLst>
      <p:ext uri="{BB962C8B-B14F-4D97-AF65-F5344CB8AC3E}">
        <p14:creationId xmlns:p14="http://schemas.microsoft.com/office/powerpoint/2010/main" val="40398526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Convex Function</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0000"/>
          <a:stretch/>
        </p:blipFill>
        <p:spPr>
          <a:xfrm>
            <a:off x="838200" y="1600200"/>
            <a:ext cx="7315200" cy="4750594"/>
          </a:xfrm>
          <a:prstGeom prst="rect">
            <a:avLst/>
          </a:prstGeom>
        </p:spPr>
      </p:pic>
    </p:spTree>
    <p:extLst>
      <p:ext uri="{BB962C8B-B14F-4D97-AF65-F5344CB8AC3E}">
        <p14:creationId xmlns:p14="http://schemas.microsoft.com/office/powerpoint/2010/main" val="338171241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buFont typeface="Wingdings" panose="05000000000000000000" pitchFamily="2" charset="2"/>
              <a:buChar char="§"/>
            </a:pPr>
            <a:r>
              <a:rPr lang="en-US" sz="2800" dirty="0" smtClean="0">
                <a:hlinkClick r:id="rId2" tooltip="Real-valued function"/>
              </a:rPr>
              <a:t>Real-valued function</a:t>
            </a:r>
            <a:r>
              <a:rPr lang="en-US" sz="2800" dirty="0" smtClean="0"/>
              <a:t> </a:t>
            </a:r>
            <a:r>
              <a:rPr lang="en-US" sz="2800" dirty="0"/>
              <a:t>defined on an </a:t>
            </a:r>
            <a:endParaRPr lang="en-US" sz="2800" dirty="0" smtClean="0"/>
          </a:p>
          <a:p>
            <a:pPr marL="457200" lvl="1" indent="0">
              <a:buNone/>
            </a:pPr>
            <a:r>
              <a:rPr lang="en-US" sz="2800" i="1" dirty="0" smtClean="0">
                <a:hlinkClick r:id="rId3" tooltip="Interval (mathematics)"/>
              </a:rPr>
              <a:t>n</a:t>
            </a:r>
            <a:r>
              <a:rPr lang="en-US" sz="2800" dirty="0" smtClean="0">
                <a:hlinkClick r:id="rId3" tooltip="Interval (mathematics)"/>
              </a:rPr>
              <a:t>-dimensional </a:t>
            </a:r>
            <a:r>
              <a:rPr lang="en-US" sz="2800" dirty="0">
                <a:hlinkClick r:id="rId3" tooltip="Interval (mathematics)"/>
              </a:rPr>
              <a:t>interval</a:t>
            </a:r>
            <a:r>
              <a:rPr lang="en-US" sz="2800" dirty="0"/>
              <a:t> is called </a:t>
            </a:r>
            <a:r>
              <a:rPr lang="en-US" sz="2800" b="1" dirty="0"/>
              <a:t>convex</a:t>
            </a:r>
            <a:r>
              <a:rPr lang="en-US" sz="2800" dirty="0"/>
              <a:t> </a:t>
            </a:r>
            <a:r>
              <a:rPr lang="en-US" sz="2800" dirty="0" smtClean="0"/>
              <a:t>if </a:t>
            </a:r>
            <a:r>
              <a:rPr lang="en-US" sz="2800" dirty="0"/>
              <a:t>the </a:t>
            </a:r>
            <a:r>
              <a:rPr lang="en-US" sz="2800" dirty="0">
                <a:hlinkClick r:id="rId4" tooltip="Line segment"/>
              </a:rPr>
              <a:t>line segment</a:t>
            </a:r>
            <a:r>
              <a:rPr lang="en-US" sz="2800" dirty="0"/>
              <a:t> between any two points on the </a:t>
            </a:r>
            <a:r>
              <a:rPr lang="en-US" sz="2800" dirty="0">
                <a:hlinkClick r:id="rId5" tooltip="Graph of a function"/>
              </a:rPr>
              <a:t>graph of the function</a:t>
            </a:r>
            <a:r>
              <a:rPr lang="en-US" sz="2800" dirty="0"/>
              <a:t> lies above or on the </a:t>
            </a:r>
            <a:r>
              <a:rPr lang="en-US" sz="2800" dirty="0" smtClean="0"/>
              <a:t>graph</a:t>
            </a:r>
          </a:p>
          <a:p>
            <a:pPr lvl="1">
              <a:buFont typeface="Wingdings" panose="05000000000000000000" pitchFamily="2" charset="2"/>
              <a:buChar char="§"/>
            </a:pPr>
            <a:endParaRPr lang="en-US" sz="2800" dirty="0"/>
          </a:p>
        </p:txBody>
      </p:sp>
      <p:sp>
        <p:nvSpPr>
          <p:cNvPr id="3" name="Content Placeholder 2"/>
          <p:cNvSpPr>
            <a:spLocks noGrp="1"/>
          </p:cNvSpPr>
          <p:nvPr>
            <p:ph sz="quarter" idx="10"/>
          </p:nvPr>
        </p:nvSpPr>
        <p:spPr/>
        <p:txBody>
          <a:bodyPr/>
          <a:lstStyle/>
          <a:p>
            <a:r>
              <a:rPr lang="en-US" dirty="0" smtClean="0"/>
              <a:t>Convex Function</a:t>
            </a:r>
            <a:endParaRPr lang="en-US" dirty="0"/>
          </a:p>
        </p:txBody>
      </p:sp>
    </p:spTree>
    <p:extLst>
      <p:ext uri="{BB962C8B-B14F-4D97-AF65-F5344CB8AC3E}">
        <p14:creationId xmlns:p14="http://schemas.microsoft.com/office/powerpoint/2010/main" val="356834667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Convex Function : Multivariate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438400"/>
            <a:ext cx="4876932" cy="3397596"/>
          </a:xfrm>
          <a:prstGeom prst="rect">
            <a:avLst/>
          </a:prstGeom>
        </p:spPr>
      </p:pic>
    </p:spTree>
    <p:extLst>
      <p:ext uri="{BB962C8B-B14F-4D97-AF65-F5344CB8AC3E}">
        <p14:creationId xmlns:p14="http://schemas.microsoft.com/office/powerpoint/2010/main" val="387950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5"/>
          <p:cNvSpPr txBox="1">
            <a:spLocks noGrp="1"/>
          </p:cNvSpPr>
          <p:nvPr>
            <p:ph type="title"/>
          </p:nvPr>
        </p:nvSpPr>
        <p:spPr>
          <a:xfrm>
            <a:off x="678825" y="520775"/>
            <a:ext cx="4883700" cy="513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200" b="1">
                <a:solidFill>
                  <a:srgbClr val="C0504D"/>
                </a:solidFill>
                <a:latin typeface="Trebuchet MS"/>
                <a:ea typeface="Trebuchet MS"/>
                <a:cs typeface="Trebuchet MS"/>
                <a:sym typeface="Trebuchet MS"/>
              </a:rPr>
              <a:t>Traditional Programming</a:t>
            </a:r>
            <a:endParaRPr sz="3200">
              <a:latin typeface="Trebuchet MS"/>
              <a:ea typeface="Trebuchet MS"/>
              <a:cs typeface="Trebuchet MS"/>
              <a:sym typeface="Trebuchet MS"/>
            </a:endParaRPr>
          </a:p>
        </p:txBody>
      </p:sp>
      <p:sp>
        <p:nvSpPr>
          <p:cNvPr id="341" name="Google Shape;341;p55"/>
          <p:cNvSpPr txBox="1"/>
          <p:nvPr/>
        </p:nvSpPr>
        <p:spPr>
          <a:xfrm>
            <a:off x="720103" y="3538225"/>
            <a:ext cx="39924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b="1">
                <a:solidFill>
                  <a:srgbClr val="C0504D"/>
                </a:solidFill>
                <a:latin typeface="Trebuchet MS"/>
                <a:ea typeface="Trebuchet MS"/>
                <a:cs typeface="Trebuchet MS"/>
                <a:sym typeface="Trebuchet MS"/>
              </a:rPr>
              <a:t>Machine Learning</a:t>
            </a:r>
            <a:endParaRPr sz="3200">
              <a:latin typeface="Trebuchet MS"/>
              <a:ea typeface="Trebuchet MS"/>
              <a:cs typeface="Trebuchet MS"/>
              <a:sym typeface="Trebuchet MS"/>
            </a:endParaRPr>
          </a:p>
        </p:txBody>
      </p:sp>
      <p:sp>
        <p:nvSpPr>
          <p:cNvPr id="342" name="Google Shape;342;p55"/>
          <p:cNvSpPr txBox="1"/>
          <p:nvPr/>
        </p:nvSpPr>
        <p:spPr>
          <a:xfrm>
            <a:off x="3352800" y="16002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None/>
            </a:pPr>
            <a:endParaRPr sz="3350">
              <a:latin typeface="Times New Roman"/>
              <a:ea typeface="Times New Roman"/>
              <a:cs typeface="Times New Roman"/>
              <a:sym typeface="Times New Roman"/>
            </a:endParaRPr>
          </a:p>
          <a:p>
            <a:pPr marL="502284" marR="0" lvl="0" indent="0" algn="l" rtl="0">
              <a:lnSpc>
                <a:spcPct val="100000"/>
              </a:lnSpc>
              <a:spcBef>
                <a:spcPts val="0"/>
              </a:spcBef>
              <a:spcAft>
                <a:spcPts val="0"/>
              </a:spcAft>
              <a:buNone/>
            </a:pPr>
            <a:r>
              <a:rPr lang="en-US" sz="3200">
                <a:latin typeface="Trebuchet MS"/>
                <a:ea typeface="Trebuchet MS"/>
                <a:cs typeface="Trebuchet MS"/>
                <a:sym typeface="Trebuchet MS"/>
              </a:rPr>
              <a:t>Computer</a:t>
            </a:r>
            <a:endParaRPr sz="3200">
              <a:latin typeface="Trebuchet MS"/>
              <a:ea typeface="Trebuchet MS"/>
              <a:cs typeface="Trebuchet MS"/>
              <a:sym typeface="Trebuchet MS"/>
            </a:endParaRPr>
          </a:p>
        </p:txBody>
      </p:sp>
      <p:sp>
        <p:nvSpPr>
          <p:cNvPr id="343" name="Google Shape;343;p55"/>
          <p:cNvSpPr/>
          <p:nvPr/>
        </p:nvSpPr>
        <p:spPr>
          <a:xfrm>
            <a:off x="2438400" y="19939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4" name="Google Shape;344;p55"/>
          <p:cNvSpPr/>
          <p:nvPr/>
        </p:nvSpPr>
        <p:spPr>
          <a:xfrm>
            <a:off x="2438400" y="26797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5" name="Google Shape;345;p55"/>
          <p:cNvSpPr/>
          <p:nvPr/>
        </p:nvSpPr>
        <p:spPr>
          <a:xfrm>
            <a:off x="6019800" y="22225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6" name="Google Shape;346;p55"/>
          <p:cNvSpPr txBox="1"/>
          <p:nvPr/>
        </p:nvSpPr>
        <p:spPr>
          <a:xfrm>
            <a:off x="757575" y="1746250"/>
            <a:ext cx="1752000" cy="1365300"/>
          </a:xfrm>
          <a:prstGeom prst="rect">
            <a:avLst/>
          </a:prstGeom>
          <a:noFill/>
          <a:ln>
            <a:noFill/>
          </a:ln>
        </p:spPr>
        <p:txBody>
          <a:bodyPr spcFirstLastPara="1" wrap="square" lIns="0" tIns="12050" rIns="0" bIns="0" anchor="t" anchorCtr="0">
            <a:noAutofit/>
          </a:bodyPr>
          <a:lstStyle/>
          <a:p>
            <a:pPr marL="12700" marR="5080" lvl="0" indent="669925" algn="l" rtl="0">
              <a:lnSpc>
                <a:spcPct val="137400"/>
              </a:lnSpc>
              <a:spcBef>
                <a:spcPts val="0"/>
              </a:spcBef>
              <a:spcAft>
                <a:spcPts val="0"/>
              </a:spcAft>
              <a:buNone/>
            </a:pPr>
            <a:r>
              <a:rPr lang="en-US" sz="3200">
                <a:latin typeface="Trebuchet MS"/>
                <a:ea typeface="Trebuchet MS"/>
                <a:cs typeface="Trebuchet MS"/>
                <a:sym typeface="Trebuchet MS"/>
              </a:rPr>
              <a:t>Data  Program</a:t>
            </a:r>
            <a:endParaRPr sz="3200">
              <a:latin typeface="Trebuchet MS"/>
              <a:ea typeface="Trebuchet MS"/>
              <a:cs typeface="Trebuchet MS"/>
              <a:sym typeface="Trebuchet MS"/>
            </a:endParaRPr>
          </a:p>
        </p:txBody>
      </p:sp>
      <p:sp>
        <p:nvSpPr>
          <p:cNvPr id="347" name="Google Shape;347;p55"/>
          <p:cNvSpPr txBox="1"/>
          <p:nvPr/>
        </p:nvSpPr>
        <p:spPr>
          <a:xfrm>
            <a:off x="6860552" y="1988825"/>
            <a:ext cx="14295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a:latin typeface="Trebuchet MS"/>
                <a:ea typeface="Trebuchet MS"/>
                <a:cs typeface="Trebuchet MS"/>
                <a:sym typeface="Trebuchet MS"/>
              </a:rPr>
              <a:t>Output</a:t>
            </a:r>
            <a:endParaRPr sz="3200">
              <a:latin typeface="Trebuchet MS"/>
              <a:ea typeface="Trebuchet MS"/>
              <a:cs typeface="Trebuchet MS"/>
              <a:sym typeface="Trebuchet MS"/>
            </a:endParaRPr>
          </a:p>
        </p:txBody>
      </p:sp>
      <p:sp>
        <p:nvSpPr>
          <p:cNvPr id="348" name="Google Shape;348;p55"/>
          <p:cNvSpPr txBox="1"/>
          <p:nvPr/>
        </p:nvSpPr>
        <p:spPr>
          <a:xfrm>
            <a:off x="3429000" y="44196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None/>
            </a:pPr>
            <a:endParaRPr sz="3350">
              <a:latin typeface="Times New Roman"/>
              <a:ea typeface="Times New Roman"/>
              <a:cs typeface="Times New Roman"/>
              <a:sym typeface="Times New Roman"/>
            </a:endParaRPr>
          </a:p>
          <a:p>
            <a:pPr marL="502284" marR="0" lvl="0" indent="0" algn="l" rtl="0">
              <a:lnSpc>
                <a:spcPct val="100000"/>
              </a:lnSpc>
              <a:spcBef>
                <a:spcPts val="0"/>
              </a:spcBef>
              <a:spcAft>
                <a:spcPts val="0"/>
              </a:spcAft>
              <a:buNone/>
            </a:pPr>
            <a:r>
              <a:rPr lang="en-US" sz="3200">
                <a:latin typeface="Trebuchet MS"/>
                <a:ea typeface="Trebuchet MS"/>
                <a:cs typeface="Trebuchet MS"/>
                <a:sym typeface="Trebuchet MS"/>
              </a:rPr>
              <a:t>Computer</a:t>
            </a:r>
            <a:endParaRPr sz="3200">
              <a:latin typeface="Trebuchet MS"/>
              <a:ea typeface="Trebuchet MS"/>
              <a:cs typeface="Trebuchet MS"/>
              <a:sym typeface="Trebuchet MS"/>
            </a:endParaRPr>
          </a:p>
        </p:txBody>
      </p:sp>
      <p:sp>
        <p:nvSpPr>
          <p:cNvPr id="349" name="Google Shape;349;p55"/>
          <p:cNvSpPr/>
          <p:nvPr/>
        </p:nvSpPr>
        <p:spPr>
          <a:xfrm>
            <a:off x="2514600" y="48133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0" name="Google Shape;350;p55"/>
          <p:cNvSpPr/>
          <p:nvPr/>
        </p:nvSpPr>
        <p:spPr>
          <a:xfrm>
            <a:off x="2514600" y="54991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1"/>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1" name="Google Shape;351;p55"/>
          <p:cNvSpPr/>
          <p:nvPr/>
        </p:nvSpPr>
        <p:spPr>
          <a:xfrm>
            <a:off x="6096000" y="50419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2" name="Google Shape;352;p55"/>
          <p:cNvSpPr txBox="1"/>
          <p:nvPr/>
        </p:nvSpPr>
        <p:spPr>
          <a:xfrm>
            <a:off x="1145554" y="4565650"/>
            <a:ext cx="1669800" cy="1517700"/>
          </a:xfrm>
          <a:prstGeom prst="rect">
            <a:avLst/>
          </a:prstGeom>
          <a:noFill/>
          <a:ln>
            <a:noFill/>
          </a:ln>
        </p:spPr>
        <p:txBody>
          <a:bodyPr spcFirstLastPara="1" wrap="square" lIns="0" tIns="12700" rIns="0" bIns="0" anchor="t" anchorCtr="0">
            <a:noAutofit/>
          </a:bodyPr>
          <a:lstStyle/>
          <a:p>
            <a:pPr marL="12700" marR="5080" lvl="0" indent="365125" algn="l" rtl="0">
              <a:lnSpc>
                <a:spcPct val="153000"/>
              </a:lnSpc>
              <a:spcBef>
                <a:spcPts val="0"/>
              </a:spcBef>
              <a:spcAft>
                <a:spcPts val="0"/>
              </a:spcAft>
              <a:buNone/>
            </a:pPr>
            <a:r>
              <a:rPr lang="en-US" sz="3200">
                <a:latin typeface="Trebuchet MS"/>
                <a:ea typeface="Trebuchet MS"/>
                <a:cs typeface="Trebuchet MS"/>
                <a:sym typeface="Trebuchet MS"/>
              </a:rPr>
              <a:t>Data  Output</a:t>
            </a:r>
            <a:endParaRPr sz="3200">
              <a:latin typeface="Trebuchet MS"/>
              <a:ea typeface="Trebuchet MS"/>
              <a:cs typeface="Trebuchet MS"/>
              <a:sym typeface="Trebuchet MS"/>
            </a:endParaRPr>
          </a:p>
        </p:txBody>
      </p:sp>
      <p:sp>
        <p:nvSpPr>
          <p:cNvPr id="353" name="Google Shape;353;p55"/>
          <p:cNvSpPr txBox="1"/>
          <p:nvPr/>
        </p:nvSpPr>
        <p:spPr>
          <a:xfrm>
            <a:off x="6936752" y="4808225"/>
            <a:ext cx="16698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200">
                <a:latin typeface="Trebuchet MS"/>
                <a:ea typeface="Trebuchet MS"/>
                <a:cs typeface="Trebuchet MS"/>
                <a:sym typeface="Trebuchet MS"/>
              </a:rPr>
              <a:t>Program</a:t>
            </a:r>
            <a:endParaRPr sz="3200">
              <a:latin typeface="Trebuchet MS"/>
              <a:ea typeface="Trebuchet MS"/>
              <a:cs typeface="Trebuchet MS"/>
              <a:sym typeface="Trebuchet MS"/>
            </a:endParaRPr>
          </a:p>
        </p:txBody>
      </p:sp>
      <p:sp>
        <p:nvSpPr>
          <p:cNvPr id="354" name="Google Shape;354;p55"/>
          <p:cNvSpPr txBox="1"/>
          <p:nvPr/>
        </p:nvSpPr>
        <p:spPr>
          <a:xfrm>
            <a:off x="78752" y="6569500"/>
            <a:ext cx="2436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a:latin typeface="Trebuchet MS"/>
                <a:ea typeface="Trebuchet MS"/>
                <a:cs typeface="Trebuchet MS"/>
                <a:sym typeface="Trebuchet MS"/>
              </a:rPr>
              <a:t>Slide credit: Pedro Domingos</a:t>
            </a:r>
            <a:endParaRPr sz="1400">
              <a:latin typeface="Trebuchet MS"/>
              <a:ea typeface="Trebuchet MS"/>
              <a:cs typeface="Trebuchet MS"/>
              <a:sym typeface="Trebuchet MS"/>
            </a:endParaRPr>
          </a:p>
        </p:txBody>
      </p:sp>
    </p:spTree>
    <p:extLst>
      <p:ext uri="{BB962C8B-B14F-4D97-AF65-F5344CB8AC3E}">
        <p14:creationId xmlns:p14="http://schemas.microsoft.com/office/powerpoint/2010/main" val="279651020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0" y="0"/>
            <a:ext cx="9144000" cy="685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Calculus review</a:t>
            </a:r>
            <a:endParaRPr/>
          </a:p>
        </p:txBody>
      </p:sp>
    </p:spTree>
    <p:extLst>
      <p:ext uri="{BB962C8B-B14F-4D97-AF65-F5344CB8AC3E}">
        <p14:creationId xmlns:p14="http://schemas.microsoft.com/office/powerpoint/2010/main" val="40198304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6"/>
          <p:cNvSpPr txBox="1">
            <a:spLocks noGrp="1"/>
          </p:cNvSpPr>
          <p:nvPr>
            <p:ph type="title" idx="4294967295"/>
          </p:nvPr>
        </p:nvSpPr>
        <p:spPr>
          <a:xfrm>
            <a:off x="228600" y="657695"/>
            <a:ext cx="3790950"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Differentiation</a:t>
            </a:r>
            <a:endParaRPr dirty="0"/>
          </a:p>
        </p:txBody>
      </p:sp>
      <p:sp>
        <p:nvSpPr>
          <p:cNvPr id="540" name="Google Shape;540;p76"/>
          <p:cNvSpPr txBox="1"/>
          <p:nvPr/>
        </p:nvSpPr>
        <p:spPr>
          <a:xfrm>
            <a:off x="638629" y="1557019"/>
            <a:ext cx="8011885" cy="4509951"/>
          </a:xfrm>
          <a:prstGeom prst="rect">
            <a:avLst/>
          </a:prstGeom>
          <a:noFill/>
          <a:ln>
            <a:noFill/>
          </a:ln>
        </p:spPr>
        <p:txBody>
          <a:bodyPr spcFirstLastPara="1" wrap="square" lIns="0" tIns="33000" rIns="0" bIns="0" anchor="t" anchorCtr="0">
            <a:noAutofit/>
          </a:bodyPr>
          <a:lstStyle/>
          <a:p>
            <a:pPr marL="12700" marR="5080" lvl="0" indent="0"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The derivative provides us information about the  rate of change of a function.</a:t>
            </a:r>
            <a:endParaRPr sz="2800" b="0" i="0" u="none" strike="noStrike" cap="none" dirty="0">
              <a:solidFill>
                <a:srgbClr val="000000"/>
              </a:solidFill>
              <a:latin typeface="Arial"/>
              <a:ea typeface="Arial"/>
              <a:cs typeface="Arial"/>
              <a:sym typeface="Arial"/>
            </a:endParaRPr>
          </a:p>
          <a:p>
            <a:pPr marL="12700" marR="479425" lvl="0" indent="0" algn="l" rtl="0">
              <a:lnSpc>
                <a:spcPct val="242857"/>
              </a:lnSpc>
              <a:spcBef>
                <a:spcPts val="60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The derivative of a function is also a function.  Example:</a:t>
            </a:r>
            <a:endParaRPr sz="2800" b="0" i="0" u="none" strike="noStrike" cap="none" dirty="0">
              <a:solidFill>
                <a:srgbClr val="000000"/>
              </a:solidFill>
              <a:latin typeface="Arial"/>
              <a:ea typeface="Arial"/>
              <a:cs typeface="Arial"/>
              <a:sym typeface="Arial"/>
            </a:endParaRPr>
          </a:p>
          <a:p>
            <a:pPr marL="920114" marR="0" lvl="0" indent="0" algn="l" rtl="0">
              <a:lnSpc>
                <a:spcPct val="89285"/>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The derivative of the acceleration function is the</a:t>
            </a:r>
            <a:r>
              <a:rPr lang="en-US" sz="2800" dirty="0">
                <a:solidFill>
                  <a:srgbClr val="000000"/>
                </a:solidFill>
                <a:latin typeface="Arial"/>
                <a:ea typeface="Arial"/>
                <a:cs typeface="Arial"/>
                <a:sym typeface="Arial"/>
              </a:rPr>
              <a:t> velocity </a:t>
            </a:r>
            <a:r>
              <a:rPr lang="en-US" sz="2800" b="0" i="0" u="none" strike="noStrike" cap="none" dirty="0">
                <a:solidFill>
                  <a:srgbClr val="000000"/>
                </a:solidFill>
                <a:latin typeface="Arial"/>
                <a:ea typeface="Arial"/>
                <a:cs typeface="Arial"/>
                <a:sym typeface="Arial"/>
              </a:rPr>
              <a:t>function.</a:t>
            </a:r>
            <a:endParaRPr sz="2800" b="0" i="0" u="none" strike="noStrike" cap="none" dirty="0">
              <a:solidFill>
                <a:srgbClr val="000000"/>
              </a:solidFill>
              <a:latin typeface="Arial"/>
              <a:ea typeface="Arial"/>
              <a:cs typeface="Arial"/>
              <a:sym typeface="Arial"/>
            </a:endParaRPr>
          </a:p>
        </p:txBody>
      </p:sp>
      <p:sp>
        <p:nvSpPr>
          <p:cNvPr id="541" name="Google Shape;541;p76"/>
          <p:cNvSpPr txBox="1"/>
          <p:nvPr/>
        </p:nvSpPr>
        <p:spPr>
          <a:xfrm>
            <a:off x="354842" y="6474967"/>
            <a:ext cx="196842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Texas A&amp;M Dept of Statistics</a:t>
            </a:r>
            <a:endParaRPr/>
          </a:p>
        </p:txBody>
      </p:sp>
    </p:spTree>
    <p:extLst>
      <p:ext uri="{BB962C8B-B14F-4D97-AF65-F5344CB8AC3E}">
        <p14:creationId xmlns:p14="http://schemas.microsoft.com/office/powerpoint/2010/main" val="116876290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7"/>
          <p:cNvSpPr txBox="1">
            <a:spLocks noGrp="1"/>
          </p:cNvSpPr>
          <p:nvPr>
            <p:ph type="title" idx="4294967295"/>
          </p:nvPr>
        </p:nvSpPr>
        <p:spPr>
          <a:xfrm>
            <a:off x="-1066800" y="457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Derivative = rate of change</a:t>
            </a:r>
            <a:endParaRPr dirty="0"/>
          </a:p>
        </p:txBody>
      </p:sp>
      <p:pic>
        <p:nvPicPr>
          <p:cNvPr id="547" name="Google Shape;547;p77"/>
          <p:cNvPicPr preferRelativeResize="0"/>
          <p:nvPr/>
        </p:nvPicPr>
        <p:blipFill rotWithShape="1">
          <a:blip r:embed="rId3">
            <a:alphaModFix/>
          </a:blip>
          <a:srcRect/>
          <a:stretch/>
        </p:blipFill>
        <p:spPr>
          <a:xfrm>
            <a:off x="1408043" y="1417638"/>
            <a:ext cx="6327913" cy="4508638"/>
          </a:xfrm>
          <a:prstGeom prst="rect">
            <a:avLst/>
          </a:prstGeom>
          <a:noFill/>
          <a:ln>
            <a:noFill/>
          </a:ln>
        </p:spPr>
      </p:pic>
      <p:sp>
        <p:nvSpPr>
          <p:cNvPr id="548" name="Google Shape;548;p77"/>
          <p:cNvSpPr txBox="1"/>
          <p:nvPr/>
        </p:nvSpPr>
        <p:spPr>
          <a:xfrm>
            <a:off x="354842" y="6474967"/>
            <a:ext cx="1268617"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Image: Wikipedia</a:t>
            </a:r>
            <a:endParaRPr/>
          </a:p>
        </p:txBody>
      </p:sp>
    </p:spTree>
    <p:extLst>
      <p:ext uri="{BB962C8B-B14F-4D97-AF65-F5344CB8AC3E}">
        <p14:creationId xmlns:p14="http://schemas.microsoft.com/office/powerpoint/2010/main" val="14344483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8"/>
          <p:cNvSpPr txBox="1">
            <a:spLocks noGrp="1"/>
          </p:cNvSpPr>
          <p:nvPr>
            <p:ph type="title" idx="4294967295"/>
          </p:nvPr>
        </p:nvSpPr>
        <p:spPr>
          <a:xfrm>
            <a:off x="-1066800" y="457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Derivative = rate of change</a:t>
            </a:r>
            <a:endParaRPr dirty="0"/>
          </a:p>
        </p:txBody>
      </p:sp>
      <p:sp>
        <p:nvSpPr>
          <p:cNvPr id="554" name="Google Shape;554;p78"/>
          <p:cNvSpPr txBox="1">
            <a:spLocks noGrp="1"/>
          </p:cNvSpPr>
          <p:nvPr>
            <p:ph type="body" idx="4294967295"/>
          </p:nvPr>
        </p:nvSpPr>
        <p:spPr>
          <a:xfrm>
            <a:off x="0" y="14478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Linear function y = mx + b</a:t>
            </a:r>
            <a:endParaRPr dirty="0"/>
          </a:p>
          <a:p>
            <a:pPr marL="342900" lvl="0" indent="-342900" algn="l" rtl="0">
              <a:spcBef>
                <a:spcPts val="640"/>
              </a:spcBef>
              <a:spcAft>
                <a:spcPts val="0"/>
              </a:spcAft>
              <a:buClr>
                <a:schemeClr val="dk1"/>
              </a:buClr>
              <a:buSzPts val="3200"/>
              <a:buChar char="•"/>
            </a:pPr>
            <a:r>
              <a:rPr lang="en-US" dirty="0"/>
              <a:t>Slope </a:t>
            </a:r>
            <a:endParaRPr dirty="0"/>
          </a:p>
        </p:txBody>
      </p:sp>
      <p:pic>
        <p:nvPicPr>
          <p:cNvPr id="555" name="Google Shape;555;p78"/>
          <p:cNvPicPr preferRelativeResize="0"/>
          <p:nvPr/>
        </p:nvPicPr>
        <p:blipFill rotWithShape="1">
          <a:blip r:embed="rId3">
            <a:alphaModFix/>
          </a:blip>
          <a:srcRect/>
          <a:stretch/>
        </p:blipFill>
        <p:spPr>
          <a:xfrm>
            <a:off x="2954172" y="3094382"/>
            <a:ext cx="3235655" cy="3488980"/>
          </a:xfrm>
          <a:prstGeom prst="rect">
            <a:avLst/>
          </a:prstGeom>
          <a:noFill/>
          <a:ln>
            <a:noFill/>
          </a:ln>
        </p:spPr>
      </p:pic>
      <p:pic>
        <p:nvPicPr>
          <p:cNvPr id="556" name="Google Shape;556;p78"/>
          <p:cNvPicPr preferRelativeResize="0"/>
          <p:nvPr/>
        </p:nvPicPr>
        <p:blipFill rotWithShape="1">
          <a:blip r:embed="rId4">
            <a:alphaModFix/>
          </a:blip>
          <a:srcRect/>
          <a:stretch/>
        </p:blipFill>
        <p:spPr>
          <a:xfrm>
            <a:off x="1905000" y="2118472"/>
            <a:ext cx="3392556" cy="808821"/>
          </a:xfrm>
          <a:prstGeom prst="rect">
            <a:avLst/>
          </a:prstGeom>
          <a:noFill/>
          <a:ln>
            <a:noFill/>
          </a:ln>
        </p:spPr>
      </p:pic>
      <p:sp>
        <p:nvSpPr>
          <p:cNvPr id="557" name="Google Shape;557;p78"/>
          <p:cNvSpPr txBox="1"/>
          <p:nvPr/>
        </p:nvSpPr>
        <p:spPr>
          <a:xfrm>
            <a:off x="354842" y="6474967"/>
            <a:ext cx="1268617"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Image: Wikipedia</a:t>
            </a:r>
            <a:endParaRPr/>
          </a:p>
        </p:txBody>
      </p:sp>
    </p:spTree>
    <p:extLst>
      <p:ext uri="{BB962C8B-B14F-4D97-AF65-F5344CB8AC3E}">
        <p14:creationId xmlns:p14="http://schemas.microsoft.com/office/powerpoint/2010/main" val="95161134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9"/>
          <p:cNvSpPr txBox="1">
            <a:spLocks noGrp="1"/>
          </p:cNvSpPr>
          <p:nvPr>
            <p:ph type="title" idx="4294967295"/>
          </p:nvPr>
        </p:nvSpPr>
        <p:spPr>
          <a:xfrm>
            <a:off x="228600" y="646649"/>
            <a:ext cx="7515225"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Ways to Write the Derivative</a:t>
            </a:r>
            <a:endParaRPr dirty="0"/>
          </a:p>
        </p:txBody>
      </p:sp>
      <p:sp>
        <p:nvSpPr>
          <p:cNvPr id="563" name="Google Shape;563;p79"/>
          <p:cNvSpPr/>
          <p:nvPr/>
        </p:nvSpPr>
        <p:spPr>
          <a:xfrm>
            <a:off x="1418033" y="3938784"/>
            <a:ext cx="299085" cy="0"/>
          </a:xfrm>
          <a:custGeom>
            <a:avLst/>
            <a:gdLst/>
            <a:ahLst/>
            <a:cxnLst/>
            <a:rect l="l" t="t" r="r" b="b"/>
            <a:pathLst>
              <a:path w="299085" h="120000" extrusionOk="0">
                <a:moveTo>
                  <a:pt x="0" y="0"/>
                </a:moveTo>
                <a:lnTo>
                  <a:pt x="298875" y="0"/>
                </a:lnTo>
              </a:path>
            </a:pathLst>
          </a:custGeom>
          <a:noFill/>
          <a:ln w="119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64" name="Google Shape;564;p79"/>
          <p:cNvSpPr txBox="1"/>
          <p:nvPr/>
        </p:nvSpPr>
        <p:spPr>
          <a:xfrm>
            <a:off x="1424014" y="3934231"/>
            <a:ext cx="274320" cy="347345"/>
          </a:xfrm>
          <a:prstGeom prst="rect">
            <a:avLst/>
          </a:prstGeom>
          <a:noFill/>
          <a:ln>
            <a:noFill/>
          </a:ln>
        </p:spPr>
        <p:txBody>
          <a:bodyPr spcFirstLastPara="1" wrap="square" lIns="0" tIns="13950" rIns="0" bIns="0" anchor="t" anchorCtr="0">
            <a:noAutofit/>
          </a:bodyPr>
          <a:lstStyle/>
          <a:p>
            <a:pPr marL="12700" marR="0" lvl="0" indent="0" algn="l" rtl="0">
              <a:lnSpc>
                <a:spcPct val="100000"/>
              </a:lnSpc>
              <a:spcBef>
                <a:spcPts val="0"/>
              </a:spcBef>
              <a:spcAft>
                <a:spcPts val="0"/>
              </a:spcAft>
              <a:buClr>
                <a:srgbClr val="000000"/>
              </a:buClr>
              <a:buSzPts val="2100"/>
              <a:buFont typeface="Times New Roman"/>
              <a:buNone/>
            </a:pPr>
            <a:r>
              <a:rPr lang="en-US" sz="2100" b="0" i="1" u="none" strike="noStrike" cap="none">
                <a:solidFill>
                  <a:srgbClr val="000000"/>
                </a:solidFill>
                <a:latin typeface="Times New Roman"/>
                <a:ea typeface="Times New Roman"/>
                <a:cs typeface="Times New Roman"/>
                <a:sym typeface="Times New Roman"/>
              </a:rPr>
              <a:t>dx</a:t>
            </a:r>
            <a:endParaRPr sz="2100" b="0" i="0" u="none" strike="noStrike" cap="none">
              <a:solidFill>
                <a:srgbClr val="000000"/>
              </a:solidFill>
              <a:latin typeface="Times New Roman"/>
              <a:ea typeface="Times New Roman"/>
              <a:cs typeface="Times New Roman"/>
              <a:sym typeface="Times New Roman"/>
            </a:endParaRPr>
          </a:p>
        </p:txBody>
      </p:sp>
      <p:sp>
        <p:nvSpPr>
          <p:cNvPr id="565" name="Google Shape;565;p79"/>
          <p:cNvSpPr txBox="1"/>
          <p:nvPr/>
        </p:nvSpPr>
        <p:spPr>
          <a:xfrm>
            <a:off x="840751" y="1557025"/>
            <a:ext cx="7925877" cy="3697146"/>
          </a:xfrm>
          <a:prstGeom prst="rect">
            <a:avLst/>
          </a:prstGeom>
          <a:noFill/>
          <a:ln>
            <a:noFill/>
          </a:ln>
        </p:spPr>
        <p:txBody>
          <a:bodyPr spcFirstLastPara="1" wrap="square" lIns="0" tIns="33000" rIns="0" bIns="0" anchor="t" anchorCtr="0">
            <a:noAutofit/>
          </a:bodyPr>
          <a:lstStyle/>
          <a:p>
            <a:pPr marL="12700" marR="5080" lvl="0" indent="0"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Given the function f(x), we can write its  derivative in the following ways:</a:t>
            </a:r>
            <a:endParaRPr dirty="0"/>
          </a:p>
          <a:p>
            <a:pPr marL="0" marR="0" lvl="0" indent="0" algn="l" rtl="0">
              <a:lnSpc>
                <a:spcPct val="100000"/>
              </a:lnSpc>
              <a:spcBef>
                <a:spcPts val="20"/>
              </a:spcBef>
              <a:spcAft>
                <a:spcPts val="0"/>
              </a:spcAft>
              <a:buClr>
                <a:schemeClr val="dk1"/>
              </a:buClr>
              <a:buSzPts val="2800"/>
              <a:buFont typeface="Calibri"/>
              <a:buNone/>
            </a:pPr>
            <a:endParaRPr sz="2800" b="0" i="0" u="none" strike="noStrike" cap="none" dirty="0">
              <a:solidFill>
                <a:srgbClr val="000000"/>
              </a:solidFill>
              <a:latin typeface="Times New Roman"/>
              <a:ea typeface="Times New Roman"/>
              <a:cs typeface="Times New Roman"/>
              <a:sym typeface="Times New Roman"/>
            </a:endParaRPr>
          </a:p>
          <a:p>
            <a:pPr marL="210184"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f</a:t>
            </a:r>
            <a:r>
              <a:rPr lang="en-US" sz="800" dirty="0">
                <a:solidFill>
                  <a:srgbClr val="000000"/>
                </a:solidFill>
                <a:latin typeface="Arial"/>
                <a:ea typeface="Arial"/>
                <a:cs typeface="Arial"/>
                <a:sym typeface="Arial"/>
              </a:rPr>
              <a:t> </a:t>
            </a:r>
            <a:r>
              <a:rPr lang="en-US" sz="2800" b="0" i="0" u="none" strike="noStrike" cap="none" dirty="0">
                <a:solidFill>
                  <a:srgbClr val="000000"/>
                </a:solidFill>
                <a:latin typeface="Arial"/>
                <a:ea typeface="Arial"/>
                <a:cs typeface="Arial"/>
                <a:sym typeface="Arial"/>
              </a:rPr>
              <a:t>'(x)</a:t>
            </a:r>
            <a:endParaRPr sz="2800" b="0" i="0" u="none" strike="noStrike" cap="none" dirty="0">
              <a:solidFill>
                <a:srgbClr val="000000"/>
              </a:solidFill>
              <a:latin typeface="Arial"/>
              <a:ea typeface="Arial"/>
              <a:cs typeface="Arial"/>
              <a:sym typeface="Arial"/>
            </a:endParaRPr>
          </a:p>
        </p:txBody>
      </p:sp>
      <p:sp>
        <p:nvSpPr>
          <p:cNvPr id="566" name="Google Shape;566;p79"/>
          <p:cNvSpPr txBox="1"/>
          <p:nvPr/>
        </p:nvSpPr>
        <p:spPr>
          <a:xfrm>
            <a:off x="1023773" y="3614425"/>
            <a:ext cx="1968300" cy="4521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a:t>
            </a:r>
            <a:r>
              <a:rPr lang="en-US" sz="3150" b="0" i="1" u="none" strike="noStrike" cap="none" baseline="30000" dirty="0">
                <a:solidFill>
                  <a:srgbClr val="000000"/>
                </a:solidFill>
                <a:latin typeface="Times New Roman"/>
                <a:ea typeface="Times New Roman"/>
                <a:cs typeface="Times New Roman"/>
                <a:sym typeface="Times New Roman"/>
              </a:rPr>
              <a:t>d </a:t>
            </a:r>
            <a:r>
              <a:rPr lang="en-US" sz="2800" b="0" i="0" u="none" strike="noStrike" cap="none" dirty="0">
                <a:solidFill>
                  <a:srgbClr val="000000"/>
                </a:solidFill>
                <a:latin typeface="Arial"/>
                <a:ea typeface="Arial"/>
                <a:cs typeface="Arial"/>
                <a:sym typeface="Arial"/>
              </a:rPr>
              <a:t>f(x)</a:t>
            </a:r>
            <a:endParaRPr sz="2800" b="0" i="0" u="none" strike="noStrike" cap="none" dirty="0">
              <a:solidFill>
                <a:srgbClr val="000000"/>
              </a:solidFill>
              <a:latin typeface="Arial"/>
              <a:ea typeface="Arial"/>
              <a:cs typeface="Arial"/>
              <a:sym typeface="Arial"/>
            </a:endParaRPr>
          </a:p>
        </p:txBody>
      </p:sp>
      <p:sp>
        <p:nvSpPr>
          <p:cNvPr id="567" name="Google Shape;567;p79"/>
          <p:cNvSpPr txBox="1"/>
          <p:nvPr/>
        </p:nvSpPr>
        <p:spPr>
          <a:xfrm>
            <a:off x="840739" y="4541520"/>
            <a:ext cx="6725920" cy="4521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The derivative of x is commonly written dx.</a:t>
            </a:r>
            <a:endParaRPr sz="2800" b="0" i="0" u="none" strike="noStrike" cap="none">
              <a:solidFill>
                <a:srgbClr val="000000"/>
              </a:solidFill>
              <a:latin typeface="Arial"/>
              <a:ea typeface="Arial"/>
              <a:cs typeface="Arial"/>
              <a:sym typeface="Arial"/>
            </a:endParaRPr>
          </a:p>
        </p:txBody>
      </p:sp>
      <p:sp>
        <p:nvSpPr>
          <p:cNvPr id="568" name="Google Shape;568;p79"/>
          <p:cNvSpPr txBox="1"/>
          <p:nvPr/>
        </p:nvSpPr>
        <p:spPr>
          <a:xfrm>
            <a:off x="354842" y="6474967"/>
            <a:ext cx="196842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Texas A&amp;M Dept of Statistics</a:t>
            </a:r>
            <a:endParaRPr/>
          </a:p>
        </p:txBody>
      </p:sp>
    </p:spTree>
    <p:extLst>
      <p:ext uri="{BB962C8B-B14F-4D97-AF65-F5344CB8AC3E}">
        <p14:creationId xmlns:p14="http://schemas.microsoft.com/office/powerpoint/2010/main" val="38812388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0"/>
          <p:cNvSpPr txBox="1">
            <a:spLocks noGrp="1"/>
          </p:cNvSpPr>
          <p:nvPr>
            <p:ph type="title" idx="4294967295"/>
          </p:nvPr>
        </p:nvSpPr>
        <p:spPr>
          <a:xfrm>
            <a:off x="152400" y="578168"/>
            <a:ext cx="6646862"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Differentiation Formulas</a:t>
            </a:r>
            <a:endParaRPr dirty="0"/>
          </a:p>
        </p:txBody>
      </p:sp>
      <p:sp>
        <p:nvSpPr>
          <p:cNvPr id="574" name="Google Shape;574;p80"/>
          <p:cNvSpPr txBox="1"/>
          <p:nvPr/>
        </p:nvSpPr>
        <p:spPr>
          <a:xfrm>
            <a:off x="609600" y="1557020"/>
            <a:ext cx="8113485" cy="1722120"/>
          </a:xfrm>
          <a:prstGeom prst="rect">
            <a:avLst/>
          </a:prstGeom>
          <a:noFill/>
          <a:ln>
            <a:noFill/>
          </a:ln>
        </p:spPr>
        <p:txBody>
          <a:bodyPr spcFirstLastPara="1" wrap="square" lIns="0" tIns="33000" rIns="0" bIns="0" anchor="t" anchorCtr="0">
            <a:noAutofit/>
          </a:bodyPr>
          <a:lstStyle/>
          <a:p>
            <a:pPr marL="12700" marR="5080" lvl="0" indent="0"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The following are common differentiation  formulas:</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20"/>
              </a:spcBef>
              <a:spcAft>
                <a:spcPts val="0"/>
              </a:spcAft>
              <a:buClr>
                <a:schemeClr val="dk1"/>
              </a:buClr>
              <a:buSzPts val="2800"/>
              <a:buFont typeface="Calibri"/>
              <a:buNone/>
            </a:pPr>
            <a:endParaRPr sz="2800" b="0" i="0" u="none" strike="noStrike" cap="none" dirty="0">
              <a:solidFill>
                <a:srgbClr val="000000"/>
              </a:solidFill>
              <a:latin typeface="Times New Roman"/>
              <a:ea typeface="Times New Roman"/>
              <a:cs typeface="Times New Roman"/>
              <a:sym typeface="Times New Roman"/>
            </a:endParaRPr>
          </a:p>
          <a:p>
            <a:pPr marL="210184"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The derivative of a constant is 0.</a:t>
            </a:r>
            <a:endParaRPr sz="2800" b="0" i="0" u="none" strike="noStrike" cap="none" dirty="0">
              <a:solidFill>
                <a:srgbClr val="000000"/>
              </a:solidFill>
              <a:latin typeface="Arial"/>
              <a:ea typeface="Arial"/>
              <a:cs typeface="Arial"/>
              <a:sym typeface="Arial"/>
            </a:endParaRPr>
          </a:p>
        </p:txBody>
      </p:sp>
      <p:sp>
        <p:nvSpPr>
          <p:cNvPr id="575" name="Google Shape;575;p80"/>
          <p:cNvSpPr txBox="1"/>
          <p:nvPr/>
        </p:nvSpPr>
        <p:spPr>
          <a:xfrm>
            <a:off x="914400" y="4114800"/>
            <a:ext cx="7050738" cy="871219"/>
          </a:xfrm>
          <a:prstGeom prst="rect">
            <a:avLst/>
          </a:prstGeom>
          <a:noFill/>
          <a:ln>
            <a:noFill/>
          </a:ln>
        </p:spPr>
        <p:txBody>
          <a:bodyPr spcFirstLastPara="1" wrap="square" lIns="0" tIns="33000" rIns="0" bIns="0" anchor="t" anchorCtr="0">
            <a:noAutofit/>
          </a:bodyPr>
          <a:lstStyle/>
          <a:p>
            <a:pPr marL="407669" marR="5080" lvl="0" indent="-395604"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The derivative of a sum is the sum of the  derivatives.</a:t>
            </a:r>
            <a:endParaRPr sz="2800" b="0" i="0" u="none" strike="noStrike" cap="none" dirty="0">
              <a:solidFill>
                <a:srgbClr val="000000"/>
              </a:solidFill>
              <a:latin typeface="Arial"/>
              <a:ea typeface="Arial"/>
              <a:cs typeface="Arial"/>
              <a:sym typeface="Arial"/>
            </a:endParaRPr>
          </a:p>
        </p:txBody>
      </p:sp>
      <p:sp>
        <p:nvSpPr>
          <p:cNvPr id="576" name="Google Shape;576;p80"/>
          <p:cNvSpPr/>
          <p:nvPr/>
        </p:nvSpPr>
        <p:spPr>
          <a:xfrm>
            <a:off x="2029763" y="3491437"/>
            <a:ext cx="432434" cy="0"/>
          </a:xfrm>
          <a:custGeom>
            <a:avLst/>
            <a:gdLst/>
            <a:ahLst/>
            <a:cxnLst/>
            <a:rect l="l" t="t" r="r" b="b"/>
            <a:pathLst>
              <a:path w="432435" h="120000" extrusionOk="0">
                <a:moveTo>
                  <a:pt x="0" y="0"/>
                </a:moveTo>
                <a:lnTo>
                  <a:pt x="432383" y="0"/>
                </a:lnTo>
              </a:path>
            </a:pathLst>
          </a:custGeom>
          <a:noFill/>
          <a:ln w="157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77" name="Google Shape;577;p80"/>
          <p:cNvSpPr txBox="1"/>
          <p:nvPr/>
        </p:nvSpPr>
        <p:spPr>
          <a:xfrm>
            <a:off x="2042048" y="3490050"/>
            <a:ext cx="867300"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a:solidFill>
                  <a:srgbClr val="000000"/>
                </a:solidFill>
                <a:latin typeface="Times New Roman"/>
                <a:ea typeface="Times New Roman"/>
                <a:cs typeface="Times New Roman"/>
                <a:sym typeface="Times New Roman"/>
              </a:rPr>
              <a:t>du</a:t>
            </a:r>
            <a:endParaRPr sz="2900" b="0" i="0" u="none" strike="noStrike" cap="none">
              <a:solidFill>
                <a:srgbClr val="000000"/>
              </a:solidFill>
              <a:latin typeface="Times New Roman"/>
              <a:ea typeface="Times New Roman"/>
              <a:cs typeface="Times New Roman"/>
              <a:sym typeface="Times New Roman"/>
            </a:endParaRPr>
          </a:p>
        </p:txBody>
      </p:sp>
      <p:sp>
        <p:nvSpPr>
          <p:cNvPr id="578" name="Google Shape;578;p80"/>
          <p:cNvSpPr txBox="1"/>
          <p:nvPr/>
        </p:nvSpPr>
        <p:spPr>
          <a:xfrm>
            <a:off x="2124600" y="3048000"/>
            <a:ext cx="1664100"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4350"/>
              <a:buFont typeface="Times New Roman"/>
              <a:buNone/>
            </a:pPr>
            <a:r>
              <a:rPr lang="en-US" sz="4350" i="1" baseline="30000" dirty="0">
                <a:latin typeface="Times New Roman"/>
                <a:ea typeface="Times New Roman"/>
                <a:cs typeface="Times New Roman"/>
                <a:sym typeface="Times New Roman"/>
              </a:rPr>
              <a:t>d</a:t>
            </a:r>
            <a:r>
              <a:rPr lang="en-US" sz="4350" i="1" dirty="0">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c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0</a:t>
            </a:r>
            <a:endParaRPr sz="2900" b="0" i="0" u="none" strike="noStrike" cap="none" dirty="0">
              <a:solidFill>
                <a:srgbClr val="000000"/>
              </a:solidFill>
              <a:latin typeface="Times New Roman"/>
              <a:ea typeface="Times New Roman"/>
              <a:cs typeface="Times New Roman"/>
              <a:sym typeface="Times New Roman"/>
            </a:endParaRPr>
          </a:p>
        </p:txBody>
      </p:sp>
      <p:sp>
        <p:nvSpPr>
          <p:cNvPr id="579" name="Google Shape;579;p80"/>
          <p:cNvSpPr/>
          <p:nvPr/>
        </p:nvSpPr>
        <p:spPr>
          <a:xfrm>
            <a:off x="2000111" y="5668579"/>
            <a:ext cx="424180" cy="0"/>
          </a:xfrm>
          <a:custGeom>
            <a:avLst/>
            <a:gdLst/>
            <a:ahLst/>
            <a:cxnLst/>
            <a:rect l="l" t="t" r="r" b="b"/>
            <a:pathLst>
              <a:path w="424180" h="120000" extrusionOk="0">
                <a:moveTo>
                  <a:pt x="0" y="0"/>
                </a:moveTo>
                <a:lnTo>
                  <a:pt x="424016" y="0"/>
                </a:lnTo>
              </a:path>
            </a:pathLst>
          </a:custGeom>
          <a:noFill/>
          <a:ln w="15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80" name="Google Shape;580;p80"/>
          <p:cNvSpPr txBox="1"/>
          <p:nvPr/>
        </p:nvSpPr>
        <p:spPr>
          <a:xfrm>
            <a:off x="2011839" y="5667192"/>
            <a:ext cx="867300"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a:solidFill>
                  <a:srgbClr val="000000"/>
                </a:solidFill>
                <a:latin typeface="Times New Roman"/>
                <a:ea typeface="Times New Roman"/>
                <a:cs typeface="Times New Roman"/>
                <a:sym typeface="Times New Roman"/>
              </a:rPr>
              <a:t>du</a:t>
            </a:r>
            <a:endParaRPr sz="2900" b="0" i="0" u="none" strike="noStrike" cap="none">
              <a:solidFill>
                <a:srgbClr val="000000"/>
              </a:solidFill>
              <a:latin typeface="Times New Roman"/>
              <a:ea typeface="Times New Roman"/>
              <a:cs typeface="Times New Roman"/>
              <a:sym typeface="Times New Roman"/>
            </a:endParaRPr>
          </a:p>
        </p:txBody>
      </p:sp>
      <p:sp>
        <p:nvSpPr>
          <p:cNvPr id="581" name="Google Shape;581;p80"/>
          <p:cNvSpPr txBox="1"/>
          <p:nvPr/>
        </p:nvSpPr>
        <p:spPr>
          <a:xfrm>
            <a:off x="2092649" y="5181600"/>
            <a:ext cx="5996400"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4350"/>
              <a:buFont typeface="Times New Roman"/>
              <a:buNone/>
            </a:pPr>
            <a:r>
              <a:rPr lang="en-US" sz="4350" i="1" baseline="30000" dirty="0">
                <a:latin typeface="Times New Roman"/>
                <a:ea typeface="Times New Roman"/>
                <a:cs typeface="Times New Roman"/>
                <a:sym typeface="Times New Roman"/>
              </a:rPr>
              <a:t>d</a:t>
            </a:r>
            <a:r>
              <a:rPr lang="en-US" sz="4350" i="1" dirty="0">
                <a:latin typeface="Times New Roman"/>
                <a:ea typeface="Times New Roman"/>
                <a:cs typeface="Times New Roman"/>
                <a:sym typeface="Times New Roman"/>
              </a:rPr>
              <a:t> </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a:t>
            </a:r>
            <a:endParaRPr sz="2900" b="0" i="0" u="none" strike="noStrike" cap="none" dirty="0">
              <a:solidFill>
                <a:srgbClr val="000000"/>
              </a:solidFill>
              <a:latin typeface="Times New Roman"/>
              <a:ea typeface="Times New Roman"/>
              <a:cs typeface="Times New Roman"/>
              <a:sym typeface="Times New Roman"/>
            </a:endParaRPr>
          </a:p>
        </p:txBody>
      </p:sp>
      <p:sp>
        <p:nvSpPr>
          <p:cNvPr id="582" name="Google Shape;582;p80"/>
          <p:cNvSpPr txBox="1"/>
          <p:nvPr/>
        </p:nvSpPr>
        <p:spPr>
          <a:xfrm>
            <a:off x="50052" y="6551175"/>
            <a:ext cx="2346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Texas A&amp;M Dept of Statistics</a:t>
            </a:r>
            <a:endParaRPr/>
          </a:p>
        </p:txBody>
      </p:sp>
    </p:spTree>
    <p:extLst>
      <p:ext uri="{BB962C8B-B14F-4D97-AF65-F5344CB8AC3E}">
        <p14:creationId xmlns:p14="http://schemas.microsoft.com/office/powerpoint/2010/main" val="148743167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2"/>
          <p:cNvSpPr txBox="1">
            <a:spLocks noGrp="1"/>
          </p:cNvSpPr>
          <p:nvPr>
            <p:ph type="title" idx="4294967295"/>
          </p:nvPr>
        </p:nvSpPr>
        <p:spPr>
          <a:xfrm>
            <a:off x="228600" y="604998"/>
            <a:ext cx="5070475"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More Formulas</a:t>
            </a:r>
            <a:endParaRPr dirty="0"/>
          </a:p>
        </p:txBody>
      </p:sp>
      <p:sp>
        <p:nvSpPr>
          <p:cNvPr id="602" name="Google Shape;602;p82"/>
          <p:cNvSpPr/>
          <p:nvPr/>
        </p:nvSpPr>
        <p:spPr>
          <a:xfrm>
            <a:off x="1732226" y="2586767"/>
            <a:ext cx="385445" cy="0"/>
          </a:xfrm>
          <a:custGeom>
            <a:avLst/>
            <a:gdLst/>
            <a:ahLst/>
            <a:cxnLst/>
            <a:rect l="l" t="t" r="r" b="b"/>
            <a:pathLst>
              <a:path w="385444" h="120000" extrusionOk="0">
                <a:moveTo>
                  <a:pt x="0" y="0"/>
                </a:moveTo>
                <a:lnTo>
                  <a:pt x="385273" y="0"/>
                </a:lnTo>
              </a:path>
            </a:pathLst>
          </a:custGeom>
          <a:noFill/>
          <a:ln w="137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03" name="Google Shape;603;p82"/>
          <p:cNvSpPr txBox="1"/>
          <p:nvPr/>
        </p:nvSpPr>
        <p:spPr>
          <a:xfrm>
            <a:off x="1742269" y="2584416"/>
            <a:ext cx="735449" cy="433705"/>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2650"/>
              <a:buFont typeface="Times New Roman"/>
              <a:buNone/>
            </a:pPr>
            <a:r>
              <a:rPr lang="en-US" sz="2650" b="0" i="1" u="none" strike="noStrike" cap="none">
                <a:solidFill>
                  <a:srgbClr val="000000"/>
                </a:solidFill>
                <a:latin typeface="Times New Roman"/>
                <a:ea typeface="Times New Roman"/>
                <a:cs typeface="Times New Roman"/>
                <a:sym typeface="Times New Roman"/>
              </a:rPr>
              <a:t>du</a:t>
            </a:r>
            <a:endParaRPr sz="2650" b="0" i="0" u="none" strike="noStrike" cap="none">
              <a:solidFill>
                <a:srgbClr val="000000"/>
              </a:solidFill>
              <a:latin typeface="Times New Roman"/>
              <a:ea typeface="Times New Roman"/>
              <a:cs typeface="Times New Roman"/>
              <a:sym typeface="Times New Roman"/>
            </a:endParaRPr>
          </a:p>
        </p:txBody>
      </p:sp>
      <p:sp>
        <p:nvSpPr>
          <p:cNvPr id="604" name="Google Shape;604;p82"/>
          <p:cNvSpPr txBox="1"/>
          <p:nvPr/>
        </p:nvSpPr>
        <p:spPr>
          <a:xfrm>
            <a:off x="1815325" y="2166875"/>
            <a:ext cx="3322732" cy="4338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3975"/>
              <a:buFont typeface="Times New Roman"/>
              <a:buNone/>
            </a:pPr>
            <a:r>
              <a:rPr lang="en-US" sz="3975" b="0" i="1" u="none" strike="noStrike" cap="none" baseline="30000" dirty="0">
                <a:solidFill>
                  <a:srgbClr val="000000"/>
                </a:solidFill>
                <a:latin typeface="Times New Roman"/>
                <a:ea typeface="Times New Roman"/>
                <a:cs typeface="Times New Roman"/>
                <a:sym typeface="Times New Roman"/>
              </a:rPr>
              <a:t>d</a:t>
            </a:r>
            <a:r>
              <a:rPr lang="en-US" sz="3975" b="0" i="1" u="none" strike="noStrike" cap="none" dirty="0">
                <a:solidFill>
                  <a:srgbClr val="000000"/>
                </a:solidFill>
                <a:latin typeface="Times New Roman"/>
                <a:ea typeface="Times New Roman"/>
                <a:cs typeface="Times New Roman"/>
                <a:sym typeface="Times New Roman"/>
              </a:rPr>
              <a:t>  </a:t>
            </a:r>
            <a:r>
              <a:rPr lang="en-US" sz="2650" b="0" i="1" u="none" strike="noStrike" cap="none" dirty="0">
                <a:solidFill>
                  <a:srgbClr val="000000"/>
                </a:solidFill>
                <a:latin typeface="Times New Roman"/>
                <a:ea typeface="Times New Roman"/>
                <a:cs typeface="Times New Roman"/>
                <a:sym typeface="Times New Roman"/>
              </a:rPr>
              <a:t>u</a:t>
            </a:r>
            <a:r>
              <a:rPr lang="en-US" sz="2325" b="0" i="1" u="none" strike="noStrike" cap="none" baseline="30000" dirty="0">
                <a:solidFill>
                  <a:srgbClr val="000000"/>
                </a:solidFill>
                <a:latin typeface="Times New Roman"/>
                <a:ea typeface="Times New Roman"/>
                <a:cs typeface="Times New Roman"/>
                <a:sym typeface="Times New Roman"/>
              </a:rPr>
              <a:t>n </a:t>
            </a:r>
            <a:r>
              <a:rPr lang="en-US" sz="2650" b="0" i="0" u="none" strike="noStrike" cap="none" dirty="0">
                <a:solidFill>
                  <a:srgbClr val="000000"/>
                </a:solidFill>
                <a:latin typeface="Noto Sans Symbols"/>
                <a:ea typeface="Noto Sans Symbols"/>
                <a:cs typeface="Noto Sans Symbols"/>
                <a:sym typeface="Noto Sans Symbols"/>
              </a:rPr>
              <a:t>=</a:t>
            </a:r>
            <a:r>
              <a:rPr lang="en-US" sz="2650" b="0" i="0" u="none" strike="noStrike" cap="none" dirty="0">
                <a:solidFill>
                  <a:srgbClr val="000000"/>
                </a:solidFill>
                <a:latin typeface="Times New Roman"/>
                <a:ea typeface="Times New Roman"/>
                <a:cs typeface="Times New Roman"/>
                <a:sym typeface="Times New Roman"/>
              </a:rPr>
              <a:t> </a:t>
            </a:r>
            <a:r>
              <a:rPr lang="en-US" sz="2650" b="0" i="1" u="none" strike="noStrike" cap="none" dirty="0">
                <a:solidFill>
                  <a:srgbClr val="000000"/>
                </a:solidFill>
                <a:latin typeface="Times New Roman"/>
                <a:ea typeface="Times New Roman"/>
                <a:cs typeface="Times New Roman"/>
                <a:sym typeface="Times New Roman"/>
              </a:rPr>
              <a:t>n </a:t>
            </a:r>
            <a:r>
              <a:rPr lang="en-US" sz="2650" b="0" i="0" u="none" strike="noStrike" cap="none" dirty="0">
                <a:solidFill>
                  <a:srgbClr val="000000"/>
                </a:solidFill>
                <a:latin typeface="Times New Roman"/>
                <a:ea typeface="Times New Roman"/>
                <a:cs typeface="Times New Roman"/>
                <a:sym typeface="Times New Roman"/>
              </a:rPr>
              <a:t>*</a:t>
            </a:r>
            <a:r>
              <a:rPr lang="en-US" sz="2650" b="0" i="1" u="none" strike="noStrike" cap="none" dirty="0">
                <a:solidFill>
                  <a:srgbClr val="000000"/>
                </a:solidFill>
                <a:latin typeface="Times New Roman"/>
                <a:ea typeface="Times New Roman"/>
                <a:cs typeface="Times New Roman"/>
                <a:sym typeface="Times New Roman"/>
              </a:rPr>
              <a:t>u</a:t>
            </a:r>
            <a:r>
              <a:rPr lang="en-US" sz="2325" b="0" i="1" u="none" strike="noStrike" cap="none" baseline="30000" dirty="0">
                <a:solidFill>
                  <a:srgbClr val="000000"/>
                </a:solidFill>
                <a:latin typeface="Times New Roman"/>
                <a:ea typeface="Times New Roman"/>
                <a:cs typeface="Times New Roman"/>
                <a:sym typeface="Times New Roman"/>
              </a:rPr>
              <a:t>n</a:t>
            </a:r>
            <a:r>
              <a:rPr lang="en-US" sz="2325" b="0" i="0" u="none" strike="noStrike" cap="none" baseline="30000" dirty="0">
                <a:solidFill>
                  <a:srgbClr val="000000"/>
                </a:solidFill>
                <a:latin typeface="Noto Sans Symbols"/>
                <a:ea typeface="Noto Sans Symbols"/>
                <a:cs typeface="Noto Sans Symbols"/>
                <a:sym typeface="Noto Sans Symbols"/>
              </a:rPr>
              <a:t>−</a:t>
            </a:r>
            <a:r>
              <a:rPr lang="en-US" sz="2325" b="0" i="0" u="none" strike="noStrike" cap="none" baseline="30000" dirty="0">
                <a:solidFill>
                  <a:srgbClr val="000000"/>
                </a:solidFill>
                <a:latin typeface="Times New Roman"/>
                <a:ea typeface="Times New Roman"/>
                <a:cs typeface="Times New Roman"/>
                <a:sym typeface="Times New Roman"/>
              </a:rPr>
              <a:t>1</a:t>
            </a:r>
            <a:endParaRPr sz="2650" b="0" i="0" u="none" strike="noStrike" cap="none" dirty="0">
              <a:solidFill>
                <a:srgbClr val="000000"/>
              </a:solidFill>
              <a:latin typeface="Times New Roman"/>
              <a:ea typeface="Times New Roman"/>
              <a:cs typeface="Times New Roman"/>
              <a:sym typeface="Times New Roman"/>
            </a:endParaRPr>
          </a:p>
        </p:txBody>
      </p:sp>
      <p:sp>
        <p:nvSpPr>
          <p:cNvPr id="605" name="Google Shape;605;p82"/>
          <p:cNvSpPr txBox="1"/>
          <p:nvPr/>
        </p:nvSpPr>
        <p:spPr>
          <a:xfrm>
            <a:off x="1038311" y="1557020"/>
            <a:ext cx="7626718" cy="4521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The derivative of </a:t>
            </a:r>
            <a:r>
              <a:rPr lang="en-US" sz="2800" b="0" i="1" u="none" strike="noStrike" cap="none" dirty="0">
                <a:solidFill>
                  <a:srgbClr val="000000"/>
                </a:solidFill>
                <a:latin typeface="Arial"/>
                <a:ea typeface="Arial"/>
                <a:cs typeface="Arial"/>
                <a:sym typeface="Arial"/>
              </a:rPr>
              <a:t>u </a:t>
            </a:r>
            <a:r>
              <a:rPr lang="en-US" sz="2800" b="0" i="0" u="none" strike="noStrike" cap="none" dirty="0">
                <a:solidFill>
                  <a:srgbClr val="000000"/>
                </a:solidFill>
                <a:latin typeface="Arial"/>
                <a:ea typeface="Arial"/>
                <a:cs typeface="Arial"/>
                <a:sym typeface="Arial"/>
              </a:rPr>
              <a:t>to a constant power:</a:t>
            </a:r>
            <a:endParaRPr sz="2800" b="0" i="0" u="none" strike="noStrike" cap="none" dirty="0">
              <a:solidFill>
                <a:srgbClr val="000000"/>
              </a:solidFill>
              <a:latin typeface="Arial"/>
              <a:ea typeface="Arial"/>
              <a:cs typeface="Arial"/>
              <a:sym typeface="Arial"/>
            </a:endParaRPr>
          </a:p>
        </p:txBody>
      </p:sp>
      <p:sp>
        <p:nvSpPr>
          <p:cNvPr id="606" name="Google Shape;606;p82"/>
          <p:cNvSpPr txBox="1"/>
          <p:nvPr/>
        </p:nvSpPr>
        <p:spPr>
          <a:xfrm>
            <a:off x="970058" y="3176937"/>
            <a:ext cx="5972101" cy="4521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The derivative of </a:t>
            </a:r>
            <a:r>
              <a:rPr lang="en-US" sz="2800" b="0" i="1" u="none" strike="noStrike" cap="none" dirty="0">
                <a:solidFill>
                  <a:srgbClr val="000000"/>
                </a:solidFill>
                <a:latin typeface="Arial"/>
                <a:ea typeface="Arial"/>
                <a:cs typeface="Arial"/>
                <a:sym typeface="Arial"/>
              </a:rPr>
              <a:t>e</a:t>
            </a:r>
            <a:r>
              <a:rPr lang="en-US" sz="2800" b="0" i="0" u="none" strike="noStrike" cap="none" dirty="0">
                <a:solidFill>
                  <a:srgbClr val="000000"/>
                </a:solidFill>
                <a:latin typeface="Arial"/>
                <a:ea typeface="Arial"/>
                <a:cs typeface="Arial"/>
                <a:sym typeface="Arial"/>
              </a:rPr>
              <a:t>:</a:t>
            </a:r>
            <a:endParaRPr sz="2800" b="0" i="0" u="none" strike="noStrike" cap="none" dirty="0">
              <a:solidFill>
                <a:srgbClr val="000000"/>
              </a:solidFill>
              <a:latin typeface="Arial"/>
              <a:ea typeface="Arial"/>
              <a:cs typeface="Arial"/>
              <a:sym typeface="Arial"/>
            </a:endParaRPr>
          </a:p>
        </p:txBody>
      </p:sp>
      <p:sp>
        <p:nvSpPr>
          <p:cNvPr id="607" name="Google Shape;607;p82"/>
          <p:cNvSpPr/>
          <p:nvPr/>
        </p:nvSpPr>
        <p:spPr>
          <a:xfrm>
            <a:off x="1723943" y="4096603"/>
            <a:ext cx="426720" cy="0"/>
          </a:xfrm>
          <a:custGeom>
            <a:avLst/>
            <a:gdLst/>
            <a:ahLst/>
            <a:cxnLst/>
            <a:rect l="l" t="t" r="r" b="b"/>
            <a:pathLst>
              <a:path w="426719" h="120000" extrusionOk="0">
                <a:moveTo>
                  <a:pt x="0" y="0"/>
                </a:moveTo>
                <a:lnTo>
                  <a:pt x="426715" y="0"/>
                </a:lnTo>
              </a:path>
            </a:pathLst>
          </a:custGeom>
          <a:noFill/>
          <a:ln w="150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08" name="Google Shape;608;p82"/>
          <p:cNvSpPr txBox="1"/>
          <p:nvPr/>
        </p:nvSpPr>
        <p:spPr>
          <a:xfrm>
            <a:off x="1736418" y="4095191"/>
            <a:ext cx="741300" cy="471300"/>
          </a:xfrm>
          <a:prstGeom prst="rect">
            <a:avLst/>
          </a:prstGeom>
          <a:noFill/>
          <a:ln>
            <a:noFill/>
          </a:ln>
        </p:spPr>
        <p:txBody>
          <a:bodyPr spcFirstLastPara="1" wrap="square" lIns="0" tIns="15225"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a:solidFill>
                  <a:srgbClr val="000000"/>
                </a:solidFill>
                <a:latin typeface="Times New Roman"/>
                <a:ea typeface="Times New Roman"/>
                <a:cs typeface="Times New Roman"/>
                <a:sym typeface="Times New Roman"/>
              </a:rPr>
              <a:t>du</a:t>
            </a:r>
            <a:endParaRPr sz="2900" b="0" i="0" u="none" strike="noStrike" cap="none">
              <a:solidFill>
                <a:srgbClr val="000000"/>
              </a:solidFill>
              <a:latin typeface="Times New Roman"/>
              <a:ea typeface="Times New Roman"/>
              <a:cs typeface="Times New Roman"/>
              <a:sym typeface="Times New Roman"/>
            </a:endParaRPr>
          </a:p>
        </p:txBody>
      </p:sp>
      <p:sp>
        <p:nvSpPr>
          <p:cNvPr id="609" name="Google Shape;609;p82"/>
          <p:cNvSpPr txBox="1"/>
          <p:nvPr/>
        </p:nvSpPr>
        <p:spPr>
          <a:xfrm>
            <a:off x="1817347" y="3618371"/>
            <a:ext cx="2885282" cy="471300"/>
          </a:xfrm>
          <a:prstGeom prst="rect">
            <a:avLst/>
          </a:prstGeom>
          <a:noFill/>
          <a:ln>
            <a:noFill/>
          </a:ln>
        </p:spPr>
        <p:txBody>
          <a:bodyPr spcFirstLastPara="1" wrap="square" lIns="0" tIns="15225" rIns="0" bIns="0" anchor="t" anchorCtr="0">
            <a:noAutofit/>
          </a:bodyPr>
          <a:lstStyle/>
          <a:p>
            <a:pPr marL="12700" marR="0" lvl="0" indent="0" algn="l" rtl="0">
              <a:lnSpc>
                <a:spcPct val="100000"/>
              </a:lnSpc>
              <a:spcBef>
                <a:spcPts val="0"/>
              </a:spcBef>
              <a:spcAft>
                <a:spcPts val="0"/>
              </a:spcAft>
              <a:buClr>
                <a:srgbClr val="000000"/>
              </a:buClr>
              <a:buSzPts val="4350"/>
              <a:buFont typeface="Times New Roman"/>
              <a:buNone/>
            </a:pPr>
            <a:r>
              <a:rPr lang="en-US" sz="4350" i="1" baseline="30000" dirty="0">
                <a:latin typeface="Times New Roman"/>
                <a:ea typeface="Times New Roman"/>
                <a:cs typeface="Times New Roman"/>
                <a:sym typeface="Times New Roman"/>
              </a:rPr>
              <a:t>d</a:t>
            </a:r>
            <a:r>
              <a:rPr lang="en-US" sz="4350" b="0" i="1" u="none" strike="noStrike" cap="none" dirty="0">
                <a:solidFill>
                  <a:srgbClr val="000000"/>
                </a:solidFill>
                <a:latin typeface="Times New Roman"/>
                <a:ea typeface="Times New Roman"/>
                <a:cs typeface="Times New Roman"/>
                <a:sym typeface="Times New Roman"/>
              </a:rPr>
              <a:t>  </a:t>
            </a:r>
            <a:r>
              <a:rPr lang="en-US" sz="2900" b="0" i="1" u="none" strike="noStrike" cap="none" dirty="0" err="1">
                <a:solidFill>
                  <a:srgbClr val="000000"/>
                </a:solidFill>
                <a:latin typeface="Times New Roman"/>
                <a:ea typeface="Times New Roman"/>
                <a:cs typeface="Times New Roman"/>
                <a:sym typeface="Times New Roman"/>
              </a:rPr>
              <a:t>e</a:t>
            </a:r>
            <a:r>
              <a:rPr lang="en-US" sz="2550" b="0" i="1" u="none" strike="noStrike" cap="none" baseline="30000" dirty="0" err="1">
                <a:solidFill>
                  <a:srgbClr val="000000"/>
                </a:solidFill>
                <a:latin typeface="Times New Roman"/>
                <a:ea typeface="Times New Roman"/>
                <a:cs typeface="Times New Roman"/>
                <a:sym typeface="Times New Roman"/>
              </a:rPr>
              <a:t>u</a:t>
            </a:r>
            <a:r>
              <a:rPr lang="en-US" sz="2550" b="0" i="1" u="none" strike="noStrike" cap="none" baseline="30000"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err="1">
                <a:solidFill>
                  <a:srgbClr val="000000"/>
                </a:solidFill>
                <a:latin typeface="Times New Roman"/>
                <a:ea typeface="Times New Roman"/>
                <a:cs typeface="Times New Roman"/>
                <a:sym typeface="Times New Roman"/>
              </a:rPr>
              <a:t>e</a:t>
            </a:r>
            <a:r>
              <a:rPr lang="en-US" sz="2550" b="0" i="1" u="none" strike="noStrike" cap="none" baseline="30000" dirty="0" err="1">
                <a:solidFill>
                  <a:srgbClr val="000000"/>
                </a:solidFill>
                <a:latin typeface="Times New Roman"/>
                <a:ea typeface="Times New Roman"/>
                <a:cs typeface="Times New Roman"/>
                <a:sym typeface="Times New Roman"/>
              </a:rPr>
              <a:t>u</a:t>
            </a:r>
            <a:endParaRPr sz="2900" b="0" i="0" u="none" strike="noStrike" cap="none" dirty="0">
              <a:solidFill>
                <a:srgbClr val="000000"/>
              </a:solidFill>
              <a:latin typeface="Times New Roman"/>
              <a:ea typeface="Times New Roman"/>
              <a:cs typeface="Times New Roman"/>
              <a:sym typeface="Times New Roman"/>
            </a:endParaRPr>
          </a:p>
        </p:txBody>
      </p:sp>
      <p:sp>
        <p:nvSpPr>
          <p:cNvPr id="610" name="Google Shape;610;p82"/>
          <p:cNvSpPr/>
          <p:nvPr/>
        </p:nvSpPr>
        <p:spPr>
          <a:xfrm>
            <a:off x="1648103" y="5821157"/>
            <a:ext cx="427990" cy="0"/>
          </a:xfrm>
          <a:custGeom>
            <a:avLst/>
            <a:gdLst/>
            <a:ahLst/>
            <a:cxnLst/>
            <a:rect l="l" t="t" r="r" b="b"/>
            <a:pathLst>
              <a:path w="427989" h="120000" extrusionOk="0">
                <a:moveTo>
                  <a:pt x="0" y="0"/>
                </a:moveTo>
                <a:lnTo>
                  <a:pt x="427765" y="0"/>
                </a:lnTo>
              </a:path>
            </a:pathLst>
          </a:custGeom>
          <a:noFill/>
          <a:ln w="15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1" name="Google Shape;611;p82"/>
          <p:cNvSpPr/>
          <p:nvPr/>
        </p:nvSpPr>
        <p:spPr>
          <a:xfrm>
            <a:off x="3435721" y="5821157"/>
            <a:ext cx="231140" cy="0"/>
          </a:xfrm>
          <a:custGeom>
            <a:avLst/>
            <a:gdLst/>
            <a:ahLst/>
            <a:cxnLst/>
            <a:rect l="l" t="t" r="r" b="b"/>
            <a:pathLst>
              <a:path w="231139" h="120000" extrusionOk="0">
                <a:moveTo>
                  <a:pt x="0" y="0"/>
                </a:moveTo>
                <a:lnTo>
                  <a:pt x="230573" y="0"/>
                </a:lnTo>
              </a:path>
            </a:pathLst>
          </a:custGeom>
          <a:noFill/>
          <a:ln w="15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2" name="Google Shape;612;p82"/>
          <p:cNvSpPr txBox="1"/>
          <p:nvPr/>
        </p:nvSpPr>
        <p:spPr>
          <a:xfrm>
            <a:off x="1056598" y="5232722"/>
            <a:ext cx="3815651" cy="1298125"/>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30"/>
              </a:spcBef>
              <a:spcAft>
                <a:spcPts val="0"/>
              </a:spcAft>
              <a:buClr>
                <a:schemeClr val="dk1"/>
              </a:buClr>
              <a:buSzPts val="2950"/>
              <a:buFont typeface="Calibri"/>
              <a:buNone/>
            </a:pPr>
            <a:endParaRPr sz="2950" b="0" i="0" u="none" strike="noStrike" cap="none" dirty="0">
              <a:solidFill>
                <a:srgbClr val="000000"/>
              </a:solidFill>
              <a:latin typeface="Times New Roman"/>
              <a:ea typeface="Times New Roman"/>
              <a:cs typeface="Times New Roman"/>
              <a:sym typeface="Times New Roman"/>
            </a:endParaRPr>
          </a:p>
          <a:p>
            <a:pPr marL="634365" marR="579755" lvl="0" indent="80644" algn="l" rtl="0">
              <a:lnSpc>
                <a:spcPct val="65500"/>
              </a:lnSpc>
              <a:spcBef>
                <a:spcPts val="0"/>
              </a:spcBef>
              <a:spcAft>
                <a:spcPts val="0"/>
              </a:spcAft>
              <a:buClr>
                <a:srgbClr val="000000"/>
              </a:buClr>
              <a:buSzPts val="4350"/>
              <a:buFont typeface="Times New Roman"/>
              <a:buNone/>
            </a:pPr>
            <a:r>
              <a:rPr lang="en-US" sz="4350" b="0" i="1" u="none" strike="noStrike" cap="none" baseline="30000" dirty="0">
                <a:solidFill>
                  <a:srgbClr val="000000"/>
                </a:solidFill>
                <a:latin typeface="Times New Roman"/>
                <a:ea typeface="Times New Roman"/>
                <a:cs typeface="Times New Roman"/>
                <a:sym typeface="Times New Roman"/>
              </a:rPr>
              <a:t>d	  </a:t>
            </a:r>
            <a:r>
              <a:rPr lang="en-US" sz="2900" b="0" i="0" u="none" strike="noStrike" cap="none" dirty="0">
                <a:solidFill>
                  <a:srgbClr val="000000"/>
                </a:solidFill>
                <a:latin typeface="Times New Roman"/>
                <a:ea typeface="Times New Roman"/>
                <a:cs typeface="Times New Roman"/>
                <a:sym typeface="Times New Roman"/>
              </a:rPr>
              <a:t>log(</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4350" b="0" i="0" u="none" strike="noStrike" cap="none" baseline="30000" dirty="0">
                <a:solidFill>
                  <a:srgbClr val="000000"/>
                </a:solidFill>
                <a:latin typeface="Times New Roman"/>
                <a:ea typeface="Times New Roman"/>
                <a:cs typeface="Times New Roman"/>
                <a:sym typeface="Times New Roman"/>
              </a:rPr>
              <a:t>1    </a:t>
            </a:r>
            <a:r>
              <a:rPr lang="en-US" sz="2900" b="0" i="1" u="none" strike="noStrike" cap="none" dirty="0">
                <a:solidFill>
                  <a:srgbClr val="000000"/>
                </a:solidFill>
                <a:latin typeface="Times New Roman"/>
                <a:ea typeface="Times New Roman"/>
                <a:cs typeface="Times New Roman"/>
                <a:sym typeface="Times New Roman"/>
              </a:rPr>
              <a:t>du  </a:t>
            </a:r>
            <a:r>
              <a:rPr lang="en-US" sz="2900" i="1" dirty="0">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u</a:t>
            </a:r>
            <a:endParaRPr sz="2900" b="0" i="0" u="none" strike="noStrike" cap="none" dirty="0">
              <a:solidFill>
                <a:srgbClr val="000000"/>
              </a:solidFill>
              <a:latin typeface="Times New Roman"/>
              <a:ea typeface="Times New Roman"/>
              <a:cs typeface="Times New Roman"/>
              <a:sym typeface="Times New Roman"/>
            </a:endParaRPr>
          </a:p>
        </p:txBody>
      </p:sp>
      <p:sp>
        <p:nvSpPr>
          <p:cNvPr id="613" name="Google Shape;613;p82"/>
          <p:cNvSpPr txBox="1"/>
          <p:nvPr/>
        </p:nvSpPr>
        <p:spPr>
          <a:xfrm>
            <a:off x="354842" y="6474967"/>
            <a:ext cx="196842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Texas A&amp;M Dept of Statistics</a:t>
            </a:r>
            <a:endParaRPr/>
          </a:p>
        </p:txBody>
      </p:sp>
      <p:sp>
        <p:nvSpPr>
          <p:cNvPr id="15" name="Google Shape;606;p82"/>
          <p:cNvSpPr txBox="1"/>
          <p:nvPr/>
        </p:nvSpPr>
        <p:spPr>
          <a:xfrm>
            <a:off x="1122458" y="4666817"/>
            <a:ext cx="5972101" cy="4521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The derivative of </a:t>
            </a:r>
            <a:r>
              <a:rPr lang="en-US" sz="2800" i="1" dirty="0"/>
              <a:t>log</a:t>
            </a:r>
            <a:r>
              <a:rPr lang="en-US" sz="2800" b="0" i="0" u="none" strike="noStrike" cap="none" dirty="0">
                <a:solidFill>
                  <a:srgbClr val="000000"/>
                </a:solidFill>
                <a:latin typeface="Arial"/>
                <a:ea typeface="Arial"/>
                <a:cs typeface="Arial"/>
                <a:sym typeface="Arial"/>
              </a:rPr>
              <a:t>:</a:t>
            </a:r>
            <a:endParaRPr sz="2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9923420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4"/>
          <p:cNvSpPr txBox="1">
            <a:spLocks noGrp="1"/>
          </p:cNvSpPr>
          <p:nvPr>
            <p:ph type="title" idx="4294967295"/>
          </p:nvPr>
        </p:nvSpPr>
        <p:spPr>
          <a:xfrm>
            <a:off x="216977" y="580153"/>
            <a:ext cx="6743700"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Product and Quotient</a:t>
            </a:r>
            <a:endParaRPr dirty="0"/>
          </a:p>
        </p:txBody>
      </p:sp>
      <p:sp>
        <p:nvSpPr>
          <p:cNvPr id="634" name="Google Shape;634;p84"/>
          <p:cNvSpPr txBox="1"/>
          <p:nvPr/>
        </p:nvSpPr>
        <p:spPr>
          <a:xfrm>
            <a:off x="840739" y="1557020"/>
            <a:ext cx="8071032" cy="1722120"/>
          </a:xfrm>
          <a:prstGeom prst="rect">
            <a:avLst/>
          </a:prstGeom>
          <a:noFill/>
          <a:ln>
            <a:noFill/>
          </a:ln>
        </p:spPr>
        <p:txBody>
          <a:bodyPr spcFirstLastPara="1" wrap="square" lIns="0" tIns="33000" rIns="0" bIns="0" anchor="t" anchorCtr="0">
            <a:noAutofit/>
          </a:bodyPr>
          <a:lstStyle/>
          <a:p>
            <a:pPr marL="12700" marR="5080" lvl="0" indent="0"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The product rule and quotient rules are  commonly used in differentiation.</a:t>
            </a:r>
            <a:endParaRPr sz="2800" b="0" i="0" u="none" strike="noStrike" cap="none" dirty="0">
              <a:solidFill>
                <a:srgbClr val="000000"/>
              </a:solidFill>
              <a:latin typeface="Times New Roman"/>
              <a:ea typeface="Times New Roman"/>
              <a:cs typeface="Times New Roman"/>
              <a:sym typeface="Times New Roman"/>
            </a:endParaRPr>
          </a:p>
          <a:p>
            <a:pPr marL="210184"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Product rule:</a:t>
            </a:r>
            <a:endParaRPr sz="2800" b="0" i="0" u="none" strike="noStrike" cap="none" dirty="0">
              <a:solidFill>
                <a:srgbClr val="000000"/>
              </a:solidFill>
              <a:latin typeface="Arial"/>
              <a:ea typeface="Arial"/>
              <a:cs typeface="Arial"/>
              <a:sym typeface="Arial"/>
            </a:endParaRPr>
          </a:p>
        </p:txBody>
      </p:sp>
      <p:sp>
        <p:nvSpPr>
          <p:cNvPr id="635" name="Google Shape;635;p84"/>
          <p:cNvSpPr txBox="1"/>
          <p:nvPr/>
        </p:nvSpPr>
        <p:spPr>
          <a:xfrm>
            <a:off x="1038297" y="4097861"/>
            <a:ext cx="3086100" cy="4521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Quotient rule:</a:t>
            </a:r>
            <a:endParaRPr sz="2800" b="0" i="0" u="none" strike="noStrike" cap="none" dirty="0">
              <a:solidFill>
                <a:srgbClr val="000000"/>
              </a:solidFill>
              <a:latin typeface="Arial"/>
              <a:ea typeface="Arial"/>
              <a:cs typeface="Arial"/>
              <a:sym typeface="Arial"/>
            </a:endParaRPr>
          </a:p>
        </p:txBody>
      </p:sp>
      <p:sp>
        <p:nvSpPr>
          <p:cNvPr id="636" name="Google Shape;636;p84"/>
          <p:cNvSpPr/>
          <p:nvPr/>
        </p:nvSpPr>
        <p:spPr>
          <a:xfrm>
            <a:off x="1778708" y="3496485"/>
            <a:ext cx="424815" cy="0"/>
          </a:xfrm>
          <a:custGeom>
            <a:avLst/>
            <a:gdLst/>
            <a:ahLst/>
            <a:cxnLst/>
            <a:rect l="l" t="t" r="r" b="b"/>
            <a:pathLst>
              <a:path w="424814" h="120000" extrusionOk="0">
                <a:moveTo>
                  <a:pt x="0" y="0"/>
                </a:moveTo>
                <a:lnTo>
                  <a:pt x="424368" y="0"/>
                </a:lnTo>
              </a:path>
            </a:pathLst>
          </a:custGeom>
          <a:noFill/>
          <a:ln w="15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7" name="Google Shape;637;p84"/>
          <p:cNvSpPr txBox="1"/>
          <p:nvPr/>
        </p:nvSpPr>
        <p:spPr>
          <a:xfrm>
            <a:off x="1834710" y="3451558"/>
            <a:ext cx="851100"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dirty="0">
                <a:solidFill>
                  <a:srgbClr val="000000"/>
                </a:solidFill>
                <a:latin typeface="Times New Roman"/>
                <a:ea typeface="Times New Roman"/>
                <a:cs typeface="Times New Roman"/>
                <a:sym typeface="Times New Roman"/>
              </a:rPr>
              <a:t>du</a:t>
            </a:r>
            <a:endParaRPr sz="2900" b="0" i="0" u="none" strike="noStrike" cap="none" dirty="0">
              <a:solidFill>
                <a:srgbClr val="000000"/>
              </a:solidFill>
              <a:latin typeface="Times New Roman"/>
              <a:ea typeface="Times New Roman"/>
              <a:cs typeface="Times New Roman"/>
              <a:sym typeface="Times New Roman"/>
            </a:endParaRPr>
          </a:p>
        </p:txBody>
      </p:sp>
      <p:sp>
        <p:nvSpPr>
          <p:cNvPr id="638" name="Google Shape;638;p84"/>
          <p:cNvSpPr txBox="1"/>
          <p:nvPr/>
        </p:nvSpPr>
        <p:spPr>
          <a:xfrm>
            <a:off x="1915451" y="3009490"/>
            <a:ext cx="6996319"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4350"/>
              <a:buFont typeface="Times New Roman"/>
              <a:buNone/>
            </a:pPr>
            <a:r>
              <a:rPr lang="en-US" sz="4350" b="0" i="1" u="none" strike="noStrike" cap="none" baseline="30000" dirty="0">
                <a:solidFill>
                  <a:srgbClr val="000000"/>
                </a:solidFill>
                <a:latin typeface="Times New Roman"/>
                <a:ea typeface="Times New Roman"/>
                <a:cs typeface="Times New Roman"/>
                <a:sym typeface="Times New Roman"/>
              </a:rPr>
              <a:t>d</a:t>
            </a:r>
            <a:r>
              <a:rPr lang="en-US" sz="4350" b="0" i="1"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a:t>
            </a:r>
            <a:endParaRPr sz="2900" b="0" i="0" u="none" strike="noStrike" cap="none" dirty="0">
              <a:solidFill>
                <a:srgbClr val="000000"/>
              </a:solidFill>
              <a:latin typeface="Times New Roman"/>
              <a:ea typeface="Times New Roman"/>
              <a:cs typeface="Times New Roman"/>
              <a:sym typeface="Times New Roman"/>
            </a:endParaRPr>
          </a:p>
        </p:txBody>
      </p:sp>
      <p:sp>
        <p:nvSpPr>
          <p:cNvPr id="639" name="Google Shape;639;p84"/>
          <p:cNvSpPr/>
          <p:nvPr/>
        </p:nvSpPr>
        <p:spPr>
          <a:xfrm>
            <a:off x="1814317" y="5332866"/>
            <a:ext cx="424814" cy="0"/>
          </a:xfrm>
          <a:custGeom>
            <a:avLst/>
            <a:gdLst/>
            <a:ahLst/>
            <a:cxnLst/>
            <a:rect l="l" t="t" r="r" b="b"/>
            <a:pathLst>
              <a:path w="424814" h="120000" extrusionOk="0">
                <a:moveTo>
                  <a:pt x="0" y="0"/>
                </a:moveTo>
                <a:lnTo>
                  <a:pt x="424397" y="0"/>
                </a:lnTo>
              </a:path>
            </a:pathLst>
          </a:custGeom>
          <a:noFill/>
          <a:ln w="150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40" name="Google Shape;640;p84"/>
          <p:cNvSpPr/>
          <p:nvPr/>
        </p:nvSpPr>
        <p:spPr>
          <a:xfrm>
            <a:off x="2541285" y="5332866"/>
            <a:ext cx="748030" cy="0"/>
          </a:xfrm>
          <a:custGeom>
            <a:avLst/>
            <a:gdLst/>
            <a:ahLst/>
            <a:cxnLst/>
            <a:rect l="l" t="t" r="r" b="b"/>
            <a:pathLst>
              <a:path w="748030" h="120000" extrusionOk="0">
                <a:moveTo>
                  <a:pt x="0" y="0"/>
                </a:moveTo>
                <a:lnTo>
                  <a:pt x="747466" y="0"/>
                </a:lnTo>
              </a:path>
            </a:pathLst>
          </a:custGeom>
          <a:noFill/>
          <a:ln w="150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41" name="Google Shape;641;p84"/>
          <p:cNvSpPr/>
          <p:nvPr/>
        </p:nvSpPr>
        <p:spPr>
          <a:xfrm>
            <a:off x="4209830" y="5387458"/>
            <a:ext cx="3348990" cy="0"/>
          </a:xfrm>
          <a:custGeom>
            <a:avLst/>
            <a:gdLst/>
            <a:ahLst/>
            <a:cxnLst/>
            <a:rect l="l" t="t" r="r" b="b"/>
            <a:pathLst>
              <a:path w="3348990" h="120000" extrusionOk="0">
                <a:moveTo>
                  <a:pt x="0" y="0"/>
                </a:moveTo>
                <a:lnTo>
                  <a:pt x="3348757" y="0"/>
                </a:lnTo>
              </a:path>
            </a:pathLst>
          </a:custGeom>
          <a:noFill/>
          <a:ln w="150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42" name="Google Shape;642;p84"/>
          <p:cNvSpPr txBox="1"/>
          <p:nvPr/>
        </p:nvSpPr>
        <p:spPr>
          <a:xfrm>
            <a:off x="5345357" y="5374742"/>
            <a:ext cx="135255" cy="28511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700"/>
              <a:buFont typeface="Times New Roman"/>
              <a:buNone/>
            </a:pPr>
            <a:r>
              <a:rPr lang="en-US" sz="1700" b="0" i="0" u="none" strike="noStrike" cap="none">
                <a:solidFill>
                  <a:srgbClr val="000000"/>
                </a:solidFill>
                <a:latin typeface="Times New Roman"/>
                <a:ea typeface="Times New Roman"/>
                <a:cs typeface="Times New Roman"/>
                <a:sym typeface="Times New Roman"/>
              </a:rPr>
              <a:t>2</a:t>
            </a:r>
            <a:endParaRPr sz="1700" b="0" i="0" u="none" strike="noStrike" cap="none">
              <a:solidFill>
                <a:srgbClr val="000000"/>
              </a:solidFill>
              <a:latin typeface="Times New Roman"/>
              <a:ea typeface="Times New Roman"/>
              <a:cs typeface="Times New Roman"/>
              <a:sym typeface="Times New Roman"/>
            </a:endParaRPr>
          </a:p>
        </p:txBody>
      </p:sp>
      <p:sp>
        <p:nvSpPr>
          <p:cNvPr id="643" name="Google Shape;643;p84"/>
          <p:cNvSpPr txBox="1"/>
          <p:nvPr/>
        </p:nvSpPr>
        <p:spPr>
          <a:xfrm>
            <a:off x="5006252" y="5386780"/>
            <a:ext cx="1699348" cy="469800"/>
          </a:xfrm>
          <a:prstGeom prst="rect">
            <a:avLst/>
          </a:prstGeom>
          <a:noFill/>
          <a:ln>
            <a:noFill/>
          </a:ln>
        </p:spPr>
        <p:txBody>
          <a:bodyPr spcFirstLastPara="1" wrap="square" lIns="0" tIns="14600"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i="1" dirty="0" smtClean="0">
                <a:solidFill>
                  <a:srgbClr val="000000"/>
                </a:solidFill>
                <a:latin typeface="Times New Roman"/>
                <a:ea typeface="Times New Roman"/>
                <a:cs typeface="Times New Roman"/>
                <a:sym typeface="Times New Roman"/>
              </a:rPr>
              <a:t>g </a:t>
            </a:r>
            <a:r>
              <a:rPr lang="en-US" sz="2900" b="0" i="1" u="none" strike="noStrike" cap="none" dirty="0" smtClean="0">
                <a:solidFill>
                  <a:srgbClr val="000000"/>
                </a:solidFill>
                <a:latin typeface="Times New Roman"/>
                <a:ea typeface="Times New Roman"/>
                <a:cs typeface="Times New Roman"/>
                <a:sym typeface="Times New Roman"/>
              </a:rPr>
              <a:t>  </a:t>
            </a:r>
            <a:r>
              <a:rPr lang="en-US" sz="2900" b="0" i="0" u="none" strike="noStrike" cap="none" dirty="0" smtClean="0">
                <a:solidFill>
                  <a:srgbClr val="000000"/>
                </a:solidFill>
                <a:latin typeface="Times New Roman"/>
                <a:ea typeface="Times New Roman"/>
                <a:cs typeface="Times New Roman"/>
                <a:sym typeface="Times New Roman"/>
              </a:rPr>
              <a:t>(</a:t>
            </a:r>
            <a:r>
              <a:rPr lang="en-US" sz="2900" b="0" i="1" u="none" strike="noStrike" cap="none" dirty="0" smtClean="0">
                <a:solidFill>
                  <a:srgbClr val="000000"/>
                </a:solidFill>
                <a:latin typeface="Times New Roman"/>
                <a:ea typeface="Times New Roman"/>
                <a:cs typeface="Times New Roman"/>
                <a:sym typeface="Times New Roman"/>
              </a:rPr>
              <a:t>u</a:t>
            </a:r>
            <a:r>
              <a:rPr lang="en-US" sz="2900" b="0" i="0" u="none" strike="noStrike" cap="none" dirty="0" smtClean="0">
                <a:solidFill>
                  <a:srgbClr val="000000"/>
                </a:solidFill>
                <a:latin typeface="Times New Roman"/>
                <a:ea typeface="Times New Roman"/>
                <a:cs typeface="Times New Roman"/>
                <a:sym typeface="Times New Roman"/>
              </a:rPr>
              <a:t>)</a:t>
            </a:r>
            <a:endParaRPr sz="2900" b="0" i="0" u="none" strike="noStrike" cap="none" dirty="0">
              <a:solidFill>
                <a:srgbClr val="000000"/>
              </a:solidFill>
              <a:latin typeface="Times New Roman"/>
              <a:ea typeface="Times New Roman"/>
              <a:cs typeface="Times New Roman"/>
              <a:sym typeface="Times New Roman"/>
            </a:endParaRPr>
          </a:p>
        </p:txBody>
      </p:sp>
      <p:sp>
        <p:nvSpPr>
          <p:cNvPr id="644" name="Google Shape;644;p84"/>
          <p:cNvSpPr txBox="1"/>
          <p:nvPr/>
        </p:nvSpPr>
        <p:spPr>
          <a:xfrm>
            <a:off x="4167212" y="4864080"/>
            <a:ext cx="3542100" cy="469800"/>
          </a:xfrm>
          <a:prstGeom prst="rect">
            <a:avLst/>
          </a:prstGeom>
          <a:noFill/>
          <a:ln>
            <a:noFill/>
          </a:ln>
        </p:spPr>
        <p:txBody>
          <a:bodyPr spcFirstLastPara="1" wrap="square" lIns="0" tIns="14600"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dirty="0">
                <a:solidFill>
                  <a:srgbClr val="000000"/>
                </a:solidFill>
                <a:latin typeface="Times New Roman"/>
                <a:ea typeface="Times New Roman"/>
                <a:cs typeface="Times New Roman"/>
                <a:sym typeface="Times New Roman"/>
              </a:rPr>
              <a:t>  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a:t>
            </a:r>
            <a:endParaRPr sz="2900" b="0" i="0" u="none" strike="noStrike" cap="none" dirty="0">
              <a:solidFill>
                <a:srgbClr val="000000"/>
              </a:solidFill>
              <a:latin typeface="Times New Roman"/>
              <a:ea typeface="Times New Roman"/>
              <a:cs typeface="Times New Roman"/>
              <a:sym typeface="Times New Roman"/>
            </a:endParaRPr>
          </a:p>
        </p:txBody>
      </p:sp>
      <p:sp>
        <p:nvSpPr>
          <p:cNvPr id="645" name="Google Shape;645;p84"/>
          <p:cNvSpPr txBox="1"/>
          <p:nvPr/>
        </p:nvSpPr>
        <p:spPr>
          <a:xfrm>
            <a:off x="1744007" y="5355020"/>
            <a:ext cx="2389800" cy="469800"/>
          </a:xfrm>
          <a:prstGeom prst="rect">
            <a:avLst/>
          </a:prstGeom>
          <a:noFill/>
          <a:ln>
            <a:noFill/>
          </a:ln>
        </p:spPr>
        <p:txBody>
          <a:bodyPr spcFirstLastPara="1" wrap="square" lIns="0" tIns="14600"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dirty="0">
                <a:solidFill>
                  <a:srgbClr val="000000"/>
                </a:solidFill>
                <a:latin typeface="Times New Roman"/>
                <a:ea typeface="Times New Roman"/>
                <a:cs typeface="Times New Roman"/>
                <a:sym typeface="Times New Roman"/>
              </a:rPr>
              <a:t>du </a:t>
            </a:r>
            <a:r>
              <a:rPr lang="en-US" sz="4350" b="0" i="0" u="none" strike="noStrike" cap="none" baseline="-25000"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endParaRPr sz="4350" b="0" i="0" u="none" strike="noStrike" cap="none" baseline="-25000" dirty="0">
              <a:solidFill>
                <a:srgbClr val="000000"/>
              </a:solidFill>
              <a:latin typeface="Noto Sans Symbols"/>
              <a:ea typeface="Noto Sans Symbols"/>
              <a:cs typeface="Noto Sans Symbols"/>
              <a:sym typeface="Noto Sans Symbols"/>
            </a:endParaRPr>
          </a:p>
        </p:txBody>
      </p:sp>
      <p:sp>
        <p:nvSpPr>
          <p:cNvPr id="646" name="Google Shape;646;p84"/>
          <p:cNvSpPr txBox="1"/>
          <p:nvPr/>
        </p:nvSpPr>
        <p:spPr>
          <a:xfrm>
            <a:off x="1915451" y="4871814"/>
            <a:ext cx="2520576" cy="469800"/>
          </a:xfrm>
          <a:prstGeom prst="rect">
            <a:avLst/>
          </a:prstGeom>
          <a:noFill/>
          <a:ln>
            <a:noFill/>
          </a:ln>
        </p:spPr>
        <p:txBody>
          <a:bodyPr spcFirstLastPara="1" wrap="square" lIns="0" tIns="14600"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i="1" dirty="0">
                <a:latin typeface="Times New Roman"/>
                <a:ea typeface="Times New Roman"/>
                <a:cs typeface="Times New Roman"/>
                <a:sym typeface="Times New Roman"/>
              </a:rPr>
              <a:t>d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endParaRPr sz="4350" b="0" i="0" u="none" strike="noStrike" cap="none" baseline="30000" dirty="0">
              <a:solidFill>
                <a:srgbClr val="000000"/>
              </a:solidFill>
              <a:latin typeface="Noto Sans Symbols"/>
              <a:ea typeface="Noto Sans Symbols"/>
              <a:cs typeface="Noto Sans Symbols"/>
              <a:sym typeface="Noto Sans Symbols"/>
            </a:endParaRPr>
          </a:p>
        </p:txBody>
      </p:sp>
      <p:sp>
        <p:nvSpPr>
          <p:cNvPr id="647" name="Google Shape;647;p84"/>
          <p:cNvSpPr txBox="1"/>
          <p:nvPr/>
        </p:nvSpPr>
        <p:spPr>
          <a:xfrm>
            <a:off x="354842" y="6474967"/>
            <a:ext cx="196842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Texas A&amp;M Dept of Statistics</a:t>
            </a:r>
            <a:endParaRPr/>
          </a:p>
        </p:txBody>
      </p:sp>
      <p:sp>
        <p:nvSpPr>
          <p:cNvPr id="648" name="Google Shape;648;p84"/>
          <p:cNvSpPr txBox="1"/>
          <p:nvPr/>
        </p:nvSpPr>
        <p:spPr>
          <a:xfrm>
            <a:off x="2174177" y="5119410"/>
            <a:ext cx="2829300" cy="461100"/>
          </a:xfrm>
          <a:prstGeom prst="rect">
            <a:avLst/>
          </a:prstGeom>
          <a:noFill/>
          <a:ln>
            <a:noFill/>
          </a:ln>
        </p:spPr>
        <p:txBody>
          <a:bodyPr spcFirstLastPara="1" wrap="square" lIns="0" tIns="14600" rIns="0" bIns="0" anchor="t" anchorCtr="0">
            <a:noAutofit/>
          </a:bodyPr>
          <a:lstStyle/>
          <a:p>
            <a:pPr marL="12700" marR="0" lvl="0" indent="0" algn="l" rtl="0">
              <a:lnSpc>
                <a:spcPct val="100000"/>
              </a:lnSpc>
              <a:spcBef>
                <a:spcPts val="0"/>
              </a:spcBef>
              <a:spcAft>
                <a:spcPts val="0"/>
              </a:spcAft>
              <a:buClr>
                <a:srgbClr val="000000"/>
              </a:buClr>
              <a:buSzPts val="2900"/>
              <a:buFont typeface="Noto Sans Symbols"/>
              <a:buNone/>
            </a:pPr>
            <a:r>
              <a:rPr lang="en-US" sz="2900" b="0" i="0" u="none" strike="noStrike" cap="none" dirty="0">
                <a:solidFill>
                  <a:srgbClr val="000000"/>
                </a:solidFill>
                <a:latin typeface="Noto Sans Symbols"/>
                <a:ea typeface="Noto Sans Symbols"/>
                <a:cs typeface="Noto Sans Symbols"/>
                <a:sym typeface="Noto Sans Symbols"/>
              </a:rPr>
              <a:t>   </a:t>
            </a:r>
            <a:r>
              <a:rPr lang="en-US" sz="2900" b="0" i="0" u="none" strike="noStrike" cap="none" dirty="0">
                <a:solidFill>
                  <a:srgbClr val="000000"/>
                </a:solidFill>
                <a:latin typeface="Times New Roman"/>
                <a:ea typeface="Times New Roman"/>
                <a:cs typeface="Times New Roman"/>
                <a:sym typeface="Times New Roman"/>
              </a:rPr>
              <a:t>	       </a:t>
            </a:r>
            <a:r>
              <a:rPr lang="en-US" sz="2900" dirty="0">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endParaRPr sz="2900" b="0" i="0" u="none" strike="noStrike" cap="none" dirty="0">
              <a:solidFill>
                <a:srgbClr val="000000"/>
              </a:solidFill>
              <a:latin typeface="Noto Sans Symbols"/>
              <a:ea typeface="Noto Sans Symbols"/>
              <a:cs typeface="Noto Sans Symbols"/>
              <a:sym typeface="Noto Sans Symbols"/>
            </a:endParaRPr>
          </a:p>
        </p:txBody>
      </p:sp>
      <p:sp>
        <p:nvSpPr>
          <p:cNvPr id="3" name="TextBox 2"/>
          <p:cNvSpPr txBox="1"/>
          <p:nvPr/>
        </p:nvSpPr>
        <p:spPr>
          <a:xfrm>
            <a:off x="2205765" y="4770229"/>
            <a:ext cx="1576072" cy="1107996"/>
          </a:xfrm>
          <a:prstGeom prst="rect">
            <a:avLst/>
          </a:prstGeom>
          <a:noFill/>
        </p:spPr>
        <p:txBody>
          <a:bodyPr wrap="none" rtlCol="0">
            <a:spAutoFit/>
          </a:bodyPr>
          <a:lstStyle/>
          <a:p>
            <a:r>
              <a:rPr lang="en-GB" sz="6600" dirty="0">
                <a:latin typeface="Centaur" panose="02030504050205020304" pitchFamily="18" charset="0"/>
              </a:rPr>
              <a:t>(   </a:t>
            </a:r>
            <a:r>
              <a:rPr lang="en-GB" sz="6600" dirty="0" smtClean="0">
                <a:latin typeface="Centaur" panose="02030504050205020304" pitchFamily="18" charset="0"/>
              </a:rPr>
              <a:t> )</a:t>
            </a:r>
            <a:endParaRPr lang="en-GB" sz="6600" dirty="0">
              <a:latin typeface="Centaur" panose="02030504050205020304" pitchFamily="18" charset="0"/>
            </a:endParaRPr>
          </a:p>
        </p:txBody>
      </p:sp>
    </p:spTree>
    <p:extLst>
      <p:ext uri="{BB962C8B-B14F-4D97-AF65-F5344CB8AC3E}">
        <p14:creationId xmlns:p14="http://schemas.microsoft.com/office/powerpoint/2010/main" val="234826720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idx="4294967295"/>
          </p:nvPr>
        </p:nvSpPr>
        <p:spPr>
          <a:xfrm>
            <a:off x="278955" y="630197"/>
            <a:ext cx="3214687"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Chain Rule</a:t>
            </a:r>
            <a:endParaRPr dirty="0"/>
          </a:p>
        </p:txBody>
      </p:sp>
      <p:sp>
        <p:nvSpPr>
          <p:cNvPr id="654" name="Google Shape;654;p85"/>
          <p:cNvSpPr txBox="1"/>
          <p:nvPr/>
        </p:nvSpPr>
        <p:spPr>
          <a:xfrm>
            <a:off x="840739" y="1557020"/>
            <a:ext cx="7853318" cy="2153920"/>
          </a:xfrm>
          <a:prstGeom prst="rect">
            <a:avLst/>
          </a:prstGeom>
          <a:noFill/>
          <a:ln>
            <a:noFill/>
          </a:ln>
        </p:spPr>
        <p:txBody>
          <a:bodyPr spcFirstLastPara="1" wrap="square" lIns="0" tIns="33000" rIns="0" bIns="0" anchor="t" anchorCtr="0">
            <a:noAutofit/>
          </a:bodyPr>
          <a:lstStyle/>
          <a:p>
            <a:pPr marL="12700" marR="5080" lvl="0" indent="0"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The chain rule allows you to combine any of the  differentiation rules we have already covered.</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35"/>
              </a:spcBef>
              <a:spcAft>
                <a:spcPts val="0"/>
              </a:spcAft>
              <a:buClr>
                <a:schemeClr val="dk1"/>
              </a:buClr>
              <a:buSzPts val="2750"/>
              <a:buFont typeface="Calibri"/>
              <a:buNone/>
            </a:pPr>
            <a:endParaRPr sz="2750" b="0" i="0" u="none" strike="noStrike" cap="none" dirty="0">
              <a:solidFill>
                <a:srgbClr val="000000"/>
              </a:solidFill>
              <a:latin typeface="Times New Roman"/>
              <a:ea typeface="Times New Roman"/>
              <a:cs typeface="Times New Roman"/>
              <a:sym typeface="Times New Roman"/>
            </a:endParaRPr>
          </a:p>
          <a:p>
            <a:pPr marL="605155" marR="578485" lvl="0" indent="-395605" algn="l" rtl="0">
              <a:lnSpc>
                <a:spcPct val="1012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First, do the derivative of the outside and  then do the derivative of the inside.</a:t>
            </a:r>
            <a:endParaRPr sz="2800" b="0" i="0" u="none" strike="noStrike" cap="none" dirty="0">
              <a:solidFill>
                <a:srgbClr val="000000"/>
              </a:solidFill>
              <a:latin typeface="Arial"/>
              <a:ea typeface="Arial"/>
              <a:cs typeface="Arial"/>
              <a:sym typeface="Arial"/>
            </a:endParaRPr>
          </a:p>
        </p:txBody>
      </p:sp>
      <p:sp>
        <p:nvSpPr>
          <p:cNvPr id="655" name="Google Shape;655;p85"/>
          <p:cNvSpPr/>
          <p:nvPr/>
        </p:nvSpPr>
        <p:spPr>
          <a:xfrm>
            <a:off x="1791456" y="4583038"/>
            <a:ext cx="433070" cy="0"/>
          </a:xfrm>
          <a:custGeom>
            <a:avLst/>
            <a:gdLst/>
            <a:ahLst/>
            <a:cxnLst/>
            <a:rect l="l" t="t" r="r" b="b"/>
            <a:pathLst>
              <a:path w="433069" h="120000" extrusionOk="0">
                <a:moveTo>
                  <a:pt x="0" y="0"/>
                </a:moveTo>
                <a:lnTo>
                  <a:pt x="432502" y="0"/>
                </a:lnTo>
              </a:path>
            </a:pathLst>
          </a:custGeom>
          <a:noFill/>
          <a:ln w="151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6" name="Google Shape;656;p85"/>
          <p:cNvSpPr txBox="1"/>
          <p:nvPr/>
        </p:nvSpPr>
        <p:spPr>
          <a:xfrm>
            <a:off x="1804307" y="4581725"/>
            <a:ext cx="609600" cy="474900"/>
          </a:xfrm>
          <a:prstGeom prst="rect">
            <a:avLst/>
          </a:prstGeom>
          <a:noFill/>
          <a:ln>
            <a:noFill/>
          </a:ln>
        </p:spPr>
        <p:txBody>
          <a:bodyPr spcFirstLastPara="1" wrap="square" lIns="0" tIns="12050" rIns="0" bIns="0" anchor="t" anchorCtr="0">
            <a:noAutofit/>
          </a:bodyPr>
          <a:lstStyle/>
          <a:p>
            <a:pPr marL="12700" marR="0" lvl="0" indent="0" algn="l" rtl="0">
              <a:lnSpc>
                <a:spcPct val="100000"/>
              </a:lnSpc>
              <a:spcBef>
                <a:spcPts val="0"/>
              </a:spcBef>
              <a:spcAft>
                <a:spcPts val="0"/>
              </a:spcAft>
              <a:buClr>
                <a:srgbClr val="000000"/>
              </a:buClr>
              <a:buSzPts val="2950"/>
              <a:buFont typeface="Times New Roman"/>
              <a:buNone/>
            </a:pPr>
            <a:r>
              <a:rPr lang="en-US" sz="2950" b="0" i="1" u="none" strike="noStrike" cap="none">
                <a:solidFill>
                  <a:srgbClr val="000000"/>
                </a:solidFill>
                <a:latin typeface="Times New Roman"/>
                <a:ea typeface="Times New Roman"/>
                <a:cs typeface="Times New Roman"/>
                <a:sym typeface="Times New Roman"/>
              </a:rPr>
              <a:t>du</a:t>
            </a:r>
            <a:endParaRPr sz="2950" b="0" i="0" u="none" strike="noStrike" cap="none">
              <a:solidFill>
                <a:srgbClr val="000000"/>
              </a:solidFill>
              <a:latin typeface="Times New Roman"/>
              <a:ea typeface="Times New Roman"/>
              <a:cs typeface="Times New Roman"/>
              <a:sym typeface="Times New Roman"/>
            </a:endParaRPr>
          </a:p>
        </p:txBody>
      </p:sp>
      <p:sp>
        <p:nvSpPr>
          <p:cNvPr id="657" name="Google Shape;657;p85"/>
          <p:cNvSpPr txBox="1"/>
          <p:nvPr/>
        </p:nvSpPr>
        <p:spPr>
          <a:xfrm>
            <a:off x="1886299" y="4053753"/>
            <a:ext cx="216535" cy="474980"/>
          </a:xfrm>
          <a:prstGeom prst="rect">
            <a:avLst/>
          </a:prstGeom>
          <a:noFill/>
          <a:ln>
            <a:noFill/>
          </a:ln>
        </p:spPr>
        <p:txBody>
          <a:bodyPr spcFirstLastPara="1" wrap="square" lIns="0" tIns="12050" rIns="0" bIns="0" anchor="t" anchorCtr="0">
            <a:noAutofit/>
          </a:bodyPr>
          <a:lstStyle/>
          <a:p>
            <a:pPr marL="12700" marR="0" lvl="0" indent="0" algn="l" rtl="0">
              <a:lnSpc>
                <a:spcPct val="100000"/>
              </a:lnSpc>
              <a:spcBef>
                <a:spcPts val="0"/>
              </a:spcBef>
              <a:spcAft>
                <a:spcPts val="0"/>
              </a:spcAft>
              <a:buClr>
                <a:srgbClr val="000000"/>
              </a:buClr>
              <a:buSzPts val="2950"/>
              <a:buFont typeface="Times New Roman"/>
              <a:buNone/>
            </a:pPr>
            <a:r>
              <a:rPr lang="en-US" sz="2950" b="0" i="1" u="none" strike="noStrike" cap="none">
                <a:solidFill>
                  <a:srgbClr val="000000"/>
                </a:solidFill>
                <a:latin typeface="Times New Roman"/>
                <a:ea typeface="Times New Roman"/>
                <a:cs typeface="Times New Roman"/>
                <a:sym typeface="Times New Roman"/>
              </a:rPr>
              <a:t>d</a:t>
            </a:r>
            <a:endParaRPr sz="2950" b="0" i="0" u="none" strike="noStrike" cap="none">
              <a:solidFill>
                <a:srgbClr val="000000"/>
              </a:solidFill>
              <a:latin typeface="Times New Roman"/>
              <a:ea typeface="Times New Roman"/>
              <a:cs typeface="Times New Roman"/>
              <a:sym typeface="Times New Roman"/>
            </a:endParaRPr>
          </a:p>
        </p:txBody>
      </p:sp>
      <p:sp>
        <p:nvSpPr>
          <p:cNvPr id="658" name="Google Shape;658;p85"/>
          <p:cNvSpPr txBox="1"/>
          <p:nvPr/>
        </p:nvSpPr>
        <p:spPr>
          <a:xfrm>
            <a:off x="2345875" y="4290100"/>
            <a:ext cx="5647200" cy="474900"/>
          </a:xfrm>
          <a:prstGeom prst="rect">
            <a:avLst/>
          </a:prstGeom>
          <a:noFill/>
          <a:ln>
            <a:noFill/>
          </a:ln>
        </p:spPr>
        <p:txBody>
          <a:bodyPr spcFirstLastPara="1" wrap="square" lIns="0" tIns="12050" rIns="0" bIns="0" anchor="t" anchorCtr="0">
            <a:noAutofit/>
          </a:bodyPr>
          <a:lstStyle/>
          <a:p>
            <a:pPr marL="12700" marR="0" lvl="0" indent="0" algn="l" rtl="0">
              <a:lnSpc>
                <a:spcPct val="100000"/>
              </a:lnSpc>
              <a:spcBef>
                <a:spcPts val="0"/>
              </a:spcBef>
              <a:spcAft>
                <a:spcPts val="0"/>
              </a:spcAft>
              <a:buClr>
                <a:srgbClr val="000000"/>
              </a:buClr>
              <a:buSzPts val="2950"/>
              <a:buFont typeface="Times New Roman"/>
              <a:buNone/>
            </a:pPr>
            <a:r>
              <a:rPr lang="en-US" sz="2950" b="0" i="1" u="none" strike="noStrike" cap="none" dirty="0">
                <a:solidFill>
                  <a:srgbClr val="000000"/>
                </a:solidFill>
                <a:latin typeface="Times New Roman"/>
                <a:ea typeface="Times New Roman"/>
                <a:cs typeface="Times New Roman"/>
                <a:sym typeface="Times New Roman"/>
              </a:rPr>
              <a:t>f </a:t>
            </a:r>
            <a:r>
              <a:rPr lang="en-US" sz="2950" b="0" i="0" u="none" strike="noStrike" cap="none" dirty="0">
                <a:solidFill>
                  <a:srgbClr val="000000"/>
                </a:solidFill>
                <a:latin typeface="Times New Roman"/>
                <a:ea typeface="Times New Roman"/>
                <a:cs typeface="Times New Roman"/>
                <a:sym typeface="Times New Roman"/>
              </a:rPr>
              <a:t>(</a:t>
            </a:r>
            <a:r>
              <a:rPr lang="en-US" sz="2950" b="0" i="1" u="none" strike="noStrike" cap="none" dirty="0">
                <a:solidFill>
                  <a:srgbClr val="000000"/>
                </a:solidFill>
                <a:latin typeface="Times New Roman"/>
                <a:ea typeface="Times New Roman"/>
                <a:cs typeface="Times New Roman"/>
                <a:sym typeface="Times New Roman"/>
              </a:rPr>
              <a:t>g</a:t>
            </a:r>
            <a:r>
              <a:rPr lang="en-US" sz="2950" b="0" i="0" u="none" strike="noStrike" cap="none" dirty="0">
                <a:solidFill>
                  <a:srgbClr val="000000"/>
                </a:solidFill>
                <a:latin typeface="Times New Roman"/>
                <a:ea typeface="Times New Roman"/>
                <a:cs typeface="Times New Roman"/>
                <a:sym typeface="Times New Roman"/>
              </a:rPr>
              <a:t>(</a:t>
            </a:r>
            <a:r>
              <a:rPr lang="en-US" sz="2950" b="0" i="1" u="none" strike="noStrike" cap="none" dirty="0">
                <a:solidFill>
                  <a:srgbClr val="000000"/>
                </a:solidFill>
                <a:latin typeface="Times New Roman"/>
                <a:ea typeface="Times New Roman"/>
                <a:cs typeface="Times New Roman"/>
                <a:sym typeface="Times New Roman"/>
              </a:rPr>
              <a:t>u</a:t>
            </a:r>
            <a:r>
              <a:rPr lang="en-US" sz="2950" b="0" i="0" u="none" strike="noStrike" cap="none" dirty="0">
                <a:solidFill>
                  <a:srgbClr val="000000"/>
                </a:solidFill>
                <a:latin typeface="Times New Roman"/>
                <a:ea typeface="Times New Roman"/>
                <a:cs typeface="Times New Roman"/>
                <a:sym typeface="Times New Roman"/>
              </a:rPr>
              <a:t>)) </a:t>
            </a:r>
            <a:r>
              <a:rPr lang="en-US" sz="2950" b="0" i="0" u="none" strike="noStrike" cap="none" dirty="0">
                <a:solidFill>
                  <a:srgbClr val="000000"/>
                </a:solidFill>
                <a:latin typeface="Noto Sans Symbols"/>
                <a:ea typeface="Noto Sans Symbols"/>
                <a:cs typeface="Noto Sans Symbols"/>
                <a:sym typeface="Noto Sans Symbols"/>
              </a:rPr>
              <a:t>=</a:t>
            </a:r>
            <a:r>
              <a:rPr lang="en-US" sz="2950" b="0" i="0" u="none" strike="noStrike" cap="none" dirty="0">
                <a:solidFill>
                  <a:srgbClr val="000000"/>
                </a:solidFill>
                <a:latin typeface="Times New Roman"/>
                <a:ea typeface="Times New Roman"/>
                <a:cs typeface="Times New Roman"/>
                <a:sym typeface="Times New Roman"/>
              </a:rPr>
              <a:t>	</a:t>
            </a:r>
            <a:r>
              <a:rPr lang="en-US" sz="2950" b="0" i="1" u="none" strike="noStrike" cap="none" dirty="0">
                <a:solidFill>
                  <a:srgbClr val="000000"/>
                </a:solidFill>
                <a:latin typeface="Times New Roman"/>
                <a:ea typeface="Times New Roman"/>
                <a:cs typeface="Times New Roman"/>
                <a:sym typeface="Times New Roman"/>
              </a:rPr>
              <a:t>f </a:t>
            </a:r>
            <a:r>
              <a:rPr lang="en-US" sz="2950" b="0" i="0" u="none" strike="noStrike" cap="none" dirty="0">
                <a:solidFill>
                  <a:srgbClr val="000000"/>
                </a:solidFill>
                <a:latin typeface="Times New Roman"/>
                <a:ea typeface="Times New Roman"/>
                <a:cs typeface="Times New Roman"/>
                <a:sym typeface="Times New Roman"/>
              </a:rPr>
              <a:t>'(</a:t>
            </a:r>
            <a:r>
              <a:rPr lang="en-US" sz="2950" b="0" i="1" u="none" strike="noStrike" cap="none" dirty="0">
                <a:solidFill>
                  <a:srgbClr val="000000"/>
                </a:solidFill>
                <a:latin typeface="Times New Roman"/>
                <a:ea typeface="Times New Roman"/>
                <a:cs typeface="Times New Roman"/>
                <a:sym typeface="Times New Roman"/>
              </a:rPr>
              <a:t>g</a:t>
            </a:r>
            <a:r>
              <a:rPr lang="en-US" sz="2950" b="0" i="0" u="none" strike="noStrike" cap="none" dirty="0">
                <a:solidFill>
                  <a:srgbClr val="000000"/>
                </a:solidFill>
                <a:latin typeface="Times New Roman"/>
                <a:ea typeface="Times New Roman"/>
                <a:cs typeface="Times New Roman"/>
                <a:sym typeface="Times New Roman"/>
              </a:rPr>
              <a:t>(</a:t>
            </a:r>
            <a:r>
              <a:rPr lang="en-US" sz="2950" b="0" i="1" u="none" strike="noStrike" cap="none" dirty="0">
                <a:solidFill>
                  <a:srgbClr val="000000"/>
                </a:solidFill>
                <a:latin typeface="Times New Roman"/>
                <a:ea typeface="Times New Roman"/>
                <a:cs typeface="Times New Roman"/>
                <a:sym typeface="Times New Roman"/>
              </a:rPr>
              <a:t>u</a:t>
            </a:r>
            <a:r>
              <a:rPr lang="en-US" sz="2950" b="0" i="0" u="none" strike="noStrike" cap="none" dirty="0">
                <a:solidFill>
                  <a:srgbClr val="000000"/>
                </a:solidFill>
                <a:latin typeface="Times New Roman"/>
                <a:ea typeface="Times New Roman"/>
                <a:cs typeface="Times New Roman"/>
                <a:sym typeface="Times New Roman"/>
              </a:rPr>
              <a:t>))* </a:t>
            </a:r>
            <a:r>
              <a:rPr lang="en-US" sz="2950" b="0" i="1" u="none" strike="noStrike" cap="none" dirty="0">
                <a:solidFill>
                  <a:srgbClr val="000000"/>
                </a:solidFill>
                <a:latin typeface="Times New Roman"/>
                <a:ea typeface="Times New Roman"/>
                <a:cs typeface="Times New Roman"/>
                <a:sym typeface="Times New Roman"/>
              </a:rPr>
              <a:t>g</a:t>
            </a:r>
            <a:r>
              <a:rPr lang="en-US" sz="2950" b="0" i="0" u="none" strike="noStrike" cap="none" dirty="0">
                <a:solidFill>
                  <a:srgbClr val="000000"/>
                </a:solidFill>
                <a:latin typeface="Times New Roman"/>
                <a:ea typeface="Times New Roman"/>
                <a:cs typeface="Times New Roman"/>
                <a:sym typeface="Times New Roman"/>
              </a:rPr>
              <a:t>'(</a:t>
            </a:r>
            <a:r>
              <a:rPr lang="en-US" sz="2950" b="0" i="1" u="none" strike="noStrike" cap="none" dirty="0" smtClean="0">
                <a:solidFill>
                  <a:srgbClr val="000000"/>
                </a:solidFill>
                <a:latin typeface="Times New Roman"/>
                <a:ea typeface="Times New Roman"/>
                <a:cs typeface="Times New Roman"/>
                <a:sym typeface="Times New Roman"/>
              </a:rPr>
              <a:t>u</a:t>
            </a:r>
            <a:r>
              <a:rPr lang="en-US" sz="2950" b="0" i="0" u="none" strike="noStrike" cap="none" dirty="0" smtClean="0">
                <a:solidFill>
                  <a:srgbClr val="000000"/>
                </a:solidFill>
                <a:latin typeface="Times New Roman"/>
                <a:ea typeface="Times New Roman"/>
                <a:cs typeface="Times New Roman"/>
                <a:sym typeface="Times New Roman"/>
              </a:rPr>
              <a:t>)* </a:t>
            </a:r>
            <a:r>
              <a:rPr lang="en-US" sz="2950" b="0" i="1" u="none" strike="noStrike" cap="none" dirty="0" smtClean="0">
                <a:solidFill>
                  <a:srgbClr val="000000"/>
                </a:solidFill>
                <a:latin typeface="Times New Roman"/>
                <a:ea typeface="Times New Roman"/>
                <a:cs typeface="Times New Roman"/>
                <a:sym typeface="Times New Roman"/>
              </a:rPr>
              <a:t>du</a:t>
            </a:r>
            <a:endParaRPr sz="2950" b="0" i="0" u="none" strike="noStrike" cap="none" dirty="0">
              <a:solidFill>
                <a:srgbClr val="000000"/>
              </a:solidFill>
              <a:latin typeface="Times New Roman"/>
              <a:ea typeface="Times New Roman"/>
              <a:cs typeface="Times New Roman"/>
              <a:sym typeface="Times New Roman"/>
            </a:endParaRPr>
          </a:p>
        </p:txBody>
      </p:sp>
      <p:sp>
        <p:nvSpPr>
          <p:cNvPr id="659" name="Google Shape;659;p85"/>
          <p:cNvSpPr txBox="1"/>
          <p:nvPr/>
        </p:nvSpPr>
        <p:spPr>
          <a:xfrm>
            <a:off x="354842" y="6474967"/>
            <a:ext cx="196842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dirty="0">
                <a:solidFill>
                  <a:srgbClr val="000000"/>
                </a:solidFill>
                <a:latin typeface="Calibri"/>
                <a:ea typeface="Calibri"/>
                <a:cs typeface="Calibri"/>
                <a:sym typeface="Calibri"/>
              </a:rPr>
              <a:t>Texas A&amp;M </a:t>
            </a:r>
            <a:r>
              <a:rPr lang="en-US" sz="1200" b="0" i="0" u="none" strike="noStrike" cap="none" dirty="0" err="1">
                <a:solidFill>
                  <a:srgbClr val="000000"/>
                </a:solidFill>
                <a:latin typeface="Calibri"/>
                <a:ea typeface="Calibri"/>
                <a:cs typeface="Calibri"/>
                <a:sym typeface="Calibri"/>
              </a:rPr>
              <a:t>Dept</a:t>
            </a:r>
            <a:r>
              <a:rPr lang="en-US" sz="1200" b="0" i="0" u="none" strike="noStrike" cap="none" dirty="0">
                <a:solidFill>
                  <a:srgbClr val="000000"/>
                </a:solidFill>
                <a:latin typeface="Calibri"/>
                <a:ea typeface="Calibri"/>
                <a:cs typeface="Calibri"/>
                <a:sym typeface="Calibri"/>
              </a:rPr>
              <a:t> of Statistics</a:t>
            </a:r>
            <a:endParaRPr dirty="0"/>
          </a:p>
        </p:txBody>
      </p:sp>
    </p:spTree>
    <p:extLst>
      <p:ext uri="{BB962C8B-B14F-4D97-AF65-F5344CB8AC3E}">
        <p14:creationId xmlns:p14="http://schemas.microsoft.com/office/powerpoint/2010/main" val="37397603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6"/>
          <p:cNvSpPr txBox="1">
            <a:spLocks noGrp="1"/>
          </p:cNvSpPr>
          <p:nvPr>
            <p:ph type="title" idx="4294967295"/>
          </p:nvPr>
        </p:nvSpPr>
        <p:spPr>
          <a:xfrm>
            <a:off x="9144" y="691278"/>
            <a:ext cx="2978150"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Try These</a:t>
            </a:r>
            <a:endParaRPr dirty="0"/>
          </a:p>
        </p:txBody>
      </p:sp>
      <p:sp>
        <p:nvSpPr>
          <p:cNvPr id="665" name="Google Shape;665;p86"/>
          <p:cNvSpPr txBox="1"/>
          <p:nvPr/>
        </p:nvSpPr>
        <p:spPr>
          <a:xfrm>
            <a:off x="1269174" y="3372275"/>
            <a:ext cx="2272200" cy="419700"/>
          </a:xfrm>
          <a:prstGeom prst="rect">
            <a:avLst/>
          </a:prstGeom>
          <a:noFill/>
          <a:ln>
            <a:noFill/>
          </a:ln>
        </p:spPr>
        <p:txBody>
          <a:bodyPr spcFirstLastPara="1" wrap="square" lIns="0" tIns="17125" rIns="0" bIns="0" anchor="t" anchorCtr="0">
            <a:noAutofit/>
          </a:bodyPr>
          <a:lstStyle/>
          <a:p>
            <a:pPr marL="12700" marR="0" lvl="0" indent="0" algn="l" rtl="0">
              <a:lnSpc>
                <a:spcPct val="100000"/>
              </a:lnSpc>
              <a:spcBef>
                <a:spcPts val="0"/>
              </a:spcBef>
              <a:spcAft>
                <a:spcPts val="0"/>
              </a:spcAft>
              <a:buClr>
                <a:srgbClr val="000000"/>
              </a:buClr>
              <a:buSzPts val="2550"/>
              <a:buFont typeface="Times New Roman"/>
              <a:buNone/>
            </a:pPr>
            <a:r>
              <a:rPr lang="en-US" sz="2550" b="0" i="1" u="none" strike="noStrike" cap="none">
                <a:solidFill>
                  <a:srgbClr val="000000"/>
                </a:solidFill>
                <a:latin typeface="Times New Roman"/>
                <a:ea typeface="Times New Roman"/>
                <a:cs typeface="Times New Roman"/>
                <a:sym typeface="Times New Roman"/>
              </a:rPr>
              <a:t>g</a:t>
            </a:r>
            <a:r>
              <a:rPr lang="en-US" sz="2550" b="0" i="0" u="none" strike="noStrike" cap="none">
                <a:solidFill>
                  <a:srgbClr val="000000"/>
                </a:solidFill>
                <a:latin typeface="Times New Roman"/>
                <a:ea typeface="Times New Roman"/>
                <a:cs typeface="Times New Roman"/>
                <a:sym typeface="Times New Roman"/>
              </a:rPr>
              <a:t>( </a:t>
            </a:r>
            <a:r>
              <a:rPr lang="en-US" sz="2550" b="0" i="1" u="none" strike="noStrike" cap="none">
                <a:solidFill>
                  <a:srgbClr val="000000"/>
                </a:solidFill>
                <a:latin typeface="Times New Roman"/>
                <a:ea typeface="Times New Roman"/>
                <a:cs typeface="Times New Roman"/>
                <a:sym typeface="Times New Roman"/>
              </a:rPr>
              <a:t>y</a:t>
            </a:r>
            <a:r>
              <a:rPr lang="en-US" sz="2550" b="0" i="0" u="none" strike="noStrike" cap="none">
                <a:solidFill>
                  <a:srgbClr val="000000"/>
                </a:solidFill>
                <a:latin typeface="Times New Roman"/>
                <a:ea typeface="Times New Roman"/>
                <a:cs typeface="Times New Roman"/>
                <a:sym typeface="Times New Roman"/>
              </a:rPr>
              <a:t>) </a:t>
            </a:r>
            <a:r>
              <a:rPr lang="en-US" sz="2550" b="0" i="0" u="none" strike="noStrike" cap="none">
                <a:solidFill>
                  <a:srgbClr val="000000"/>
                </a:solidFill>
                <a:latin typeface="Noto Sans Symbols"/>
                <a:ea typeface="Noto Sans Symbols"/>
                <a:cs typeface="Noto Sans Symbols"/>
                <a:sym typeface="Noto Sans Symbols"/>
              </a:rPr>
              <a:t>=</a:t>
            </a:r>
            <a:r>
              <a:rPr lang="en-US" sz="2550" b="0" i="0" u="none" strike="noStrike" cap="none">
                <a:solidFill>
                  <a:srgbClr val="000000"/>
                </a:solidFill>
                <a:latin typeface="Times New Roman"/>
                <a:ea typeface="Times New Roman"/>
                <a:cs typeface="Times New Roman"/>
                <a:sym typeface="Times New Roman"/>
              </a:rPr>
              <a:t> 4 </a:t>
            </a:r>
            <a:r>
              <a:rPr lang="en-US" sz="2550" b="0" i="1" u="none" strike="noStrike" cap="none">
                <a:solidFill>
                  <a:srgbClr val="000000"/>
                </a:solidFill>
                <a:latin typeface="Times New Roman"/>
                <a:ea typeface="Times New Roman"/>
                <a:cs typeface="Times New Roman"/>
                <a:sym typeface="Times New Roman"/>
              </a:rPr>
              <a:t>y</a:t>
            </a:r>
            <a:r>
              <a:rPr lang="en-US" sz="2250" b="0" i="0" u="none" strike="noStrike" cap="none" baseline="30000">
                <a:solidFill>
                  <a:srgbClr val="000000"/>
                </a:solidFill>
                <a:latin typeface="Times New Roman"/>
                <a:ea typeface="Times New Roman"/>
                <a:cs typeface="Times New Roman"/>
                <a:sym typeface="Times New Roman"/>
              </a:rPr>
              <a:t>3 </a:t>
            </a:r>
            <a:r>
              <a:rPr lang="en-US" sz="2550" b="0" i="0" u="none" strike="noStrike" cap="none">
                <a:solidFill>
                  <a:srgbClr val="000000"/>
                </a:solidFill>
                <a:latin typeface="Noto Sans Symbols"/>
                <a:ea typeface="Noto Sans Symbols"/>
                <a:cs typeface="Noto Sans Symbols"/>
                <a:sym typeface="Noto Sans Symbols"/>
              </a:rPr>
              <a:t>+</a:t>
            </a:r>
            <a:r>
              <a:rPr lang="en-US" sz="2550" b="0" i="0" u="none" strike="noStrike" cap="none">
                <a:solidFill>
                  <a:srgbClr val="000000"/>
                </a:solidFill>
                <a:latin typeface="Times New Roman"/>
                <a:ea typeface="Times New Roman"/>
                <a:cs typeface="Times New Roman"/>
                <a:sym typeface="Times New Roman"/>
              </a:rPr>
              <a:t> 2 </a:t>
            </a:r>
            <a:r>
              <a:rPr lang="en-US" sz="2550" b="0" i="1" u="none" strike="noStrike" cap="none">
                <a:solidFill>
                  <a:srgbClr val="000000"/>
                </a:solidFill>
                <a:latin typeface="Times New Roman"/>
                <a:ea typeface="Times New Roman"/>
                <a:cs typeface="Times New Roman"/>
                <a:sym typeface="Times New Roman"/>
              </a:rPr>
              <a:t>y</a:t>
            </a:r>
            <a:endParaRPr sz="2550" b="0" i="0" u="none" strike="noStrike" cap="none">
              <a:solidFill>
                <a:srgbClr val="000000"/>
              </a:solidFill>
              <a:latin typeface="Times New Roman"/>
              <a:ea typeface="Times New Roman"/>
              <a:cs typeface="Times New Roman"/>
              <a:sym typeface="Times New Roman"/>
            </a:endParaRPr>
          </a:p>
        </p:txBody>
      </p:sp>
      <p:sp>
        <p:nvSpPr>
          <p:cNvPr id="666" name="Google Shape;666;p86"/>
          <p:cNvSpPr txBox="1"/>
          <p:nvPr/>
        </p:nvSpPr>
        <p:spPr>
          <a:xfrm>
            <a:off x="1289331" y="1708577"/>
            <a:ext cx="1885314" cy="480695"/>
          </a:xfrm>
          <a:prstGeom prst="rect">
            <a:avLst/>
          </a:prstGeom>
          <a:noFill/>
          <a:ln>
            <a:noFill/>
          </a:ln>
        </p:spPr>
        <p:txBody>
          <a:bodyPr spcFirstLastPara="1" wrap="square" lIns="0" tIns="16500" rIns="0" bIns="0" anchor="t" anchorCtr="0">
            <a:noAutofit/>
          </a:bodyPr>
          <a:lstStyle/>
          <a:p>
            <a:pPr marL="12700" marR="0" lvl="0" indent="0" algn="l" rtl="0">
              <a:lnSpc>
                <a:spcPct val="100000"/>
              </a:lnSpc>
              <a:spcBef>
                <a:spcPts val="0"/>
              </a:spcBef>
              <a:spcAft>
                <a:spcPts val="0"/>
              </a:spcAft>
              <a:buClr>
                <a:srgbClr val="000000"/>
              </a:buClr>
              <a:buSzPts val="2950"/>
              <a:buFont typeface="Times New Roman"/>
              <a:buNone/>
            </a:pPr>
            <a:r>
              <a:rPr lang="en-US" sz="2950" b="0" i="1" u="none" strike="noStrike" cap="none">
                <a:solidFill>
                  <a:srgbClr val="000000"/>
                </a:solidFill>
                <a:latin typeface="Times New Roman"/>
                <a:ea typeface="Times New Roman"/>
                <a:cs typeface="Times New Roman"/>
                <a:sym typeface="Times New Roman"/>
              </a:rPr>
              <a:t>f </a:t>
            </a:r>
            <a:r>
              <a:rPr lang="en-US" sz="2950" b="0" i="0" u="none" strike="noStrike" cap="none">
                <a:solidFill>
                  <a:srgbClr val="000000"/>
                </a:solidFill>
                <a:latin typeface="Times New Roman"/>
                <a:ea typeface="Times New Roman"/>
                <a:cs typeface="Times New Roman"/>
                <a:sym typeface="Times New Roman"/>
              </a:rPr>
              <a:t>(</a:t>
            </a:r>
            <a:r>
              <a:rPr lang="en-US" sz="2950" b="0" i="1" u="none" strike="noStrike" cap="none">
                <a:solidFill>
                  <a:srgbClr val="000000"/>
                </a:solidFill>
                <a:latin typeface="Times New Roman"/>
                <a:ea typeface="Times New Roman"/>
                <a:cs typeface="Times New Roman"/>
                <a:sym typeface="Times New Roman"/>
              </a:rPr>
              <a:t>z</a:t>
            </a:r>
            <a:r>
              <a:rPr lang="en-US" sz="2950" b="0" i="0" u="none" strike="noStrike" cap="none">
                <a:solidFill>
                  <a:srgbClr val="000000"/>
                </a:solidFill>
                <a:latin typeface="Times New Roman"/>
                <a:ea typeface="Times New Roman"/>
                <a:cs typeface="Times New Roman"/>
                <a:sym typeface="Times New Roman"/>
              </a:rPr>
              <a:t>) </a:t>
            </a:r>
            <a:r>
              <a:rPr lang="en-US" sz="2950" b="0" i="0" u="none" strike="noStrike" cap="none">
                <a:solidFill>
                  <a:srgbClr val="000000"/>
                </a:solidFill>
                <a:latin typeface="Noto Sans Symbols"/>
                <a:ea typeface="Noto Sans Symbols"/>
                <a:cs typeface="Noto Sans Symbols"/>
                <a:sym typeface="Noto Sans Symbols"/>
              </a:rPr>
              <a:t>=</a:t>
            </a:r>
            <a:r>
              <a:rPr lang="en-US" sz="2950" b="0" i="0" u="none" strike="noStrike" cap="none">
                <a:solidFill>
                  <a:srgbClr val="000000"/>
                </a:solidFill>
                <a:latin typeface="Times New Roman"/>
                <a:ea typeface="Times New Roman"/>
                <a:cs typeface="Times New Roman"/>
                <a:sym typeface="Times New Roman"/>
              </a:rPr>
              <a:t> </a:t>
            </a:r>
            <a:r>
              <a:rPr lang="en-US" sz="2950" b="0" i="1" u="none" strike="noStrike" cap="none">
                <a:solidFill>
                  <a:srgbClr val="000000"/>
                </a:solidFill>
                <a:latin typeface="Times New Roman"/>
                <a:ea typeface="Times New Roman"/>
                <a:cs typeface="Times New Roman"/>
                <a:sym typeface="Times New Roman"/>
              </a:rPr>
              <a:t>z </a:t>
            </a:r>
            <a:r>
              <a:rPr lang="en-US" sz="2950" b="0" i="0" u="none" strike="noStrike" cap="none">
                <a:solidFill>
                  <a:srgbClr val="000000"/>
                </a:solidFill>
                <a:latin typeface="Noto Sans Symbols"/>
                <a:ea typeface="Noto Sans Symbols"/>
                <a:cs typeface="Noto Sans Symbols"/>
                <a:sym typeface="Noto Sans Symbols"/>
              </a:rPr>
              <a:t>+</a:t>
            </a:r>
            <a:r>
              <a:rPr lang="en-US" sz="2950" b="0" i="0" u="none" strike="noStrike" cap="none">
                <a:solidFill>
                  <a:srgbClr val="000000"/>
                </a:solidFill>
                <a:latin typeface="Times New Roman"/>
                <a:ea typeface="Times New Roman"/>
                <a:cs typeface="Times New Roman"/>
                <a:sym typeface="Times New Roman"/>
              </a:rPr>
              <a:t>11</a:t>
            </a:r>
            <a:endParaRPr sz="2950" b="0" i="0" u="none" strike="noStrike" cap="none">
              <a:solidFill>
                <a:srgbClr val="000000"/>
              </a:solidFill>
              <a:latin typeface="Times New Roman"/>
              <a:ea typeface="Times New Roman"/>
              <a:cs typeface="Times New Roman"/>
              <a:sym typeface="Times New Roman"/>
            </a:endParaRPr>
          </a:p>
        </p:txBody>
      </p:sp>
      <p:sp>
        <p:nvSpPr>
          <p:cNvPr id="667" name="Google Shape;667;p86"/>
          <p:cNvSpPr txBox="1"/>
          <p:nvPr/>
        </p:nvSpPr>
        <p:spPr>
          <a:xfrm>
            <a:off x="1339514" y="4972020"/>
            <a:ext cx="1458595" cy="482600"/>
          </a:xfrm>
          <a:prstGeom prst="rect">
            <a:avLst/>
          </a:prstGeom>
          <a:noFill/>
          <a:ln>
            <a:noFill/>
          </a:ln>
        </p:spPr>
        <p:txBody>
          <a:bodyPr spcFirstLastPara="1" wrap="square" lIns="0" tIns="12050" rIns="0" bIns="0" anchor="t" anchorCtr="0">
            <a:noAutofit/>
          </a:bodyPr>
          <a:lstStyle/>
          <a:p>
            <a:pPr marL="12700" marR="0" lvl="0" indent="0" algn="l" rtl="0">
              <a:lnSpc>
                <a:spcPct val="100000"/>
              </a:lnSpc>
              <a:spcBef>
                <a:spcPts val="0"/>
              </a:spcBef>
              <a:spcAft>
                <a:spcPts val="0"/>
              </a:spcAft>
              <a:buClr>
                <a:srgbClr val="000000"/>
              </a:buClr>
              <a:buSzPts val="3000"/>
              <a:buFont typeface="Times New Roman"/>
              <a:buNone/>
            </a:pPr>
            <a:r>
              <a:rPr lang="en-US" sz="3000" b="0" i="1" u="none" strike="noStrike" cap="none">
                <a:solidFill>
                  <a:srgbClr val="000000"/>
                </a:solidFill>
                <a:latin typeface="Times New Roman"/>
                <a:ea typeface="Times New Roman"/>
                <a:cs typeface="Times New Roman"/>
                <a:sym typeface="Times New Roman"/>
              </a:rPr>
              <a:t>h</a:t>
            </a:r>
            <a:r>
              <a:rPr lang="en-US" sz="3000" b="0" i="0" u="none" strike="noStrike" cap="none">
                <a:solidFill>
                  <a:srgbClr val="000000"/>
                </a:solidFill>
                <a:latin typeface="Times New Roman"/>
                <a:ea typeface="Times New Roman"/>
                <a:cs typeface="Times New Roman"/>
                <a:sym typeface="Times New Roman"/>
              </a:rPr>
              <a:t>(</a:t>
            </a:r>
            <a:r>
              <a:rPr lang="en-US" sz="3000" b="0" i="1" u="none" strike="noStrike" cap="none">
                <a:solidFill>
                  <a:srgbClr val="000000"/>
                </a:solidFill>
                <a:latin typeface="Times New Roman"/>
                <a:ea typeface="Times New Roman"/>
                <a:cs typeface="Times New Roman"/>
                <a:sym typeface="Times New Roman"/>
              </a:rPr>
              <a:t>x</a:t>
            </a:r>
            <a:r>
              <a:rPr lang="en-US" sz="3000" b="0" i="0" u="none" strike="noStrike" cap="none">
                <a:solidFill>
                  <a:srgbClr val="000000"/>
                </a:solidFill>
                <a:latin typeface="Times New Roman"/>
                <a:ea typeface="Times New Roman"/>
                <a:cs typeface="Times New Roman"/>
                <a:sym typeface="Times New Roman"/>
              </a:rPr>
              <a:t>) </a:t>
            </a:r>
            <a:r>
              <a:rPr lang="en-US" sz="3000" b="0" i="0" u="none" strike="noStrike" cap="none">
                <a:solidFill>
                  <a:srgbClr val="000000"/>
                </a:solidFill>
                <a:latin typeface="Noto Sans Symbols"/>
                <a:ea typeface="Noto Sans Symbols"/>
                <a:cs typeface="Noto Sans Symbols"/>
                <a:sym typeface="Noto Sans Symbols"/>
              </a:rPr>
              <a:t>=</a:t>
            </a:r>
            <a:r>
              <a:rPr lang="en-US" sz="3000" b="0" i="0" u="none" strike="noStrike" cap="none">
                <a:solidFill>
                  <a:srgbClr val="000000"/>
                </a:solidFill>
                <a:latin typeface="Times New Roman"/>
                <a:ea typeface="Times New Roman"/>
                <a:cs typeface="Times New Roman"/>
                <a:sym typeface="Times New Roman"/>
              </a:rPr>
              <a:t> </a:t>
            </a:r>
            <a:r>
              <a:rPr lang="en-US" sz="3000" b="0" i="1" u="none" strike="noStrike" cap="none">
                <a:solidFill>
                  <a:srgbClr val="000000"/>
                </a:solidFill>
                <a:latin typeface="Times New Roman"/>
                <a:ea typeface="Times New Roman"/>
                <a:cs typeface="Times New Roman"/>
                <a:sym typeface="Times New Roman"/>
              </a:rPr>
              <a:t>e</a:t>
            </a:r>
            <a:r>
              <a:rPr lang="en-US" sz="2625" b="0" i="0" u="none" strike="noStrike" cap="none" baseline="30000">
                <a:solidFill>
                  <a:srgbClr val="000000"/>
                </a:solidFill>
                <a:latin typeface="Times New Roman"/>
                <a:ea typeface="Times New Roman"/>
                <a:cs typeface="Times New Roman"/>
                <a:sym typeface="Times New Roman"/>
              </a:rPr>
              <a:t>3</a:t>
            </a:r>
            <a:r>
              <a:rPr lang="en-US" sz="2625" b="0" i="1" u="none" strike="noStrike" cap="none" baseline="30000">
                <a:solidFill>
                  <a:srgbClr val="000000"/>
                </a:solidFill>
                <a:latin typeface="Times New Roman"/>
                <a:ea typeface="Times New Roman"/>
                <a:cs typeface="Times New Roman"/>
                <a:sym typeface="Times New Roman"/>
              </a:rPr>
              <a:t>x</a:t>
            </a:r>
            <a:endParaRPr sz="2625" b="0" i="0" u="none" strike="noStrike" cap="none" baseline="30000">
              <a:solidFill>
                <a:srgbClr val="000000"/>
              </a:solidFill>
              <a:latin typeface="Times New Roman"/>
              <a:ea typeface="Times New Roman"/>
              <a:cs typeface="Times New Roman"/>
              <a:sym typeface="Times New Roman"/>
            </a:endParaRPr>
          </a:p>
        </p:txBody>
      </p:sp>
      <p:sp>
        <p:nvSpPr>
          <p:cNvPr id="668" name="Google Shape;668;p86"/>
          <p:cNvSpPr/>
          <p:nvPr/>
        </p:nvSpPr>
        <p:spPr>
          <a:xfrm>
            <a:off x="5995470" y="3621124"/>
            <a:ext cx="984250" cy="0"/>
          </a:xfrm>
          <a:custGeom>
            <a:avLst/>
            <a:gdLst/>
            <a:ahLst/>
            <a:cxnLst/>
            <a:rect l="l" t="t" r="r" b="b"/>
            <a:pathLst>
              <a:path w="984250" h="120000" extrusionOk="0">
                <a:moveTo>
                  <a:pt x="0" y="0"/>
                </a:moveTo>
                <a:lnTo>
                  <a:pt x="983653" y="0"/>
                </a:lnTo>
              </a:path>
            </a:pathLst>
          </a:custGeom>
          <a:noFill/>
          <a:ln w="133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9" name="Google Shape;669;p86"/>
          <p:cNvSpPr txBox="1"/>
          <p:nvPr/>
        </p:nvSpPr>
        <p:spPr>
          <a:xfrm>
            <a:off x="6410937" y="3619057"/>
            <a:ext cx="173990" cy="423545"/>
          </a:xfrm>
          <a:prstGeom prst="rect">
            <a:avLst/>
          </a:prstGeom>
          <a:noFill/>
          <a:ln>
            <a:noFill/>
          </a:ln>
        </p:spPr>
        <p:txBody>
          <a:bodyPr spcFirstLastPara="1" wrap="square" lIns="0" tIns="13325" rIns="0" bIns="0" anchor="t" anchorCtr="0">
            <a:noAutofit/>
          </a:bodyPr>
          <a:lstStyle/>
          <a:p>
            <a:pPr marL="12700" marR="0" lvl="0" indent="0" algn="l" rtl="0">
              <a:lnSpc>
                <a:spcPct val="100000"/>
              </a:lnSpc>
              <a:spcBef>
                <a:spcPts val="0"/>
              </a:spcBef>
              <a:spcAft>
                <a:spcPts val="0"/>
              </a:spcAft>
              <a:buClr>
                <a:srgbClr val="000000"/>
              </a:buClr>
              <a:buSzPts val="2600"/>
              <a:buFont typeface="Times New Roman"/>
              <a:buNone/>
            </a:pPr>
            <a:r>
              <a:rPr lang="en-US" sz="2600" b="0" i="1" u="none" strike="noStrike" cap="none">
                <a:solidFill>
                  <a:srgbClr val="000000"/>
                </a:solidFill>
                <a:latin typeface="Times New Roman"/>
                <a:ea typeface="Times New Roman"/>
                <a:cs typeface="Times New Roman"/>
                <a:sym typeface="Times New Roman"/>
              </a:rPr>
              <a:t>x</a:t>
            </a:r>
            <a:endParaRPr sz="2600" b="0" i="0" u="none" strike="noStrike" cap="none">
              <a:solidFill>
                <a:srgbClr val="000000"/>
              </a:solidFill>
              <a:latin typeface="Times New Roman"/>
              <a:ea typeface="Times New Roman"/>
              <a:cs typeface="Times New Roman"/>
              <a:sym typeface="Times New Roman"/>
            </a:endParaRPr>
          </a:p>
        </p:txBody>
      </p:sp>
      <p:sp>
        <p:nvSpPr>
          <p:cNvPr id="670" name="Google Shape;670;p86"/>
          <p:cNvSpPr txBox="1"/>
          <p:nvPr/>
        </p:nvSpPr>
        <p:spPr>
          <a:xfrm>
            <a:off x="6000206" y="3151399"/>
            <a:ext cx="979169" cy="423545"/>
          </a:xfrm>
          <a:prstGeom prst="rect">
            <a:avLst/>
          </a:prstGeom>
          <a:noFill/>
          <a:ln>
            <a:noFill/>
          </a:ln>
        </p:spPr>
        <p:txBody>
          <a:bodyPr spcFirstLastPara="1" wrap="square" lIns="0" tIns="13325" rIns="0" bIns="0" anchor="t" anchorCtr="0">
            <a:noAutofit/>
          </a:bodyPr>
          <a:lstStyle/>
          <a:p>
            <a:pPr marL="12700" marR="0" lvl="0" indent="0" algn="l" rtl="0">
              <a:lnSpc>
                <a:spcPct val="100000"/>
              </a:lnSpc>
              <a:spcBef>
                <a:spcPts val="0"/>
              </a:spcBef>
              <a:spcAft>
                <a:spcPts val="0"/>
              </a:spcAft>
              <a:buClr>
                <a:srgbClr val="000000"/>
              </a:buClr>
              <a:buSzPts val="2600"/>
              <a:buFont typeface="Times New Roman"/>
              <a:buNone/>
            </a:pPr>
            <a:r>
              <a:rPr lang="en-US" sz="2600" b="0" i="0" u="none" strike="noStrike" cap="none">
                <a:solidFill>
                  <a:srgbClr val="000000"/>
                </a:solidFill>
                <a:latin typeface="Times New Roman"/>
                <a:ea typeface="Times New Roman"/>
                <a:cs typeface="Times New Roman"/>
                <a:sym typeface="Times New Roman"/>
              </a:rPr>
              <a:t>log(</a:t>
            </a:r>
            <a:r>
              <a:rPr lang="en-US" sz="2600" b="0" i="1" u="none" strike="noStrike" cap="none">
                <a:solidFill>
                  <a:srgbClr val="000000"/>
                </a:solidFill>
                <a:latin typeface="Times New Roman"/>
                <a:ea typeface="Times New Roman"/>
                <a:cs typeface="Times New Roman"/>
                <a:sym typeface="Times New Roman"/>
              </a:rPr>
              <a:t>x</a:t>
            </a:r>
            <a:r>
              <a:rPr lang="en-US" sz="2250" b="0" i="0" u="none" strike="noStrike" cap="none" baseline="30000">
                <a:solidFill>
                  <a:srgbClr val="000000"/>
                </a:solidFill>
                <a:latin typeface="Times New Roman"/>
                <a:ea typeface="Times New Roman"/>
                <a:cs typeface="Times New Roman"/>
                <a:sym typeface="Times New Roman"/>
              </a:rPr>
              <a:t>2 </a:t>
            </a:r>
            <a:r>
              <a:rPr lang="en-US" sz="2600" b="0" i="0" u="none" strike="noStrike" cap="none">
                <a:solidFill>
                  <a:srgbClr val="000000"/>
                </a:solidFill>
                <a:latin typeface="Times New Roman"/>
                <a:ea typeface="Times New Roman"/>
                <a:cs typeface="Times New Roman"/>
                <a:sym typeface="Times New Roman"/>
              </a:rPr>
              <a:t>)</a:t>
            </a:r>
            <a:endParaRPr sz="2600" b="0" i="0" u="none" strike="noStrike" cap="none">
              <a:solidFill>
                <a:srgbClr val="000000"/>
              </a:solidFill>
              <a:latin typeface="Times New Roman"/>
              <a:ea typeface="Times New Roman"/>
              <a:cs typeface="Times New Roman"/>
              <a:sym typeface="Times New Roman"/>
            </a:endParaRPr>
          </a:p>
        </p:txBody>
      </p:sp>
      <p:sp>
        <p:nvSpPr>
          <p:cNvPr id="671" name="Google Shape;671;p86"/>
          <p:cNvSpPr txBox="1"/>
          <p:nvPr/>
        </p:nvSpPr>
        <p:spPr>
          <a:xfrm>
            <a:off x="5080887" y="3359613"/>
            <a:ext cx="850900" cy="423545"/>
          </a:xfrm>
          <a:prstGeom prst="rect">
            <a:avLst/>
          </a:prstGeom>
          <a:noFill/>
          <a:ln>
            <a:noFill/>
          </a:ln>
        </p:spPr>
        <p:txBody>
          <a:bodyPr spcFirstLastPara="1" wrap="square" lIns="0" tIns="13325" rIns="0" bIns="0" anchor="t" anchorCtr="0">
            <a:noAutofit/>
          </a:bodyPr>
          <a:lstStyle/>
          <a:p>
            <a:pPr marL="12700" marR="0" lvl="0" indent="0" algn="l" rtl="0">
              <a:lnSpc>
                <a:spcPct val="100000"/>
              </a:lnSpc>
              <a:spcBef>
                <a:spcPts val="0"/>
              </a:spcBef>
              <a:spcAft>
                <a:spcPts val="0"/>
              </a:spcAft>
              <a:buClr>
                <a:srgbClr val="000000"/>
              </a:buClr>
              <a:buSzPts val="2600"/>
              <a:buFont typeface="Times New Roman"/>
              <a:buNone/>
            </a:pPr>
            <a:r>
              <a:rPr lang="en-US" sz="2600" b="0" i="1" u="none" strike="noStrike" cap="none">
                <a:solidFill>
                  <a:srgbClr val="000000"/>
                </a:solidFill>
                <a:latin typeface="Times New Roman"/>
                <a:ea typeface="Times New Roman"/>
                <a:cs typeface="Times New Roman"/>
                <a:sym typeface="Times New Roman"/>
              </a:rPr>
              <a:t>p</a:t>
            </a:r>
            <a:r>
              <a:rPr lang="en-US" sz="2600" b="0" i="0" u="none" strike="noStrike" cap="none">
                <a:solidFill>
                  <a:srgbClr val="000000"/>
                </a:solidFill>
                <a:latin typeface="Times New Roman"/>
                <a:ea typeface="Times New Roman"/>
                <a:cs typeface="Times New Roman"/>
                <a:sym typeface="Times New Roman"/>
              </a:rPr>
              <a:t>(</a:t>
            </a:r>
            <a:r>
              <a:rPr lang="en-US" sz="2600" b="0" i="1" u="none" strike="noStrike" cap="none">
                <a:solidFill>
                  <a:srgbClr val="000000"/>
                </a:solidFill>
                <a:latin typeface="Times New Roman"/>
                <a:ea typeface="Times New Roman"/>
                <a:cs typeface="Times New Roman"/>
                <a:sym typeface="Times New Roman"/>
              </a:rPr>
              <a:t>x</a:t>
            </a:r>
            <a:r>
              <a:rPr lang="en-US" sz="2600" b="0" i="0" u="none" strike="noStrike" cap="none">
                <a:solidFill>
                  <a:srgbClr val="000000"/>
                </a:solidFill>
                <a:latin typeface="Times New Roman"/>
                <a:ea typeface="Times New Roman"/>
                <a:cs typeface="Times New Roman"/>
                <a:sym typeface="Times New Roman"/>
              </a:rPr>
              <a:t>) </a:t>
            </a:r>
            <a:r>
              <a:rPr lang="en-US" sz="2600" b="0" i="0" u="none" strike="noStrike" cap="none">
                <a:solidFill>
                  <a:srgbClr val="000000"/>
                </a:solidFill>
                <a:latin typeface="Noto Sans Symbols"/>
                <a:ea typeface="Noto Sans Symbols"/>
                <a:cs typeface="Noto Sans Symbols"/>
                <a:sym typeface="Noto Sans Symbols"/>
              </a:rPr>
              <a:t>=</a:t>
            </a:r>
            <a:endParaRPr sz="2600" b="0" i="0" u="none" strike="noStrike" cap="none">
              <a:solidFill>
                <a:srgbClr val="000000"/>
              </a:solidFill>
              <a:latin typeface="Noto Sans Symbols"/>
              <a:ea typeface="Noto Sans Symbols"/>
              <a:cs typeface="Noto Sans Symbols"/>
              <a:sym typeface="Noto Sans Symbols"/>
            </a:endParaRPr>
          </a:p>
        </p:txBody>
      </p:sp>
      <p:sp>
        <p:nvSpPr>
          <p:cNvPr id="673" name="Google Shape;673;p86"/>
          <p:cNvSpPr txBox="1"/>
          <p:nvPr/>
        </p:nvSpPr>
        <p:spPr>
          <a:xfrm>
            <a:off x="5120301" y="1691750"/>
            <a:ext cx="1885200" cy="428700"/>
          </a:xfrm>
          <a:prstGeom prst="rect">
            <a:avLst/>
          </a:prstGeom>
          <a:noFill/>
          <a:ln>
            <a:noFill/>
          </a:ln>
        </p:spPr>
        <p:txBody>
          <a:bodyPr spcFirstLastPara="1" wrap="square" lIns="0" tIns="12050" rIns="0" bIns="0" anchor="t" anchorCtr="0">
            <a:noAutofit/>
          </a:bodyPr>
          <a:lstStyle/>
          <a:p>
            <a:pPr marL="12700" marR="0" lvl="0" indent="0" algn="l" rtl="0">
              <a:lnSpc>
                <a:spcPct val="100000"/>
              </a:lnSpc>
              <a:spcBef>
                <a:spcPts val="0"/>
              </a:spcBef>
              <a:spcAft>
                <a:spcPts val="0"/>
              </a:spcAft>
              <a:buClr>
                <a:srgbClr val="000000"/>
              </a:buClr>
              <a:buSzPts val="2650"/>
              <a:buFont typeface="Times New Roman"/>
              <a:buNone/>
            </a:pPr>
            <a:r>
              <a:rPr lang="en-US" sz="2650" b="0" i="1" u="none" strike="noStrike" cap="none">
                <a:solidFill>
                  <a:srgbClr val="000000"/>
                </a:solidFill>
                <a:latin typeface="Times New Roman"/>
                <a:ea typeface="Times New Roman"/>
                <a:cs typeface="Times New Roman"/>
                <a:sym typeface="Times New Roman"/>
              </a:rPr>
              <a:t>s</a:t>
            </a:r>
            <a:r>
              <a:rPr lang="en-US" sz="2650" b="0" i="0" u="none" strike="noStrike" cap="none">
                <a:solidFill>
                  <a:srgbClr val="000000"/>
                </a:solidFill>
                <a:latin typeface="Times New Roman"/>
                <a:ea typeface="Times New Roman"/>
                <a:cs typeface="Times New Roman"/>
                <a:sym typeface="Times New Roman"/>
              </a:rPr>
              <a:t>( </a:t>
            </a:r>
            <a:r>
              <a:rPr lang="en-US" sz="2650" b="0" i="1" u="none" strike="noStrike" cap="none">
                <a:solidFill>
                  <a:srgbClr val="000000"/>
                </a:solidFill>
                <a:latin typeface="Times New Roman"/>
                <a:ea typeface="Times New Roman"/>
                <a:cs typeface="Times New Roman"/>
                <a:sym typeface="Times New Roman"/>
              </a:rPr>
              <a:t>y</a:t>
            </a:r>
            <a:r>
              <a:rPr lang="en-US" sz="2650" b="0" i="0" u="none" strike="noStrike" cap="none">
                <a:solidFill>
                  <a:srgbClr val="000000"/>
                </a:solidFill>
                <a:latin typeface="Times New Roman"/>
                <a:ea typeface="Times New Roman"/>
                <a:cs typeface="Times New Roman"/>
                <a:sym typeface="Times New Roman"/>
              </a:rPr>
              <a:t>) </a:t>
            </a:r>
            <a:r>
              <a:rPr lang="en-US" sz="2650" b="0" i="0" u="none" strike="noStrike" cap="none">
                <a:solidFill>
                  <a:srgbClr val="000000"/>
                </a:solidFill>
                <a:latin typeface="Noto Sans Symbols"/>
                <a:ea typeface="Noto Sans Symbols"/>
                <a:cs typeface="Noto Sans Symbols"/>
                <a:sym typeface="Noto Sans Symbols"/>
              </a:rPr>
              <a:t>=</a:t>
            </a:r>
            <a:r>
              <a:rPr lang="en-US" sz="2650" b="0" i="0" u="none" strike="noStrike" cap="none">
                <a:solidFill>
                  <a:srgbClr val="000000"/>
                </a:solidFill>
                <a:latin typeface="Times New Roman"/>
                <a:ea typeface="Times New Roman"/>
                <a:cs typeface="Times New Roman"/>
                <a:sym typeface="Times New Roman"/>
              </a:rPr>
              <a:t> 4 </a:t>
            </a:r>
            <a:r>
              <a:rPr lang="en-US" sz="2650" b="0" i="1" u="none" strike="noStrike" cap="none">
                <a:solidFill>
                  <a:srgbClr val="000000"/>
                </a:solidFill>
                <a:latin typeface="Times New Roman"/>
                <a:ea typeface="Times New Roman"/>
                <a:cs typeface="Times New Roman"/>
                <a:sym typeface="Times New Roman"/>
              </a:rPr>
              <a:t>ye</a:t>
            </a:r>
            <a:r>
              <a:rPr lang="en-US" sz="2325" b="0" i="0" u="none" strike="noStrike" cap="none" baseline="30000">
                <a:solidFill>
                  <a:srgbClr val="000000"/>
                </a:solidFill>
                <a:latin typeface="Times New Roman"/>
                <a:ea typeface="Times New Roman"/>
                <a:cs typeface="Times New Roman"/>
                <a:sym typeface="Times New Roman"/>
              </a:rPr>
              <a:t>2 </a:t>
            </a:r>
            <a:r>
              <a:rPr lang="en-US" sz="2325" b="0" i="1" u="none" strike="noStrike" cap="none" baseline="30000">
                <a:solidFill>
                  <a:srgbClr val="000000"/>
                </a:solidFill>
                <a:latin typeface="Times New Roman"/>
                <a:ea typeface="Times New Roman"/>
                <a:cs typeface="Times New Roman"/>
                <a:sym typeface="Times New Roman"/>
              </a:rPr>
              <a:t>y</a:t>
            </a:r>
            <a:endParaRPr sz="2325" b="0" i="0" u="none" strike="noStrike" cap="none" baseline="30000">
              <a:solidFill>
                <a:srgbClr val="000000"/>
              </a:solidFill>
              <a:latin typeface="Times New Roman"/>
              <a:ea typeface="Times New Roman"/>
              <a:cs typeface="Times New Roman"/>
              <a:sym typeface="Times New Roman"/>
            </a:endParaRPr>
          </a:p>
        </p:txBody>
      </p:sp>
      <p:sp>
        <p:nvSpPr>
          <p:cNvPr id="674" name="Google Shape;674;p86"/>
          <p:cNvSpPr txBox="1"/>
          <p:nvPr/>
        </p:nvSpPr>
        <p:spPr>
          <a:xfrm>
            <a:off x="354842" y="6474967"/>
            <a:ext cx="196842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Texas A&amp;M Dept of Statistics</a:t>
            </a:r>
            <a:endParaRPr/>
          </a:p>
        </p:txBody>
      </p:sp>
    </p:spTree>
    <p:extLst>
      <p:ext uri="{BB962C8B-B14F-4D97-AF65-F5344CB8AC3E}">
        <p14:creationId xmlns:p14="http://schemas.microsoft.com/office/powerpoint/2010/main" val="3714493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533400"/>
            <a:ext cx="9144000" cy="762000"/>
          </a:xfrm>
        </p:spPr>
        <p:txBody>
          <a:bodyPr/>
          <a:lstStyle/>
          <a:p>
            <a:pPr algn="just"/>
            <a:r>
              <a:rPr lang="en-US" b="1" dirty="0" smtClean="0">
                <a:latin typeface="+mn-lt"/>
              </a:rPr>
              <a:t>What is Machine Learning?</a:t>
            </a:r>
            <a:endParaRPr lang="en-US" b="1" dirty="0">
              <a:latin typeface="+mn-lt"/>
            </a:endParaRPr>
          </a:p>
        </p:txBody>
      </p:sp>
      <p:sp>
        <p:nvSpPr>
          <p:cNvPr id="3075" name="Rectangle 3"/>
          <p:cNvSpPr>
            <a:spLocks noGrp="1" noChangeArrowheads="1"/>
          </p:cNvSpPr>
          <p:nvPr>
            <p:ph type="subTitle" idx="1"/>
          </p:nvPr>
        </p:nvSpPr>
        <p:spPr>
          <a:xfrm>
            <a:off x="304800" y="1524000"/>
            <a:ext cx="8686800" cy="2819400"/>
          </a:xfrm>
        </p:spPr>
        <p:txBody>
          <a:bodyPr>
            <a:noAutofit/>
          </a:bodyPr>
          <a:lstStyle/>
          <a:p>
            <a:pPr marL="12700" lvl="0" algn="l">
              <a:spcBef>
                <a:spcPts val="0"/>
              </a:spcBef>
            </a:pPr>
            <a:r>
              <a:rPr lang="en-US" sz="2800" dirty="0" smtClean="0">
                <a:latin typeface="Trebuchet MS"/>
                <a:ea typeface="Trebuchet MS"/>
                <a:cs typeface="Trebuchet MS"/>
                <a:sym typeface="Trebuchet MS"/>
              </a:rPr>
              <a:t>Definition </a:t>
            </a:r>
            <a:r>
              <a:rPr lang="en-US" sz="2800" dirty="0">
                <a:latin typeface="Trebuchet MS"/>
                <a:ea typeface="Trebuchet MS"/>
                <a:cs typeface="Trebuchet MS"/>
                <a:sym typeface="Trebuchet MS"/>
              </a:rPr>
              <a:t>by Tom Mitchell (1998):</a:t>
            </a:r>
          </a:p>
          <a:p>
            <a:pPr algn="l"/>
            <a:r>
              <a:rPr lang="en-US" sz="2800" dirty="0" smtClean="0">
                <a:solidFill>
                  <a:schemeClr val="tx1"/>
                </a:solidFill>
              </a:rPr>
              <a:t>"</a:t>
            </a:r>
            <a:r>
              <a:rPr lang="en-US" sz="2800" dirty="0">
                <a:solidFill>
                  <a:schemeClr val="tx1"/>
                </a:solidFill>
              </a:rPr>
              <a:t>A computer program is said to learn from experience E with respect to some class of tasks T and performance measure P, if its performance at tasks in T, as measured by P, improves with experience E</a:t>
            </a:r>
            <a:r>
              <a:rPr lang="en-US" sz="2800" dirty="0" smtClean="0">
                <a:solidFill>
                  <a:schemeClr val="tx1"/>
                </a:solidFill>
              </a:rPr>
              <a:t>.” Example</a:t>
            </a:r>
            <a:r>
              <a:rPr lang="en-US" sz="2800" dirty="0">
                <a:solidFill>
                  <a:schemeClr val="tx1"/>
                </a:solidFill>
              </a:rPr>
              <a:t>: playing checkers.</a:t>
            </a:r>
          </a:p>
          <a:p>
            <a:pPr algn="l"/>
            <a:r>
              <a:rPr lang="en-US" sz="2800" dirty="0">
                <a:solidFill>
                  <a:schemeClr val="tx1"/>
                </a:solidFill>
              </a:rPr>
              <a:t>E = the experience of playing many games of checkers</a:t>
            </a:r>
          </a:p>
          <a:p>
            <a:pPr algn="l"/>
            <a:r>
              <a:rPr lang="en-US" sz="2800" dirty="0">
                <a:solidFill>
                  <a:schemeClr val="tx1"/>
                </a:solidFill>
              </a:rPr>
              <a:t>T = the task of playing checkers.</a:t>
            </a:r>
          </a:p>
          <a:p>
            <a:pPr algn="l"/>
            <a:r>
              <a:rPr lang="en-US" sz="2800" dirty="0">
                <a:solidFill>
                  <a:schemeClr val="tx1"/>
                </a:solidFill>
              </a:rPr>
              <a:t>P = the probability that the program will win the next game</a:t>
            </a:r>
            <a:r>
              <a:rPr lang="en-US" sz="2800" dirty="0" smtClean="0">
                <a:solidFill>
                  <a:schemeClr val="tx1"/>
                </a:solidFill>
              </a:rPr>
              <a:t>.</a:t>
            </a:r>
            <a:endParaRPr lang="en-US" sz="2800" dirty="0">
              <a:solidFill>
                <a:schemeClr val="tx1"/>
              </a:solidFill>
            </a:endParaRP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7"/>
          <p:cNvSpPr txBox="1">
            <a:spLocks noGrp="1"/>
          </p:cNvSpPr>
          <p:nvPr>
            <p:ph type="title" idx="4294967295"/>
          </p:nvPr>
        </p:nvSpPr>
        <p:spPr>
          <a:xfrm>
            <a:off x="106426" y="651025"/>
            <a:ext cx="2324100"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Solutions</a:t>
            </a:r>
            <a:endParaRPr dirty="0"/>
          </a:p>
        </p:txBody>
      </p:sp>
      <p:sp>
        <p:nvSpPr>
          <p:cNvPr id="680" name="Google Shape;680;p87"/>
          <p:cNvSpPr txBox="1"/>
          <p:nvPr/>
        </p:nvSpPr>
        <p:spPr>
          <a:xfrm>
            <a:off x="1268176" y="3376375"/>
            <a:ext cx="2324700" cy="4110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2500"/>
              <a:buFont typeface="Times New Roman"/>
              <a:buNone/>
            </a:pPr>
            <a:r>
              <a:rPr lang="en-US" sz="2500" b="0" i="1" u="none" strike="noStrike" cap="none">
                <a:solidFill>
                  <a:srgbClr val="000000"/>
                </a:solidFill>
                <a:latin typeface="Times New Roman"/>
                <a:ea typeface="Times New Roman"/>
                <a:cs typeface="Times New Roman"/>
                <a:sym typeface="Times New Roman"/>
              </a:rPr>
              <a:t>g</a:t>
            </a:r>
            <a:r>
              <a:rPr lang="en-US" sz="2500" b="0" i="0" u="none" strike="noStrike" cap="none">
                <a:solidFill>
                  <a:srgbClr val="000000"/>
                </a:solidFill>
                <a:latin typeface="Times New Roman"/>
                <a:ea typeface="Times New Roman"/>
                <a:cs typeface="Times New Roman"/>
                <a:sym typeface="Times New Roman"/>
              </a:rPr>
              <a:t>'( </a:t>
            </a:r>
            <a:r>
              <a:rPr lang="en-US" sz="2500" b="0" i="1" u="none" strike="noStrike" cap="none">
                <a:solidFill>
                  <a:srgbClr val="000000"/>
                </a:solidFill>
                <a:latin typeface="Times New Roman"/>
                <a:ea typeface="Times New Roman"/>
                <a:cs typeface="Times New Roman"/>
                <a:sym typeface="Times New Roman"/>
              </a:rPr>
              <a:t>y</a:t>
            </a:r>
            <a:r>
              <a:rPr lang="en-US" sz="2500" b="0" i="0" u="none" strike="noStrike" cap="none">
                <a:solidFill>
                  <a:srgbClr val="000000"/>
                </a:solidFill>
                <a:latin typeface="Times New Roman"/>
                <a:ea typeface="Times New Roman"/>
                <a:cs typeface="Times New Roman"/>
                <a:sym typeface="Times New Roman"/>
              </a:rPr>
              <a:t>) </a:t>
            </a:r>
            <a:r>
              <a:rPr lang="en-US" sz="2500" b="0" i="0" u="none" strike="noStrike" cap="none">
                <a:solidFill>
                  <a:srgbClr val="000000"/>
                </a:solidFill>
                <a:latin typeface="Noto Sans Symbols"/>
                <a:ea typeface="Noto Sans Symbols"/>
                <a:cs typeface="Noto Sans Symbols"/>
                <a:sym typeface="Noto Sans Symbols"/>
              </a:rPr>
              <a:t>=</a:t>
            </a:r>
            <a:r>
              <a:rPr lang="en-US" sz="2500" b="0" i="0" u="none" strike="noStrike" cap="none">
                <a:solidFill>
                  <a:srgbClr val="000000"/>
                </a:solidFill>
                <a:latin typeface="Times New Roman"/>
                <a:ea typeface="Times New Roman"/>
                <a:cs typeface="Times New Roman"/>
                <a:sym typeface="Times New Roman"/>
              </a:rPr>
              <a:t> 12 </a:t>
            </a:r>
            <a:r>
              <a:rPr lang="en-US" sz="2500" b="0" i="1" u="none" strike="noStrike" cap="none">
                <a:solidFill>
                  <a:srgbClr val="000000"/>
                </a:solidFill>
                <a:latin typeface="Times New Roman"/>
                <a:ea typeface="Times New Roman"/>
                <a:cs typeface="Times New Roman"/>
                <a:sym typeface="Times New Roman"/>
              </a:rPr>
              <a:t>y</a:t>
            </a:r>
            <a:r>
              <a:rPr lang="en-US" sz="2175" b="0" i="0" u="none" strike="noStrike" cap="none" baseline="30000">
                <a:solidFill>
                  <a:srgbClr val="000000"/>
                </a:solidFill>
                <a:latin typeface="Times New Roman"/>
                <a:ea typeface="Times New Roman"/>
                <a:cs typeface="Times New Roman"/>
                <a:sym typeface="Times New Roman"/>
              </a:rPr>
              <a:t>2 </a:t>
            </a:r>
            <a:r>
              <a:rPr lang="en-US" sz="2500" b="0" i="0" u="none" strike="noStrike" cap="none">
                <a:solidFill>
                  <a:srgbClr val="000000"/>
                </a:solidFill>
                <a:latin typeface="Noto Sans Symbols"/>
                <a:ea typeface="Noto Sans Symbols"/>
                <a:cs typeface="Noto Sans Symbols"/>
                <a:sym typeface="Noto Sans Symbols"/>
              </a:rPr>
              <a:t>+</a:t>
            </a:r>
            <a:r>
              <a:rPr lang="en-US" sz="2500" b="0" i="0" u="none" strike="noStrike" cap="none">
                <a:solidFill>
                  <a:srgbClr val="000000"/>
                </a:solidFill>
                <a:latin typeface="Times New Roman"/>
                <a:ea typeface="Times New Roman"/>
                <a:cs typeface="Times New Roman"/>
                <a:sym typeface="Times New Roman"/>
              </a:rPr>
              <a:t> 2</a:t>
            </a:r>
            <a:endParaRPr sz="2500" b="0" i="0" u="none" strike="noStrike" cap="none">
              <a:solidFill>
                <a:srgbClr val="000000"/>
              </a:solidFill>
              <a:latin typeface="Times New Roman"/>
              <a:ea typeface="Times New Roman"/>
              <a:cs typeface="Times New Roman"/>
              <a:sym typeface="Times New Roman"/>
            </a:endParaRPr>
          </a:p>
        </p:txBody>
      </p:sp>
      <p:sp>
        <p:nvSpPr>
          <p:cNvPr id="681" name="Google Shape;681;p87"/>
          <p:cNvSpPr txBox="1"/>
          <p:nvPr/>
        </p:nvSpPr>
        <p:spPr>
          <a:xfrm>
            <a:off x="1334503" y="1708577"/>
            <a:ext cx="1298575" cy="480695"/>
          </a:xfrm>
          <a:prstGeom prst="rect">
            <a:avLst/>
          </a:prstGeom>
          <a:noFill/>
          <a:ln>
            <a:noFill/>
          </a:ln>
        </p:spPr>
        <p:txBody>
          <a:bodyPr spcFirstLastPara="1" wrap="square" lIns="0" tIns="16500" rIns="0" bIns="0" anchor="t" anchorCtr="0">
            <a:noAutofit/>
          </a:bodyPr>
          <a:lstStyle/>
          <a:p>
            <a:pPr marL="12700" marR="0" lvl="0" indent="0" algn="l" rtl="0">
              <a:lnSpc>
                <a:spcPct val="100000"/>
              </a:lnSpc>
              <a:spcBef>
                <a:spcPts val="0"/>
              </a:spcBef>
              <a:spcAft>
                <a:spcPts val="0"/>
              </a:spcAft>
              <a:buClr>
                <a:srgbClr val="000000"/>
              </a:buClr>
              <a:buSzPts val="2950"/>
              <a:buFont typeface="Times New Roman"/>
              <a:buNone/>
            </a:pPr>
            <a:r>
              <a:rPr lang="en-US" sz="2950" b="0" i="1" u="none" strike="noStrike" cap="none">
                <a:solidFill>
                  <a:srgbClr val="000000"/>
                </a:solidFill>
                <a:latin typeface="Times New Roman"/>
                <a:ea typeface="Times New Roman"/>
                <a:cs typeface="Times New Roman"/>
                <a:sym typeface="Times New Roman"/>
              </a:rPr>
              <a:t>f </a:t>
            </a:r>
            <a:r>
              <a:rPr lang="en-US" sz="2950" b="0" i="0" u="none" strike="noStrike" cap="none">
                <a:solidFill>
                  <a:srgbClr val="000000"/>
                </a:solidFill>
                <a:latin typeface="Times New Roman"/>
                <a:ea typeface="Times New Roman"/>
                <a:cs typeface="Times New Roman"/>
                <a:sym typeface="Times New Roman"/>
              </a:rPr>
              <a:t>'(</a:t>
            </a:r>
            <a:r>
              <a:rPr lang="en-US" sz="2950" b="0" i="1" u="none" strike="noStrike" cap="none">
                <a:solidFill>
                  <a:srgbClr val="000000"/>
                </a:solidFill>
                <a:latin typeface="Times New Roman"/>
                <a:ea typeface="Times New Roman"/>
                <a:cs typeface="Times New Roman"/>
                <a:sym typeface="Times New Roman"/>
              </a:rPr>
              <a:t>z</a:t>
            </a:r>
            <a:r>
              <a:rPr lang="en-US" sz="2950" b="0" i="0" u="none" strike="noStrike" cap="none">
                <a:solidFill>
                  <a:srgbClr val="000000"/>
                </a:solidFill>
                <a:latin typeface="Times New Roman"/>
                <a:ea typeface="Times New Roman"/>
                <a:cs typeface="Times New Roman"/>
                <a:sym typeface="Times New Roman"/>
              </a:rPr>
              <a:t>) </a:t>
            </a:r>
            <a:r>
              <a:rPr lang="en-US" sz="2950" b="0" i="0" u="none" strike="noStrike" cap="none">
                <a:solidFill>
                  <a:srgbClr val="000000"/>
                </a:solidFill>
                <a:latin typeface="Noto Sans Symbols"/>
                <a:ea typeface="Noto Sans Symbols"/>
                <a:cs typeface="Noto Sans Symbols"/>
                <a:sym typeface="Noto Sans Symbols"/>
              </a:rPr>
              <a:t>=</a:t>
            </a:r>
            <a:r>
              <a:rPr lang="en-US" sz="2950" b="0" i="0" u="none" strike="noStrike" cap="none">
                <a:solidFill>
                  <a:srgbClr val="000000"/>
                </a:solidFill>
                <a:latin typeface="Times New Roman"/>
                <a:ea typeface="Times New Roman"/>
                <a:cs typeface="Times New Roman"/>
                <a:sym typeface="Times New Roman"/>
              </a:rPr>
              <a:t> 1</a:t>
            </a:r>
            <a:endParaRPr sz="2950" b="0" i="0" u="none" strike="noStrike" cap="none">
              <a:solidFill>
                <a:srgbClr val="000000"/>
              </a:solidFill>
              <a:latin typeface="Times New Roman"/>
              <a:ea typeface="Times New Roman"/>
              <a:cs typeface="Times New Roman"/>
              <a:sym typeface="Times New Roman"/>
            </a:endParaRPr>
          </a:p>
        </p:txBody>
      </p:sp>
      <p:sp>
        <p:nvSpPr>
          <p:cNvPr id="682" name="Google Shape;682;p87"/>
          <p:cNvSpPr txBox="1"/>
          <p:nvPr/>
        </p:nvSpPr>
        <p:spPr>
          <a:xfrm>
            <a:off x="1257829" y="4972026"/>
            <a:ext cx="1743075" cy="481965"/>
          </a:xfrm>
          <a:prstGeom prst="rect">
            <a:avLst/>
          </a:prstGeom>
          <a:noFill/>
          <a:ln>
            <a:noFill/>
          </a:ln>
        </p:spPr>
        <p:txBody>
          <a:bodyPr spcFirstLastPara="1" wrap="square" lIns="0" tIns="11425" rIns="0" bIns="0" anchor="t" anchorCtr="0">
            <a:noAutofit/>
          </a:bodyPr>
          <a:lstStyle/>
          <a:p>
            <a:pPr marL="12700" marR="0" lvl="0" indent="0" algn="l" rtl="0">
              <a:lnSpc>
                <a:spcPct val="100000"/>
              </a:lnSpc>
              <a:spcBef>
                <a:spcPts val="0"/>
              </a:spcBef>
              <a:spcAft>
                <a:spcPts val="0"/>
              </a:spcAft>
              <a:buClr>
                <a:srgbClr val="000000"/>
              </a:buClr>
              <a:buSzPts val="3000"/>
              <a:buFont typeface="Times New Roman"/>
              <a:buNone/>
            </a:pPr>
            <a:r>
              <a:rPr lang="en-US" sz="3000" b="0" i="1" u="none" strike="noStrike" cap="none">
                <a:solidFill>
                  <a:srgbClr val="000000"/>
                </a:solidFill>
                <a:latin typeface="Times New Roman"/>
                <a:ea typeface="Times New Roman"/>
                <a:cs typeface="Times New Roman"/>
                <a:sym typeface="Times New Roman"/>
              </a:rPr>
              <a:t>h</a:t>
            </a:r>
            <a:r>
              <a:rPr lang="en-US" sz="3000" b="0" i="0" u="none" strike="noStrike" cap="none">
                <a:solidFill>
                  <a:srgbClr val="000000"/>
                </a:solidFill>
                <a:latin typeface="Times New Roman"/>
                <a:ea typeface="Times New Roman"/>
                <a:cs typeface="Times New Roman"/>
                <a:sym typeface="Times New Roman"/>
              </a:rPr>
              <a:t>'(</a:t>
            </a:r>
            <a:r>
              <a:rPr lang="en-US" sz="3000" b="0" i="1" u="none" strike="noStrike" cap="none">
                <a:solidFill>
                  <a:srgbClr val="000000"/>
                </a:solidFill>
                <a:latin typeface="Times New Roman"/>
                <a:ea typeface="Times New Roman"/>
                <a:cs typeface="Times New Roman"/>
                <a:sym typeface="Times New Roman"/>
              </a:rPr>
              <a:t>x</a:t>
            </a:r>
            <a:r>
              <a:rPr lang="en-US" sz="3000" b="0" i="0" u="none" strike="noStrike" cap="none">
                <a:solidFill>
                  <a:srgbClr val="000000"/>
                </a:solidFill>
                <a:latin typeface="Times New Roman"/>
                <a:ea typeface="Times New Roman"/>
                <a:cs typeface="Times New Roman"/>
                <a:sym typeface="Times New Roman"/>
              </a:rPr>
              <a:t>) </a:t>
            </a:r>
            <a:r>
              <a:rPr lang="en-US" sz="3000" b="0" i="0" u="none" strike="noStrike" cap="none">
                <a:solidFill>
                  <a:srgbClr val="000000"/>
                </a:solidFill>
                <a:latin typeface="Noto Sans Symbols"/>
                <a:ea typeface="Noto Sans Symbols"/>
                <a:cs typeface="Noto Sans Symbols"/>
                <a:sym typeface="Noto Sans Symbols"/>
              </a:rPr>
              <a:t>=</a:t>
            </a:r>
            <a:r>
              <a:rPr lang="en-US" sz="3000" b="0" i="0" u="none" strike="noStrike" cap="none">
                <a:solidFill>
                  <a:srgbClr val="000000"/>
                </a:solidFill>
                <a:latin typeface="Times New Roman"/>
                <a:ea typeface="Times New Roman"/>
                <a:cs typeface="Times New Roman"/>
                <a:sym typeface="Times New Roman"/>
              </a:rPr>
              <a:t> 3</a:t>
            </a:r>
            <a:r>
              <a:rPr lang="en-US" sz="3000" b="0" i="1" u="none" strike="noStrike" cap="none">
                <a:solidFill>
                  <a:srgbClr val="000000"/>
                </a:solidFill>
                <a:latin typeface="Times New Roman"/>
                <a:ea typeface="Times New Roman"/>
                <a:cs typeface="Times New Roman"/>
                <a:sym typeface="Times New Roman"/>
              </a:rPr>
              <a:t>e</a:t>
            </a:r>
            <a:r>
              <a:rPr lang="en-US" sz="2625" b="0" i="0" u="none" strike="noStrike" cap="none" baseline="30000">
                <a:solidFill>
                  <a:srgbClr val="000000"/>
                </a:solidFill>
                <a:latin typeface="Times New Roman"/>
                <a:ea typeface="Times New Roman"/>
                <a:cs typeface="Times New Roman"/>
                <a:sym typeface="Times New Roman"/>
              </a:rPr>
              <a:t>3</a:t>
            </a:r>
            <a:r>
              <a:rPr lang="en-US" sz="2625" b="0" i="1" u="none" strike="noStrike" cap="none" baseline="30000">
                <a:solidFill>
                  <a:srgbClr val="000000"/>
                </a:solidFill>
                <a:latin typeface="Times New Roman"/>
                <a:ea typeface="Times New Roman"/>
                <a:cs typeface="Times New Roman"/>
                <a:sym typeface="Times New Roman"/>
              </a:rPr>
              <a:t>x</a:t>
            </a:r>
            <a:endParaRPr sz="2625" b="0" i="0" u="none" strike="noStrike" cap="none" baseline="30000">
              <a:solidFill>
                <a:srgbClr val="000000"/>
              </a:solidFill>
              <a:latin typeface="Times New Roman"/>
              <a:ea typeface="Times New Roman"/>
              <a:cs typeface="Times New Roman"/>
              <a:sym typeface="Times New Roman"/>
            </a:endParaRPr>
          </a:p>
        </p:txBody>
      </p:sp>
      <p:sp>
        <p:nvSpPr>
          <p:cNvPr id="683" name="Google Shape;683;p87"/>
          <p:cNvSpPr/>
          <p:nvPr/>
        </p:nvSpPr>
        <p:spPr>
          <a:xfrm>
            <a:off x="5299464" y="3410018"/>
            <a:ext cx="1431925" cy="0"/>
          </a:xfrm>
          <a:custGeom>
            <a:avLst/>
            <a:gdLst/>
            <a:ahLst/>
            <a:cxnLst/>
            <a:rect l="l" t="t" r="r" b="b"/>
            <a:pathLst>
              <a:path w="1431925" h="120000" extrusionOk="0">
                <a:moveTo>
                  <a:pt x="0" y="0"/>
                </a:moveTo>
                <a:lnTo>
                  <a:pt x="1431484" y="0"/>
                </a:lnTo>
              </a:path>
            </a:pathLst>
          </a:custGeom>
          <a:noFill/>
          <a:ln w="132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4" name="Google Shape;684;p87"/>
          <p:cNvSpPr txBox="1"/>
          <p:nvPr/>
        </p:nvSpPr>
        <p:spPr>
          <a:xfrm>
            <a:off x="5866725" y="3259857"/>
            <a:ext cx="287655" cy="42227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3900"/>
              <a:buFont typeface="Times New Roman"/>
              <a:buNone/>
            </a:pPr>
            <a:r>
              <a:rPr lang="en-US" sz="3900" b="0" i="1" u="none" strike="noStrike" cap="none" baseline="-25000">
                <a:solidFill>
                  <a:srgbClr val="000000"/>
                </a:solidFill>
                <a:latin typeface="Times New Roman"/>
                <a:ea typeface="Times New Roman"/>
                <a:cs typeface="Times New Roman"/>
                <a:sym typeface="Times New Roman"/>
              </a:rPr>
              <a:t>x</a:t>
            </a:r>
            <a:r>
              <a:rPr lang="en-US" sz="1500" b="0" i="0" u="none" strike="noStrike" cap="none">
                <a:solidFill>
                  <a:srgbClr val="000000"/>
                </a:solidFill>
                <a:latin typeface="Times New Roman"/>
                <a:ea typeface="Times New Roman"/>
                <a:cs typeface="Times New Roman"/>
                <a:sym typeface="Times New Roman"/>
              </a:rPr>
              <a:t>2</a:t>
            </a:r>
            <a:endParaRPr sz="1500" b="0" i="0" u="none" strike="noStrike" cap="none">
              <a:solidFill>
                <a:srgbClr val="000000"/>
              </a:solidFill>
              <a:latin typeface="Times New Roman"/>
              <a:ea typeface="Times New Roman"/>
              <a:cs typeface="Times New Roman"/>
              <a:sym typeface="Times New Roman"/>
            </a:endParaRPr>
          </a:p>
        </p:txBody>
      </p:sp>
      <p:sp>
        <p:nvSpPr>
          <p:cNvPr id="685" name="Google Shape;685;p87"/>
          <p:cNvSpPr txBox="1"/>
          <p:nvPr/>
        </p:nvSpPr>
        <p:spPr>
          <a:xfrm>
            <a:off x="5308824" y="2941100"/>
            <a:ext cx="1537200" cy="4224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600"/>
              <a:buFont typeface="Times New Roman"/>
              <a:buNone/>
            </a:pPr>
            <a:r>
              <a:rPr lang="en-US" sz="2600" b="0" i="0" u="none" strike="noStrike" cap="none">
                <a:solidFill>
                  <a:srgbClr val="000000"/>
                </a:solidFill>
                <a:latin typeface="Times New Roman"/>
                <a:ea typeface="Times New Roman"/>
                <a:cs typeface="Times New Roman"/>
                <a:sym typeface="Times New Roman"/>
              </a:rPr>
              <a:t>2 </a:t>
            </a:r>
            <a:r>
              <a:rPr lang="en-US" sz="2600" b="0" i="0" u="none" strike="noStrike" cap="none">
                <a:solidFill>
                  <a:srgbClr val="000000"/>
                </a:solidFill>
                <a:latin typeface="Noto Sans Symbols"/>
                <a:ea typeface="Noto Sans Symbols"/>
                <a:cs typeface="Noto Sans Symbols"/>
                <a:sym typeface="Noto Sans Symbols"/>
              </a:rPr>
              <a:t>−</a:t>
            </a:r>
            <a:r>
              <a:rPr lang="en-US" sz="2600" b="0" i="0" u="none" strike="noStrike" cap="none">
                <a:solidFill>
                  <a:srgbClr val="000000"/>
                </a:solidFill>
                <a:latin typeface="Times New Roman"/>
                <a:ea typeface="Times New Roman"/>
                <a:cs typeface="Times New Roman"/>
                <a:sym typeface="Times New Roman"/>
              </a:rPr>
              <a:t> log(</a:t>
            </a:r>
            <a:r>
              <a:rPr lang="en-US" sz="2600" b="0" i="1" u="none" strike="noStrike" cap="none">
                <a:solidFill>
                  <a:srgbClr val="000000"/>
                </a:solidFill>
                <a:latin typeface="Times New Roman"/>
                <a:ea typeface="Times New Roman"/>
                <a:cs typeface="Times New Roman"/>
                <a:sym typeface="Times New Roman"/>
              </a:rPr>
              <a:t>x</a:t>
            </a:r>
            <a:r>
              <a:rPr lang="en-US" sz="2250" b="0" i="0" u="none" strike="noStrike" cap="none" baseline="30000">
                <a:solidFill>
                  <a:srgbClr val="000000"/>
                </a:solidFill>
                <a:latin typeface="Times New Roman"/>
                <a:ea typeface="Times New Roman"/>
                <a:cs typeface="Times New Roman"/>
                <a:sym typeface="Times New Roman"/>
              </a:rPr>
              <a:t>2 </a:t>
            </a:r>
            <a:r>
              <a:rPr lang="en-US" sz="2600" b="0" i="0" u="none" strike="noStrike" cap="none">
                <a:solidFill>
                  <a:srgbClr val="000000"/>
                </a:solidFill>
                <a:latin typeface="Times New Roman"/>
                <a:ea typeface="Times New Roman"/>
                <a:cs typeface="Times New Roman"/>
                <a:sym typeface="Times New Roman"/>
              </a:rPr>
              <a:t>)</a:t>
            </a:r>
            <a:endParaRPr sz="2600" b="0" i="0" u="none" strike="noStrike" cap="none">
              <a:solidFill>
                <a:srgbClr val="000000"/>
              </a:solidFill>
              <a:latin typeface="Times New Roman"/>
              <a:ea typeface="Times New Roman"/>
              <a:cs typeface="Times New Roman"/>
              <a:sym typeface="Times New Roman"/>
            </a:endParaRPr>
          </a:p>
        </p:txBody>
      </p:sp>
      <p:sp>
        <p:nvSpPr>
          <p:cNvPr id="686" name="Google Shape;686;p87"/>
          <p:cNvSpPr txBox="1"/>
          <p:nvPr/>
        </p:nvSpPr>
        <p:spPr>
          <a:xfrm>
            <a:off x="4298767" y="3149621"/>
            <a:ext cx="937260" cy="42227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600"/>
              <a:buFont typeface="Times New Roman"/>
              <a:buNone/>
            </a:pPr>
            <a:r>
              <a:rPr lang="en-US" sz="2600" b="0" i="1" u="none" strike="noStrike" cap="none" dirty="0">
                <a:solidFill>
                  <a:srgbClr val="000000"/>
                </a:solidFill>
                <a:latin typeface="Times New Roman"/>
                <a:ea typeface="Times New Roman"/>
                <a:cs typeface="Times New Roman"/>
                <a:sym typeface="Times New Roman"/>
              </a:rPr>
              <a:t>p</a:t>
            </a:r>
            <a:r>
              <a:rPr lang="en-US" sz="2600" b="0" i="0" u="none" strike="noStrike" cap="none" dirty="0">
                <a:solidFill>
                  <a:srgbClr val="000000"/>
                </a:solidFill>
                <a:latin typeface="Times New Roman"/>
                <a:ea typeface="Times New Roman"/>
                <a:cs typeface="Times New Roman"/>
                <a:sym typeface="Times New Roman"/>
              </a:rPr>
              <a:t>'(</a:t>
            </a:r>
            <a:r>
              <a:rPr lang="en-US" sz="2600" b="0" i="1" u="none" strike="noStrike" cap="none" dirty="0">
                <a:solidFill>
                  <a:srgbClr val="000000"/>
                </a:solidFill>
                <a:latin typeface="Times New Roman"/>
                <a:ea typeface="Times New Roman"/>
                <a:cs typeface="Times New Roman"/>
                <a:sym typeface="Times New Roman"/>
              </a:rPr>
              <a:t>x</a:t>
            </a:r>
            <a:r>
              <a:rPr lang="en-US" sz="2600" b="0" i="0" u="none" strike="noStrike" cap="none" dirty="0">
                <a:solidFill>
                  <a:srgbClr val="000000"/>
                </a:solidFill>
                <a:latin typeface="Times New Roman"/>
                <a:ea typeface="Times New Roman"/>
                <a:cs typeface="Times New Roman"/>
                <a:sym typeface="Times New Roman"/>
              </a:rPr>
              <a:t>) </a:t>
            </a:r>
            <a:r>
              <a:rPr lang="en-US" sz="2600" b="0" i="0" u="none" strike="noStrike" cap="none" dirty="0">
                <a:solidFill>
                  <a:srgbClr val="000000"/>
                </a:solidFill>
                <a:latin typeface="Noto Sans Symbols"/>
                <a:ea typeface="Noto Sans Symbols"/>
                <a:cs typeface="Noto Sans Symbols"/>
                <a:sym typeface="Noto Sans Symbols"/>
              </a:rPr>
              <a:t>=</a:t>
            </a:r>
            <a:endParaRPr sz="2600" b="0" i="0" u="none" strike="noStrike" cap="none" dirty="0">
              <a:solidFill>
                <a:srgbClr val="000000"/>
              </a:solidFill>
              <a:latin typeface="Noto Sans Symbols"/>
              <a:ea typeface="Noto Sans Symbols"/>
              <a:cs typeface="Noto Sans Symbols"/>
              <a:sym typeface="Noto Sans Symbols"/>
            </a:endParaRPr>
          </a:p>
        </p:txBody>
      </p:sp>
      <p:sp>
        <p:nvSpPr>
          <p:cNvPr id="688" name="Google Shape;688;p87"/>
          <p:cNvSpPr txBox="1"/>
          <p:nvPr/>
        </p:nvSpPr>
        <p:spPr>
          <a:xfrm>
            <a:off x="6042722" y="1691750"/>
            <a:ext cx="1039200" cy="429900"/>
          </a:xfrm>
          <a:prstGeom prst="rect">
            <a:avLst/>
          </a:prstGeom>
          <a:noFill/>
          <a:ln>
            <a:noFill/>
          </a:ln>
        </p:spPr>
        <p:txBody>
          <a:bodyPr spcFirstLastPara="1" wrap="square" lIns="0" tIns="12700" rIns="0" bIns="0" anchor="t" anchorCtr="0">
            <a:noAutofit/>
          </a:bodyPr>
          <a:lstStyle/>
          <a:p>
            <a:pPr marL="252729" marR="0" lvl="0" indent="-240029" algn="l" rtl="0">
              <a:lnSpc>
                <a:spcPct val="100000"/>
              </a:lnSpc>
              <a:spcBef>
                <a:spcPts val="0"/>
              </a:spcBef>
              <a:spcAft>
                <a:spcPts val="0"/>
              </a:spcAft>
              <a:buClr>
                <a:srgbClr val="000000"/>
              </a:buClr>
              <a:buSzPts val="2650"/>
              <a:buFont typeface="Noto Sans Symbols"/>
              <a:buChar char="+"/>
            </a:pPr>
            <a:r>
              <a:rPr lang="en-US" sz="2650" b="0" i="0" u="none" strike="noStrike" cap="none">
                <a:solidFill>
                  <a:srgbClr val="000000"/>
                </a:solidFill>
                <a:latin typeface="Times New Roman"/>
                <a:ea typeface="Times New Roman"/>
                <a:cs typeface="Times New Roman"/>
                <a:sym typeface="Times New Roman"/>
              </a:rPr>
              <a:t>4</a:t>
            </a:r>
            <a:r>
              <a:rPr lang="en-US" sz="2650" b="0" i="1" u="none" strike="noStrike" cap="none">
                <a:solidFill>
                  <a:srgbClr val="000000"/>
                </a:solidFill>
                <a:latin typeface="Times New Roman"/>
                <a:ea typeface="Times New Roman"/>
                <a:cs typeface="Times New Roman"/>
                <a:sym typeface="Times New Roman"/>
              </a:rPr>
              <a:t>e</a:t>
            </a:r>
            <a:r>
              <a:rPr lang="en-US" sz="2325" b="0" i="0" u="none" strike="noStrike" cap="none" baseline="30000">
                <a:solidFill>
                  <a:srgbClr val="000000"/>
                </a:solidFill>
                <a:latin typeface="Times New Roman"/>
                <a:ea typeface="Times New Roman"/>
                <a:cs typeface="Times New Roman"/>
                <a:sym typeface="Times New Roman"/>
              </a:rPr>
              <a:t>2 </a:t>
            </a:r>
            <a:r>
              <a:rPr lang="en-US" sz="2325" b="0" i="1" u="none" strike="noStrike" cap="none" baseline="30000">
                <a:solidFill>
                  <a:srgbClr val="000000"/>
                </a:solidFill>
                <a:latin typeface="Times New Roman"/>
                <a:ea typeface="Times New Roman"/>
                <a:cs typeface="Times New Roman"/>
                <a:sym typeface="Times New Roman"/>
              </a:rPr>
              <a:t>y</a:t>
            </a:r>
            <a:endParaRPr sz="2325" b="0" i="0" u="none" strike="noStrike" cap="none" baseline="30000">
              <a:solidFill>
                <a:srgbClr val="000000"/>
              </a:solidFill>
              <a:latin typeface="Times New Roman"/>
              <a:ea typeface="Times New Roman"/>
              <a:cs typeface="Times New Roman"/>
              <a:sym typeface="Times New Roman"/>
            </a:endParaRPr>
          </a:p>
        </p:txBody>
      </p:sp>
      <p:sp>
        <p:nvSpPr>
          <p:cNvPr id="689" name="Google Shape;689;p87"/>
          <p:cNvSpPr txBox="1"/>
          <p:nvPr/>
        </p:nvSpPr>
        <p:spPr>
          <a:xfrm>
            <a:off x="4283900" y="1691750"/>
            <a:ext cx="1870500" cy="4299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650"/>
              <a:buFont typeface="Times New Roman"/>
              <a:buNone/>
            </a:pPr>
            <a:r>
              <a:rPr lang="en-US" sz="2650" b="0" i="1" u="none" strike="noStrike" cap="none">
                <a:solidFill>
                  <a:srgbClr val="000000"/>
                </a:solidFill>
                <a:latin typeface="Times New Roman"/>
                <a:ea typeface="Times New Roman"/>
                <a:cs typeface="Times New Roman"/>
                <a:sym typeface="Times New Roman"/>
              </a:rPr>
              <a:t>s</a:t>
            </a:r>
            <a:r>
              <a:rPr lang="en-US" sz="2650" b="0" i="0" u="none" strike="noStrike" cap="none">
                <a:solidFill>
                  <a:srgbClr val="000000"/>
                </a:solidFill>
                <a:latin typeface="Times New Roman"/>
                <a:ea typeface="Times New Roman"/>
                <a:cs typeface="Times New Roman"/>
                <a:sym typeface="Times New Roman"/>
              </a:rPr>
              <a:t>'( </a:t>
            </a:r>
            <a:r>
              <a:rPr lang="en-US" sz="2650" b="0" i="1" u="none" strike="noStrike" cap="none">
                <a:solidFill>
                  <a:srgbClr val="000000"/>
                </a:solidFill>
                <a:latin typeface="Times New Roman"/>
                <a:ea typeface="Times New Roman"/>
                <a:cs typeface="Times New Roman"/>
                <a:sym typeface="Times New Roman"/>
              </a:rPr>
              <a:t>y</a:t>
            </a:r>
            <a:r>
              <a:rPr lang="en-US" sz="2650" b="0" i="0" u="none" strike="noStrike" cap="none">
                <a:solidFill>
                  <a:srgbClr val="000000"/>
                </a:solidFill>
                <a:latin typeface="Times New Roman"/>
                <a:ea typeface="Times New Roman"/>
                <a:cs typeface="Times New Roman"/>
                <a:sym typeface="Times New Roman"/>
              </a:rPr>
              <a:t>) </a:t>
            </a:r>
            <a:r>
              <a:rPr lang="en-US" sz="2650" b="0" i="0" u="none" strike="noStrike" cap="none">
                <a:solidFill>
                  <a:srgbClr val="000000"/>
                </a:solidFill>
                <a:latin typeface="Noto Sans Symbols"/>
                <a:ea typeface="Noto Sans Symbols"/>
                <a:cs typeface="Noto Sans Symbols"/>
                <a:sym typeface="Noto Sans Symbols"/>
              </a:rPr>
              <a:t>=</a:t>
            </a:r>
            <a:r>
              <a:rPr lang="en-US" sz="2650" b="0" i="0" u="none" strike="noStrike" cap="none">
                <a:solidFill>
                  <a:srgbClr val="000000"/>
                </a:solidFill>
                <a:latin typeface="Times New Roman"/>
                <a:ea typeface="Times New Roman"/>
                <a:cs typeface="Times New Roman"/>
                <a:sym typeface="Times New Roman"/>
              </a:rPr>
              <a:t> 8</a:t>
            </a:r>
            <a:r>
              <a:rPr lang="en-US" sz="2650" b="0" i="1" u="none" strike="noStrike" cap="none">
                <a:solidFill>
                  <a:srgbClr val="000000"/>
                </a:solidFill>
                <a:latin typeface="Times New Roman"/>
                <a:ea typeface="Times New Roman"/>
                <a:cs typeface="Times New Roman"/>
                <a:sym typeface="Times New Roman"/>
              </a:rPr>
              <a:t>ye</a:t>
            </a:r>
            <a:r>
              <a:rPr lang="en-US" sz="2325" b="0" i="0" u="none" strike="noStrike" cap="none" baseline="30000">
                <a:solidFill>
                  <a:srgbClr val="000000"/>
                </a:solidFill>
                <a:latin typeface="Times New Roman"/>
                <a:ea typeface="Times New Roman"/>
                <a:cs typeface="Times New Roman"/>
                <a:sym typeface="Times New Roman"/>
              </a:rPr>
              <a:t>2 </a:t>
            </a:r>
            <a:r>
              <a:rPr lang="en-US" sz="2325" b="0" i="1" u="none" strike="noStrike" cap="none" baseline="30000">
                <a:solidFill>
                  <a:srgbClr val="000000"/>
                </a:solidFill>
                <a:latin typeface="Times New Roman"/>
                <a:ea typeface="Times New Roman"/>
                <a:cs typeface="Times New Roman"/>
                <a:sym typeface="Times New Roman"/>
              </a:rPr>
              <a:t>y</a:t>
            </a:r>
            <a:endParaRPr sz="2325" b="0" i="0" u="none" strike="noStrike" cap="none" baseline="30000">
              <a:solidFill>
                <a:srgbClr val="000000"/>
              </a:solidFill>
              <a:latin typeface="Times New Roman"/>
              <a:ea typeface="Times New Roman"/>
              <a:cs typeface="Times New Roman"/>
              <a:sym typeface="Times New Roman"/>
            </a:endParaRPr>
          </a:p>
        </p:txBody>
      </p:sp>
      <p:sp>
        <p:nvSpPr>
          <p:cNvPr id="690" name="Google Shape;690;p87"/>
          <p:cNvSpPr txBox="1"/>
          <p:nvPr/>
        </p:nvSpPr>
        <p:spPr>
          <a:xfrm>
            <a:off x="354842" y="6474967"/>
            <a:ext cx="196842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Texas A&amp;M Dept of Statistics</a:t>
            </a:r>
            <a:endParaRPr/>
          </a:p>
        </p:txBody>
      </p:sp>
    </p:spTree>
    <p:extLst>
      <p:ext uri="{BB962C8B-B14F-4D97-AF65-F5344CB8AC3E}">
        <p14:creationId xmlns:p14="http://schemas.microsoft.com/office/powerpoint/2010/main" val="285323687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8"/>
          <p:cNvSpPr txBox="1">
            <a:spLocks noGrp="1"/>
          </p:cNvSpPr>
          <p:nvPr>
            <p:ph type="title" idx="4294967295"/>
          </p:nvPr>
        </p:nvSpPr>
        <p:spPr>
          <a:xfrm>
            <a:off x="0" y="0"/>
            <a:ext cx="9144000" cy="685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Probability Review</a:t>
            </a:r>
            <a:endParaRPr dirty="0"/>
          </a:p>
        </p:txBody>
      </p:sp>
    </p:spTree>
    <p:extLst>
      <p:ext uri="{BB962C8B-B14F-4D97-AF65-F5344CB8AC3E}">
        <p14:creationId xmlns:p14="http://schemas.microsoft.com/office/powerpoint/2010/main" val="12558835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0"/>
          <p:cNvSpPr txBox="1">
            <a:spLocks noGrp="1"/>
          </p:cNvSpPr>
          <p:nvPr>
            <p:ph type="title" idx="4294967295"/>
          </p:nvPr>
        </p:nvSpPr>
        <p:spPr>
          <a:xfrm>
            <a:off x="-1828800" y="3810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Probability Theory</a:t>
            </a:r>
            <a:endParaRPr dirty="0">
              <a:solidFill>
                <a:srgbClr val="000000"/>
              </a:solidFill>
            </a:endParaRPr>
          </a:p>
        </p:txBody>
      </p:sp>
      <p:pic>
        <p:nvPicPr>
          <p:cNvPr id="708" name="Google Shape;708;p90"/>
          <p:cNvPicPr preferRelativeResize="0"/>
          <p:nvPr/>
        </p:nvPicPr>
        <p:blipFill rotWithShape="1">
          <a:blip r:embed="rId3">
            <a:alphaModFix/>
          </a:blip>
          <a:srcRect/>
          <a:stretch/>
        </p:blipFill>
        <p:spPr>
          <a:xfrm>
            <a:off x="457200" y="1333500"/>
            <a:ext cx="8382000" cy="4991100"/>
          </a:xfrm>
          <a:prstGeom prst="rect">
            <a:avLst/>
          </a:prstGeom>
          <a:noFill/>
          <a:ln>
            <a:noFill/>
          </a:ln>
        </p:spPr>
      </p:pic>
    </p:spTree>
    <p:extLst>
      <p:ext uri="{BB962C8B-B14F-4D97-AF65-F5344CB8AC3E}">
        <p14:creationId xmlns:p14="http://schemas.microsoft.com/office/powerpoint/2010/main" val="121799535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89"/>
          <p:cNvSpPr txBox="1">
            <a:spLocks noGrp="1"/>
          </p:cNvSpPr>
          <p:nvPr>
            <p:ph type="title" idx="4294967295"/>
          </p:nvPr>
        </p:nvSpPr>
        <p:spPr>
          <a:xfrm>
            <a:off x="-1828800" y="328612"/>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Probability Theory</a:t>
            </a:r>
            <a:endParaRPr dirty="0">
              <a:solidFill>
                <a:srgbClr val="000000"/>
              </a:solidFill>
            </a:endParaRPr>
          </a:p>
        </p:txBody>
      </p:sp>
      <p:pic>
        <p:nvPicPr>
          <p:cNvPr id="701" name="Google Shape;701;p89"/>
          <p:cNvPicPr preferRelativeResize="0">
            <a:picLocks noGrp="1"/>
          </p:cNvPicPr>
          <p:nvPr>
            <p:ph type="body" idx="4294967295"/>
          </p:nvPr>
        </p:nvPicPr>
        <p:blipFill rotWithShape="1">
          <a:blip r:embed="rId3">
            <a:alphaModFix/>
          </a:blip>
          <a:srcRect/>
          <a:stretch/>
        </p:blipFill>
        <p:spPr>
          <a:xfrm>
            <a:off x="228600" y="1676400"/>
            <a:ext cx="7848600" cy="3709988"/>
          </a:xfrm>
          <a:prstGeom prst="rect">
            <a:avLst/>
          </a:prstGeom>
          <a:noFill/>
          <a:ln>
            <a:noFill/>
          </a:ln>
        </p:spPr>
      </p:pic>
    </p:spTree>
    <p:extLst>
      <p:ext uri="{BB962C8B-B14F-4D97-AF65-F5344CB8AC3E}">
        <p14:creationId xmlns:p14="http://schemas.microsoft.com/office/powerpoint/2010/main" val="401231944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4" name="Title 3"/>
          <p:cNvSpPr>
            <a:spLocks noGrp="1"/>
          </p:cNvSpPr>
          <p:nvPr>
            <p:ph type="title" idx="4294967295"/>
          </p:nvPr>
        </p:nvSpPr>
        <p:spPr>
          <a:xfrm>
            <a:off x="0" y="160338"/>
            <a:ext cx="6991350" cy="765175"/>
          </a:xfrm>
        </p:spPr>
        <p:txBody>
          <a:bodyPr/>
          <a:lstStyle/>
          <a:p>
            <a:r>
              <a:rPr lang="en-US" dirty="0" smtClean="0"/>
              <a:t>Random Variable</a:t>
            </a:r>
            <a:endParaRPr lang="en-US" dirty="0"/>
          </a:p>
        </p:txBody>
      </p:sp>
      <p:sp>
        <p:nvSpPr>
          <p:cNvPr id="5" name="Rectangle 3"/>
          <p:cNvSpPr txBox="1">
            <a:spLocks noChangeArrowheads="1"/>
          </p:cNvSpPr>
          <p:nvPr/>
        </p:nvSpPr>
        <p:spPr bwMode="auto">
          <a:xfrm>
            <a:off x="342900" y="1480883"/>
            <a:ext cx="81153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r>
              <a:rPr lang="en-US" sz="2400" dirty="0">
                <a:latin typeface="Arial" panose="020B0604020202020204" pitchFamily="34" charset="0"/>
                <a:cs typeface="Arial" panose="020B0604020202020204" pitchFamily="34" charset="0"/>
              </a:rPr>
              <a:t>A </a:t>
            </a:r>
            <a:r>
              <a:rPr lang="en-US" sz="2400" b="1" dirty="0">
                <a:latin typeface="Arial" panose="020B0604020202020204" pitchFamily="34" charset="0"/>
                <a:cs typeface="Arial" panose="020B0604020202020204" pitchFamily="34" charset="0"/>
              </a:rPr>
              <a:t>random variable</a:t>
            </a:r>
            <a:r>
              <a:rPr lang="en-US" sz="2400" dirty="0">
                <a:latin typeface="Arial" panose="020B0604020202020204" pitchFamily="34" charset="0"/>
                <a:cs typeface="Arial" panose="020B0604020202020204" pitchFamily="34" charset="0"/>
              </a:rPr>
              <a:t>, usually written X, is a </a:t>
            </a:r>
            <a:r>
              <a:rPr lang="en-US" sz="2400" b="1" dirty="0">
                <a:latin typeface="Arial" panose="020B0604020202020204" pitchFamily="34" charset="0"/>
                <a:cs typeface="Arial" panose="020B0604020202020204" pitchFamily="34" charset="0"/>
              </a:rPr>
              <a:t>variable</a:t>
            </a:r>
            <a:r>
              <a:rPr lang="en-US" sz="2400" dirty="0">
                <a:latin typeface="Arial" panose="020B0604020202020204" pitchFamily="34" charset="0"/>
                <a:cs typeface="Arial" panose="020B0604020202020204" pitchFamily="34" charset="0"/>
              </a:rPr>
              <a:t> whose possible values are numerical outcomes of a </a:t>
            </a:r>
            <a:r>
              <a:rPr lang="en-US" sz="2400" b="1" dirty="0">
                <a:latin typeface="Arial" panose="020B0604020202020204" pitchFamily="34" charset="0"/>
                <a:cs typeface="Arial" panose="020B0604020202020204" pitchFamily="34" charset="0"/>
              </a:rPr>
              <a:t>random</a:t>
            </a:r>
            <a:r>
              <a:rPr lang="en-US" sz="2400" dirty="0">
                <a:latin typeface="Arial" panose="020B0604020202020204" pitchFamily="34" charset="0"/>
                <a:cs typeface="Arial" panose="020B0604020202020204" pitchFamily="34" charset="0"/>
              </a:rPr>
              <a:t> phenomenon or experiment.</a:t>
            </a:r>
            <a:endParaRPr lang="en-US" altLang="en-US" sz="2400"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228600" y="3352800"/>
            <a:ext cx="8572500" cy="2123658"/>
          </a:xfrm>
          <a:prstGeom prst="rect">
            <a:avLst/>
          </a:prstGeom>
          <a:noFill/>
        </p:spPr>
        <p:txBody>
          <a:bodyPr wrap="square">
            <a:spAutoFit/>
          </a:bodyPr>
          <a:lstStyle/>
          <a:p>
            <a:pPr marL="257175" indent="-257175">
              <a:spcBef>
                <a:spcPct val="20000"/>
              </a:spcBef>
              <a:defRPr/>
            </a:pPr>
            <a:r>
              <a:rPr lang="en-US" sz="2000" b="1" dirty="0">
                <a:solidFill>
                  <a:srgbClr val="009900"/>
                </a:solidFill>
                <a:latin typeface="Arial" charset="0"/>
                <a:cs typeface="Arial" charset="0"/>
              </a:rPr>
              <a:t>Examples</a:t>
            </a:r>
          </a:p>
          <a:p>
            <a:pPr marL="600075" lvl="1" indent="-257175">
              <a:spcBef>
                <a:spcPct val="20000"/>
              </a:spcBef>
              <a:buFont typeface="Wingdings" pitchFamily="2" charset="2"/>
              <a:buChar char="ü"/>
              <a:defRPr/>
            </a:pPr>
            <a:r>
              <a:rPr lang="en-US" sz="2000" dirty="0">
                <a:latin typeface="Arial" charset="0"/>
                <a:cs typeface="Arial" charset="0"/>
              </a:rPr>
              <a:t>X = number of heads when the experiment is flipping a coin 20 times.</a:t>
            </a:r>
          </a:p>
          <a:p>
            <a:pPr marL="600075" lvl="1" indent="-257175">
              <a:spcBef>
                <a:spcPct val="20000"/>
              </a:spcBef>
              <a:buFont typeface="Wingdings" pitchFamily="2" charset="2"/>
              <a:buChar char="ü"/>
              <a:defRPr/>
            </a:pPr>
            <a:r>
              <a:rPr lang="en-US" sz="2000" dirty="0">
                <a:latin typeface="Arial" charset="0"/>
                <a:cs typeface="Arial" charset="0"/>
              </a:rPr>
              <a:t>C = the daily change in a stock price. </a:t>
            </a:r>
          </a:p>
          <a:p>
            <a:pPr marL="600075" lvl="1" indent="-257175">
              <a:spcBef>
                <a:spcPct val="20000"/>
              </a:spcBef>
              <a:buFont typeface="Wingdings" pitchFamily="2" charset="2"/>
              <a:buChar char="ü"/>
              <a:defRPr/>
            </a:pPr>
            <a:r>
              <a:rPr lang="en-US" sz="2000" dirty="0">
                <a:latin typeface="Arial" charset="0"/>
                <a:cs typeface="Arial" charset="0"/>
              </a:rPr>
              <a:t>R = the number of kilometers per </a:t>
            </a:r>
            <a:r>
              <a:rPr lang="en-US" sz="2000" dirty="0" err="1" smtClean="0">
                <a:latin typeface="Arial" charset="0"/>
                <a:cs typeface="Arial" charset="0"/>
              </a:rPr>
              <a:t>litre</a:t>
            </a:r>
            <a:r>
              <a:rPr lang="en-US" sz="2000" dirty="0" smtClean="0">
                <a:latin typeface="Arial" charset="0"/>
                <a:cs typeface="Arial" charset="0"/>
              </a:rPr>
              <a:t> </a:t>
            </a:r>
            <a:r>
              <a:rPr lang="en-US" sz="2000" dirty="0">
                <a:latin typeface="Arial" charset="0"/>
                <a:cs typeface="Arial" charset="0"/>
              </a:rPr>
              <a:t>you get on your </a:t>
            </a:r>
            <a:r>
              <a:rPr lang="en-US" sz="2000" dirty="0" smtClean="0">
                <a:latin typeface="Arial" charset="0"/>
                <a:cs typeface="Arial" charset="0"/>
              </a:rPr>
              <a:t>car </a:t>
            </a:r>
            <a:r>
              <a:rPr lang="en-US" sz="2000" dirty="0">
                <a:latin typeface="Arial" charset="0"/>
                <a:cs typeface="Arial" charset="0"/>
              </a:rPr>
              <a:t>during a family vacation.</a:t>
            </a:r>
          </a:p>
          <a:p>
            <a:pPr eaLnBrk="1" hangingPunct="1">
              <a:defRPr/>
            </a:pPr>
            <a:endParaRPr lang="en-US" sz="2000" dirty="0">
              <a:latin typeface="Arial" charset="0"/>
            </a:endParaRPr>
          </a:p>
        </p:txBody>
      </p:sp>
    </p:spTree>
    <p:extLst>
      <p:ext uri="{BB962C8B-B14F-4D97-AF65-F5344CB8AC3E}">
        <p14:creationId xmlns:p14="http://schemas.microsoft.com/office/powerpoint/2010/main" val="10214410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2"/>
          <p:cNvSpPr txBox="1">
            <a:spLocks noGrp="1"/>
          </p:cNvSpPr>
          <p:nvPr>
            <p:ph type="title" idx="4294967295"/>
          </p:nvPr>
        </p:nvSpPr>
        <p:spPr>
          <a:xfrm>
            <a:off x="201705" y="278224"/>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smtClean="0">
                <a:solidFill>
                  <a:srgbClr val="000000"/>
                </a:solidFill>
              </a:rPr>
              <a:t>Random Variable</a:t>
            </a:r>
            <a:endParaRPr dirty="0">
              <a:solidFill>
                <a:srgbClr val="000000"/>
              </a:solidFill>
            </a:endParaRPr>
          </a:p>
        </p:txBody>
      </p:sp>
      <p:sp>
        <p:nvSpPr>
          <p:cNvPr id="795" name="Google Shape;795;p102"/>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796" name="Google Shape;796;p102"/>
          <p:cNvPicPr preferRelativeResize="0"/>
          <p:nvPr/>
        </p:nvPicPr>
        <p:blipFill rotWithShape="1">
          <a:blip r:embed="rId3">
            <a:alphaModFix/>
          </a:blip>
          <a:srcRect/>
          <a:stretch/>
        </p:blipFill>
        <p:spPr>
          <a:xfrm>
            <a:off x="661987" y="1514360"/>
            <a:ext cx="7820025" cy="4886440"/>
          </a:xfrm>
          <a:prstGeom prst="rect">
            <a:avLst/>
          </a:prstGeom>
          <a:noFill/>
          <a:ln>
            <a:noFill/>
          </a:ln>
        </p:spPr>
      </p:pic>
    </p:spTree>
    <p:extLst>
      <p:ext uri="{BB962C8B-B14F-4D97-AF65-F5344CB8AC3E}">
        <p14:creationId xmlns:p14="http://schemas.microsoft.com/office/powerpoint/2010/main" val="18208873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0" y="160338"/>
            <a:ext cx="6991350" cy="765175"/>
          </a:xfrm>
        </p:spPr>
        <p:txBody>
          <a:bodyPr/>
          <a:lstStyle/>
          <a:p>
            <a:r>
              <a:rPr lang="en-US" dirty="0"/>
              <a:t>Random Variable</a:t>
            </a:r>
          </a:p>
        </p:txBody>
      </p:sp>
      <p:sp>
        <p:nvSpPr>
          <p:cNvPr id="7" name="TextBox 3"/>
          <p:cNvSpPr txBox="1">
            <a:spLocks noChangeArrowheads="1"/>
          </p:cNvSpPr>
          <p:nvPr/>
        </p:nvSpPr>
        <p:spPr bwMode="auto">
          <a:xfrm>
            <a:off x="342900" y="1349276"/>
            <a:ext cx="81915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Discrete Random Variable</a:t>
            </a:r>
            <a:r>
              <a:rPr lang="en-US" altLang="en-US" sz="2000" dirty="0">
                <a:solidFill>
                  <a:srgbClr val="009900"/>
                </a:solidFill>
                <a:latin typeface="Arial" panose="020B0604020202020204" pitchFamily="34" charset="0"/>
              </a:rPr>
              <a:t> </a:t>
            </a:r>
          </a:p>
          <a:p>
            <a:pPr eaLnBrk="1" hangingPunct="1">
              <a:lnSpc>
                <a:spcPct val="90000"/>
              </a:lnSpc>
              <a:spcBef>
                <a:spcPct val="0"/>
              </a:spcBef>
              <a:buFontTx/>
              <a:buNone/>
            </a:pPr>
            <a:endParaRPr lang="en-US" altLang="en-US" sz="2000" dirty="0">
              <a:latin typeface="Arial" panose="020B0604020202020204" pitchFamily="34" charset="0"/>
            </a:endParaRPr>
          </a:p>
          <a:p>
            <a:pPr eaLnBrk="1" hangingPunct="1">
              <a:lnSpc>
                <a:spcPct val="90000"/>
              </a:lnSpc>
              <a:spcBef>
                <a:spcPct val="0"/>
              </a:spcBef>
              <a:buFont typeface="Wingdings" panose="05000000000000000000" pitchFamily="2" charset="2"/>
              <a:buChar char="Ø"/>
            </a:pPr>
            <a:r>
              <a:rPr lang="en-US" altLang="en-US" sz="2000" dirty="0">
                <a:latin typeface="Arial" panose="020B0604020202020204" pitchFamily="34" charset="0"/>
              </a:rPr>
              <a:t>  one that takes on a </a:t>
            </a:r>
            <a:r>
              <a:rPr lang="en-US" altLang="en-US" sz="2000" b="1" i="1" dirty="0">
                <a:latin typeface="Arial" panose="020B0604020202020204" pitchFamily="34" charset="0"/>
              </a:rPr>
              <a:t>countable</a:t>
            </a:r>
            <a:r>
              <a:rPr lang="en-US" altLang="en-US" sz="2000" dirty="0">
                <a:latin typeface="Arial" panose="020B0604020202020204" pitchFamily="34" charset="0"/>
              </a:rPr>
              <a:t> number of values </a:t>
            </a:r>
          </a:p>
          <a:p>
            <a:pPr>
              <a:lnSpc>
                <a:spcPct val="90000"/>
              </a:lnSpc>
              <a:spcBef>
                <a:spcPct val="0"/>
              </a:spcBef>
              <a:buFont typeface="Wingdings" panose="05000000000000000000" pitchFamily="2" charset="2"/>
              <a:buChar char="Ø"/>
            </a:pPr>
            <a:r>
              <a:rPr lang="en-US" altLang="en-US" sz="2000" dirty="0" smtClean="0">
                <a:latin typeface="Arial" panose="020B0604020202020204" pitchFamily="34" charset="0"/>
              </a:rPr>
              <a:t> usually </a:t>
            </a:r>
            <a:r>
              <a:rPr lang="en-US" altLang="en-US" sz="2000" dirty="0">
                <a:latin typeface="Arial" panose="020B0604020202020204" pitchFamily="34" charset="0"/>
              </a:rPr>
              <a:t>count data [Number of</a:t>
            </a:r>
            <a:r>
              <a:rPr lang="en-US" altLang="en-US" sz="2000" dirty="0" smtClean="0">
                <a:latin typeface="Arial" panose="020B0604020202020204" pitchFamily="34" charset="0"/>
              </a:rPr>
              <a:t>]</a:t>
            </a:r>
            <a:endParaRPr lang="en-US" altLang="en-US" sz="2000" dirty="0">
              <a:latin typeface="Arial" panose="020B0604020202020204" pitchFamily="34" charset="0"/>
            </a:endParaRPr>
          </a:p>
          <a:p>
            <a:pPr eaLnBrk="1" hangingPunct="1">
              <a:lnSpc>
                <a:spcPct val="90000"/>
              </a:lnSpc>
              <a:spcBef>
                <a:spcPct val="0"/>
              </a:spcBef>
              <a:buFont typeface="Wingdings" panose="05000000000000000000" pitchFamily="2" charset="2"/>
              <a:buChar char="Ø"/>
            </a:pPr>
            <a:r>
              <a:rPr lang="en-US" altLang="en-US" sz="2000" dirty="0" smtClean="0">
                <a:latin typeface="Arial" panose="020B0604020202020204" pitchFamily="34" charset="0"/>
              </a:rPr>
              <a:t> list </a:t>
            </a:r>
            <a:r>
              <a:rPr lang="en-US" altLang="en-US" sz="2000" b="1" dirty="0">
                <a:latin typeface="Arial" panose="020B0604020202020204" pitchFamily="34" charset="0"/>
              </a:rPr>
              <a:t>all</a:t>
            </a:r>
            <a:r>
              <a:rPr lang="en-US" altLang="en-US" sz="2000" dirty="0">
                <a:latin typeface="Arial" panose="020B0604020202020204" pitchFamily="34" charset="0"/>
              </a:rPr>
              <a:t> possible outcomes without missing </a:t>
            </a:r>
            <a:r>
              <a:rPr lang="en-US" altLang="en-US" sz="2000" dirty="0" smtClean="0">
                <a:latin typeface="Arial" panose="020B0604020202020204" pitchFamily="34" charset="0"/>
              </a:rPr>
              <a:t>any of them</a:t>
            </a:r>
            <a:endParaRPr lang="en-US" altLang="en-US" sz="2000" b="1" u="sng" dirty="0">
              <a:latin typeface="Arial" panose="020B0604020202020204" pitchFamily="34" charset="0"/>
            </a:endParaRPr>
          </a:p>
        </p:txBody>
      </p:sp>
      <p:sp>
        <p:nvSpPr>
          <p:cNvPr id="8" name="TextBox 7"/>
          <p:cNvSpPr txBox="1">
            <a:spLocks noChangeArrowheads="1"/>
          </p:cNvSpPr>
          <p:nvPr/>
        </p:nvSpPr>
        <p:spPr bwMode="auto">
          <a:xfrm>
            <a:off x="190500" y="3277261"/>
            <a:ext cx="84963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Example:</a:t>
            </a:r>
          </a:p>
          <a:p>
            <a:pPr lvl="1" eaLnBrk="1" hangingPunct="1">
              <a:lnSpc>
                <a:spcPct val="90000"/>
              </a:lnSpc>
              <a:spcBef>
                <a:spcPct val="0"/>
              </a:spcBef>
              <a:buFont typeface="Wingdings" panose="05000000000000000000" pitchFamily="2" charset="2"/>
              <a:buChar char="ü"/>
            </a:pPr>
            <a:endParaRPr lang="en-US" altLang="en-US" sz="2000" dirty="0">
              <a:latin typeface="Arial" panose="020B0604020202020204" pitchFamily="34" charset="0"/>
            </a:endParaRPr>
          </a:p>
          <a:p>
            <a:pPr lvl="1" eaLnBrk="1" hangingPunct="1">
              <a:lnSpc>
                <a:spcPct val="90000"/>
              </a:lnSpc>
              <a:spcBef>
                <a:spcPct val="0"/>
              </a:spcBef>
              <a:buFont typeface="Wingdings" panose="05000000000000000000" pitchFamily="2" charset="2"/>
              <a:buChar char="ü"/>
            </a:pPr>
            <a:r>
              <a:rPr lang="en-US" altLang="en-US" sz="2000" dirty="0">
                <a:latin typeface="Arial" panose="020B0604020202020204" pitchFamily="34" charset="0"/>
              </a:rPr>
              <a:t> X = sum of values on the roll of two dice: </a:t>
            </a:r>
            <a:endParaRPr lang="en-US" altLang="en-US" sz="2000" dirty="0" smtClean="0">
              <a:latin typeface="Arial" panose="020B0604020202020204" pitchFamily="34" charset="0"/>
            </a:endParaRPr>
          </a:p>
          <a:p>
            <a:pPr marL="914400" lvl="2" indent="0">
              <a:lnSpc>
                <a:spcPct val="90000"/>
              </a:lnSpc>
              <a:spcBef>
                <a:spcPct val="0"/>
              </a:spcBef>
              <a:buNone/>
            </a:pPr>
            <a:r>
              <a:rPr lang="en-US" altLang="en-US" sz="2000" dirty="0" smtClean="0">
                <a:latin typeface="Arial" panose="020B0604020202020204" pitchFamily="34" charset="0"/>
              </a:rPr>
              <a:t>	X </a:t>
            </a:r>
            <a:r>
              <a:rPr lang="en-US" altLang="en-US" sz="2000" dirty="0">
                <a:latin typeface="Arial" panose="020B0604020202020204" pitchFamily="34" charset="0"/>
              </a:rPr>
              <a:t>has to be either 2, 3, 4, …, or 12</a:t>
            </a:r>
            <a:r>
              <a:rPr lang="en-US" altLang="en-US" sz="1600" dirty="0">
                <a:latin typeface="Arial" panose="020B0604020202020204" pitchFamily="34" charset="0"/>
              </a:rPr>
              <a:t>.</a:t>
            </a:r>
          </a:p>
          <a:p>
            <a:pPr lvl="1" eaLnBrk="1" hangingPunct="1">
              <a:lnSpc>
                <a:spcPct val="90000"/>
              </a:lnSpc>
              <a:spcBef>
                <a:spcPct val="0"/>
              </a:spcBef>
              <a:buFont typeface="Wingdings" panose="05000000000000000000" pitchFamily="2" charset="2"/>
              <a:buChar char="ü"/>
            </a:pPr>
            <a:endParaRPr lang="en-US" altLang="en-US" sz="2000" dirty="0">
              <a:latin typeface="Arial" panose="020B0604020202020204" pitchFamily="34" charset="0"/>
            </a:endParaRPr>
          </a:p>
          <a:p>
            <a:pPr lvl="1" eaLnBrk="1" hangingPunct="1">
              <a:lnSpc>
                <a:spcPct val="90000"/>
              </a:lnSpc>
              <a:spcBef>
                <a:spcPct val="0"/>
              </a:spcBef>
              <a:buFont typeface="Wingdings" panose="05000000000000000000" pitchFamily="2" charset="2"/>
              <a:buChar char="ü"/>
            </a:pPr>
            <a:r>
              <a:rPr lang="en-US" altLang="en-US" sz="2000" dirty="0">
                <a:latin typeface="Arial" panose="020B0604020202020204" pitchFamily="34" charset="0"/>
              </a:rPr>
              <a:t> Y = number of </a:t>
            </a:r>
            <a:r>
              <a:rPr lang="en-US" altLang="en-US" sz="2000" dirty="0" smtClean="0">
                <a:latin typeface="Arial" panose="020B0604020202020204" pitchFamily="34" charset="0"/>
              </a:rPr>
              <a:t>students in </a:t>
            </a:r>
            <a:r>
              <a:rPr lang="en-US" altLang="en-US" sz="2000" dirty="0" err="1" smtClean="0">
                <a:latin typeface="Arial" panose="020B0604020202020204" pitchFamily="34" charset="0"/>
              </a:rPr>
              <a:t>MTech</a:t>
            </a:r>
            <a:r>
              <a:rPr lang="en-US" altLang="en-US" sz="2000" dirty="0" smtClean="0">
                <a:latin typeface="Arial" panose="020B0604020202020204" pitchFamily="34" charset="0"/>
              </a:rPr>
              <a:t> DSE: </a:t>
            </a:r>
          </a:p>
          <a:p>
            <a:pPr lvl="1" eaLnBrk="1" hangingPunct="1">
              <a:lnSpc>
                <a:spcPct val="90000"/>
              </a:lnSpc>
              <a:spcBef>
                <a:spcPct val="0"/>
              </a:spcBef>
              <a:buNone/>
            </a:pPr>
            <a:r>
              <a:rPr lang="en-US" altLang="en-US" sz="2000" dirty="0">
                <a:latin typeface="Arial" panose="020B0604020202020204" pitchFamily="34" charset="0"/>
              </a:rPr>
              <a:t>	</a:t>
            </a:r>
            <a:r>
              <a:rPr lang="en-US" altLang="en-US" sz="2000" dirty="0" smtClean="0">
                <a:latin typeface="Arial" panose="020B0604020202020204" pitchFamily="34" charset="0"/>
              </a:rPr>
              <a:t>    Y </a:t>
            </a:r>
            <a:r>
              <a:rPr lang="en-US" altLang="en-US" sz="2000" dirty="0">
                <a:latin typeface="Arial" panose="020B0604020202020204" pitchFamily="34" charset="0"/>
              </a:rPr>
              <a:t>has to be </a:t>
            </a:r>
            <a:r>
              <a:rPr lang="en-US" altLang="en-US" sz="2000" dirty="0" smtClean="0">
                <a:latin typeface="Arial" panose="020B0604020202020204" pitchFamily="34" charset="0"/>
              </a:rPr>
              <a:t>60,65,70 …………</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245865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0" y="160338"/>
            <a:ext cx="6991350" cy="765175"/>
          </a:xfrm>
        </p:spPr>
        <p:txBody>
          <a:bodyPr/>
          <a:lstStyle/>
          <a:p>
            <a:r>
              <a:rPr lang="en-US" dirty="0"/>
              <a:t>Random Variable</a:t>
            </a:r>
          </a:p>
        </p:txBody>
      </p:sp>
      <p:sp>
        <p:nvSpPr>
          <p:cNvPr id="4" name="TextBox 3"/>
          <p:cNvSpPr txBox="1">
            <a:spLocks noChangeArrowheads="1"/>
          </p:cNvSpPr>
          <p:nvPr/>
        </p:nvSpPr>
        <p:spPr bwMode="auto">
          <a:xfrm>
            <a:off x="228600" y="1505301"/>
            <a:ext cx="81153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Continuous Random Variable </a:t>
            </a:r>
          </a:p>
          <a:p>
            <a:pPr eaLnBrk="1" hangingPunct="1">
              <a:lnSpc>
                <a:spcPct val="90000"/>
              </a:lnSpc>
              <a:spcBef>
                <a:spcPct val="0"/>
              </a:spcBef>
              <a:buFontTx/>
              <a:buNone/>
            </a:pPr>
            <a:endParaRPr lang="en-US" altLang="en-US" sz="2000" b="1" dirty="0">
              <a:solidFill>
                <a:srgbClr val="009900"/>
              </a:solidFill>
              <a:latin typeface="Arial" panose="020B0604020202020204" pitchFamily="34" charset="0"/>
            </a:endParaRPr>
          </a:p>
          <a:p>
            <a:pPr marL="342900" indent="-342900">
              <a:lnSpc>
                <a:spcPct val="90000"/>
              </a:lnSpc>
              <a:spcBef>
                <a:spcPct val="0"/>
              </a:spcBef>
            </a:pPr>
            <a:r>
              <a:rPr lang="en-US" altLang="en-US" sz="2000" dirty="0" smtClean="0">
                <a:latin typeface="Arial" panose="020B0604020202020204" pitchFamily="34" charset="0"/>
              </a:rPr>
              <a:t>Variable that </a:t>
            </a:r>
            <a:r>
              <a:rPr lang="en-US" altLang="en-US" sz="2000" dirty="0">
                <a:latin typeface="Arial" panose="020B0604020202020204" pitchFamily="34" charset="0"/>
              </a:rPr>
              <a:t>takes on an uncountable number of values </a:t>
            </a:r>
          </a:p>
          <a:p>
            <a:pPr marL="342900" indent="-342900">
              <a:lnSpc>
                <a:spcPct val="90000"/>
              </a:lnSpc>
              <a:spcBef>
                <a:spcPct val="0"/>
              </a:spcBef>
            </a:pPr>
            <a:endParaRPr lang="en-US" altLang="en-US" sz="2000" dirty="0">
              <a:latin typeface="Arial" panose="020B0604020202020204" pitchFamily="34" charset="0"/>
            </a:endParaRPr>
          </a:p>
          <a:p>
            <a:pPr marL="342900" indent="-342900">
              <a:lnSpc>
                <a:spcPct val="90000"/>
              </a:lnSpc>
              <a:spcBef>
                <a:spcPct val="0"/>
              </a:spcBef>
            </a:pPr>
            <a:r>
              <a:rPr lang="en-US" altLang="en-US" sz="2000" dirty="0">
                <a:latin typeface="Arial" panose="020B0604020202020204" pitchFamily="34" charset="0"/>
              </a:rPr>
              <a:t>U</a:t>
            </a:r>
            <a:r>
              <a:rPr lang="en-US" altLang="en-US" sz="2000" dirty="0" smtClean="0">
                <a:latin typeface="Arial" panose="020B0604020202020204" pitchFamily="34" charset="0"/>
              </a:rPr>
              <a:t>sually </a:t>
            </a:r>
            <a:r>
              <a:rPr lang="en-US" altLang="en-US" sz="2000" dirty="0">
                <a:latin typeface="Arial" panose="020B0604020202020204" pitchFamily="34" charset="0"/>
              </a:rPr>
              <a:t>measurement data [time, weight, distance, </a:t>
            </a:r>
            <a:r>
              <a:rPr lang="en-US" altLang="en-US" sz="2000" dirty="0" err="1">
                <a:latin typeface="Arial" panose="020B0604020202020204" pitchFamily="34" charset="0"/>
              </a:rPr>
              <a:t>etc</a:t>
            </a:r>
            <a:r>
              <a:rPr lang="en-US" altLang="en-US" sz="2000" dirty="0">
                <a:latin typeface="Arial" panose="020B0604020202020204" pitchFamily="34" charset="0"/>
              </a:rPr>
              <a:t>]</a:t>
            </a:r>
          </a:p>
          <a:p>
            <a:pPr marL="342900" indent="-342900">
              <a:lnSpc>
                <a:spcPct val="90000"/>
              </a:lnSpc>
              <a:spcBef>
                <a:spcPct val="0"/>
              </a:spcBef>
            </a:pPr>
            <a:endParaRPr lang="en-US" altLang="en-US" sz="2000" dirty="0">
              <a:latin typeface="Arial" panose="020B0604020202020204" pitchFamily="34" charset="0"/>
            </a:endParaRPr>
          </a:p>
          <a:p>
            <a:pPr marL="342900" indent="-342900">
              <a:lnSpc>
                <a:spcPct val="90000"/>
              </a:lnSpc>
              <a:spcBef>
                <a:spcPct val="0"/>
              </a:spcBef>
            </a:pPr>
            <a:r>
              <a:rPr lang="en-US" altLang="en-US" sz="2000" dirty="0" smtClean="0">
                <a:latin typeface="Arial" panose="020B0604020202020204" pitchFamily="34" charset="0"/>
              </a:rPr>
              <a:t>You </a:t>
            </a:r>
            <a:r>
              <a:rPr lang="en-US" altLang="en-US" sz="2000" dirty="0">
                <a:latin typeface="Arial" panose="020B0604020202020204" pitchFamily="34" charset="0"/>
              </a:rPr>
              <a:t>can never list all possible outcomes even if you had an infinite amount of time</a:t>
            </a:r>
          </a:p>
        </p:txBody>
      </p:sp>
      <p:sp>
        <p:nvSpPr>
          <p:cNvPr id="5" name="TextBox 4"/>
          <p:cNvSpPr txBox="1">
            <a:spLocks noChangeArrowheads="1"/>
          </p:cNvSpPr>
          <p:nvPr/>
        </p:nvSpPr>
        <p:spPr bwMode="auto">
          <a:xfrm>
            <a:off x="228600" y="4126011"/>
            <a:ext cx="81153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Example:</a:t>
            </a:r>
          </a:p>
          <a:p>
            <a:pPr eaLnBrk="1" hangingPunct="1">
              <a:lnSpc>
                <a:spcPct val="90000"/>
              </a:lnSpc>
              <a:spcBef>
                <a:spcPct val="0"/>
              </a:spcBef>
              <a:buFontTx/>
              <a:buNone/>
            </a:pPr>
            <a:endParaRPr lang="en-US" altLang="en-US" sz="2000" b="1" dirty="0">
              <a:solidFill>
                <a:srgbClr val="009900"/>
              </a:solidFill>
              <a:latin typeface="Arial" panose="020B0604020202020204" pitchFamily="34" charset="0"/>
            </a:endParaRPr>
          </a:p>
          <a:p>
            <a:pPr>
              <a:lnSpc>
                <a:spcPct val="90000"/>
              </a:lnSpc>
              <a:spcBef>
                <a:spcPct val="0"/>
              </a:spcBef>
              <a:buNone/>
            </a:pPr>
            <a:r>
              <a:rPr lang="en-US" altLang="en-US" sz="2000" dirty="0" smtClean="0">
                <a:latin typeface="Arial" panose="020B0604020202020204" pitchFamily="34" charset="0"/>
              </a:rPr>
              <a:t>X </a:t>
            </a:r>
            <a:r>
              <a:rPr lang="en-US" altLang="en-US" sz="2000" dirty="0">
                <a:latin typeface="Arial" panose="020B0604020202020204" pitchFamily="34" charset="0"/>
              </a:rPr>
              <a:t>=  time it takes you to drive home from work place: X &gt; 0, might be 30.1 minutes measured to the nearest tenth but in reality the actual time is 30.10000001…………………. minutes?)</a:t>
            </a:r>
          </a:p>
          <a:p>
            <a:pPr indent="-257175">
              <a:lnSpc>
                <a:spcPct val="90000"/>
              </a:lnSpc>
              <a:spcBef>
                <a:spcPct val="0"/>
              </a:spcBef>
              <a:buFont typeface="Wingdings" panose="05000000000000000000" pitchFamily="2" charset="2"/>
              <a:buChar char="Ø"/>
            </a:pPr>
            <a:endParaRPr lang="en-US" altLang="en-US" sz="2000" dirty="0">
              <a:latin typeface="Arial" panose="020B0604020202020204" pitchFamily="34" charset="0"/>
            </a:endParaRPr>
          </a:p>
          <a:p>
            <a:pPr>
              <a:lnSpc>
                <a:spcPct val="90000"/>
              </a:lnSpc>
              <a:spcBef>
                <a:spcPct val="0"/>
              </a:spcBef>
              <a:buNone/>
            </a:pPr>
            <a:r>
              <a:rPr lang="en-US" altLang="en-US" sz="2000" dirty="0">
                <a:latin typeface="Arial" panose="020B0604020202020204" pitchFamily="34" charset="0"/>
              </a:rPr>
              <a:t>Exercise: try to list all possible numbers between 0 and 1</a:t>
            </a:r>
          </a:p>
        </p:txBody>
      </p:sp>
    </p:spTree>
    <p:extLst>
      <p:ext uri="{BB962C8B-B14F-4D97-AF65-F5344CB8AC3E}">
        <p14:creationId xmlns:p14="http://schemas.microsoft.com/office/powerpoint/2010/main" val="269095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91"/>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t>Probability Theory</a:t>
            </a:r>
            <a:endParaRPr dirty="0"/>
          </a:p>
        </p:txBody>
      </p:sp>
      <p:pic>
        <p:nvPicPr>
          <p:cNvPr id="715" name="Google Shape;715;p91"/>
          <p:cNvPicPr preferRelativeResize="0"/>
          <p:nvPr/>
        </p:nvPicPr>
        <p:blipFill rotWithShape="1">
          <a:blip r:embed="rId3">
            <a:alphaModFix/>
          </a:blip>
          <a:srcRect/>
          <a:stretch/>
        </p:blipFill>
        <p:spPr>
          <a:xfrm>
            <a:off x="457200" y="1423734"/>
            <a:ext cx="6677025" cy="5049837"/>
          </a:xfrm>
          <a:prstGeom prst="rect">
            <a:avLst/>
          </a:prstGeom>
          <a:noFill/>
          <a:ln>
            <a:noFill/>
          </a:ln>
        </p:spPr>
      </p:pic>
    </p:spTree>
    <p:extLst>
      <p:ext uri="{BB962C8B-B14F-4D97-AF65-F5344CB8AC3E}">
        <p14:creationId xmlns:p14="http://schemas.microsoft.com/office/powerpoint/2010/main" val="198217382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2"/>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t>Probability Theory</a:t>
            </a:r>
            <a:endParaRPr dirty="0"/>
          </a:p>
        </p:txBody>
      </p:sp>
      <p:pic>
        <p:nvPicPr>
          <p:cNvPr id="722" name="Google Shape;722;p92"/>
          <p:cNvPicPr preferRelativeResize="0"/>
          <p:nvPr/>
        </p:nvPicPr>
        <p:blipFill rotWithShape="1">
          <a:blip r:embed="rId3">
            <a:alphaModFix/>
          </a:blip>
          <a:srcRect/>
          <a:stretch/>
        </p:blipFill>
        <p:spPr>
          <a:xfrm>
            <a:off x="609600" y="1676400"/>
            <a:ext cx="6629400" cy="4572000"/>
          </a:xfrm>
          <a:prstGeom prst="rect">
            <a:avLst/>
          </a:prstGeom>
          <a:noFill/>
          <a:ln>
            <a:noFill/>
          </a:ln>
        </p:spPr>
      </p:pic>
    </p:spTree>
    <p:extLst>
      <p:ext uri="{BB962C8B-B14F-4D97-AF65-F5344CB8AC3E}">
        <p14:creationId xmlns:p14="http://schemas.microsoft.com/office/powerpoint/2010/main" val="12006118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0" y="533400"/>
            <a:ext cx="9144000" cy="735874"/>
          </a:xfrm>
        </p:spPr>
        <p:txBody>
          <a:bodyPr/>
          <a:lstStyle/>
          <a:p>
            <a:pPr eaLnBrk="1" hangingPunct="1"/>
            <a:r>
              <a:rPr lang="tr-TR" sz="4400" b="1" dirty="0" smtClean="0">
                <a:latin typeface="+mn-lt"/>
              </a:rPr>
              <a:t>What is Machine Learning?</a:t>
            </a:r>
          </a:p>
        </p:txBody>
      </p:sp>
      <p:sp>
        <p:nvSpPr>
          <p:cNvPr id="107523" name="Rectangle 3"/>
          <p:cNvSpPr>
            <a:spLocks noGrp="1" noChangeArrowheads="1"/>
          </p:cNvSpPr>
          <p:nvPr>
            <p:ph type="body" idx="1"/>
          </p:nvPr>
        </p:nvSpPr>
        <p:spPr>
          <a:xfrm>
            <a:off x="152400" y="1524000"/>
            <a:ext cx="8763000" cy="2743200"/>
          </a:xfrm>
        </p:spPr>
        <p:txBody>
          <a:bodyPr>
            <a:normAutofit/>
          </a:bodyPr>
          <a:lstStyle/>
          <a:p>
            <a:pPr eaLnBrk="1" hangingPunct="1">
              <a:defRPr/>
            </a:pPr>
            <a:r>
              <a:rPr lang="en-US" dirty="0" smtClean="0"/>
              <a:t>To have a learning problem, we must identify</a:t>
            </a:r>
          </a:p>
          <a:p>
            <a:pPr lvl="1" eaLnBrk="1" hangingPunct="1">
              <a:defRPr/>
            </a:pPr>
            <a:r>
              <a:rPr lang="en-US" dirty="0" smtClean="0"/>
              <a:t>The class of tasks</a:t>
            </a:r>
          </a:p>
          <a:p>
            <a:pPr lvl="1" eaLnBrk="1" hangingPunct="1">
              <a:defRPr/>
            </a:pPr>
            <a:r>
              <a:rPr lang="en-US" dirty="0" smtClean="0"/>
              <a:t>The measure of performance to be improved</a:t>
            </a:r>
          </a:p>
          <a:p>
            <a:pPr lvl="1" eaLnBrk="1" hangingPunct="1">
              <a:defRPr/>
            </a:pPr>
            <a:r>
              <a:rPr lang="en-US" dirty="0" smtClean="0"/>
              <a:t>Source of experience</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3"/>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t>Probability Theory</a:t>
            </a:r>
            <a:endParaRPr dirty="0"/>
          </a:p>
        </p:txBody>
      </p:sp>
      <p:pic>
        <p:nvPicPr>
          <p:cNvPr id="729" name="Google Shape;729;p93"/>
          <p:cNvPicPr preferRelativeResize="0"/>
          <p:nvPr/>
        </p:nvPicPr>
        <p:blipFill rotWithShape="1">
          <a:blip r:embed="rId3">
            <a:alphaModFix/>
          </a:blip>
          <a:srcRect/>
          <a:stretch/>
        </p:blipFill>
        <p:spPr>
          <a:xfrm>
            <a:off x="304800" y="1524000"/>
            <a:ext cx="7162800" cy="4672012"/>
          </a:xfrm>
          <a:prstGeom prst="rect">
            <a:avLst/>
          </a:prstGeom>
          <a:noFill/>
          <a:ln>
            <a:noFill/>
          </a:ln>
        </p:spPr>
      </p:pic>
    </p:spTree>
    <p:extLst>
      <p:ext uri="{BB962C8B-B14F-4D97-AF65-F5344CB8AC3E}">
        <p14:creationId xmlns:p14="http://schemas.microsoft.com/office/powerpoint/2010/main" val="427751678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0" y="533400"/>
            <a:ext cx="9144000" cy="750888"/>
          </a:xfrm>
        </p:spPr>
        <p:txBody>
          <a:bodyPr>
            <a:normAutofit fontScale="90000"/>
          </a:bodyPr>
          <a:lstStyle/>
          <a:p>
            <a:r>
              <a:rPr lang="en-IN" sz="4400" b="1" dirty="0">
                <a:latin typeface="+mn-lt"/>
              </a:rPr>
              <a:t>Probability Theory</a:t>
            </a:r>
            <a:endParaRPr lang="en-US" sz="4400" b="1" dirty="0">
              <a:latin typeface="+mn-lt"/>
            </a:endParaRPr>
          </a:p>
        </p:txBody>
      </p:sp>
      <p:sp>
        <p:nvSpPr>
          <p:cNvPr id="16387" name="Rectangle 3"/>
          <p:cNvSpPr>
            <a:spLocks noGrp="1" noChangeArrowheads="1"/>
          </p:cNvSpPr>
          <p:nvPr>
            <p:ph idx="4294967295"/>
          </p:nvPr>
        </p:nvSpPr>
        <p:spPr>
          <a:xfrm>
            <a:off x="304800" y="1371600"/>
            <a:ext cx="8458200" cy="4648200"/>
          </a:xfrm>
        </p:spPr>
        <p:txBody>
          <a:bodyPr>
            <a:noAutofit/>
          </a:bodyPr>
          <a:lstStyle/>
          <a:p>
            <a:pPr algn="just"/>
            <a:r>
              <a:rPr lang="en-IN" sz="2000" dirty="0"/>
              <a:t>X and Y are two </a:t>
            </a:r>
            <a:r>
              <a:rPr lang="en-IN" sz="2000" dirty="0" smtClean="0"/>
              <a:t>discrete  random </a:t>
            </a:r>
            <a:r>
              <a:rPr lang="en-IN" sz="2000" dirty="0"/>
              <a:t>variables.</a:t>
            </a:r>
          </a:p>
          <a:p>
            <a:pPr algn="just"/>
            <a:r>
              <a:rPr lang="en-IN" sz="2000" dirty="0"/>
              <a:t>X can take any of the values </a:t>
            </a:r>
            <a:r>
              <a:rPr lang="en-IN" sz="2000" b="1" i="1" dirty="0"/>
              <a:t>x</a:t>
            </a:r>
            <a:r>
              <a:rPr lang="en-IN" sz="2000" b="1" i="1" baseline="-25000" dirty="0"/>
              <a:t>i</a:t>
            </a:r>
            <a:r>
              <a:rPr lang="en-IN" sz="2000" dirty="0"/>
              <a:t>, </a:t>
            </a:r>
            <a:r>
              <a:rPr lang="en-IN" sz="2000" dirty="0" err="1"/>
              <a:t>i</a:t>
            </a:r>
            <a:r>
              <a:rPr lang="en-IN" sz="2000" dirty="0"/>
              <a:t> = 1, . . . , M, and Y can take the values </a:t>
            </a:r>
            <a:r>
              <a:rPr lang="en-IN" sz="2000" b="1" i="1" dirty="0"/>
              <a:t>y</a:t>
            </a:r>
            <a:r>
              <a:rPr lang="en-IN" sz="2000" b="1" i="1" baseline="-25000" dirty="0"/>
              <a:t>j</a:t>
            </a:r>
            <a:r>
              <a:rPr lang="en-IN" sz="2000" dirty="0"/>
              <a:t>, j = 1, . . . , L. </a:t>
            </a:r>
          </a:p>
          <a:p>
            <a:pPr algn="just"/>
            <a:r>
              <a:rPr lang="en-IN" sz="2000" dirty="0"/>
              <a:t>Let a total of N trials in which we sample both of the variables X and Y, and let the number of such trials in which X = </a:t>
            </a:r>
            <a:r>
              <a:rPr lang="en-IN" sz="2000" b="1" i="1" dirty="0"/>
              <a:t>x</a:t>
            </a:r>
            <a:r>
              <a:rPr lang="en-IN" sz="2000" b="1" i="1" baseline="-25000" dirty="0"/>
              <a:t>i</a:t>
            </a:r>
            <a:r>
              <a:rPr lang="en-IN" sz="2000" dirty="0"/>
              <a:t> and Y = </a:t>
            </a:r>
            <a:r>
              <a:rPr lang="en-IN" sz="2000" b="1" i="1" dirty="0"/>
              <a:t>y</a:t>
            </a:r>
            <a:r>
              <a:rPr lang="en-IN" sz="2000" b="1" i="1" baseline="-25000" dirty="0"/>
              <a:t>j</a:t>
            </a:r>
            <a:r>
              <a:rPr lang="en-IN" sz="2000" dirty="0"/>
              <a:t> be </a:t>
            </a:r>
            <a:r>
              <a:rPr lang="en-IN" sz="2000" b="1" i="1" dirty="0"/>
              <a:t>n</a:t>
            </a:r>
            <a:r>
              <a:rPr lang="en-IN" sz="2000" b="1" i="1" baseline="-25000" dirty="0"/>
              <a:t>ij</a:t>
            </a:r>
            <a:r>
              <a:rPr lang="en-IN" sz="2000" dirty="0"/>
              <a:t> . </a:t>
            </a:r>
          </a:p>
          <a:p>
            <a:pPr algn="just"/>
            <a:r>
              <a:rPr lang="en-IN" sz="2000" dirty="0"/>
              <a:t>Let the number of trials in which X takes the value </a:t>
            </a:r>
            <a:r>
              <a:rPr lang="en-IN" sz="2000" b="1" i="1" dirty="0"/>
              <a:t>x</a:t>
            </a:r>
            <a:r>
              <a:rPr lang="en-IN" sz="2000" b="1" i="1" baseline="-25000" dirty="0"/>
              <a:t>i </a:t>
            </a:r>
            <a:r>
              <a:rPr lang="en-IN" sz="2000" dirty="0"/>
              <a:t> be denoted by </a:t>
            </a:r>
            <a:r>
              <a:rPr lang="en-IN" sz="2000" b="1" i="1" dirty="0" err="1"/>
              <a:t>c</a:t>
            </a:r>
            <a:r>
              <a:rPr lang="en-IN" sz="2000" b="1" i="1" baseline="-25000" dirty="0" err="1"/>
              <a:t>i</a:t>
            </a:r>
            <a:r>
              <a:rPr lang="en-IN" sz="2000" dirty="0"/>
              <a:t>, and similarly let the number of trials in which Y takes the value </a:t>
            </a:r>
            <a:r>
              <a:rPr lang="en-IN" sz="2000" b="1" i="1" dirty="0"/>
              <a:t>y</a:t>
            </a:r>
            <a:r>
              <a:rPr lang="en-IN" sz="2000" b="1" i="1" baseline="-25000" dirty="0"/>
              <a:t>j </a:t>
            </a:r>
            <a:r>
              <a:rPr lang="en-IN" sz="2000" dirty="0"/>
              <a:t> be denoted by </a:t>
            </a:r>
            <a:r>
              <a:rPr lang="en-IN" sz="2000" b="1" i="1" dirty="0" err="1"/>
              <a:t>r</a:t>
            </a:r>
            <a:r>
              <a:rPr lang="en-IN" sz="2000" b="1" i="1" baseline="-25000" dirty="0" err="1"/>
              <a:t>j</a:t>
            </a:r>
            <a:r>
              <a:rPr lang="en-IN" sz="2000" dirty="0"/>
              <a:t> .</a:t>
            </a:r>
          </a:p>
          <a:p>
            <a:pPr algn="just"/>
            <a:endParaRPr lang="en-US" sz="2000" dirty="0"/>
          </a:p>
        </p:txBody>
      </p:sp>
      <p:pic>
        <p:nvPicPr>
          <p:cNvPr id="4" name="Picture 2" descr="D:\Study materials(Pilani)\Sem-I (2015)\WILP Machine Learning\Slides [Machine Learning-BISHOP]\Image Figure\Figure1.10.jpg"/>
          <p:cNvPicPr>
            <a:picLocks noChangeAspect="1" noChangeArrowheads="1"/>
          </p:cNvPicPr>
          <p:nvPr/>
        </p:nvPicPr>
        <p:blipFill>
          <a:blip r:embed="rId2"/>
          <a:srcRect/>
          <a:stretch>
            <a:fillRect/>
          </a:stretch>
        </p:blipFill>
        <p:spPr bwMode="auto">
          <a:xfrm>
            <a:off x="2590800" y="3810000"/>
            <a:ext cx="4189361" cy="2743200"/>
          </a:xfrm>
          <a:prstGeom prst="rect">
            <a:avLst/>
          </a:prstGeom>
          <a:noFill/>
        </p:spPr>
      </p:pic>
    </p:spTree>
    <p:extLst>
      <p:ext uri="{BB962C8B-B14F-4D97-AF65-F5344CB8AC3E}">
        <p14:creationId xmlns:p14="http://schemas.microsoft.com/office/powerpoint/2010/main" val="25591887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0" y="533400"/>
            <a:ext cx="9144000" cy="750888"/>
          </a:xfrm>
        </p:spPr>
        <p:txBody>
          <a:bodyPr>
            <a:normAutofit fontScale="90000"/>
          </a:bodyPr>
          <a:lstStyle/>
          <a:p>
            <a:r>
              <a:rPr lang="en-IN" sz="4400" b="1" dirty="0">
                <a:latin typeface="+mn-lt"/>
              </a:rPr>
              <a:t>Probability Theory</a:t>
            </a:r>
            <a:endParaRPr lang="en-US" sz="4400" b="1" dirty="0">
              <a:latin typeface="+mn-lt"/>
            </a:endParaRPr>
          </a:p>
        </p:txBody>
      </p:sp>
      <p:pic>
        <p:nvPicPr>
          <p:cNvPr id="1028" name="Picture 4"/>
          <p:cNvPicPr>
            <a:picLocks noChangeAspect="1" noChangeArrowheads="1"/>
          </p:cNvPicPr>
          <p:nvPr/>
        </p:nvPicPr>
        <p:blipFill>
          <a:blip r:embed="rId2"/>
          <a:srcRect/>
          <a:stretch>
            <a:fillRect/>
          </a:stretch>
        </p:blipFill>
        <p:spPr bwMode="auto">
          <a:xfrm>
            <a:off x="404813" y="1371600"/>
            <a:ext cx="8334375" cy="5038725"/>
          </a:xfrm>
          <a:prstGeom prst="rect">
            <a:avLst/>
          </a:prstGeom>
          <a:noFill/>
          <a:ln w="9525">
            <a:noFill/>
            <a:miter lim="800000"/>
            <a:headEnd/>
            <a:tailEnd/>
          </a:ln>
          <a:effectLst/>
        </p:spPr>
      </p:pic>
    </p:spTree>
    <p:extLst>
      <p:ext uri="{BB962C8B-B14F-4D97-AF65-F5344CB8AC3E}">
        <p14:creationId xmlns:p14="http://schemas.microsoft.com/office/powerpoint/2010/main" val="414068060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5"/>
          <p:cNvSpPr txBox="1">
            <a:spLocks noGrp="1"/>
          </p:cNvSpPr>
          <p:nvPr>
            <p:ph type="title" idx="4294967295"/>
          </p:nvPr>
        </p:nvSpPr>
        <p:spPr>
          <a:xfrm>
            <a:off x="0" y="460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smtClean="0">
                <a:solidFill>
                  <a:srgbClr val="000000"/>
                </a:solidFill>
              </a:rPr>
              <a:t>Bayes Rule</a:t>
            </a:r>
            <a:endParaRPr dirty="0">
              <a:solidFill>
                <a:srgbClr val="000000"/>
              </a:solidFill>
            </a:endParaRPr>
          </a:p>
        </p:txBody>
      </p:sp>
      <p:pic>
        <p:nvPicPr>
          <p:cNvPr id="742" name="Google Shape;742;p95"/>
          <p:cNvPicPr preferRelativeResize="0"/>
          <p:nvPr/>
        </p:nvPicPr>
        <p:blipFill rotWithShape="1">
          <a:blip r:embed="rId3">
            <a:alphaModFix/>
          </a:blip>
          <a:srcRect t="1" b="46309"/>
          <a:stretch/>
        </p:blipFill>
        <p:spPr>
          <a:xfrm>
            <a:off x="152400" y="1447801"/>
            <a:ext cx="8077200" cy="2666999"/>
          </a:xfrm>
          <a:prstGeom prst="rect">
            <a:avLst/>
          </a:prstGeom>
          <a:noFill/>
          <a:ln>
            <a:noFill/>
          </a:ln>
        </p:spPr>
      </p:pic>
    </p:spTree>
    <p:extLst>
      <p:ext uri="{BB962C8B-B14F-4D97-AF65-F5344CB8AC3E}">
        <p14:creationId xmlns:p14="http://schemas.microsoft.com/office/powerpoint/2010/main" val="27985518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97"/>
          <p:cNvSpPr txBox="1">
            <a:spLocks noGrp="1"/>
          </p:cNvSpPr>
          <p:nvPr>
            <p:ph type="title" idx="4294967295"/>
          </p:nvPr>
        </p:nvSpPr>
        <p:spPr>
          <a:xfrm>
            <a:off x="0" y="-30163"/>
            <a:ext cx="8229600" cy="1143001"/>
          </a:xfrm>
          <a:prstGeom prst="rect">
            <a:avLst/>
          </a:prstGeom>
          <a:noFill/>
          <a:ln>
            <a:noFill/>
          </a:ln>
        </p:spPr>
        <p:txBody>
          <a:bodyPr spcFirstLastPara="1" wrap="square" lIns="91425" tIns="45700" rIns="91425" bIns="45700" anchor="ctr" anchorCtr="0">
            <a:noAutofit/>
          </a:bodyPr>
          <a:lstStyle/>
          <a:p>
            <a:pPr lvl="0" algn="ctr">
              <a:spcBef>
                <a:spcPts val="0"/>
              </a:spcBef>
              <a:spcAft>
                <a:spcPts val="0"/>
              </a:spcAft>
              <a:buClr>
                <a:srgbClr val="366092"/>
              </a:buClr>
              <a:buSzPts val="4400"/>
            </a:pPr>
            <a:r>
              <a:rPr lang="en-US" dirty="0">
                <a:solidFill>
                  <a:srgbClr val="000000"/>
                </a:solidFill>
              </a:rPr>
              <a:t>Bayes </a:t>
            </a:r>
            <a:r>
              <a:rPr lang="en-US" dirty="0" smtClean="0">
                <a:solidFill>
                  <a:srgbClr val="000000"/>
                </a:solidFill>
              </a:rPr>
              <a:t>Rule Example</a:t>
            </a:r>
            <a:endParaRPr dirty="0">
              <a:solidFill>
                <a:srgbClr val="000000"/>
              </a:solidFill>
            </a:endParaRPr>
          </a:p>
        </p:txBody>
      </p:sp>
      <p:sp>
        <p:nvSpPr>
          <p:cNvPr id="756" name="Google Shape;756;p97"/>
          <p:cNvSpPr txBox="1">
            <a:spLocks noGrp="1"/>
          </p:cNvSpPr>
          <p:nvPr>
            <p:ph type="body" idx="4294967295"/>
          </p:nvPr>
        </p:nvSpPr>
        <p:spPr>
          <a:xfrm>
            <a:off x="762000" y="2282825"/>
            <a:ext cx="8229600" cy="4525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dirty="0"/>
              <a:t>if patient has meningitis, then very often a stiff neck is observed</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p:txBody>
      </p:sp>
      <p:sp>
        <p:nvSpPr>
          <p:cNvPr id="755" name="Google Shape;755;p97"/>
          <p:cNvSpPr txBox="1"/>
          <p:nvPr/>
        </p:nvSpPr>
        <p:spPr>
          <a:xfrm>
            <a:off x="486076" y="2209800"/>
            <a:ext cx="8229600" cy="449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endParaRPr sz="4400" b="0" u="none">
              <a:solidFill>
                <a:srgbClr val="366092"/>
              </a:solidFill>
              <a:latin typeface="Calibri"/>
              <a:ea typeface="Calibri"/>
              <a:cs typeface="Calibri"/>
              <a:sym typeface="Calibri"/>
            </a:endParaRPr>
          </a:p>
        </p:txBody>
      </p:sp>
      <p:pic>
        <p:nvPicPr>
          <p:cNvPr id="757" name="Google Shape;757;p97"/>
          <p:cNvPicPr preferRelativeResize="0"/>
          <p:nvPr/>
        </p:nvPicPr>
        <p:blipFill rotWithShape="1">
          <a:blip r:embed="rId3">
            <a:alphaModFix/>
          </a:blip>
          <a:srcRect/>
          <a:stretch/>
        </p:blipFill>
        <p:spPr>
          <a:xfrm>
            <a:off x="762000" y="3581400"/>
            <a:ext cx="8220903" cy="1485900"/>
          </a:xfrm>
          <a:prstGeom prst="rect">
            <a:avLst/>
          </a:prstGeom>
          <a:noFill/>
          <a:ln>
            <a:noFill/>
          </a:ln>
        </p:spPr>
      </p:pic>
    </p:spTree>
    <p:extLst>
      <p:ext uri="{BB962C8B-B14F-4D97-AF65-F5344CB8AC3E}">
        <p14:creationId xmlns:p14="http://schemas.microsoft.com/office/powerpoint/2010/main" val="303458336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4" name="Google Shape;774;p99"/>
          <p:cNvSpPr txBox="1">
            <a:spLocks noGrp="1"/>
          </p:cNvSpPr>
          <p:nvPr>
            <p:ph type="body" idx="4294967295"/>
          </p:nvPr>
        </p:nvSpPr>
        <p:spPr>
          <a:xfrm>
            <a:off x="0" y="2282825"/>
            <a:ext cx="8229600" cy="4525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p:txBody>
      </p:sp>
      <p:sp>
        <p:nvSpPr>
          <p:cNvPr id="772" name="Google Shape;772;p99"/>
          <p:cNvSpPr/>
          <p:nvPr/>
        </p:nvSpPr>
        <p:spPr>
          <a:xfrm>
            <a:off x="762000" y="1676400"/>
            <a:ext cx="38862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Bayes rule - Example</a:t>
            </a:r>
            <a:endParaRPr/>
          </a:p>
        </p:txBody>
      </p:sp>
      <p:sp>
        <p:nvSpPr>
          <p:cNvPr id="773" name="Google Shape;773;p99"/>
          <p:cNvSpPr txBox="1"/>
          <p:nvPr/>
        </p:nvSpPr>
        <p:spPr>
          <a:xfrm>
            <a:off x="486076" y="2209800"/>
            <a:ext cx="8229600" cy="449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endParaRPr sz="4400">
              <a:solidFill>
                <a:srgbClr val="366092"/>
              </a:solidFill>
              <a:latin typeface="Calibri"/>
              <a:ea typeface="Calibri"/>
              <a:cs typeface="Calibri"/>
              <a:sym typeface="Calibri"/>
            </a:endParaRPr>
          </a:p>
        </p:txBody>
      </p:sp>
      <p:pic>
        <p:nvPicPr>
          <p:cNvPr id="775" name="Google Shape;775;p99"/>
          <p:cNvPicPr preferRelativeResize="0"/>
          <p:nvPr/>
        </p:nvPicPr>
        <p:blipFill rotWithShape="1">
          <a:blip r:embed="rId3">
            <a:alphaModFix/>
          </a:blip>
          <a:srcRect/>
          <a:stretch/>
        </p:blipFill>
        <p:spPr>
          <a:xfrm>
            <a:off x="146083" y="1395981"/>
            <a:ext cx="9023584" cy="5268155"/>
          </a:xfrm>
          <a:prstGeom prst="rect">
            <a:avLst/>
          </a:prstGeom>
          <a:noFill/>
          <a:ln>
            <a:noFill/>
          </a:ln>
        </p:spPr>
      </p:pic>
      <p:sp>
        <p:nvSpPr>
          <p:cNvPr id="7" name="Google Shape;753;p97"/>
          <p:cNvSpPr txBox="1">
            <a:spLocks/>
          </p:cNvSpPr>
          <p:nvPr/>
        </p:nvSpPr>
        <p:spPr>
          <a:xfrm>
            <a:off x="0" y="-30163"/>
            <a:ext cx="8229600" cy="1143001"/>
          </a:xfrm>
          <a:prstGeom prst="rect">
            <a:avLst/>
          </a:prstGeom>
          <a:noFill/>
          <a:ln>
            <a:noFill/>
          </a:ln>
        </p:spPr>
        <p:txBody>
          <a:bodyPr spcFirstLastPara="1" vert="horz" wrap="square" lIns="91425" tIns="45700" rIns="91425" bIns="45700"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lgn="ctr">
              <a:spcBef>
                <a:spcPts val="0"/>
              </a:spcBef>
              <a:spcAft>
                <a:spcPts val="0"/>
              </a:spcAft>
              <a:buClr>
                <a:srgbClr val="366092"/>
              </a:buClr>
              <a:buSzPts val="4400"/>
            </a:pPr>
            <a:r>
              <a:rPr lang="en-US" smtClean="0">
                <a:solidFill>
                  <a:srgbClr val="000000"/>
                </a:solidFill>
              </a:rPr>
              <a:t>Bayes Rule Example</a:t>
            </a:r>
            <a:endParaRPr lang="en-US" dirty="0">
              <a:solidFill>
                <a:srgbClr val="000000"/>
              </a:solidFill>
            </a:endParaRPr>
          </a:p>
        </p:txBody>
      </p:sp>
    </p:spTree>
    <p:extLst>
      <p:ext uri="{BB962C8B-B14F-4D97-AF65-F5344CB8AC3E}">
        <p14:creationId xmlns:p14="http://schemas.microsoft.com/office/powerpoint/2010/main" val="162489728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419600"/>
            <a:ext cx="6096000" cy="1143000"/>
          </a:xfrm>
        </p:spPr>
        <p:txBody>
          <a:bodyPr/>
          <a:lstStyle/>
          <a:p>
            <a:r>
              <a:rPr lang="en-US" dirty="0" smtClean="0"/>
              <a:t>Thank you for your time!!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905000"/>
            <a:ext cx="1981200" cy="2246539"/>
          </a:xfrm>
          <a:prstGeom prst="rect">
            <a:avLst/>
          </a:prstGeom>
        </p:spPr>
      </p:pic>
    </p:spTree>
    <p:extLst>
      <p:ext uri="{BB962C8B-B14F-4D97-AF65-F5344CB8AC3E}">
        <p14:creationId xmlns:p14="http://schemas.microsoft.com/office/powerpoint/2010/main" val="321141044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362200" y="3352800"/>
            <a:ext cx="6172200" cy="1066800"/>
          </a:xfrm>
        </p:spPr>
        <p:txBody>
          <a:bodyPr/>
          <a:lstStyle/>
          <a:p>
            <a:pPr algn="ctr" fontAlgn="auto">
              <a:spcAft>
                <a:spcPts val="0"/>
              </a:spcAft>
              <a:defRPr/>
            </a:pPr>
            <a:r>
              <a:rPr lang="en-US" sz="4000" dirty="0">
                <a:solidFill>
                  <a:srgbClr val="FFFF66"/>
                </a:solidFill>
              </a:rPr>
              <a:t>Machine Learning</a:t>
            </a:r>
            <a:br>
              <a:rPr lang="en-US" sz="4000" dirty="0">
                <a:solidFill>
                  <a:srgbClr val="FFFF66"/>
                </a:solidFill>
              </a:rPr>
            </a:br>
            <a:r>
              <a:rPr lang="en-US" sz="4000" dirty="0">
                <a:solidFill>
                  <a:srgbClr val="FFFF66"/>
                </a:solidFill>
              </a:rPr>
              <a:t>DSECL    ZG565</a:t>
            </a:r>
            <a:endParaRPr lang="en-US" sz="4000" dirty="0">
              <a:solidFill>
                <a:srgbClr val="FFFF66"/>
              </a:solidFill>
              <a:latin typeface="+mn-lt"/>
            </a:endParaRPr>
          </a:p>
        </p:txBody>
      </p:sp>
      <p:sp>
        <p:nvSpPr>
          <p:cNvPr id="5" name="Content Placeholder 1"/>
          <p:cNvSpPr>
            <a:spLocks noGrp="1"/>
          </p:cNvSpPr>
          <p:nvPr>
            <p:ph sz="quarter" idx="4294967295"/>
          </p:nvPr>
        </p:nvSpPr>
        <p:spPr>
          <a:xfrm>
            <a:off x="2895600" y="4572000"/>
            <a:ext cx="5791200" cy="990600"/>
          </a:xfrm>
          <a:prstGeom prst="rect">
            <a:avLst/>
          </a:prstGeom>
        </p:spPr>
        <p:txBody>
          <a:bodyPr rtlCol="0">
            <a:normAutofit fontScale="70000" lnSpcReduction="20000"/>
          </a:bodyPr>
          <a:lstStyle/>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Dr. Chetana Gavankar, </a:t>
            </a:r>
            <a:r>
              <a:rPr lang="en-US" sz="2800" dirty="0" err="1">
                <a:solidFill>
                  <a:schemeClr val="bg1"/>
                </a:solidFill>
                <a:cs typeface="Courier New" pitchFamily="49" charset="0"/>
              </a:rPr>
              <a:t>Ph.D</a:t>
            </a:r>
            <a:r>
              <a:rPr lang="en-US" sz="2800" dirty="0">
                <a:solidFill>
                  <a:schemeClr val="bg1"/>
                </a:solidFill>
                <a:cs typeface="Courier New" pitchFamily="49" charset="0"/>
              </a:rPr>
              <a:t>,</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Chetana.gavankar@pilani.bits-pilani.ac.in</a:t>
            </a:r>
          </a:p>
          <a:p>
            <a:pPr marL="365760" indent="-256032" algn="r" fontAlgn="auto">
              <a:lnSpc>
                <a:spcPct val="100000"/>
              </a:lnSpc>
              <a:spcAft>
                <a:spcPts val="0"/>
              </a:spcAft>
              <a:buClr>
                <a:schemeClr val="accent1"/>
              </a:buClr>
              <a:buSzPct val="68000"/>
              <a:buNone/>
              <a:defRPr/>
            </a:pPr>
            <a:endParaRPr lang="en-US" sz="2800" dirty="0" smtClean="0">
              <a:solidFill>
                <a:schemeClr val="bg1"/>
              </a:solidFill>
              <a:latin typeface="+mn-lt"/>
              <a:cs typeface="Courier New" pitchFamily="49" charset="0"/>
            </a:endParaRPr>
          </a:p>
        </p:txBody>
      </p:sp>
    </p:spTree>
    <p:extLst>
      <p:ext uri="{BB962C8B-B14F-4D97-AF65-F5344CB8AC3E}">
        <p14:creationId xmlns:p14="http://schemas.microsoft.com/office/powerpoint/2010/main" val="424951839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4294200"/>
            <a:ext cx="8458200" cy="2209800"/>
          </a:xfrm>
        </p:spPr>
        <p:txBody>
          <a:bodyPr rtlCol="0">
            <a:normAutofit/>
          </a:bodyPr>
          <a:lstStyle/>
          <a:p>
            <a:pPr marL="365760" indent="-256032" algn="ctr" fontAlgn="auto">
              <a:lnSpc>
                <a:spcPct val="100000"/>
              </a:lnSpc>
              <a:spcAft>
                <a:spcPts val="0"/>
              </a:spcAft>
              <a:buClr>
                <a:schemeClr val="accent1"/>
              </a:buClr>
              <a:buSzPct val="68000"/>
              <a:defRPr/>
            </a:pPr>
            <a:r>
              <a:rPr lang="en-US" sz="3600" dirty="0">
                <a:latin typeface="+mn-lt"/>
                <a:cs typeface="Courier New" pitchFamily="49" charset="0"/>
              </a:rPr>
              <a:t>Lecture No. – </a:t>
            </a:r>
            <a:r>
              <a:rPr lang="en-US" sz="3600" dirty="0" smtClean="0">
                <a:latin typeface="+mn-lt"/>
                <a:cs typeface="Courier New" pitchFamily="49" charset="0"/>
              </a:rPr>
              <a:t>3 | </a:t>
            </a:r>
            <a:r>
              <a:rPr lang="en-IN" sz="3600" dirty="0">
                <a:latin typeface="+mn-lt"/>
                <a:cs typeface="Courier New" pitchFamily="49" charset="0"/>
              </a:rPr>
              <a:t>Bayesian Learning</a:t>
            </a:r>
            <a:endParaRPr lang="en-US" sz="36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600" dirty="0">
                <a:latin typeface="+mn-lt"/>
                <a:cs typeface="Courier New" pitchFamily="49" charset="0"/>
              </a:rPr>
              <a:t>Date – </a:t>
            </a:r>
            <a:r>
              <a:rPr lang="en-US" sz="3600" dirty="0" smtClean="0">
                <a:latin typeface="+mn-lt"/>
                <a:cs typeface="Courier New" pitchFamily="49" charset="0"/>
              </a:rPr>
              <a:t>09/13/2020</a:t>
            </a:r>
            <a:endParaRPr lang="en-US" sz="36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600" dirty="0">
                <a:latin typeface="+mn-lt"/>
                <a:cs typeface="Courier New" pitchFamily="49" charset="0"/>
              </a:rPr>
              <a:t>Time – </a:t>
            </a:r>
            <a:r>
              <a:rPr lang="en-US" sz="3600" dirty="0" smtClean="0">
                <a:latin typeface="+mn-lt"/>
                <a:cs typeface="Courier New" pitchFamily="49" charset="0"/>
              </a:rPr>
              <a:t>1:55 </a:t>
            </a:r>
            <a:r>
              <a:rPr lang="en-US" sz="3600" dirty="0">
                <a:latin typeface="+mn-lt"/>
                <a:cs typeface="Courier New" pitchFamily="49" charset="0"/>
              </a:rPr>
              <a:t>P</a:t>
            </a:r>
            <a:r>
              <a:rPr lang="en-US" sz="3600" dirty="0" smtClean="0">
                <a:latin typeface="+mn-lt"/>
                <a:cs typeface="Courier New" pitchFamily="49" charset="0"/>
              </a:rPr>
              <a:t>M </a:t>
            </a:r>
            <a:r>
              <a:rPr lang="en-US" sz="3600" dirty="0">
                <a:latin typeface="+mn-lt"/>
                <a:cs typeface="Courier New" pitchFamily="49" charset="0"/>
              </a:rPr>
              <a:t>– </a:t>
            </a:r>
            <a:r>
              <a:rPr lang="en-US" sz="3600" dirty="0" smtClean="0">
                <a:latin typeface="+mn-lt"/>
                <a:cs typeface="Courier New" pitchFamily="49" charset="0"/>
              </a:rPr>
              <a:t>4:00 </a:t>
            </a:r>
            <a:r>
              <a:rPr lang="en-US" sz="3600" dirty="0">
                <a:latin typeface="+mn-lt"/>
                <a:cs typeface="Courier New" pitchFamily="49" charset="0"/>
              </a:rPr>
              <a:t>P</a:t>
            </a:r>
            <a:r>
              <a:rPr lang="en-US" sz="3600" dirty="0" smtClean="0">
                <a:latin typeface="+mn-lt"/>
                <a:cs typeface="Courier New" pitchFamily="49" charset="0"/>
              </a:rPr>
              <a:t>M</a:t>
            </a:r>
            <a:endParaRPr lang="en-US" sz="3600" dirty="0">
              <a:latin typeface="+mn-lt"/>
              <a:cs typeface="Courier New" pitchFamily="49" charset="0"/>
            </a:endParaRPr>
          </a:p>
        </p:txBody>
      </p:sp>
    </p:spTree>
    <p:extLst>
      <p:ext uri="{BB962C8B-B14F-4D97-AF65-F5344CB8AC3E}">
        <p14:creationId xmlns:p14="http://schemas.microsoft.com/office/powerpoint/2010/main" val="274703542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Session Content</a:t>
            </a:r>
            <a:endParaRPr lang="en-US" b="1" dirty="0"/>
          </a:p>
        </p:txBody>
      </p:sp>
      <p:sp>
        <p:nvSpPr>
          <p:cNvPr id="3" name="Content Placeholder 2"/>
          <p:cNvSpPr>
            <a:spLocks noGrp="1"/>
          </p:cNvSpPr>
          <p:nvPr>
            <p:ph idx="1"/>
          </p:nvPr>
        </p:nvSpPr>
        <p:spPr/>
        <p:txBody>
          <a:bodyPr>
            <a:normAutofit/>
          </a:bodyPr>
          <a:lstStyle/>
          <a:p>
            <a:pPr marL="457200" lvl="1" indent="0">
              <a:buNone/>
            </a:pPr>
            <a:r>
              <a:rPr lang="en-US" b="1" dirty="0"/>
              <a:t>Bayesian learning</a:t>
            </a:r>
            <a:endParaRPr lang="en-US" b="1" dirty="0" smtClean="0"/>
          </a:p>
          <a:p>
            <a:pPr lvl="1">
              <a:buFont typeface="Arial" panose="020B0604020202020204" pitchFamily="34" charset="0"/>
              <a:buChar char="•"/>
            </a:pPr>
            <a:r>
              <a:rPr lang="en-US" dirty="0" smtClean="0"/>
              <a:t>Basics </a:t>
            </a:r>
            <a:r>
              <a:rPr lang="en-US" dirty="0"/>
              <a:t>(T1 book by Tom Mitchell - </a:t>
            </a:r>
            <a:r>
              <a:rPr lang="en-US" dirty="0" smtClean="0"/>
              <a:t>6.1)</a:t>
            </a:r>
            <a:endParaRPr lang="en-US" dirty="0"/>
          </a:p>
          <a:p>
            <a:pPr lvl="1">
              <a:buFont typeface="Arial" panose="020B0604020202020204" pitchFamily="34" charset="0"/>
              <a:buChar char="•"/>
            </a:pPr>
            <a:r>
              <a:rPr lang="en-US" dirty="0" smtClean="0"/>
              <a:t>Bayes </a:t>
            </a:r>
            <a:r>
              <a:rPr lang="en-US" dirty="0"/>
              <a:t>Theorem (T1 book by Tom Mitchell - 6.2</a:t>
            </a:r>
            <a:r>
              <a:rPr lang="en-US" dirty="0" smtClean="0"/>
              <a:t>)</a:t>
            </a:r>
          </a:p>
          <a:p>
            <a:pPr lvl="1">
              <a:buFont typeface="Arial" panose="020B0604020202020204" pitchFamily="34" charset="0"/>
              <a:buChar char="•"/>
            </a:pPr>
            <a:r>
              <a:rPr lang="en-IN" dirty="0"/>
              <a:t>MAP </a:t>
            </a:r>
            <a:r>
              <a:rPr lang="en-IN" dirty="0" smtClean="0"/>
              <a:t>Hypothesis </a:t>
            </a:r>
            <a:r>
              <a:rPr lang="en-US" dirty="0"/>
              <a:t>(T1 book by Tom Mitchell - </a:t>
            </a:r>
            <a:r>
              <a:rPr lang="en-US" dirty="0" smtClean="0"/>
              <a:t>6.3)</a:t>
            </a:r>
            <a:endParaRPr lang="en-US" dirty="0"/>
          </a:p>
          <a:p>
            <a:pPr lvl="1">
              <a:buFont typeface="Arial" panose="020B0604020202020204" pitchFamily="34" charset="0"/>
              <a:buChar char="•"/>
            </a:pPr>
            <a:r>
              <a:rPr lang="en-US" dirty="0"/>
              <a:t>MLE Hypothesis (T1 book by Tom Mitchell - </a:t>
            </a:r>
            <a:r>
              <a:rPr lang="en-US" dirty="0" smtClean="0"/>
              <a:t>6.4)</a:t>
            </a:r>
          </a:p>
          <a:p>
            <a:pPr lvl="1">
              <a:buFont typeface="Arial" panose="020B0604020202020204" pitchFamily="34" charset="0"/>
              <a:buChar char="•"/>
            </a:pPr>
            <a:r>
              <a:rPr lang="en-IN" dirty="0"/>
              <a:t>Minimum Description Length (MDL) </a:t>
            </a:r>
            <a:r>
              <a:rPr lang="en-IN" dirty="0" smtClean="0"/>
              <a:t>principle</a:t>
            </a:r>
          </a:p>
          <a:p>
            <a:pPr marL="457200" lvl="1" indent="0">
              <a:buNone/>
            </a:pPr>
            <a:r>
              <a:rPr lang="en-US" dirty="0"/>
              <a:t>(T1 book by Tom Mitchell - </a:t>
            </a:r>
            <a:r>
              <a:rPr lang="en-US" dirty="0" smtClean="0"/>
              <a:t>6.6)</a:t>
            </a:r>
          </a:p>
          <a:p>
            <a:pPr marL="457200" lvl="1" indent="0">
              <a:buNone/>
            </a:pPr>
            <a:endParaRPr lang="en-US" dirty="0"/>
          </a:p>
          <a:p>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139</a:t>
            </a:fld>
            <a:endParaRPr lang="en-US"/>
          </a:p>
        </p:txBody>
      </p:sp>
    </p:spTree>
    <p:extLst>
      <p:ext uri="{BB962C8B-B14F-4D97-AF65-F5344CB8AC3E}">
        <p14:creationId xmlns:p14="http://schemas.microsoft.com/office/powerpoint/2010/main" val="2053867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3276600"/>
            <a:ext cx="9144000" cy="850106"/>
          </a:xfrm>
        </p:spPr>
        <p:txBody>
          <a:bodyPr/>
          <a:lstStyle/>
          <a:p>
            <a:pPr algn="ctr"/>
            <a:r>
              <a:rPr lang="en-US" sz="4400" b="1" dirty="0" smtClean="0">
                <a:latin typeface="+mn-lt"/>
              </a:rPr>
              <a:t>Example of Learning Problems</a:t>
            </a:r>
            <a:endParaRPr lang="en-US" sz="4400" b="1" dirty="0">
              <a:latin typeface="+mn-lt"/>
            </a:endParaRP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Cambria"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329439227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47800"/>
                <a:ext cx="8229600" cy="4525963"/>
              </a:xfrm>
            </p:spPr>
            <p:txBody>
              <a:bodyPr>
                <a:normAutofit/>
              </a:bodyPr>
              <a:lstStyle/>
              <a:p>
                <a:r>
                  <a:rPr lang="en-US" sz="2800" dirty="0" smtClean="0"/>
                  <a:t>Classical Definition</a:t>
                </a:r>
              </a:p>
              <a:p>
                <a:pPr lvl="1"/>
                <a:r>
                  <a:rPr lang="en-US" sz="2400" dirty="0" smtClean="0"/>
                  <a:t>Consider an experiment which has N equally likely outcomes, and let n of these outcomes correspond to a specific event A, then</a:t>
                </a:r>
              </a:p>
              <a:p>
                <a:pPr lvl="1"/>
                <a:r>
                  <a:rPr lang="en-US" sz="2400" dirty="0" smtClean="0"/>
                  <a:t>P(A)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 </m:t>
                        </m:r>
                        <m:r>
                          <a:rPr lang="en-US" sz="2400" b="0" i="1" smtClean="0">
                            <a:latin typeface="Cambria Math" panose="02040503050406030204" pitchFamily="18" charset="0"/>
                          </a:rPr>
                          <m:t>𝑠𝑢𝑐𝑐𝑒𝑠𝑠𝑓𝑢𝑙</m:t>
                        </m:r>
                        <m:r>
                          <a:rPr lang="en-US" sz="2400" b="0" i="1" smtClean="0">
                            <a:latin typeface="Cambria Math" panose="02040503050406030204" pitchFamily="18" charset="0"/>
                          </a:rPr>
                          <m:t> </m:t>
                        </m:r>
                        <m:r>
                          <a:rPr lang="en-US" sz="2400" b="0" i="1" smtClean="0">
                            <a:latin typeface="Cambria Math" panose="02040503050406030204" pitchFamily="18" charset="0"/>
                          </a:rPr>
                          <m:t>𝑜𝑢𝑡𝑐𝑜𝑚𝑒𝑠</m:t>
                        </m:r>
                      </m:num>
                      <m:den>
                        <m:r>
                          <a:rPr lang="en-US" sz="2400" b="0" i="1" smtClean="0">
                            <a:latin typeface="Cambria Math" panose="02040503050406030204" pitchFamily="18" charset="0"/>
                          </a:rPr>
                          <m:t># </m:t>
                        </m:r>
                        <m:r>
                          <a:rPr lang="en-US" sz="2400" b="0" i="1" smtClean="0">
                            <a:latin typeface="Cambria Math" panose="02040503050406030204" pitchFamily="18" charset="0"/>
                          </a:rPr>
                          <m:t>𝑝𝑜𝑠𝑠𝑖𝑏𝑙𝑒</m:t>
                        </m:r>
                        <m:r>
                          <a:rPr lang="en-US" sz="2400" b="0" i="1" smtClean="0">
                            <a:latin typeface="Cambria Math" panose="02040503050406030204" pitchFamily="18" charset="0"/>
                          </a:rPr>
                          <m:t> </m:t>
                        </m:r>
                        <m:r>
                          <a:rPr lang="en-US" sz="2400" b="0" i="1" smtClean="0">
                            <a:latin typeface="Cambria Math" panose="02040503050406030204" pitchFamily="18" charset="0"/>
                          </a:rPr>
                          <m:t>𝑜𝑢𝑡𝑐𝑜𝑚𝑒𝑠</m:t>
                        </m:r>
                      </m:den>
                    </m:f>
                  </m:oMath>
                </a14:m>
                <a:r>
                  <a:rPr lang="en-US" sz="2400" dirty="0" smtClean="0"/>
                  <a:t> = n / N</a:t>
                </a:r>
              </a:p>
              <a:p>
                <a:pPr lvl="1"/>
                <a:endParaRPr lang="en-US" sz="2400" dirty="0"/>
              </a:p>
              <a:p>
                <a:pPr marL="457200" lvl="1" indent="0">
                  <a:buNone/>
                </a:pP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47800"/>
                <a:ext cx="8229600" cy="4525963"/>
              </a:xfrm>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140</a:t>
            </a:fld>
            <a:endParaRPr lang="en-US"/>
          </a:p>
        </p:txBody>
      </p:sp>
      <p:pic>
        <p:nvPicPr>
          <p:cNvPr id="6" name="Picture 5"/>
          <p:cNvPicPr>
            <a:picLocks noChangeAspect="1"/>
          </p:cNvPicPr>
          <p:nvPr/>
        </p:nvPicPr>
        <p:blipFill>
          <a:blip r:embed="rId3"/>
          <a:stretch>
            <a:fillRect/>
          </a:stretch>
        </p:blipFill>
        <p:spPr>
          <a:xfrm>
            <a:off x="1447800" y="4048193"/>
            <a:ext cx="5313031" cy="1371563"/>
          </a:xfrm>
          <a:prstGeom prst="rect">
            <a:avLst/>
          </a:prstGeom>
        </p:spPr>
      </p:pic>
      <p:sp>
        <p:nvSpPr>
          <p:cNvPr id="7" name="TextBox 6"/>
          <p:cNvSpPr txBox="1"/>
          <p:nvPr/>
        </p:nvSpPr>
        <p:spPr>
          <a:xfrm>
            <a:off x="304800" y="6556048"/>
            <a:ext cx="6934200" cy="338554"/>
          </a:xfrm>
          <a:prstGeom prst="rect">
            <a:avLst/>
          </a:prstGeom>
          <a:noFill/>
        </p:spPr>
        <p:txBody>
          <a:bodyPr wrap="square" rtlCol="0">
            <a:spAutoFit/>
          </a:bodyPr>
          <a:lstStyle/>
          <a:p>
            <a:r>
              <a:rPr lang="en-GB" dirty="0" smtClean="0"/>
              <a:t>Images taken from “Probabilistic Graphical Models” by David Sontag</a:t>
            </a:r>
            <a:endParaRPr lang="en-GB" dirty="0"/>
          </a:p>
        </p:txBody>
      </p:sp>
    </p:spTree>
    <p:extLst>
      <p:ext uri="{BB962C8B-B14F-4D97-AF65-F5344CB8AC3E}">
        <p14:creationId xmlns:p14="http://schemas.microsoft.com/office/powerpoint/2010/main" val="147076902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AXIOMS of Probability Theory</a:t>
            </a:r>
            <a:endParaRPr lang="en-US" dirty="0"/>
          </a:p>
        </p:txBody>
      </p:sp>
      <p:sp>
        <p:nvSpPr>
          <p:cNvPr id="3" name="Content Placeholder 2"/>
          <p:cNvSpPr>
            <a:spLocks noGrp="1"/>
          </p:cNvSpPr>
          <p:nvPr>
            <p:ph idx="1"/>
          </p:nvPr>
        </p:nvSpPr>
        <p:spPr/>
        <p:txBody>
          <a:bodyPr/>
          <a:lstStyle/>
          <a:p>
            <a:r>
              <a:rPr lang="en-US" dirty="0" smtClean="0"/>
              <a:t>A probability p(</a:t>
            </a:r>
            <a:r>
              <a:rPr lang="el-GR" dirty="0" smtClean="0"/>
              <a:t>ω</a:t>
            </a:r>
            <a:r>
              <a:rPr lang="en-US" dirty="0" smtClean="0"/>
              <a:t>) for each outcome </a:t>
            </a:r>
            <a:r>
              <a:rPr lang="el-GR" dirty="0" smtClean="0"/>
              <a:t>ω</a:t>
            </a:r>
            <a:r>
              <a:rPr lang="en-US" dirty="0" smtClean="0"/>
              <a:t> must satisfy the following axioms</a:t>
            </a:r>
          </a:p>
          <a:p>
            <a:pPr marL="0" indent="0">
              <a:buNone/>
            </a:pPr>
            <a:r>
              <a:rPr lang="en-US" dirty="0"/>
              <a:t>	</a:t>
            </a:r>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141</a:t>
            </a:fld>
            <a:endParaRPr lang="en-US"/>
          </a:p>
        </p:txBody>
      </p:sp>
      <p:pic>
        <p:nvPicPr>
          <p:cNvPr id="6" name="Picture 5"/>
          <p:cNvPicPr>
            <a:picLocks noChangeAspect="1"/>
          </p:cNvPicPr>
          <p:nvPr/>
        </p:nvPicPr>
        <p:blipFill>
          <a:blip r:embed="rId2"/>
          <a:stretch>
            <a:fillRect/>
          </a:stretch>
        </p:blipFill>
        <p:spPr>
          <a:xfrm>
            <a:off x="2362200" y="2963649"/>
            <a:ext cx="3962400" cy="2415098"/>
          </a:xfrm>
          <a:prstGeom prst="rect">
            <a:avLst/>
          </a:prstGeom>
        </p:spPr>
      </p:pic>
      <p:sp>
        <p:nvSpPr>
          <p:cNvPr id="7" name="TextBox 6"/>
          <p:cNvSpPr txBox="1"/>
          <p:nvPr/>
        </p:nvSpPr>
        <p:spPr>
          <a:xfrm>
            <a:off x="152400" y="6569422"/>
            <a:ext cx="6934200" cy="338554"/>
          </a:xfrm>
          <a:prstGeom prst="rect">
            <a:avLst/>
          </a:prstGeom>
          <a:noFill/>
        </p:spPr>
        <p:txBody>
          <a:bodyPr wrap="square" rtlCol="0">
            <a:spAutoFit/>
          </a:bodyPr>
          <a:lstStyle/>
          <a:p>
            <a:r>
              <a:rPr lang="en-GB" dirty="0" smtClean="0"/>
              <a:t>Images taken from “Probabilistic Graphical Models” by David Sontag</a:t>
            </a:r>
            <a:endParaRPr lang="en-GB" dirty="0"/>
          </a:p>
        </p:txBody>
      </p:sp>
    </p:spTree>
    <p:extLst>
      <p:ext uri="{BB962C8B-B14F-4D97-AF65-F5344CB8AC3E}">
        <p14:creationId xmlns:p14="http://schemas.microsoft.com/office/powerpoint/2010/main" val="365357329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89"/>
          <p:cNvSpPr txBox="1">
            <a:spLocks noGrp="1"/>
          </p:cNvSpPr>
          <p:nvPr>
            <p:ph type="title" idx="4294967295"/>
          </p:nvPr>
        </p:nvSpPr>
        <p:spPr>
          <a:xfrm>
            <a:off x="-1828800" y="328612"/>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Probability Theory</a:t>
            </a:r>
            <a:endParaRPr dirty="0">
              <a:solidFill>
                <a:srgbClr val="000000"/>
              </a:solidFill>
            </a:endParaRPr>
          </a:p>
        </p:txBody>
      </p:sp>
      <p:pic>
        <p:nvPicPr>
          <p:cNvPr id="701" name="Google Shape;701;p89"/>
          <p:cNvPicPr preferRelativeResize="0">
            <a:picLocks noGrp="1"/>
          </p:cNvPicPr>
          <p:nvPr>
            <p:ph type="body" idx="4294967295"/>
          </p:nvPr>
        </p:nvPicPr>
        <p:blipFill rotWithShape="1">
          <a:blip r:embed="rId3">
            <a:alphaModFix/>
          </a:blip>
          <a:srcRect/>
          <a:stretch/>
        </p:blipFill>
        <p:spPr>
          <a:xfrm>
            <a:off x="228600" y="1676400"/>
            <a:ext cx="7848600" cy="3709988"/>
          </a:xfrm>
          <a:prstGeom prst="rect">
            <a:avLst/>
          </a:prstGeom>
          <a:noFill/>
          <a:ln>
            <a:noFill/>
          </a:ln>
        </p:spPr>
      </p:pic>
    </p:spTree>
    <p:extLst>
      <p:ext uri="{BB962C8B-B14F-4D97-AF65-F5344CB8AC3E}">
        <p14:creationId xmlns:p14="http://schemas.microsoft.com/office/powerpoint/2010/main" val="63304667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4" name="Title 3"/>
          <p:cNvSpPr>
            <a:spLocks noGrp="1"/>
          </p:cNvSpPr>
          <p:nvPr>
            <p:ph type="title" idx="4294967295"/>
          </p:nvPr>
        </p:nvSpPr>
        <p:spPr>
          <a:xfrm>
            <a:off x="0" y="160338"/>
            <a:ext cx="6991350" cy="765175"/>
          </a:xfrm>
          <a:prstGeom prst="rect">
            <a:avLst/>
          </a:prstGeom>
        </p:spPr>
        <p:txBody>
          <a:bodyPr/>
          <a:lstStyle/>
          <a:p>
            <a:r>
              <a:rPr lang="en-US" dirty="0" smtClean="0"/>
              <a:t>Random Variable</a:t>
            </a:r>
            <a:endParaRPr lang="en-US" dirty="0"/>
          </a:p>
        </p:txBody>
      </p:sp>
      <p:sp>
        <p:nvSpPr>
          <p:cNvPr id="5" name="Rectangle 3"/>
          <p:cNvSpPr txBox="1">
            <a:spLocks noChangeArrowheads="1"/>
          </p:cNvSpPr>
          <p:nvPr/>
        </p:nvSpPr>
        <p:spPr bwMode="auto">
          <a:xfrm>
            <a:off x="342900" y="1480883"/>
            <a:ext cx="81153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r>
              <a:rPr lang="en-US" sz="2400" dirty="0">
                <a:latin typeface="Arial" panose="020B0604020202020204" pitchFamily="34" charset="0"/>
                <a:cs typeface="Arial" panose="020B0604020202020204" pitchFamily="34" charset="0"/>
              </a:rPr>
              <a:t>A </a:t>
            </a:r>
            <a:r>
              <a:rPr lang="en-US" sz="2400" b="1" dirty="0">
                <a:latin typeface="Arial" panose="020B0604020202020204" pitchFamily="34" charset="0"/>
                <a:cs typeface="Arial" panose="020B0604020202020204" pitchFamily="34" charset="0"/>
              </a:rPr>
              <a:t>random variable</a:t>
            </a:r>
            <a:r>
              <a:rPr lang="en-US" sz="2400" dirty="0">
                <a:latin typeface="Arial" panose="020B0604020202020204" pitchFamily="34" charset="0"/>
                <a:cs typeface="Arial" panose="020B0604020202020204" pitchFamily="34" charset="0"/>
              </a:rPr>
              <a:t>, usually written X, is a </a:t>
            </a:r>
            <a:r>
              <a:rPr lang="en-US" sz="2400" b="1" dirty="0">
                <a:latin typeface="Arial" panose="020B0604020202020204" pitchFamily="34" charset="0"/>
                <a:cs typeface="Arial" panose="020B0604020202020204" pitchFamily="34" charset="0"/>
              </a:rPr>
              <a:t>variable</a:t>
            </a:r>
            <a:r>
              <a:rPr lang="en-US" sz="2400" dirty="0">
                <a:latin typeface="Arial" panose="020B0604020202020204" pitchFamily="34" charset="0"/>
                <a:cs typeface="Arial" panose="020B0604020202020204" pitchFamily="34" charset="0"/>
              </a:rPr>
              <a:t> whose possible values are numerical outcomes of a </a:t>
            </a:r>
            <a:r>
              <a:rPr lang="en-US" sz="2400" b="1" dirty="0">
                <a:latin typeface="Arial" panose="020B0604020202020204" pitchFamily="34" charset="0"/>
                <a:cs typeface="Arial" panose="020B0604020202020204" pitchFamily="34" charset="0"/>
              </a:rPr>
              <a:t>random</a:t>
            </a:r>
            <a:r>
              <a:rPr lang="en-US" sz="2400" dirty="0">
                <a:latin typeface="Arial" panose="020B0604020202020204" pitchFamily="34" charset="0"/>
                <a:cs typeface="Arial" panose="020B0604020202020204" pitchFamily="34" charset="0"/>
              </a:rPr>
              <a:t> phenomenon or experiment.</a:t>
            </a:r>
            <a:endParaRPr lang="en-US" altLang="en-US" sz="2400"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228600" y="3352800"/>
            <a:ext cx="8572500" cy="2123658"/>
          </a:xfrm>
          <a:prstGeom prst="rect">
            <a:avLst/>
          </a:prstGeom>
          <a:noFill/>
        </p:spPr>
        <p:txBody>
          <a:bodyPr wrap="square">
            <a:spAutoFit/>
          </a:bodyPr>
          <a:lstStyle/>
          <a:p>
            <a:pPr marL="257175" indent="-257175">
              <a:spcBef>
                <a:spcPct val="20000"/>
              </a:spcBef>
              <a:defRPr/>
            </a:pPr>
            <a:r>
              <a:rPr lang="en-US" sz="2000" b="1" dirty="0">
                <a:solidFill>
                  <a:srgbClr val="009900"/>
                </a:solidFill>
                <a:latin typeface="Arial" charset="0"/>
                <a:cs typeface="Arial" charset="0"/>
              </a:rPr>
              <a:t>Examples</a:t>
            </a:r>
          </a:p>
          <a:p>
            <a:pPr marL="600075" lvl="1" indent="-257175">
              <a:spcBef>
                <a:spcPct val="20000"/>
              </a:spcBef>
              <a:buFont typeface="Wingdings" pitchFamily="2" charset="2"/>
              <a:buChar char="ü"/>
              <a:defRPr/>
            </a:pPr>
            <a:r>
              <a:rPr lang="en-US" sz="2000" dirty="0">
                <a:latin typeface="Arial" charset="0"/>
                <a:cs typeface="Arial" charset="0"/>
              </a:rPr>
              <a:t>X = number of heads when the experiment is flipping a coin 20 times.</a:t>
            </a:r>
          </a:p>
          <a:p>
            <a:pPr marL="600075" lvl="1" indent="-257175">
              <a:spcBef>
                <a:spcPct val="20000"/>
              </a:spcBef>
              <a:buFont typeface="Wingdings" pitchFamily="2" charset="2"/>
              <a:buChar char="ü"/>
              <a:defRPr/>
            </a:pPr>
            <a:r>
              <a:rPr lang="en-US" sz="2000" dirty="0">
                <a:latin typeface="Arial" charset="0"/>
                <a:cs typeface="Arial" charset="0"/>
              </a:rPr>
              <a:t>C = the daily change in a stock price. </a:t>
            </a:r>
          </a:p>
          <a:p>
            <a:pPr marL="600075" lvl="1" indent="-257175">
              <a:spcBef>
                <a:spcPct val="20000"/>
              </a:spcBef>
              <a:buFont typeface="Wingdings" pitchFamily="2" charset="2"/>
              <a:buChar char="ü"/>
              <a:defRPr/>
            </a:pPr>
            <a:r>
              <a:rPr lang="en-US" sz="2000" dirty="0">
                <a:latin typeface="Arial" charset="0"/>
                <a:cs typeface="Arial" charset="0"/>
              </a:rPr>
              <a:t>R = the number of kilometers per </a:t>
            </a:r>
            <a:r>
              <a:rPr lang="en-US" sz="2000" dirty="0" err="1" smtClean="0">
                <a:latin typeface="Arial" charset="0"/>
                <a:cs typeface="Arial" charset="0"/>
              </a:rPr>
              <a:t>litre</a:t>
            </a:r>
            <a:r>
              <a:rPr lang="en-US" sz="2000" dirty="0" smtClean="0">
                <a:latin typeface="Arial" charset="0"/>
                <a:cs typeface="Arial" charset="0"/>
              </a:rPr>
              <a:t> </a:t>
            </a:r>
            <a:r>
              <a:rPr lang="en-US" sz="2000" dirty="0">
                <a:latin typeface="Arial" charset="0"/>
                <a:cs typeface="Arial" charset="0"/>
              </a:rPr>
              <a:t>you get on your </a:t>
            </a:r>
            <a:r>
              <a:rPr lang="en-US" sz="2000" dirty="0" smtClean="0">
                <a:latin typeface="Arial" charset="0"/>
                <a:cs typeface="Arial" charset="0"/>
              </a:rPr>
              <a:t>car </a:t>
            </a:r>
            <a:r>
              <a:rPr lang="en-US" sz="2000" dirty="0">
                <a:latin typeface="Arial" charset="0"/>
                <a:cs typeface="Arial" charset="0"/>
              </a:rPr>
              <a:t>during a family vacation.</a:t>
            </a:r>
          </a:p>
          <a:p>
            <a:pPr eaLnBrk="1" hangingPunct="1">
              <a:defRPr/>
            </a:pPr>
            <a:endParaRPr lang="en-US" sz="2000" dirty="0">
              <a:latin typeface="Arial" charset="0"/>
            </a:endParaRPr>
          </a:p>
        </p:txBody>
      </p:sp>
    </p:spTree>
    <p:extLst>
      <p:ext uri="{BB962C8B-B14F-4D97-AF65-F5344CB8AC3E}">
        <p14:creationId xmlns:p14="http://schemas.microsoft.com/office/powerpoint/2010/main" val="117779883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2"/>
          <p:cNvSpPr txBox="1">
            <a:spLocks noGrp="1"/>
          </p:cNvSpPr>
          <p:nvPr>
            <p:ph type="title" idx="4294967295"/>
          </p:nvPr>
        </p:nvSpPr>
        <p:spPr>
          <a:xfrm>
            <a:off x="201705" y="278224"/>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smtClean="0">
                <a:solidFill>
                  <a:srgbClr val="000000"/>
                </a:solidFill>
              </a:rPr>
              <a:t>Random Variable</a:t>
            </a:r>
            <a:endParaRPr dirty="0">
              <a:solidFill>
                <a:srgbClr val="000000"/>
              </a:solidFill>
            </a:endParaRPr>
          </a:p>
        </p:txBody>
      </p:sp>
      <p:sp>
        <p:nvSpPr>
          <p:cNvPr id="795" name="Google Shape;795;p102"/>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796" name="Google Shape;796;p102"/>
          <p:cNvPicPr preferRelativeResize="0"/>
          <p:nvPr/>
        </p:nvPicPr>
        <p:blipFill rotWithShape="1">
          <a:blip r:embed="rId3">
            <a:alphaModFix/>
          </a:blip>
          <a:srcRect/>
          <a:stretch/>
        </p:blipFill>
        <p:spPr>
          <a:xfrm>
            <a:off x="661987" y="1514360"/>
            <a:ext cx="7820025" cy="4886440"/>
          </a:xfrm>
          <a:prstGeom prst="rect">
            <a:avLst/>
          </a:prstGeom>
          <a:noFill/>
          <a:ln>
            <a:noFill/>
          </a:ln>
        </p:spPr>
      </p:pic>
    </p:spTree>
    <p:extLst>
      <p:ext uri="{BB962C8B-B14F-4D97-AF65-F5344CB8AC3E}">
        <p14:creationId xmlns:p14="http://schemas.microsoft.com/office/powerpoint/2010/main" val="200947031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0" y="160338"/>
            <a:ext cx="6991350" cy="765175"/>
          </a:xfrm>
          <a:prstGeom prst="rect">
            <a:avLst/>
          </a:prstGeom>
        </p:spPr>
        <p:txBody>
          <a:bodyPr/>
          <a:lstStyle/>
          <a:p>
            <a:r>
              <a:rPr lang="en-US" dirty="0"/>
              <a:t>Random Variable</a:t>
            </a:r>
          </a:p>
        </p:txBody>
      </p:sp>
      <p:sp>
        <p:nvSpPr>
          <p:cNvPr id="7" name="TextBox 3"/>
          <p:cNvSpPr txBox="1">
            <a:spLocks noChangeArrowheads="1"/>
          </p:cNvSpPr>
          <p:nvPr/>
        </p:nvSpPr>
        <p:spPr bwMode="auto">
          <a:xfrm>
            <a:off x="342900" y="1349276"/>
            <a:ext cx="81915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Discrete Random Variable</a:t>
            </a:r>
            <a:r>
              <a:rPr lang="en-US" altLang="en-US" sz="2000" dirty="0">
                <a:solidFill>
                  <a:srgbClr val="009900"/>
                </a:solidFill>
                <a:latin typeface="Arial" panose="020B0604020202020204" pitchFamily="34" charset="0"/>
              </a:rPr>
              <a:t> </a:t>
            </a:r>
          </a:p>
          <a:p>
            <a:pPr eaLnBrk="1" hangingPunct="1">
              <a:lnSpc>
                <a:spcPct val="90000"/>
              </a:lnSpc>
              <a:spcBef>
                <a:spcPct val="0"/>
              </a:spcBef>
              <a:buFontTx/>
              <a:buNone/>
            </a:pPr>
            <a:endParaRPr lang="en-US" altLang="en-US" sz="2000" dirty="0">
              <a:latin typeface="Arial" panose="020B0604020202020204" pitchFamily="34" charset="0"/>
            </a:endParaRPr>
          </a:p>
          <a:p>
            <a:pPr eaLnBrk="1" hangingPunct="1">
              <a:lnSpc>
                <a:spcPct val="90000"/>
              </a:lnSpc>
              <a:spcBef>
                <a:spcPct val="0"/>
              </a:spcBef>
              <a:buFont typeface="Wingdings" panose="05000000000000000000" pitchFamily="2" charset="2"/>
              <a:buChar char="Ø"/>
            </a:pPr>
            <a:r>
              <a:rPr lang="en-US" altLang="en-US" sz="2000" dirty="0">
                <a:latin typeface="Arial" panose="020B0604020202020204" pitchFamily="34" charset="0"/>
              </a:rPr>
              <a:t>  one that takes on a </a:t>
            </a:r>
            <a:r>
              <a:rPr lang="en-US" altLang="en-US" sz="2000" b="1" i="1" dirty="0">
                <a:latin typeface="Arial" panose="020B0604020202020204" pitchFamily="34" charset="0"/>
              </a:rPr>
              <a:t>countable</a:t>
            </a:r>
            <a:r>
              <a:rPr lang="en-US" altLang="en-US" sz="2000" dirty="0">
                <a:latin typeface="Arial" panose="020B0604020202020204" pitchFamily="34" charset="0"/>
              </a:rPr>
              <a:t> number of values </a:t>
            </a:r>
          </a:p>
          <a:p>
            <a:pPr>
              <a:lnSpc>
                <a:spcPct val="90000"/>
              </a:lnSpc>
              <a:spcBef>
                <a:spcPct val="0"/>
              </a:spcBef>
              <a:buFont typeface="Wingdings" panose="05000000000000000000" pitchFamily="2" charset="2"/>
              <a:buChar char="Ø"/>
            </a:pPr>
            <a:r>
              <a:rPr lang="en-US" altLang="en-US" sz="2000" dirty="0" smtClean="0">
                <a:latin typeface="Arial" panose="020B0604020202020204" pitchFamily="34" charset="0"/>
              </a:rPr>
              <a:t> usually </a:t>
            </a:r>
            <a:r>
              <a:rPr lang="en-US" altLang="en-US" sz="2000" dirty="0">
                <a:latin typeface="Arial" panose="020B0604020202020204" pitchFamily="34" charset="0"/>
              </a:rPr>
              <a:t>count data [Number of</a:t>
            </a:r>
            <a:r>
              <a:rPr lang="en-US" altLang="en-US" sz="2000" dirty="0" smtClean="0">
                <a:latin typeface="Arial" panose="020B0604020202020204" pitchFamily="34" charset="0"/>
              </a:rPr>
              <a:t>]</a:t>
            </a:r>
            <a:endParaRPr lang="en-US" altLang="en-US" sz="2000" dirty="0">
              <a:latin typeface="Arial" panose="020B0604020202020204" pitchFamily="34" charset="0"/>
            </a:endParaRPr>
          </a:p>
          <a:p>
            <a:pPr eaLnBrk="1" hangingPunct="1">
              <a:lnSpc>
                <a:spcPct val="90000"/>
              </a:lnSpc>
              <a:spcBef>
                <a:spcPct val="0"/>
              </a:spcBef>
              <a:buFont typeface="Wingdings" panose="05000000000000000000" pitchFamily="2" charset="2"/>
              <a:buChar char="Ø"/>
            </a:pPr>
            <a:r>
              <a:rPr lang="en-US" altLang="en-US" sz="2000" dirty="0" smtClean="0">
                <a:latin typeface="Arial" panose="020B0604020202020204" pitchFamily="34" charset="0"/>
              </a:rPr>
              <a:t> list </a:t>
            </a:r>
            <a:r>
              <a:rPr lang="en-US" altLang="en-US" sz="2000" b="1" dirty="0">
                <a:latin typeface="Arial" panose="020B0604020202020204" pitchFamily="34" charset="0"/>
              </a:rPr>
              <a:t>all</a:t>
            </a:r>
            <a:r>
              <a:rPr lang="en-US" altLang="en-US" sz="2000" dirty="0">
                <a:latin typeface="Arial" panose="020B0604020202020204" pitchFamily="34" charset="0"/>
              </a:rPr>
              <a:t> possible outcomes without missing </a:t>
            </a:r>
            <a:r>
              <a:rPr lang="en-US" altLang="en-US" sz="2000" dirty="0" smtClean="0">
                <a:latin typeface="Arial" panose="020B0604020202020204" pitchFamily="34" charset="0"/>
              </a:rPr>
              <a:t>any of them</a:t>
            </a:r>
            <a:endParaRPr lang="en-US" altLang="en-US" sz="2000" b="1" u="sng" dirty="0">
              <a:latin typeface="Arial" panose="020B0604020202020204" pitchFamily="34" charset="0"/>
            </a:endParaRPr>
          </a:p>
        </p:txBody>
      </p:sp>
      <p:sp>
        <p:nvSpPr>
          <p:cNvPr id="8" name="TextBox 7"/>
          <p:cNvSpPr txBox="1">
            <a:spLocks noChangeArrowheads="1"/>
          </p:cNvSpPr>
          <p:nvPr/>
        </p:nvSpPr>
        <p:spPr bwMode="auto">
          <a:xfrm>
            <a:off x="190500" y="3277261"/>
            <a:ext cx="84963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Example:</a:t>
            </a:r>
          </a:p>
          <a:p>
            <a:pPr lvl="1" eaLnBrk="1" hangingPunct="1">
              <a:lnSpc>
                <a:spcPct val="90000"/>
              </a:lnSpc>
              <a:spcBef>
                <a:spcPct val="0"/>
              </a:spcBef>
              <a:buFont typeface="Wingdings" panose="05000000000000000000" pitchFamily="2" charset="2"/>
              <a:buChar char="ü"/>
            </a:pPr>
            <a:endParaRPr lang="en-US" altLang="en-US" sz="2000" dirty="0">
              <a:latin typeface="Arial" panose="020B0604020202020204" pitchFamily="34" charset="0"/>
            </a:endParaRPr>
          </a:p>
          <a:p>
            <a:pPr lvl="1" eaLnBrk="1" hangingPunct="1">
              <a:lnSpc>
                <a:spcPct val="90000"/>
              </a:lnSpc>
              <a:spcBef>
                <a:spcPct val="0"/>
              </a:spcBef>
              <a:buFont typeface="Wingdings" panose="05000000000000000000" pitchFamily="2" charset="2"/>
              <a:buChar char="ü"/>
            </a:pPr>
            <a:r>
              <a:rPr lang="en-US" altLang="en-US" sz="2000" dirty="0">
                <a:latin typeface="Arial" panose="020B0604020202020204" pitchFamily="34" charset="0"/>
              </a:rPr>
              <a:t> X = sum of values on the roll of two dice: </a:t>
            </a:r>
            <a:endParaRPr lang="en-US" altLang="en-US" sz="2000" dirty="0" smtClean="0">
              <a:latin typeface="Arial" panose="020B0604020202020204" pitchFamily="34" charset="0"/>
            </a:endParaRPr>
          </a:p>
          <a:p>
            <a:pPr marL="914400" lvl="2" indent="0">
              <a:lnSpc>
                <a:spcPct val="90000"/>
              </a:lnSpc>
              <a:spcBef>
                <a:spcPct val="0"/>
              </a:spcBef>
              <a:buNone/>
            </a:pPr>
            <a:r>
              <a:rPr lang="en-US" altLang="en-US" sz="2000" dirty="0" smtClean="0">
                <a:latin typeface="Arial" panose="020B0604020202020204" pitchFamily="34" charset="0"/>
              </a:rPr>
              <a:t>	X </a:t>
            </a:r>
            <a:r>
              <a:rPr lang="en-US" altLang="en-US" sz="2000" dirty="0">
                <a:latin typeface="Arial" panose="020B0604020202020204" pitchFamily="34" charset="0"/>
              </a:rPr>
              <a:t>has to be either 2, 3, 4, …, or 12</a:t>
            </a:r>
            <a:r>
              <a:rPr lang="en-US" altLang="en-US" sz="1600" dirty="0">
                <a:latin typeface="Arial" panose="020B0604020202020204" pitchFamily="34" charset="0"/>
              </a:rPr>
              <a:t>.</a:t>
            </a:r>
          </a:p>
          <a:p>
            <a:pPr lvl="1" eaLnBrk="1" hangingPunct="1">
              <a:lnSpc>
                <a:spcPct val="90000"/>
              </a:lnSpc>
              <a:spcBef>
                <a:spcPct val="0"/>
              </a:spcBef>
              <a:buFont typeface="Wingdings" panose="05000000000000000000" pitchFamily="2" charset="2"/>
              <a:buChar char="ü"/>
            </a:pPr>
            <a:endParaRPr lang="en-US" altLang="en-US" sz="2000" dirty="0">
              <a:latin typeface="Arial" panose="020B0604020202020204" pitchFamily="34" charset="0"/>
            </a:endParaRPr>
          </a:p>
          <a:p>
            <a:pPr lvl="1" eaLnBrk="1" hangingPunct="1">
              <a:lnSpc>
                <a:spcPct val="90000"/>
              </a:lnSpc>
              <a:spcBef>
                <a:spcPct val="0"/>
              </a:spcBef>
              <a:buFont typeface="Wingdings" panose="05000000000000000000" pitchFamily="2" charset="2"/>
              <a:buChar char="ü"/>
            </a:pPr>
            <a:r>
              <a:rPr lang="en-US" altLang="en-US" sz="2000" dirty="0">
                <a:latin typeface="Arial" panose="020B0604020202020204" pitchFamily="34" charset="0"/>
              </a:rPr>
              <a:t> Y = number of </a:t>
            </a:r>
            <a:r>
              <a:rPr lang="en-US" altLang="en-US" sz="2000" dirty="0" smtClean="0">
                <a:latin typeface="Arial" panose="020B0604020202020204" pitchFamily="34" charset="0"/>
              </a:rPr>
              <a:t>students in </a:t>
            </a:r>
            <a:r>
              <a:rPr lang="en-US" altLang="en-US" sz="2000" dirty="0" err="1" smtClean="0">
                <a:latin typeface="Arial" panose="020B0604020202020204" pitchFamily="34" charset="0"/>
              </a:rPr>
              <a:t>MTech</a:t>
            </a:r>
            <a:r>
              <a:rPr lang="en-US" altLang="en-US" sz="2000" dirty="0" smtClean="0">
                <a:latin typeface="Arial" panose="020B0604020202020204" pitchFamily="34" charset="0"/>
              </a:rPr>
              <a:t> DSE: </a:t>
            </a:r>
          </a:p>
          <a:p>
            <a:pPr lvl="1" eaLnBrk="1" hangingPunct="1">
              <a:lnSpc>
                <a:spcPct val="90000"/>
              </a:lnSpc>
              <a:spcBef>
                <a:spcPct val="0"/>
              </a:spcBef>
              <a:buNone/>
            </a:pPr>
            <a:r>
              <a:rPr lang="en-US" altLang="en-US" sz="2000" dirty="0">
                <a:latin typeface="Arial" panose="020B0604020202020204" pitchFamily="34" charset="0"/>
              </a:rPr>
              <a:t>	</a:t>
            </a:r>
            <a:r>
              <a:rPr lang="en-US" altLang="en-US" sz="2000" dirty="0" smtClean="0">
                <a:latin typeface="Arial" panose="020B0604020202020204" pitchFamily="34" charset="0"/>
              </a:rPr>
              <a:t>    Y </a:t>
            </a:r>
            <a:r>
              <a:rPr lang="en-US" altLang="en-US" sz="2000" dirty="0">
                <a:latin typeface="Arial" panose="020B0604020202020204" pitchFamily="34" charset="0"/>
              </a:rPr>
              <a:t>has to be </a:t>
            </a:r>
            <a:r>
              <a:rPr lang="en-US" altLang="en-US" sz="2000" dirty="0" smtClean="0">
                <a:latin typeface="Arial" panose="020B0604020202020204" pitchFamily="34" charset="0"/>
              </a:rPr>
              <a:t>60,65,70 …………</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410267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0" y="160338"/>
            <a:ext cx="6991350" cy="765175"/>
          </a:xfrm>
          <a:prstGeom prst="rect">
            <a:avLst/>
          </a:prstGeom>
        </p:spPr>
        <p:txBody>
          <a:bodyPr/>
          <a:lstStyle/>
          <a:p>
            <a:r>
              <a:rPr lang="en-US" dirty="0"/>
              <a:t>Random Variable</a:t>
            </a:r>
          </a:p>
        </p:txBody>
      </p:sp>
      <p:sp>
        <p:nvSpPr>
          <p:cNvPr id="4" name="TextBox 3"/>
          <p:cNvSpPr txBox="1">
            <a:spLocks noChangeArrowheads="1"/>
          </p:cNvSpPr>
          <p:nvPr/>
        </p:nvSpPr>
        <p:spPr bwMode="auto">
          <a:xfrm>
            <a:off x="228600" y="1505301"/>
            <a:ext cx="81153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Continuous Random Variable </a:t>
            </a:r>
          </a:p>
          <a:p>
            <a:pPr eaLnBrk="1" hangingPunct="1">
              <a:lnSpc>
                <a:spcPct val="90000"/>
              </a:lnSpc>
              <a:spcBef>
                <a:spcPct val="0"/>
              </a:spcBef>
              <a:buFontTx/>
              <a:buNone/>
            </a:pPr>
            <a:endParaRPr lang="en-US" altLang="en-US" sz="2000" b="1" dirty="0">
              <a:solidFill>
                <a:srgbClr val="009900"/>
              </a:solidFill>
              <a:latin typeface="Arial" panose="020B0604020202020204" pitchFamily="34" charset="0"/>
            </a:endParaRPr>
          </a:p>
          <a:p>
            <a:pPr marL="342900" indent="-342900">
              <a:lnSpc>
                <a:spcPct val="90000"/>
              </a:lnSpc>
              <a:spcBef>
                <a:spcPct val="0"/>
              </a:spcBef>
            </a:pPr>
            <a:r>
              <a:rPr lang="en-US" altLang="en-US" sz="2000" dirty="0" smtClean="0">
                <a:latin typeface="Arial" panose="020B0604020202020204" pitchFamily="34" charset="0"/>
              </a:rPr>
              <a:t>Variable that </a:t>
            </a:r>
            <a:r>
              <a:rPr lang="en-US" altLang="en-US" sz="2000" dirty="0">
                <a:latin typeface="Arial" panose="020B0604020202020204" pitchFamily="34" charset="0"/>
              </a:rPr>
              <a:t>takes on an uncountable number of values </a:t>
            </a:r>
          </a:p>
          <a:p>
            <a:pPr marL="342900" indent="-342900">
              <a:lnSpc>
                <a:spcPct val="90000"/>
              </a:lnSpc>
              <a:spcBef>
                <a:spcPct val="0"/>
              </a:spcBef>
            </a:pPr>
            <a:endParaRPr lang="en-US" altLang="en-US" sz="2000" dirty="0">
              <a:latin typeface="Arial" panose="020B0604020202020204" pitchFamily="34" charset="0"/>
            </a:endParaRPr>
          </a:p>
          <a:p>
            <a:pPr marL="342900" indent="-342900">
              <a:lnSpc>
                <a:spcPct val="90000"/>
              </a:lnSpc>
              <a:spcBef>
                <a:spcPct val="0"/>
              </a:spcBef>
            </a:pPr>
            <a:r>
              <a:rPr lang="en-US" altLang="en-US" sz="2000" dirty="0">
                <a:latin typeface="Arial" panose="020B0604020202020204" pitchFamily="34" charset="0"/>
              </a:rPr>
              <a:t>U</a:t>
            </a:r>
            <a:r>
              <a:rPr lang="en-US" altLang="en-US" sz="2000" dirty="0" smtClean="0">
                <a:latin typeface="Arial" panose="020B0604020202020204" pitchFamily="34" charset="0"/>
              </a:rPr>
              <a:t>sually </a:t>
            </a:r>
            <a:r>
              <a:rPr lang="en-US" altLang="en-US" sz="2000" dirty="0">
                <a:latin typeface="Arial" panose="020B0604020202020204" pitchFamily="34" charset="0"/>
              </a:rPr>
              <a:t>measurement data [time, weight, distance, </a:t>
            </a:r>
            <a:r>
              <a:rPr lang="en-US" altLang="en-US" sz="2000" dirty="0" err="1">
                <a:latin typeface="Arial" panose="020B0604020202020204" pitchFamily="34" charset="0"/>
              </a:rPr>
              <a:t>etc</a:t>
            </a:r>
            <a:r>
              <a:rPr lang="en-US" altLang="en-US" sz="2000" dirty="0">
                <a:latin typeface="Arial" panose="020B0604020202020204" pitchFamily="34" charset="0"/>
              </a:rPr>
              <a:t>]</a:t>
            </a:r>
          </a:p>
          <a:p>
            <a:pPr marL="342900" indent="-342900">
              <a:lnSpc>
                <a:spcPct val="90000"/>
              </a:lnSpc>
              <a:spcBef>
                <a:spcPct val="0"/>
              </a:spcBef>
            </a:pPr>
            <a:endParaRPr lang="en-US" altLang="en-US" sz="2000" dirty="0">
              <a:latin typeface="Arial" panose="020B0604020202020204" pitchFamily="34" charset="0"/>
            </a:endParaRPr>
          </a:p>
          <a:p>
            <a:pPr marL="342900" indent="-342900">
              <a:lnSpc>
                <a:spcPct val="90000"/>
              </a:lnSpc>
              <a:spcBef>
                <a:spcPct val="0"/>
              </a:spcBef>
            </a:pPr>
            <a:r>
              <a:rPr lang="en-US" altLang="en-US" sz="2000" dirty="0" smtClean="0">
                <a:latin typeface="Arial" panose="020B0604020202020204" pitchFamily="34" charset="0"/>
              </a:rPr>
              <a:t>You </a:t>
            </a:r>
            <a:r>
              <a:rPr lang="en-US" altLang="en-US" sz="2000" dirty="0">
                <a:latin typeface="Arial" panose="020B0604020202020204" pitchFamily="34" charset="0"/>
              </a:rPr>
              <a:t>can never list all possible outcomes even if you had an infinite amount of time</a:t>
            </a:r>
          </a:p>
        </p:txBody>
      </p:sp>
      <p:sp>
        <p:nvSpPr>
          <p:cNvPr id="5" name="TextBox 4"/>
          <p:cNvSpPr txBox="1">
            <a:spLocks noChangeArrowheads="1"/>
          </p:cNvSpPr>
          <p:nvPr/>
        </p:nvSpPr>
        <p:spPr bwMode="auto">
          <a:xfrm>
            <a:off x="228600" y="4126011"/>
            <a:ext cx="81153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Example:</a:t>
            </a:r>
          </a:p>
          <a:p>
            <a:pPr eaLnBrk="1" hangingPunct="1">
              <a:lnSpc>
                <a:spcPct val="90000"/>
              </a:lnSpc>
              <a:spcBef>
                <a:spcPct val="0"/>
              </a:spcBef>
              <a:buFontTx/>
              <a:buNone/>
            </a:pPr>
            <a:endParaRPr lang="en-US" altLang="en-US" sz="2000" b="1" dirty="0">
              <a:solidFill>
                <a:srgbClr val="009900"/>
              </a:solidFill>
              <a:latin typeface="Arial" panose="020B0604020202020204" pitchFamily="34" charset="0"/>
            </a:endParaRPr>
          </a:p>
          <a:p>
            <a:pPr>
              <a:lnSpc>
                <a:spcPct val="90000"/>
              </a:lnSpc>
              <a:spcBef>
                <a:spcPct val="0"/>
              </a:spcBef>
              <a:buNone/>
            </a:pPr>
            <a:r>
              <a:rPr lang="en-US" altLang="en-US" sz="2000" dirty="0" smtClean="0">
                <a:latin typeface="Arial" panose="020B0604020202020204" pitchFamily="34" charset="0"/>
              </a:rPr>
              <a:t>X </a:t>
            </a:r>
            <a:r>
              <a:rPr lang="en-US" altLang="en-US" sz="2000" dirty="0">
                <a:latin typeface="Arial" panose="020B0604020202020204" pitchFamily="34" charset="0"/>
              </a:rPr>
              <a:t>=  time it takes you to drive home from work place: X &gt; 0, might be 30.1 minutes measured to the nearest tenth but in reality the actual time is 30.10000001…………………. minutes?)</a:t>
            </a:r>
          </a:p>
          <a:p>
            <a:pPr indent="-257175">
              <a:lnSpc>
                <a:spcPct val="90000"/>
              </a:lnSpc>
              <a:spcBef>
                <a:spcPct val="0"/>
              </a:spcBef>
              <a:buFont typeface="Wingdings" panose="05000000000000000000" pitchFamily="2" charset="2"/>
              <a:buChar char="Ø"/>
            </a:pPr>
            <a:endParaRPr lang="en-US" altLang="en-US" sz="2000" dirty="0">
              <a:latin typeface="Arial" panose="020B0604020202020204" pitchFamily="34" charset="0"/>
            </a:endParaRPr>
          </a:p>
          <a:p>
            <a:pPr>
              <a:lnSpc>
                <a:spcPct val="90000"/>
              </a:lnSpc>
              <a:spcBef>
                <a:spcPct val="0"/>
              </a:spcBef>
              <a:buNone/>
            </a:pPr>
            <a:r>
              <a:rPr lang="en-US" altLang="en-US" sz="2000" dirty="0">
                <a:latin typeface="Arial" panose="020B0604020202020204" pitchFamily="34" charset="0"/>
              </a:rPr>
              <a:t>Exercise: try to list all possible numbers between 0 and 1</a:t>
            </a:r>
          </a:p>
        </p:txBody>
      </p:sp>
    </p:spTree>
    <p:extLst>
      <p:ext uri="{BB962C8B-B14F-4D97-AF65-F5344CB8AC3E}">
        <p14:creationId xmlns:p14="http://schemas.microsoft.com/office/powerpoint/2010/main" val="230783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91"/>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smtClean="0"/>
              <a:t>Random Variable</a:t>
            </a:r>
            <a:endParaRPr dirty="0"/>
          </a:p>
        </p:txBody>
      </p:sp>
      <p:pic>
        <p:nvPicPr>
          <p:cNvPr id="715" name="Google Shape;715;p91"/>
          <p:cNvPicPr preferRelativeResize="0"/>
          <p:nvPr/>
        </p:nvPicPr>
        <p:blipFill rotWithShape="1">
          <a:blip r:embed="rId3">
            <a:alphaModFix/>
          </a:blip>
          <a:srcRect/>
          <a:stretch/>
        </p:blipFill>
        <p:spPr>
          <a:xfrm>
            <a:off x="457200" y="1423734"/>
            <a:ext cx="6677025" cy="5049837"/>
          </a:xfrm>
          <a:prstGeom prst="rect">
            <a:avLst/>
          </a:prstGeom>
          <a:noFill/>
          <a:ln>
            <a:noFill/>
          </a:ln>
        </p:spPr>
      </p:pic>
    </p:spTree>
    <p:extLst>
      <p:ext uri="{BB962C8B-B14F-4D97-AF65-F5344CB8AC3E}">
        <p14:creationId xmlns:p14="http://schemas.microsoft.com/office/powerpoint/2010/main" val="358010027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Distributions</a:t>
            </a:r>
            <a:endParaRPr lang="en-US" dirty="0"/>
          </a:p>
        </p:txBody>
      </p:sp>
      <p:sp>
        <p:nvSpPr>
          <p:cNvPr id="3" name="Content Placeholder 2"/>
          <p:cNvSpPr>
            <a:spLocks noGrp="1"/>
          </p:cNvSpPr>
          <p:nvPr>
            <p:ph idx="1"/>
          </p:nvPr>
        </p:nvSpPr>
        <p:spPr/>
        <p:txBody>
          <a:bodyPr>
            <a:normAutofit/>
          </a:bodyPr>
          <a:lstStyle/>
          <a:p>
            <a:r>
              <a:rPr lang="en-US" sz="2800" dirty="0" smtClean="0"/>
              <a:t>The outcomes for random variables and their associated probabilities can be organized in to distributions</a:t>
            </a:r>
          </a:p>
          <a:p>
            <a:r>
              <a:rPr lang="en-US" sz="2800" dirty="0" smtClean="0"/>
              <a:t>Two types of distributions based on types of Random variables: Discrete and Continuous</a:t>
            </a:r>
          </a:p>
          <a:p>
            <a:r>
              <a:rPr lang="en-US" sz="2800" dirty="0" smtClean="0"/>
              <a:t>Discrete:</a:t>
            </a:r>
          </a:p>
          <a:p>
            <a:pPr lvl="1"/>
            <a:r>
              <a:rPr lang="en-GB" sz="2400" dirty="0" smtClean="0"/>
              <a:t>Bernoulli, </a:t>
            </a:r>
            <a:r>
              <a:rPr lang="en-US" sz="2400" dirty="0" smtClean="0"/>
              <a:t>Binomial, Poisson, Geometric distributions</a:t>
            </a:r>
          </a:p>
          <a:p>
            <a:r>
              <a:rPr lang="en-US" dirty="0" smtClean="0"/>
              <a:t>Continuous </a:t>
            </a:r>
          </a:p>
          <a:p>
            <a:pPr lvl="1"/>
            <a:r>
              <a:rPr lang="en-US" sz="2400" dirty="0"/>
              <a:t>Gaussian, exponential, t, F, chi-squared </a:t>
            </a:r>
            <a:r>
              <a:rPr lang="en-US" sz="2400" dirty="0" smtClean="0"/>
              <a:t>distributions</a:t>
            </a:r>
            <a:endParaRPr lang="en-US" sz="2400"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148</a:t>
            </a:fld>
            <a:endParaRPr lang="en-US"/>
          </a:p>
        </p:txBody>
      </p:sp>
    </p:spTree>
    <p:extLst>
      <p:ext uri="{BB962C8B-B14F-4D97-AF65-F5344CB8AC3E}">
        <p14:creationId xmlns:p14="http://schemas.microsoft.com/office/powerpoint/2010/main" val="83785043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Describing distributions</a:t>
            </a:r>
            <a:endParaRPr lang="en-US" dirty="0"/>
          </a:p>
        </p:txBody>
      </p:sp>
      <p:sp>
        <p:nvSpPr>
          <p:cNvPr id="3" name="Content Placeholder 2"/>
          <p:cNvSpPr>
            <a:spLocks noGrp="1"/>
          </p:cNvSpPr>
          <p:nvPr>
            <p:ph idx="1"/>
          </p:nvPr>
        </p:nvSpPr>
        <p:spPr/>
        <p:txBody>
          <a:bodyPr>
            <a:normAutofit/>
          </a:bodyPr>
          <a:lstStyle/>
          <a:p>
            <a:r>
              <a:rPr lang="en-US" sz="2800" dirty="0" smtClean="0"/>
              <a:t>One way is to construct a graph and analyze the graph to make inferences</a:t>
            </a:r>
          </a:p>
          <a:p>
            <a:pPr lvl="1"/>
            <a:r>
              <a:rPr lang="en-US" sz="2400" dirty="0" smtClean="0"/>
              <a:t>Discrete: </a:t>
            </a:r>
            <a:r>
              <a:rPr lang="en-US" sz="2400" dirty="0" err="1" smtClean="0"/>
              <a:t>Prob</a:t>
            </a:r>
            <a:r>
              <a:rPr lang="en-US" sz="2400" dirty="0" smtClean="0"/>
              <a:t> Mass Function (</a:t>
            </a:r>
            <a:r>
              <a:rPr lang="en-US" sz="2400" dirty="0" err="1" smtClean="0"/>
              <a:t>pmf</a:t>
            </a:r>
            <a:r>
              <a:rPr lang="en-US" sz="2400" dirty="0" smtClean="0"/>
              <a:t>), </a:t>
            </a:r>
          </a:p>
          <a:p>
            <a:pPr lvl="1"/>
            <a:r>
              <a:rPr lang="en-US" sz="2400" dirty="0" smtClean="0"/>
              <a:t>Continuous: </a:t>
            </a:r>
            <a:r>
              <a:rPr lang="en-US" sz="2400" dirty="0" err="1" smtClean="0"/>
              <a:t>prob</a:t>
            </a:r>
            <a:r>
              <a:rPr lang="en-US" sz="2400" dirty="0" smtClean="0"/>
              <a:t> density function (pdf)</a:t>
            </a:r>
          </a:p>
          <a:p>
            <a:pPr lvl="1"/>
            <a:r>
              <a:rPr lang="en-US" sz="2400" dirty="0"/>
              <a:t>Cumulative density function</a:t>
            </a:r>
          </a:p>
          <a:p>
            <a:pPr marL="457200" lvl="1" indent="0">
              <a:buNone/>
            </a:pPr>
            <a:endParaRPr lang="en-US" sz="2400" dirty="0" smtClean="0"/>
          </a:p>
          <a:p>
            <a:r>
              <a:rPr lang="en-US" sz="2800" dirty="0" smtClean="0"/>
              <a:t>Mean, variance and standard deviations to represent the entire distribution</a:t>
            </a:r>
          </a:p>
          <a:p>
            <a:endParaRPr lang="en-US" sz="2800"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149</a:t>
            </a:fld>
            <a:endParaRPr lang="en-US"/>
          </a:p>
        </p:txBody>
      </p:sp>
    </p:spTree>
    <p:extLst>
      <p:ext uri="{BB962C8B-B14F-4D97-AF65-F5344CB8AC3E}">
        <p14:creationId xmlns:p14="http://schemas.microsoft.com/office/powerpoint/2010/main" val="8586616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432231"/>
            <a:ext cx="9144000" cy="850106"/>
          </a:xfrm>
        </p:spPr>
        <p:txBody>
          <a:bodyPr/>
          <a:lstStyle/>
          <a:p>
            <a:r>
              <a:rPr lang="en-US" sz="4400" b="1" dirty="0" smtClean="0">
                <a:latin typeface="+mn-lt"/>
              </a:rPr>
              <a:t>A </a:t>
            </a:r>
            <a:r>
              <a:rPr lang="en-US" sz="4400" b="1" dirty="0">
                <a:latin typeface="+mn-lt"/>
              </a:rPr>
              <a:t>Checker Learning Problem</a:t>
            </a:r>
          </a:p>
        </p:txBody>
      </p:sp>
      <p:sp>
        <p:nvSpPr>
          <p:cNvPr id="17412" name="Rectangle 4"/>
          <p:cNvSpPr>
            <a:spLocks noGrp="1" noChangeArrowheads="1"/>
          </p:cNvSpPr>
          <p:nvPr>
            <p:ph type="body" idx="1"/>
          </p:nvPr>
        </p:nvSpPr>
        <p:spPr>
          <a:xfrm>
            <a:off x="457200" y="1600201"/>
            <a:ext cx="8229600" cy="3048000"/>
          </a:xfrm>
        </p:spPr>
        <p:txBody>
          <a:bodyPr>
            <a:normAutofit/>
          </a:bodyPr>
          <a:lstStyle/>
          <a:p>
            <a:pPr algn="just"/>
            <a:r>
              <a:rPr lang="en-US" sz="2800" b="1" dirty="0"/>
              <a:t>Task T:</a:t>
            </a:r>
            <a:r>
              <a:rPr lang="en-US" sz="2800" dirty="0"/>
              <a:t> Playing Checkers</a:t>
            </a:r>
          </a:p>
          <a:p>
            <a:pPr algn="just"/>
            <a:r>
              <a:rPr lang="en-US" sz="2800" b="1" dirty="0"/>
              <a:t>Performance Measure P:</a:t>
            </a:r>
            <a:r>
              <a:rPr lang="en-US" sz="2800" dirty="0"/>
              <a:t> Percent of games won against opponents</a:t>
            </a:r>
          </a:p>
          <a:p>
            <a:pPr algn="just"/>
            <a:r>
              <a:rPr lang="en-US" sz="2800" b="1" dirty="0"/>
              <a:t>Training Experience E: </a:t>
            </a:r>
            <a:r>
              <a:rPr lang="en-US" sz="2800" dirty="0"/>
              <a:t>To be selected ==&gt; Games Played against itself</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55893134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Bernoulli Distribution</a:t>
            </a:r>
            <a:endParaRPr lang="en-GB" dirty="0"/>
          </a:p>
        </p:txBody>
      </p:sp>
      <p:sp>
        <p:nvSpPr>
          <p:cNvPr id="3" name="Content Placeholder 2"/>
          <p:cNvSpPr>
            <a:spLocks noGrp="1"/>
          </p:cNvSpPr>
          <p:nvPr>
            <p:ph idx="1"/>
          </p:nvPr>
        </p:nvSpPr>
        <p:spPr/>
        <p:txBody>
          <a:bodyPr>
            <a:normAutofit lnSpcReduction="10000"/>
          </a:bodyPr>
          <a:lstStyle/>
          <a:p>
            <a:r>
              <a:rPr lang="en-GB" sz="2800" dirty="0" smtClean="0"/>
              <a:t>A </a:t>
            </a:r>
            <a:r>
              <a:rPr lang="en-GB" sz="2800" dirty="0" err="1" smtClean="0"/>
              <a:t>r.v</a:t>
            </a:r>
            <a:r>
              <a:rPr lang="en-GB" sz="2800" dirty="0" smtClean="0"/>
              <a:t>. X is said to follow Bernoulli’s distribution when there are only  two possible outcomes </a:t>
            </a:r>
          </a:p>
          <a:p>
            <a:pPr lvl="1"/>
            <a:r>
              <a:rPr lang="en-GB" sz="2400" dirty="0" smtClean="0"/>
              <a:t>By convention either Success (1) or Failure (0)</a:t>
            </a:r>
          </a:p>
          <a:p>
            <a:pPr lvl="1"/>
            <a:r>
              <a:rPr lang="en-GB" sz="2400" dirty="0" smtClean="0"/>
              <a:t>And there is only one trial</a:t>
            </a:r>
          </a:p>
          <a:p>
            <a:pPr lvl="1"/>
            <a:r>
              <a:rPr lang="en-GB" sz="2400" dirty="0" smtClean="0"/>
              <a:t>Ex: tossing a coin at the start f the match</a:t>
            </a:r>
          </a:p>
          <a:p>
            <a:r>
              <a:rPr lang="en-GB" sz="2800" dirty="0" smtClean="0"/>
              <a:t>Let p represents the probability of success and (1-p) represent the probability of failure, then the probability mass function is defined as</a:t>
            </a:r>
          </a:p>
          <a:p>
            <a:pPr marL="0" indent="0">
              <a:buNone/>
            </a:pPr>
            <a:r>
              <a:rPr lang="en-GB" sz="2800" dirty="0"/>
              <a:t>	</a:t>
            </a:r>
            <a:r>
              <a:rPr lang="en-GB" sz="2800" dirty="0" smtClean="0"/>
              <a:t>f(x) =    p       if x=1</a:t>
            </a:r>
          </a:p>
          <a:p>
            <a:pPr marL="0" indent="0">
              <a:buNone/>
            </a:pPr>
            <a:r>
              <a:rPr lang="en-GB" sz="2800" dirty="0"/>
              <a:t>	</a:t>
            </a:r>
            <a:r>
              <a:rPr lang="en-GB" sz="2800" dirty="0" smtClean="0"/>
              <a:t>            1-p       x=0</a:t>
            </a:r>
            <a:endParaRPr lang="en-GB" sz="2800"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150</a:t>
            </a:fld>
            <a:endParaRPr lang="en-US"/>
          </a:p>
        </p:txBody>
      </p:sp>
      <p:sp>
        <p:nvSpPr>
          <p:cNvPr id="6" name="Left Brace 5"/>
          <p:cNvSpPr/>
          <p:nvPr/>
        </p:nvSpPr>
        <p:spPr>
          <a:xfrm>
            <a:off x="2195736" y="4876800"/>
            <a:ext cx="318864" cy="10668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5483324" y="5531729"/>
            <a:ext cx="2209800" cy="584775"/>
          </a:xfrm>
          <a:prstGeom prst="rect">
            <a:avLst/>
          </a:prstGeom>
          <a:noFill/>
        </p:spPr>
        <p:txBody>
          <a:bodyPr wrap="square" rtlCol="0">
            <a:spAutoFit/>
          </a:bodyPr>
          <a:lstStyle/>
          <a:p>
            <a:r>
              <a:rPr lang="en-GB" sz="3200" dirty="0" err="1" smtClean="0"/>
              <a:t>p</a:t>
            </a:r>
            <a:r>
              <a:rPr lang="en-GB" sz="3200" baseline="30000" dirty="0" err="1" smtClean="0"/>
              <a:t>x</a:t>
            </a:r>
            <a:r>
              <a:rPr lang="en-GB" sz="3200" baseline="30000" dirty="0" smtClean="0"/>
              <a:t> </a:t>
            </a:r>
            <a:r>
              <a:rPr lang="en-GB" sz="3200" dirty="0" smtClean="0"/>
              <a:t>(1-p)</a:t>
            </a:r>
            <a:r>
              <a:rPr lang="en-GB" sz="3200" baseline="30000" dirty="0" smtClean="0"/>
              <a:t>(1-x)</a:t>
            </a:r>
            <a:endParaRPr lang="en-GB" sz="3200" baseline="30000" dirty="0"/>
          </a:p>
        </p:txBody>
      </p:sp>
    </p:spTree>
    <p:extLst>
      <p:ext uri="{BB962C8B-B14F-4D97-AF65-F5344CB8AC3E}">
        <p14:creationId xmlns:p14="http://schemas.microsoft.com/office/powerpoint/2010/main" val="140517492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Binomial Distribution</a:t>
            </a:r>
            <a:endParaRPr lang="en-GB" dirty="0"/>
          </a:p>
        </p:txBody>
      </p:sp>
      <p:sp>
        <p:nvSpPr>
          <p:cNvPr id="3" name="Content Placeholder 2"/>
          <p:cNvSpPr>
            <a:spLocks noGrp="1"/>
          </p:cNvSpPr>
          <p:nvPr>
            <p:ph idx="1"/>
          </p:nvPr>
        </p:nvSpPr>
        <p:spPr/>
        <p:txBody>
          <a:bodyPr/>
          <a:lstStyle/>
          <a:p>
            <a:r>
              <a:rPr lang="en-GB" dirty="0" smtClean="0"/>
              <a:t>Again binary outcomes, but for n independent trials</a:t>
            </a:r>
          </a:p>
          <a:p>
            <a:pPr lvl="1"/>
            <a:r>
              <a:rPr lang="en-GB" dirty="0" smtClean="0"/>
              <a:t>Probability of success (</a:t>
            </a:r>
            <a:r>
              <a:rPr lang="en-GB" i="1" dirty="0" smtClean="0"/>
              <a:t>p</a:t>
            </a:r>
            <a:r>
              <a:rPr lang="en-GB" dirty="0" smtClean="0"/>
              <a:t>) remains the same for  all the trials</a:t>
            </a:r>
          </a:p>
          <a:p>
            <a:pPr lvl="1"/>
            <a:r>
              <a:rPr lang="en-GB" dirty="0" smtClean="0"/>
              <a:t>Probability of r success is given by</a:t>
            </a:r>
          </a:p>
          <a:p>
            <a:pPr marL="457200" lvl="1" indent="0">
              <a:buNone/>
            </a:pPr>
            <a:r>
              <a:rPr lang="en-GB" dirty="0" smtClean="0"/>
              <a:t>P(X=r) = </a:t>
            </a:r>
            <a:r>
              <a:rPr lang="en-GB" baseline="30000" dirty="0" err="1" smtClean="0"/>
              <a:t>n</a:t>
            </a:r>
            <a:r>
              <a:rPr lang="en-GB" dirty="0" err="1" smtClean="0"/>
              <a:t>C</a:t>
            </a:r>
            <a:r>
              <a:rPr lang="en-GB" baseline="-25000" dirty="0" err="1" smtClean="0"/>
              <a:t>r</a:t>
            </a:r>
            <a:r>
              <a:rPr lang="en-GB" dirty="0" smtClean="0"/>
              <a:t> </a:t>
            </a:r>
            <a:r>
              <a:rPr lang="en-GB" dirty="0" err="1" smtClean="0"/>
              <a:t>p</a:t>
            </a:r>
            <a:r>
              <a:rPr lang="en-GB" baseline="30000" dirty="0" err="1" smtClean="0"/>
              <a:t>r</a:t>
            </a:r>
            <a:r>
              <a:rPr lang="en-GB" dirty="0" smtClean="0"/>
              <a:t> (1-p)</a:t>
            </a:r>
            <a:r>
              <a:rPr lang="en-GB" baseline="30000" dirty="0" smtClean="0"/>
              <a:t>n-r</a:t>
            </a:r>
          </a:p>
          <a:p>
            <a:pPr marL="457200" lvl="1" indent="0">
              <a:buNone/>
            </a:pPr>
            <a:endParaRPr lang="en-GB" baseline="30000" dirty="0"/>
          </a:p>
          <a:p>
            <a:pPr marL="457200" lvl="1" indent="0">
              <a:buNone/>
            </a:pPr>
            <a:r>
              <a:rPr lang="en-GB" dirty="0" smtClean="0"/>
              <a:t>Mean  E(X) = </a:t>
            </a:r>
            <a:r>
              <a:rPr lang="en-GB" dirty="0" err="1" smtClean="0"/>
              <a:t>np</a:t>
            </a:r>
            <a:endParaRPr lang="en-GB" dirty="0" smtClean="0"/>
          </a:p>
          <a:p>
            <a:pPr marL="457200" lvl="1" indent="0">
              <a:buNone/>
            </a:pPr>
            <a:r>
              <a:rPr lang="en-GB" dirty="0" smtClean="0"/>
              <a:t>Variance </a:t>
            </a:r>
            <a:r>
              <a:rPr lang="en-GB" dirty="0" err="1" smtClean="0"/>
              <a:t>Var</a:t>
            </a:r>
            <a:r>
              <a:rPr lang="en-GB" dirty="0" smtClean="0"/>
              <a:t>(X) = </a:t>
            </a:r>
            <a:r>
              <a:rPr lang="en-GB" dirty="0" err="1" smtClean="0"/>
              <a:t>npq</a:t>
            </a:r>
            <a:r>
              <a:rPr lang="en-GB" dirty="0" smtClean="0"/>
              <a:t>    (where q=1-p)</a:t>
            </a:r>
            <a:endParaRPr lang="en-GB"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151</a:t>
            </a:fld>
            <a:endParaRPr lang="en-US"/>
          </a:p>
        </p:txBody>
      </p:sp>
    </p:spTree>
    <p:extLst>
      <p:ext uri="{BB962C8B-B14F-4D97-AF65-F5344CB8AC3E}">
        <p14:creationId xmlns:p14="http://schemas.microsoft.com/office/powerpoint/2010/main" val="380232554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66675" y="511175"/>
            <a:ext cx="6991350" cy="765175"/>
          </a:xfrm>
          <a:prstGeom prst="rect">
            <a:avLst/>
          </a:prstGeom>
        </p:spPr>
        <p:txBody>
          <a:bodyPr>
            <a:normAutofit fontScale="90000"/>
          </a:bodyPr>
          <a:lstStyle/>
          <a:p>
            <a:r>
              <a:rPr lang="en-US" dirty="0" smtClean="0"/>
              <a:t>Discrete Probability Distribution</a:t>
            </a:r>
            <a:endParaRPr lang="en-US" dirty="0"/>
          </a:p>
        </p:txBody>
      </p:sp>
      <p:sp>
        <p:nvSpPr>
          <p:cNvPr id="7" name="Rectangle 3"/>
          <p:cNvSpPr txBox="1">
            <a:spLocks noChangeArrowheads="1"/>
          </p:cNvSpPr>
          <p:nvPr/>
        </p:nvSpPr>
        <p:spPr bwMode="auto">
          <a:xfrm>
            <a:off x="374276" y="1371600"/>
            <a:ext cx="77533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dirty="0">
                <a:latin typeface="Arial" panose="020B0604020202020204" pitchFamily="34" charset="0"/>
                <a:cs typeface="Arial" panose="020B0604020202020204" pitchFamily="34" charset="0"/>
              </a:rPr>
              <a:t>A </a:t>
            </a:r>
            <a:r>
              <a:rPr lang="en-US" altLang="en-US" sz="2000" b="1" i="1" dirty="0">
                <a:latin typeface="Arial" panose="020B0604020202020204" pitchFamily="34" charset="0"/>
                <a:cs typeface="Arial" panose="020B0604020202020204" pitchFamily="34" charset="0"/>
              </a:rPr>
              <a:t>probability distribution (density function)</a:t>
            </a:r>
            <a:r>
              <a:rPr lang="en-US" altLang="en-US" sz="2000" dirty="0">
                <a:latin typeface="Arial" panose="020B0604020202020204" pitchFamily="34" charset="0"/>
                <a:cs typeface="Arial" panose="020B0604020202020204" pitchFamily="34" charset="0"/>
              </a:rPr>
              <a:t> is a table, formula, or graph that describes the values of a random variable and the probability associated with these values.</a:t>
            </a:r>
          </a:p>
          <a:p>
            <a:pPr>
              <a:buFontTx/>
              <a:buNone/>
            </a:pPr>
            <a:endParaRPr lang="en-US" altLang="en-US" sz="1050" dirty="0">
              <a:latin typeface="Arial" panose="020B0604020202020204" pitchFamily="34" charset="0"/>
              <a:cs typeface="Arial" panose="020B0604020202020204" pitchFamily="34" charset="0"/>
            </a:endParaRPr>
          </a:p>
          <a:p>
            <a:pPr>
              <a:lnSpc>
                <a:spcPct val="90000"/>
              </a:lnSpc>
              <a:spcBef>
                <a:spcPct val="0"/>
              </a:spcBef>
              <a:buFontTx/>
              <a:buNone/>
            </a:pPr>
            <a:r>
              <a:rPr lang="en-US" altLang="en-US" sz="1350" b="1" dirty="0">
                <a:solidFill>
                  <a:srgbClr val="009900"/>
                </a:solidFill>
                <a:latin typeface="Arial" panose="020B0604020202020204" pitchFamily="34" charset="0"/>
              </a:rPr>
              <a:t>Discrete Probability Distribution</a:t>
            </a:r>
          </a:p>
          <a:p>
            <a:pPr>
              <a:buFontTx/>
              <a:buNone/>
            </a:pPr>
            <a:r>
              <a:rPr lang="en-US" altLang="en-US" sz="1350" dirty="0">
                <a:latin typeface="Arial" panose="020B0604020202020204" pitchFamily="34" charset="0"/>
                <a:cs typeface="Arial" panose="020B0604020202020204" pitchFamily="34" charset="0"/>
              </a:rPr>
              <a:t>	X = outcome of rolling one die</a:t>
            </a:r>
          </a:p>
          <a:p>
            <a:endParaRPr lang="en-US" altLang="en-US" sz="1050" dirty="0">
              <a:latin typeface="Arial" panose="020B0604020202020204" pitchFamily="34" charset="0"/>
              <a:cs typeface="Arial" panose="020B0604020202020204" pitchFamily="34" charset="0"/>
            </a:endParaRPr>
          </a:p>
          <a:p>
            <a:endParaRPr lang="en-US" altLang="en-US" sz="1050" dirty="0">
              <a:latin typeface="Arial" panose="020B0604020202020204" pitchFamily="34" charset="0"/>
              <a:cs typeface="Arial" panose="020B0604020202020204" pitchFamily="34" charset="0"/>
            </a:endParaRPr>
          </a:p>
          <a:p>
            <a:endParaRPr lang="en-US" altLang="en-US" sz="1050" dirty="0">
              <a:latin typeface="Arial" panose="020B0604020202020204" pitchFamily="34" charset="0"/>
              <a:cs typeface="Arial" panose="020B0604020202020204" pitchFamily="34" charset="0"/>
            </a:endParaRPr>
          </a:p>
        </p:txBody>
      </p:sp>
      <p:pic>
        <p:nvPicPr>
          <p:cNvPr id="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3124200"/>
            <a:ext cx="4191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a:xfrm>
            <a:off x="685800" y="3886200"/>
            <a:ext cx="6934200" cy="2114550"/>
          </a:xfrm>
          <a:prstGeom prst="rect">
            <a:avLst/>
          </a:prstGeom>
        </p:spPr>
        <p:txBody>
          <a:bodyPr/>
          <a:lstStyle/>
          <a:p>
            <a:pPr marL="257175" indent="-257175">
              <a:lnSpc>
                <a:spcPct val="90000"/>
              </a:lnSpc>
              <a:defRPr/>
            </a:pPr>
            <a:r>
              <a:rPr lang="en-US" b="1" dirty="0">
                <a:solidFill>
                  <a:srgbClr val="009900"/>
                </a:solidFill>
                <a:latin typeface="Arial" charset="0"/>
              </a:rPr>
              <a:t>Discrete Probability Notation…</a:t>
            </a:r>
          </a:p>
          <a:p>
            <a:pPr marL="257175" indent="-257175">
              <a:spcBef>
                <a:spcPct val="20000"/>
              </a:spcBef>
              <a:buFont typeface="Wingdings" pitchFamily="2" charset="2"/>
              <a:buChar char="ü"/>
              <a:defRPr/>
            </a:pPr>
            <a:r>
              <a:rPr lang="en-US" dirty="0">
                <a:cs typeface="Arial" pitchFamily="34" charset="0"/>
              </a:rPr>
              <a:t>An upper-case letter will represent the </a:t>
            </a:r>
            <a:r>
              <a:rPr lang="en-US" b="1" i="1" dirty="0">
                <a:cs typeface="Arial" pitchFamily="34" charset="0"/>
              </a:rPr>
              <a:t>name</a:t>
            </a:r>
            <a:r>
              <a:rPr lang="en-US" dirty="0">
                <a:cs typeface="Arial" pitchFamily="34" charset="0"/>
              </a:rPr>
              <a:t> of the random variable, usually </a:t>
            </a:r>
            <a:r>
              <a:rPr lang="en-US" b="1" dirty="0">
                <a:cs typeface="Arial" pitchFamily="34" charset="0"/>
              </a:rPr>
              <a:t>X</a:t>
            </a:r>
            <a:r>
              <a:rPr lang="en-US" dirty="0">
                <a:cs typeface="Arial" pitchFamily="34" charset="0"/>
              </a:rPr>
              <a:t>.</a:t>
            </a:r>
          </a:p>
          <a:p>
            <a:pPr marL="257175" indent="-257175">
              <a:spcBef>
                <a:spcPct val="20000"/>
              </a:spcBef>
              <a:buFont typeface="Wingdings" pitchFamily="2" charset="2"/>
              <a:buChar char="ü"/>
              <a:defRPr/>
            </a:pPr>
            <a:r>
              <a:rPr lang="en-US" dirty="0">
                <a:cs typeface="Arial" pitchFamily="34" charset="0"/>
              </a:rPr>
              <a:t>Its lower-case counterpart, x, will represent the </a:t>
            </a:r>
            <a:r>
              <a:rPr lang="en-US" b="1" i="1" dirty="0">
                <a:cs typeface="Arial" pitchFamily="34" charset="0"/>
              </a:rPr>
              <a:t>value</a:t>
            </a:r>
            <a:r>
              <a:rPr lang="en-US" dirty="0">
                <a:cs typeface="Arial" pitchFamily="34" charset="0"/>
              </a:rPr>
              <a:t> of the random variable.</a:t>
            </a:r>
          </a:p>
          <a:p>
            <a:pPr marL="257175" indent="-257175">
              <a:spcBef>
                <a:spcPct val="20000"/>
              </a:spcBef>
              <a:buFont typeface="Wingdings" pitchFamily="2" charset="2"/>
              <a:buChar char="ü"/>
              <a:defRPr/>
            </a:pPr>
            <a:r>
              <a:rPr lang="en-US" dirty="0">
                <a:cs typeface="Arial" pitchFamily="34" charset="0"/>
              </a:rPr>
              <a:t>The probability that the random variable </a:t>
            </a:r>
            <a:r>
              <a:rPr lang="en-US" b="1" dirty="0">
                <a:cs typeface="Arial" pitchFamily="34" charset="0"/>
              </a:rPr>
              <a:t>X</a:t>
            </a:r>
            <a:r>
              <a:rPr lang="en-US" dirty="0">
                <a:cs typeface="Arial" pitchFamily="34" charset="0"/>
              </a:rPr>
              <a:t> will equal x is: </a:t>
            </a:r>
          </a:p>
          <a:p>
            <a:pPr marL="257175" indent="-257175">
              <a:spcBef>
                <a:spcPct val="20000"/>
              </a:spcBef>
              <a:defRPr/>
            </a:pPr>
            <a:r>
              <a:rPr lang="en-US" dirty="0">
                <a:cs typeface="Arial" pitchFamily="34" charset="0"/>
              </a:rPr>
              <a:t>	P(</a:t>
            </a:r>
            <a:r>
              <a:rPr lang="en-US" b="1" dirty="0">
                <a:cs typeface="Arial" pitchFamily="34" charset="0"/>
              </a:rPr>
              <a:t>X</a:t>
            </a:r>
            <a:r>
              <a:rPr lang="en-US" dirty="0">
                <a:cs typeface="Arial" pitchFamily="34" charset="0"/>
              </a:rPr>
              <a:t> = x)  or more simply P(x)</a:t>
            </a:r>
          </a:p>
          <a:p>
            <a:pPr marL="257175" indent="-257175">
              <a:spcBef>
                <a:spcPct val="20000"/>
              </a:spcBef>
              <a:buFont typeface="Wingdings" pitchFamily="2" charset="2"/>
              <a:buChar char="ü"/>
              <a:defRPr/>
            </a:pPr>
            <a:r>
              <a:rPr lang="en-US" b="1" dirty="0">
                <a:cs typeface="Arial" pitchFamily="34" charset="0"/>
              </a:rPr>
              <a:t>X</a:t>
            </a:r>
            <a:r>
              <a:rPr lang="en-US" dirty="0">
                <a:cs typeface="Arial" pitchFamily="34" charset="0"/>
              </a:rPr>
              <a:t> = number of heads in 10 flips of coin</a:t>
            </a:r>
          </a:p>
          <a:p>
            <a:pPr marL="257175" indent="-257175">
              <a:spcBef>
                <a:spcPct val="20000"/>
              </a:spcBef>
              <a:defRPr/>
            </a:pPr>
            <a:r>
              <a:rPr lang="en-US" dirty="0">
                <a:cs typeface="Arial" pitchFamily="34" charset="0"/>
              </a:rPr>
              <a:t>	P(X = 5) = P(5) = probability of 5 heads (x) in 10 flips</a:t>
            </a:r>
          </a:p>
          <a:p>
            <a:pPr marL="257175" indent="-257175">
              <a:spcBef>
                <a:spcPct val="20000"/>
              </a:spcBef>
              <a:buFont typeface="Arial" charset="0"/>
              <a:buChar char="•"/>
              <a:defRPr/>
            </a:pPr>
            <a:endParaRPr lang="en-US" sz="1050" dirty="0">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000600" y="3687840"/>
              <a:ext cx="360" cy="360"/>
            </p14:xfrm>
          </p:contentPart>
        </mc:Choice>
        <mc:Fallback xmlns="">
          <p:pic>
            <p:nvPicPr>
              <p:cNvPr id="2" name="Ink 1"/>
              <p:cNvPicPr/>
              <p:nvPr/>
            </p:nvPicPr>
            <p:blipFill>
              <a:blip r:embed="rId4"/>
              <a:stretch>
                <a:fillRect/>
              </a:stretch>
            </p:blipFill>
            <p:spPr>
              <a:xfrm>
                <a:off x="2991240" y="3678480"/>
                <a:ext cx="19080" cy="19080"/>
              </a:xfrm>
              <a:prstGeom prst="rect">
                <a:avLst/>
              </a:prstGeom>
            </p:spPr>
          </p:pic>
        </mc:Fallback>
      </mc:AlternateContent>
    </p:spTree>
    <p:extLst>
      <p:ext uri="{BB962C8B-B14F-4D97-AF65-F5344CB8AC3E}">
        <p14:creationId xmlns:p14="http://schemas.microsoft.com/office/powerpoint/2010/main" val="46056189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51420" y="586582"/>
            <a:ext cx="8686800" cy="533400"/>
          </a:xfrm>
        </p:spPr>
        <p:txBody>
          <a:bodyPr/>
          <a:lstStyle/>
          <a:p>
            <a:pPr>
              <a:defRPr/>
            </a:pPr>
            <a:r>
              <a:rPr lang="en-US" dirty="0">
                <a:cs typeface="+mj-cs"/>
              </a:rPr>
              <a:t>Estimate Probabilities from Data</a:t>
            </a:r>
          </a:p>
        </p:txBody>
      </p:sp>
      <p:sp>
        <p:nvSpPr>
          <p:cNvPr id="13315" name="Rectangle 3"/>
          <p:cNvSpPr>
            <a:spLocks noGrp="1" noChangeArrowheads="1"/>
          </p:cNvSpPr>
          <p:nvPr>
            <p:ph type="body" idx="1"/>
          </p:nvPr>
        </p:nvSpPr>
        <p:spPr/>
        <p:txBody>
          <a:bodyPr>
            <a:normAutofit/>
          </a:bodyPr>
          <a:lstStyle/>
          <a:p>
            <a:pPr marL="0" indent="0">
              <a:buNone/>
              <a:defRPr/>
            </a:pPr>
            <a:r>
              <a:rPr lang="en-US" dirty="0"/>
              <a:t>For continuous attributes: </a:t>
            </a:r>
          </a:p>
          <a:p>
            <a:pPr marL="1371600" lvl="3" indent="0">
              <a:buNone/>
              <a:defRPr/>
            </a:pPr>
            <a:endParaRPr lang="en-US" dirty="0">
              <a:latin typeface="Times New Roman" charset="0"/>
            </a:endParaRPr>
          </a:p>
          <a:p>
            <a:pPr marL="990600" lvl="1" indent="-533400">
              <a:buFont typeface="Arial" charset="0"/>
              <a:buChar char="–"/>
              <a:defRPr/>
            </a:pPr>
            <a:r>
              <a:rPr lang="en-US" dirty="0">
                <a:solidFill>
                  <a:srgbClr val="FF0000"/>
                </a:solidFill>
              </a:rPr>
              <a:t>Probability density estimation:</a:t>
            </a:r>
          </a:p>
          <a:p>
            <a:pPr marL="1371600" lvl="2" indent="-457200">
              <a:buFont typeface="Wingdings" charset="0"/>
              <a:buChar char="u"/>
              <a:defRPr/>
            </a:pPr>
            <a:r>
              <a:rPr lang="en-US" dirty="0"/>
              <a:t>Assume attribute follows a normal distribution</a:t>
            </a:r>
          </a:p>
          <a:p>
            <a:pPr marL="1371600" lvl="2" indent="-457200">
              <a:buFont typeface="Wingdings" charset="0"/>
              <a:buChar char="u"/>
              <a:defRPr/>
            </a:pPr>
            <a:r>
              <a:rPr lang="en-US" dirty="0"/>
              <a:t>Use data to estimate parameters of distribution </a:t>
            </a:r>
            <a:br>
              <a:rPr lang="en-US" dirty="0"/>
            </a:br>
            <a:r>
              <a:rPr lang="en-US" dirty="0"/>
              <a:t>   (e.g., mean and standard deviation</a:t>
            </a:r>
            <a:r>
              <a:rPr lang="en-US" dirty="0" smtClean="0"/>
              <a:t>)</a:t>
            </a:r>
            <a:endParaRPr lang="en-US" dirty="0"/>
          </a:p>
        </p:txBody>
      </p:sp>
      <p:sp>
        <p:nvSpPr>
          <p:cNvPr id="5" name="TextBox 4"/>
          <p:cNvSpPr txBox="1"/>
          <p:nvPr/>
        </p:nvSpPr>
        <p:spPr>
          <a:xfrm>
            <a:off x="395536" y="6553200"/>
            <a:ext cx="6192688" cy="338554"/>
          </a:xfrm>
          <a:prstGeom prst="rect">
            <a:avLst/>
          </a:prstGeom>
          <a:noFill/>
        </p:spPr>
        <p:txBody>
          <a:bodyPr wrap="square" rtlCol="0">
            <a:spAutoFit/>
          </a:bodyPr>
          <a:lstStyle/>
          <a:p>
            <a:r>
              <a:rPr lang="en-GB" dirty="0" smtClean="0"/>
              <a:t>Slide adopted from “Introduction to Data mining” </a:t>
            </a:r>
            <a:r>
              <a:rPr lang="en-GB" dirty="0" err="1" smtClean="0"/>
              <a:t>Vipin</a:t>
            </a:r>
            <a:r>
              <a:rPr lang="en-GB" dirty="0" smtClean="0"/>
              <a:t> Kumar</a:t>
            </a:r>
            <a:endParaRPr lang="en-GB" dirty="0"/>
          </a:p>
        </p:txBody>
      </p:sp>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153</a:t>
            </a:fld>
            <a:endParaRPr lang="en-US"/>
          </a:p>
        </p:txBody>
      </p:sp>
    </p:spTree>
    <p:extLst>
      <p:ext uri="{BB962C8B-B14F-4D97-AF65-F5344CB8AC3E}">
        <p14:creationId xmlns:p14="http://schemas.microsoft.com/office/powerpoint/2010/main" val="421528959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4"/>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a:solidFill>
                  <a:srgbClr val="000000"/>
                </a:solidFill>
              </a:rPr>
              <a:t>Probability Densities</a:t>
            </a:r>
            <a:endParaRPr>
              <a:solidFill>
                <a:srgbClr val="000000"/>
              </a:solidFill>
            </a:endParaRPr>
          </a:p>
        </p:txBody>
      </p:sp>
      <p:sp>
        <p:nvSpPr>
          <p:cNvPr id="809" name="Google Shape;809;p104"/>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10" name="Google Shape;810;p104"/>
          <p:cNvPicPr preferRelativeResize="0"/>
          <p:nvPr/>
        </p:nvPicPr>
        <p:blipFill rotWithShape="1">
          <a:blip r:embed="rId3">
            <a:alphaModFix/>
          </a:blip>
          <a:srcRect/>
          <a:stretch/>
        </p:blipFill>
        <p:spPr>
          <a:xfrm>
            <a:off x="838201" y="1828800"/>
            <a:ext cx="6629400" cy="4286250"/>
          </a:xfrm>
          <a:prstGeom prst="rect">
            <a:avLst/>
          </a:prstGeom>
          <a:noFill/>
          <a:ln>
            <a:noFill/>
          </a:ln>
        </p:spPr>
      </p:pic>
    </p:spTree>
    <p:extLst>
      <p:ext uri="{BB962C8B-B14F-4D97-AF65-F5344CB8AC3E}">
        <p14:creationId xmlns:p14="http://schemas.microsoft.com/office/powerpoint/2010/main" val="334814400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5"/>
          <p:cNvSpPr txBox="1">
            <a:spLocks noGrp="1"/>
          </p:cNvSpPr>
          <p:nvPr>
            <p:ph type="title" idx="4294967295"/>
          </p:nvPr>
        </p:nvSpPr>
        <p:spPr>
          <a:xfrm>
            <a:off x="-1447800" y="20664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Probability Densities</a:t>
            </a:r>
            <a:endParaRPr dirty="0">
              <a:solidFill>
                <a:srgbClr val="000000"/>
              </a:solidFill>
            </a:endParaRPr>
          </a:p>
        </p:txBody>
      </p:sp>
      <p:sp>
        <p:nvSpPr>
          <p:cNvPr id="816" name="Google Shape;816;p105"/>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17" name="Google Shape;817;p105"/>
          <p:cNvPicPr preferRelativeResize="0"/>
          <p:nvPr/>
        </p:nvPicPr>
        <p:blipFill rotWithShape="1">
          <a:blip r:embed="rId3">
            <a:alphaModFix/>
          </a:blip>
          <a:srcRect/>
          <a:stretch/>
        </p:blipFill>
        <p:spPr>
          <a:xfrm>
            <a:off x="533400" y="1629076"/>
            <a:ext cx="6591300" cy="5022284"/>
          </a:xfrm>
          <a:prstGeom prst="rect">
            <a:avLst/>
          </a:prstGeom>
          <a:noFill/>
          <a:ln>
            <a:noFill/>
          </a:ln>
        </p:spPr>
      </p:pic>
    </p:spTree>
    <p:extLst>
      <p:ext uri="{BB962C8B-B14F-4D97-AF65-F5344CB8AC3E}">
        <p14:creationId xmlns:p14="http://schemas.microsoft.com/office/powerpoint/2010/main" val="301763773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6"/>
          <p:cNvSpPr txBox="1">
            <a:spLocks noGrp="1"/>
          </p:cNvSpPr>
          <p:nvPr>
            <p:ph type="title" idx="4294967295"/>
          </p:nvPr>
        </p:nvSpPr>
        <p:spPr>
          <a:xfrm>
            <a:off x="0" y="460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t>Probability Densities</a:t>
            </a:r>
            <a:endParaRPr dirty="0"/>
          </a:p>
        </p:txBody>
      </p:sp>
      <p:sp>
        <p:nvSpPr>
          <p:cNvPr id="823" name="Google Shape;823;p106"/>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24" name="Google Shape;824;p106"/>
          <p:cNvPicPr preferRelativeResize="0"/>
          <p:nvPr/>
        </p:nvPicPr>
        <p:blipFill rotWithShape="1">
          <a:blip r:embed="rId3">
            <a:alphaModFix/>
          </a:blip>
          <a:srcRect/>
          <a:stretch/>
        </p:blipFill>
        <p:spPr>
          <a:xfrm>
            <a:off x="228600" y="1371600"/>
            <a:ext cx="7048500" cy="5018935"/>
          </a:xfrm>
          <a:prstGeom prst="rect">
            <a:avLst/>
          </a:prstGeom>
          <a:noFill/>
          <a:ln>
            <a:noFill/>
          </a:ln>
        </p:spPr>
      </p:pic>
    </p:spTree>
    <p:extLst>
      <p:ext uri="{BB962C8B-B14F-4D97-AF65-F5344CB8AC3E}">
        <p14:creationId xmlns:p14="http://schemas.microsoft.com/office/powerpoint/2010/main" val="186187203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07"/>
          <p:cNvSpPr txBox="1">
            <a:spLocks noGrp="1"/>
          </p:cNvSpPr>
          <p:nvPr>
            <p:ph type="title" idx="4294967295"/>
          </p:nvPr>
        </p:nvSpPr>
        <p:spPr>
          <a:xfrm>
            <a:off x="-1371600" y="18288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Gaussian Distribution</a:t>
            </a:r>
            <a:endParaRPr dirty="0">
              <a:solidFill>
                <a:srgbClr val="000000"/>
              </a:solidFill>
            </a:endParaRPr>
          </a:p>
        </p:txBody>
      </p:sp>
      <p:sp>
        <p:nvSpPr>
          <p:cNvPr id="830" name="Google Shape;830;p107"/>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31" name="Google Shape;831;p107"/>
          <p:cNvPicPr preferRelativeResize="0"/>
          <p:nvPr/>
        </p:nvPicPr>
        <p:blipFill rotWithShape="1">
          <a:blip r:embed="rId3">
            <a:alphaModFix/>
          </a:blip>
          <a:srcRect/>
          <a:stretch/>
        </p:blipFill>
        <p:spPr>
          <a:xfrm>
            <a:off x="376237" y="1600200"/>
            <a:ext cx="8391525" cy="4543425"/>
          </a:xfrm>
          <a:prstGeom prst="rect">
            <a:avLst/>
          </a:prstGeom>
          <a:noFill/>
          <a:ln>
            <a:noFill/>
          </a:ln>
        </p:spPr>
      </p:pic>
    </p:spTree>
    <p:extLst>
      <p:ext uri="{BB962C8B-B14F-4D97-AF65-F5344CB8AC3E}">
        <p14:creationId xmlns:p14="http://schemas.microsoft.com/office/powerpoint/2010/main" val="51329300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09"/>
          <p:cNvSpPr txBox="1">
            <a:spLocks noGrp="1"/>
          </p:cNvSpPr>
          <p:nvPr>
            <p:ph type="title" idx="4294967295"/>
          </p:nvPr>
        </p:nvSpPr>
        <p:spPr>
          <a:xfrm>
            <a:off x="-1447800" y="152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Gaussian Distribution</a:t>
            </a:r>
            <a:endParaRPr dirty="0">
              <a:solidFill>
                <a:srgbClr val="000000"/>
              </a:solidFill>
            </a:endParaRPr>
          </a:p>
        </p:txBody>
      </p:sp>
      <p:sp>
        <p:nvSpPr>
          <p:cNvPr id="844" name="Google Shape;844;p109"/>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45" name="Google Shape;845;p109"/>
          <p:cNvPicPr preferRelativeResize="0"/>
          <p:nvPr/>
        </p:nvPicPr>
        <p:blipFill rotWithShape="1">
          <a:blip r:embed="rId3">
            <a:alphaModFix/>
          </a:blip>
          <a:srcRect/>
          <a:stretch/>
        </p:blipFill>
        <p:spPr>
          <a:xfrm>
            <a:off x="376237" y="1600200"/>
            <a:ext cx="8391525" cy="4638675"/>
          </a:xfrm>
          <a:prstGeom prst="rect">
            <a:avLst/>
          </a:prstGeom>
          <a:noFill/>
          <a:ln>
            <a:noFill/>
          </a:ln>
        </p:spPr>
      </p:pic>
    </p:spTree>
    <p:extLst>
      <p:ext uri="{BB962C8B-B14F-4D97-AF65-F5344CB8AC3E}">
        <p14:creationId xmlns:p14="http://schemas.microsoft.com/office/powerpoint/2010/main" val="420918796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10"/>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solidFill>
                  <a:srgbClr val="000000"/>
                </a:solidFill>
              </a:rPr>
              <a:t>Gaussian Distribution</a:t>
            </a:r>
            <a:endParaRPr dirty="0">
              <a:solidFill>
                <a:srgbClr val="000000"/>
              </a:solidFill>
            </a:endParaRPr>
          </a:p>
        </p:txBody>
      </p:sp>
      <p:sp>
        <p:nvSpPr>
          <p:cNvPr id="851" name="Google Shape;851;p110"/>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52" name="Google Shape;852;p110"/>
          <p:cNvPicPr preferRelativeResize="0"/>
          <p:nvPr/>
        </p:nvPicPr>
        <p:blipFill rotWithShape="1">
          <a:blip r:embed="rId3">
            <a:alphaModFix/>
          </a:blip>
          <a:srcRect/>
          <a:stretch/>
        </p:blipFill>
        <p:spPr>
          <a:xfrm>
            <a:off x="314325" y="1676400"/>
            <a:ext cx="8515350" cy="4676775"/>
          </a:xfrm>
          <a:prstGeom prst="rect">
            <a:avLst/>
          </a:prstGeom>
          <a:noFill/>
          <a:ln>
            <a:noFill/>
          </a:ln>
        </p:spPr>
      </p:pic>
    </p:spTree>
    <p:extLst>
      <p:ext uri="{BB962C8B-B14F-4D97-AF65-F5344CB8AC3E}">
        <p14:creationId xmlns:p14="http://schemas.microsoft.com/office/powerpoint/2010/main" val="338207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432231"/>
            <a:ext cx="9144000" cy="850106"/>
          </a:xfrm>
        </p:spPr>
        <p:txBody>
          <a:bodyPr/>
          <a:lstStyle/>
          <a:p>
            <a:r>
              <a:rPr lang="en-IN" sz="3600" b="1" dirty="0" smtClean="0">
                <a:latin typeface="+mn-lt"/>
              </a:rPr>
              <a:t>A handwriting recognition learning problem</a:t>
            </a:r>
            <a:endParaRPr lang="en-US" sz="3600" b="1" dirty="0">
              <a:latin typeface="+mn-lt"/>
            </a:endParaRPr>
          </a:p>
        </p:txBody>
      </p:sp>
      <p:sp>
        <p:nvSpPr>
          <p:cNvPr id="17412" name="Rectangle 4"/>
          <p:cNvSpPr>
            <a:spLocks noGrp="1" noChangeArrowheads="1"/>
          </p:cNvSpPr>
          <p:nvPr>
            <p:ph type="body" idx="1"/>
          </p:nvPr>
        </p:nvSpPr>
        <p:spPr>
          <a:xfrm>
            <a:off x="457200" y="1600200"/>
            <a:ext cx="8229600" cy="4114799"/>
          </a:xfrm>
        </p:spPr>
        <p:txBody>
          <a:bodyPr>
            <a:noAutofit/>
          </a:bodyPr>
          <a:lstStyle/>
          <a:p>
            <a:r>
              <a:rPr lang="en-US" sz="2800" b="1" dirty="0"/>
              <a:t>Task T</a:t>
            </a:r>
            <a:r>
              <a:rPr lang="en-US" sz="2800" b="1" dirty="0" smtClean="0"/>
              <a:t>:</a:t>
            </a:r>
            <a:r>
              <a:rPr lang="en-IN" sz="2800" dirty="0" smtClean="0"/>
              <a:t> recognizing and classifying handwritten words within images</a:t>
            </a:r>
          </a:p>
          <a:p>
            <a:r>
              <a:rPr lang="en-IN" sz="2800" b="1" dirty="0" smtClean="0"/>
              <a:t>Performance measure P</a:t>
            </a:r>
            <a:r>
              <a:rPr lang="en-IN" sz="2800" dirty="0" smtClean="0"/>
              <a:t>: percent of words correctly classified</a:t>
            </a:r>
            <a:endParaRPr lang="en-US" sz="2800" dirty="0"/>
          </a:p>
          <a:p>
            <a:r>
              <a:rPr lang="en-US" sz="2800" b="1" dirty="0" smtClean="0"/>
              <a:t>Training </a:t>
            </a:r>
            <a:r>
              <a:rPr lang="en-US" sz="2800" b="1" dirty="0"/>
              <a:t>Experience E: </a:t>
            </a:r>
            <a:r>
              <a:rPr lang="en-IN" sz="2800" dirty="0" smtClean="0"/>
              <a:t>a database of handwritten words with given classifications</a:t>
            </a:r>
            <a:endParaRPr lang="en-US" sz="2800"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25916530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11"/>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solidFill>
                  <a:srgbClr val="000000"/>
                </a:solidFill>
              </a:rPr>
              <a:t>Gaussian Distribution</a:t>
            </a:r>
            <a:endParaRPr dirty="0">
              <a:solidFill>
                <a:srgbClr val="000000"/>
              </a:solidFill>
            </a:endParaRPr>
          </a:p>
        </p:txBody>
      </p:sp>
      <p:sp>
        <p:nvSpPr>
          <p:cNvPr id="858" name="Google Shape;858;p111"/>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59" name="Google Shape;859;p111"/>
          <p:cNvPicPr preferRelativeResize="0"/>
          <p:nvPr/>
        </p:nvPicPr>
        <p:blipFill rotWithShape="1">
          <a:blip r:embed="rId3">
            <a:alphaModFix/>
          </a:blip>
          <a:srcRect/>
          <a:stretch/>
        </p:blipFill>
        <p:spPr>
          <a:xfrm>
            <a:off x="338137" y="2057400"/>
            <a:ext cx="8467725" cy="4419600"/>
          </a:xfrm>
          <a:prstGeom prst="rect">
            <a:avLst/>
          </a:prstGeom>
          <a:noFill/>
          <a:ln>
            <a:noFill/>
          </a:ln>
        </p:spPr>
      </p:pic>
    </p:spTree>
    <p:extLst>
      <p:ext uri="{BB962C8B-B14F-4D97-AF65-F5344CB8AC3E}">
        <p14:creationId xmlns:p14="http://schemas.microsoft.com/office/powerpoint/2010/main" val="45378494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12"/>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solidFill>
                  <a:srgbClr val="000000"/>
                </a:solidFill>
              </a:rPr>
              <a:t>Gaussian Distribution</a:t>
            </a:r>
            <a:endParaRPr dirty="0">
              <a:solidFill>
                <a:srgbClr val="000000"/>
              </a:solidFill>
            </a:endParaRPr>
          </a:p>
        </p:txBody>
      </p:sp>
      <p:sp>
        <p:nvSpPr>
          <p:cNvPr id="865" name="Google Shape;865;p112"/>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66" name="Google Shape;866;p112"/>
          <p:cNvPicPr preferRelativeResize="0"/>
          <p:nvPr/>
        </p:nvPicPr>
        <p:blipFill rotWithShape="1">
          <a:blip r:embed="rId3">
            <a:alphaModFix/>
          </a:blip>
          <a:srcRect/>
          <a:stretch/>
        </p:blipFill>
        <p:spPr>
          <a:xfrm>
            <a:off x="304800" y="1600200"/>
            <a:ext cx="8058150" cy="4762500"/>
          </a:xfrm>
          <a:prstGeom prst="rect">
            <a:avLst/>
          </a:prstGeom>
          <a:noFill/>
          <a:ln>
            <a:noFill/>
          </a:ln>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15903"/>
            <a:ext cx="5091113" cy="2946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42469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8" name="Rectangle 2"/>
          <p:cNvSpPr txBox="1">
            <a:spLocks/>
          </p:cNvSpPr>
          <p:nvPr/>
        </p:nvSpPr>
        <p:spPr>
          <a:xfrm>
            <a:off x="342900" y="508399"/>
            <a:ext cx="8229600" cy="342900"/>
          </a:xfrm>
          <a:prstGeom prst="rect">
            <a:avLst/>
          </a:prstGeom>
        </p:spPr>
        <p:txBody>
          <a:bodyPr/>
          <a:lstStyle/>
          <a:p>
            <a:pPr>
              <a:defRPr/>
            </a:pPr>
            <a:r>
              <a:rPr lang="en-US" sz="2400" b="1" dirty="0">
                <a:latin typeface="Helvetica" panose="020B0604020202030204" pitchFamily="34" charset="0"/>
              </a:rPr>
              <a:t>Normal Distributions</a:t>
            </a:r>
          </a:p>
        </p:txBody>
      </p:sp>
      <p:graphicFrame>
        <p:nvGraphicFramePr>
          <p:cNvPr id="4" name="Object 1"/>
          <p:cNvGraphicFramePr>
            <a:graphicFrameLocks noChangeAspect="1"/>
          </p:cNvGraphicFramePr>
          <p:nvPr>
            <p:extLst/>
          </p:nvPr>
        </p:nvGraphicFramePr>
        <p:xfrm>
          <a:off x="1026319" y="2475309"/>
          <a:ext cx="3612356" cy="3011091"/>
        </p:xfrm>
        <a:graphic>
          <a:graphicData uri="http://schemas.openxmlformats.org/presentationml/2006/ole">
            <mc:AlternateContent xmlns:mc="http://schemas.openxmlformats.org/markup-compatibility/2006">
              <mc:Choice xmlns:v="urn:schemas-microsoft-com:vml" Requires="v">
                <p:oleObj spid="_x0000_s2050" name="Equation" r:id="rId3" imgW="1816100" imgH="1511300" progId="Equation.3">
                  <p:embed/>
                </p:oleObj>
              </mc:Choice>
              <mc:Fallback>
                <p:oleObj name="Equation" r:id="rId3" imgW="1816100" imgH="1511300" progId="Equation.3">
                  <p:embed/>
                  <p:pic>
                    <p:nvPicPr>
                      <p:cNvPr id="4"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319" y="2475309"/>
                        <a:ext cx="3612356" cy="301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
          <p:cNvSpPr>
            <a:spLocks noGrp="1" noChangeArrowheads="1"/>
          </p:cNvSpPr>
          <p:nvPr/>
        </p:nvSpPr>
        <p:spPr bwMode="auto">
          <a:xfrm>
            <a:off x="569119" y="1584721"/>
            <a:ext cx="6460331"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100" dirty="0">
                <a:solidFill>
                  <a:srgbClr val="3333FF"/>
                </a:solidFill>
                <a:cs typeface="Arial" panose="020B0604020202020204" pitchFamily="34" charset="0"/>
              </a:rPr>
              <a:t>68-95-99.7 Rule in Math terms…</a:t>
            </a:r>
          </a:p>
        </p:txBody>
      </p:sp>
    </p:spTree>
    <p:extLst>
      <p:ext uri="{BB962C8B-B14F-4D97-AF65-F5344CB8AC3E}">
        <p14:creationId xmlns:p14="http://schemas.microsoft.com/office/powerpoint/2010/main" val="369095531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13"/>
          <p:cNvSpPr txBox="1">
            <a:spLocks noGrp="1"/>
          </p:cNvSpPr>
          <p:nvPr>
            <p:ph type="title" idx="4294967295"/>
          </p:nvPr>
        </p:nvSpPr>
        <p:spPr>
          <a:xfrm>
            <a:off x="152400" y="304800"/>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solidFill>
                  <a:srgbClr val="000000"/>
                </a:solidFill>
              </a:rPr>
              <a:t>Gaussian Distribution</a:t>
            </a:r>
            <a:endParaRPr dirty="0">
              <a:solidFill>
                <a:srgbClr val="000000"/>
              </a:solidFill>
            </a:endParaRPr>
          </a:p>
        </p:txBody>
      </p:sp>
      <p:sp>
        <p:nvSpPr>
          <p:cNvPr id="872" name="Google Shape;872;p113"/>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73" name="Google Shape;873;p113"/>
          <p:cNvPicPr preferRelativeResize="0"/>
          <p:nvPr/>
        </p:nvPicPr>
        <p:blipFill rotWithShape="1">
          <a:blip r:embed="rId3">
            <a:alphaModFix/>
          </a:blip>
          <a:srcRect/>
          <a:stretch/>
        </p:blipFill>
        <p:spPr>
          <a:xfrm>
            <a:off x="457200" y="2133600"/>
            <a:ext cx="8372475" cy="4267200"/>
          </a:xfrm>
          <a:prstGeom prst="rect">
            <a:avLst/>
          </a:prstGeom>
          <a:noFill/>
          <a:ln>
            <a:noFill/>
          </a:ln>
        </p:spPr>
      </p:pic>
    </p:spTree>
    <p:extLst>
      <p:ext uri="{BB962C8B-B14F-4D97-AF65-F5344CB8AC3E}">
        <p14:creationId xmlns:p14="http://schemas.microsoft.com/office/powerpoint/2010/main" val="335303090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5" name="Rectangle 3"/>
          <p:cNvSpPr>
            <a:spLocks noGrp="1" noChangeArrowheads="1"/>
          </p:cNvSpPr>
          <p:nvPr>
            <p:ph idx="1"/>
          </p:nvPr>
        </p:nvSpPr>
        <p:spPr>
          <a:xfrm>
            <a:off x="89350" y="1317626"/>
            <a:ext cx="8229600" cy="4525963"/>
          </a:xfrm>
          <a:prstGeom prst="rect">
            <a:avLst/>
          </a:prstGeom>
        </p:spPr>
        <p:txBody>
          <a:bodyPr/>
          <a:lstStyle/>
          <a:p>
            <a:pPr lvl="1">
              <a:lnSpc>
                <a:spcPct val="90000"/>
              </a:lnSpc>
              <a:buFont typeface="Wingdings" panose="05000000000000000000" pitchFamily="2" charset="2"/>
              <a:buChar char="ü"/>
            </a:pPr>
            <a:endParaRPr lang="en-US" altLang="en-US" sz="1050" dirty="0"/>
          </a:p>
          <a:p>
            <a:pPr lvl="1">
              <a:lnSpc>
                <a:spcPct val="90000"/>
              </a:lnSpc>
              <a:buFont typeface="Wingdings" panose="05000000000000000000" pitchFamily="2" charset="2"/>
              <a:buChar char="ü"/>
            </a:pPr>
            <a:r>
              <a:rPr lang="en-US" altLang="en-US" sz="2000" dirty="0"/>
              <a:t>The mean of a discrete random variable is the </a:t>
            </a:r>
            <a:r>
              <a:rPr lang="en-US" altLang="en-US" sz="2000" b="1" i="1" dirty="0"/>
              <a:t>weighted average</a:t>
            </a:r>
            <a:r>
              <a:rPr lang="en-US" altLang="en-US" sz="2000" dirty="0"/>
              <a:t> of all of its values. The weights are the probabilities. </a:t>
            </a:r>
          </a:p>
          <a:p>
            <a:pPr lvl="1">
              <a:lnSpc>
                <a:spcPct val="90000"/>
              </a:lnSpc>
              <a:buFont typeface="Wingdings" panose="05000000000000000000" pitchFamily="2" charset="2"/>
              <a:buChar char="ü"/>
            </a:pPr>
            <a:endParaRPr lang="en-US" altLang="en-US" sz="2000" dirty="0" smtClean="0"/>
          </a:p>
          <a:p>
            <a:pPr lvl="1">
              <a:lnSpc>
                <a:spcPct val="90000"/>
              </a:lnSpc>
              <a:buFont typeface="Wingdings" panose="05000000000000000000" pitchFamily="2" charset="2"/>
              <a:buChar char="ü"/>
            </a:pPr>
            <a:r>
              <a:rPr lang="en-US" altLang="en-US" sz="2000" dirty="0" smtClean="0"/>
              <a:t>This </a:t>
            </a:r>
            <a:r>
              <a:rPr lang="en-US" altLang="en-US" sz="2000" dirty="0"/>
              <a:t>parameter is also called the expected value of X and is represented by E(X). </a:t>
            </a:r>
          </a:p>
          <a:p>
            <a:pPr>
              <a:lnSpc>
                <a:spcPct val="90000"/>
              </a:lnSpc>
            </a:pPr>
            <a:endParaRPr lang="en-US" altLang="en-US" sz="2000" dirty="0"/>
          </a:p>
          <a:p>
            <a:pPr>
              <a:lnSpc>
                <a:spcPct val="90000"/>
              </a:lnSpc>
            </a:pPr>
            <a:endParaRPr lang="en-US" altLang="en-US" sz="2000" dirty="0"/>
          </a:p>
          <a:p>
            <a:pPr lvl="1">
              <a:lnSpc>
                <a:spcPct val="90000"/>
              </a:lnSpc>
              <a:buFont typeface="Wingdings" panose="05000000000000000000" pitchFamily="2" charset="2"/>
              <a:buChar char="ü"/>
            </a:pPr>
            <a:endParaRPr lang="en-US" altLang="en-US" sz="2000" dirty="0"/>
          </a:p>
          <a:p>
            <a:pPr lvl="1">
              <a:lnSpc>
                <a:spcPct val="90000"/>
              </a:lnSpc>
              <a:buFont typeface="Wingdings" panose="05000000000000000000" pitchFamily="2" charset="2"/>
              <a:buChar char="ü"/>
            </a:pPr>
            <a:r>
              <a:rPr lang="en-US" altLang="en-US" sz="2000" dirty="0" smtClean="0"/>
              <a:t>The </a:t>
            </a:r>
            <a:r>
              <a:rPr lang="en-US" altLang="en-US" sz="2000" dirty="0"/>
              <a:t>variance is </a:t>
            </a:r>
          </a:p>
          <a:p>
            <a:pPr>
              <a:lnSpc>
                <a:spcPct val="90000"/>
              </a:lnSpc>
            </a:pPr>
            <a:endParaRPr lang="en-US" altLang="en-US" sz="2000" dirty="0"/>
          </a:p>
          <a:p>
            <a:pPr>
              <a:lnSpc>
                <a:spcPct val="90000"/>
              </a:lnSpc>
            </a:pPr>
            <a:endParaRPr lang="en-US" altLang="en-US" sz="2000" dirty="0"/>
          </a:p>
          <a:p>
            <a:pPr lvl="1">
              <a:lnSpc>
                <a:spcPct val="90000"/>
              </a:lnSpc>
              <a:buFont typeface="Wingdings" panose="05000000000000000000" pitchFamily="2" charset="2"/>
              <a:buChar char="ü"/>
            </a:pPr>
            <a:endParaRPr lang="en-US" altLang="en-US" sz="2000" dirty="0"/>
          </a:p>
          <a:p>
            <a:pPr lvl="1">
              <a:lnSpc>
                <a:spcPct val="90000"/>
              </a:lnSpc>
              <a:buFont typeface="Wingdings" panose="05000000000000000000" pitchFamily="2" charset="2"/>
              <a:buChar char="ü"/>
            </a:pPr>
            <a:r>
              <a:rPr lang="en-US" altLang="en-US" sz="2000" dirty="0"/>
              <a:t>The standard deviation is </a:t>
            </a:r>
          </a:p>
          <a:p>
            <a:pPr>
              <a:lnSpc>
                <a:spcPct val="90000"/>
              </a:lnSpc>
            </a:pPr>
            <a:endParaRPr lang="en-US" altLang="en-US" sz="2000" dirty="0"/>
          </a:p>
          <a:p>
            <a:pPr>
              <a:lnSpc>
                <a:spcPct val="90000"/>
              </a:lnSpc>
            </a:pPr>
            <a:endParaRPr lang="en-US" altLang="en-US" sz="1800" dirty="0"/>
          </a:p>
          <a:p>
            <a:pPr>
              <a:lnSpc>
                <a:spcPct val="90000"/>
              </a:lnSpc>
            </a:pPr>
            <a:endParaRPr lang="en-US" altLang="en-US" sz="1800" dirty="0"/>
          </a:p>
        </p:txBody>
      </p:sp>
      <p:sp>
        <p:nvSpPr>
          <p:cNvPr id="6" name="Title 5"/>
          <p:cNvSpPr>
            <a:spLocks noGrp="1"/>
          </p:cNvSpPr>
          <p:nvPr>
            <p:ph type="title" idx="4294967295"/>
          </p:nvPr>
        </p:nvSpPr>
        <p:spPr>
          <a:xfrm>
            <a:off x="152400" y="552451"/>
            <a:ext cx="8991600" cy="765175"/>
          </a:xfrm>
          <a:prstGeom prst="rect">
            <a:avLst/>
          </a:prstGeom>
        </p:spPr>
        <p:txBody>
          <a:bodyPr>
            <a:noAutofit/>
          </a:bodyPr>
          <a:lstStyle/>
          <a:p>
            <a:r>
              <a:rPr lang="en-US" altLang="en-US" dirty="0"/>
              <a:t>Mean, Variance &amp; Standard </a:t>
            </a:r>
            <a:r>
              <a:rPr lang="en-US" altLang="en-US" dirty="0" smtClean="0"/>
              <a:t>Deviation</a:t>
            </a:r>
            <a:endParaRPr lang="en-US"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314043"/>
            <a:ext cx="2886042" cy="65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621256"/>
            <a:ext cx="3062594" cy="74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450" y="6014820"/>
            <a:ext cx="1301282" cy="37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341019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25"/>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sp>
        <p:nvSpPr>
          <p:cNvPr id="956" name="Google Shape;956;p125"/>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Gaussian Distribution</a:t>
            </a:r>
            <a:endParaRPr/>
          </a:p>
        </p:txBody>
      </p:sp>
      <p:pic>
        <p:nvPicPr>
          <p:cNvPr id="957" name="Google Shape;957;p125"/>
          <p:cNvPicPr preferRelativeResize="0"/>
          <p:nvPr/>
        </p:nvPicPr>
        <p:blipFill rotWithShape="1">
          <a:blip r:embed="rId3">
            <a:alphaModFix/>
          </a:blip>
          <a:srcRect/>
          <a:stretch/>
        </p:blipFill>
        <p:spPr>
          <a:xfrm>
            <a:off x="762000" y="1417638"/>
            <a:ext cx="7143750" cy="5138336"/>
          </a:xfrm>
          <a:prstGeom prst="rect">
            <a:avLst/>
          </a:prstGeom>
          <a:noFill/>
          <a:ln>
            <a:noFill/>
          </a:ln>
        </p:spPr>
      </p:pic>
    </p:spTree>
    <p:extLst>
      <p:ext uri="{BB962C8B-B14F-4D97-AF65-F5344CB8AC3E}">
        <p14:creationId xmlns:p14="http://schemas.microsoft.com/office/powerpoint/2010/main" val="307771711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26"/>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sp>
        <p:nvSpPr>
          <p:cNvPr id="963" name="Google Shape;963;p126"/>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Gaussian Distribution</a:t>
            </a:r>
            <a:endParaRPr/>
          </a:p>
        </p:txBody>
      </p:sp>
      <p:pic>
        <p:nvPicPr>
          <p:cNvPr id="964" name="Google Shape;964;p126"/>
          <p:cNvPicPr preferRelativeResize="0"/>
          <p:nvPr/>
        </p:nvPicPr>
        <p:blipFill rotWithShape="1">
          <a:blip r:embed="rId3">
            <a:alphaModFix/>
          </a:blip>
          <a:srcRect/>
          <a:stretch/>
        </p:blipFill>
        <p:spPr>
          <a:xfrm>
            <a:off x="862013" y="1447800"/>
            <a:ext cx="7419974" cy="5011662"/>
          </a:xfrm>
          <a:prstGeom prst="rect">
            <a:avLst/>
          </a:prstGeom>
          <a:noFill/>
          <a:ln>
            <a:noFill/>
          </a:ln>
        </p:spPr>
      </p:pic>
    </p:spTree>
    <p:extLst>
      <p:ext uri="{BB962C8B-B14F-4D97-AF65-F5344CB8AC3E}">
        <p14:creationId xmlns:p14="http://schemas.microsoft.com/office/powerpoint/2010/main" val="283016584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7"/>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sp>
        <p:nvSpPr>
          <p:cNvPr id="970" name="Google Shape;970;p127"/>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Gaussian Distribution</a:t>
            </a:r>
            <a:endParaRPr/>
          </a:p>
        </p:txBody>
      </p:sp>
      <p:pic>
        <p:nvPicPr>
          <p:cNvPr id="971" name="Google Shape;971;p127"/>
          <p:cNvPicPr preferRelativeResize="0"/>
          <p:nvPr/>
        </p:nvPicPr>
        <p:blipFill rotWithShape="1">
          <a:blip r:embed="rId3">
            <a:alphaModFix/>
          </a:blip>
          <a:srcRect/>
          <a:stretch/>
        </p:blipFill>
        <p:spPr>
          <a:xfrm>
            <a:off x="207244" y="1447800"/>
            <a:ext cx="8486775" cy="5029200"/>
          </a:xfrm>
          <a:prstGeom prst="rect">
            <a:avLst/>
          </a:prstGeom>
          <a:noFill/>
          <a:ln>
            <a:noFill/>
          </a:ln>
        </p:spPr>
      </p:pic>
    </p:spTree>
    <p:extLst>
      <p:ext uri="{BB962C8B-B14F-4D97-AF65-F5344CB8AC3E}">
        <p14:creationId xmlns:p14="http://schemas.microsoft.com/office/powerpoint/2010/main" val="247284752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28"/>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sp>
        <p:nvSpPr>
          <p:cNvPr id="977" name="Google Shape;977;p128"/>
          <p:cNvSpPr txBox="1">
            <a:spLocks noGrp="1"/>
          </p:cNvSpPr>
          <p:nvPr>
            <p:ph type="title" idx="4294967295"/>
          </p:nvPr>
        </p:nvSpPr>
        <p:spPr>
          <a:xfrm>
            <a:off x="0" y="15875"/>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4400"/>
              <a:buFont typeface="Calibri"/>
              <a:buNone/>
            </a:pPr>
            <a:r>
              <a:rPr lang="en-US" dirty="0"/>
              <a:t>Gaussian Distribution</a:t>
            </a:r>
            <a:endParaRPr dirty="0"/>
          </a:p>
        </p:txBody>
      </p:sp>
      <p:pic>
        <p:nvPicPr>
          <p:cNvPr id="978" name="Google Shape;978;p128"/>
          <p:cNvPicPr preferRelativeResize="0"/>
          <p:nvPr/>
        </p:nvPicPr>
        <p:blipFill rotWithShape="1">
          <a:blip r:embed="rId3">
            <a:alphaModFix/>
          </a:blip>
          <a:srcRect/>
          <a:stretch/>
        </p:blipFill>
        <p:spPr>
          <a:xfrm>
            <a:off x="1066800" y="1600200"/>
            <a:ext cx="6781800" cy="4648200"/>
          </a:xfrm>
          <a:prstGeom prst="rect">
            <a:avLst/>
          </a:prstGeom>
          <a:noFill/>
          <a:ln>
            <a:noFill/>
          </a:ln>
        </p:spPr>
      </p:pic>
    </p:spTree>
    <p:extLst>
      <p:ext uri="{BB962C8B-B14F-4D97-AF65-F5344CB8AC3E}">
        <p14:creationId xmlns:p14="http://schemas.microsoft.com/office/powerpoint/2010/main" val="152205522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04800" y="152400"/>
            <a:ext cx="8686800" cy="533400"/>
          </a:xfrm>
        </p:spPr>
        <p:txBody>
          <a:bodyPr/>
          <a:lstStyle/>
          <a:p>
            <a:pPr>
              <a:defRPr/>
            </a:pPr>
            <a:r>
              <a:rPr lang="en-US">
                <a:cs typeface="+mj-cs"/>
              </a:rPr>
              <a:t>Estimate Probabilities from Data</a:t>
            </a:r>
          </a:p>
        </p:txBody>
      </p:sp>
      <p:sp>
        <p:nvSpPr>
          <p:cNvPr id="14339" name="Rectangle 3"/>
          <p:cNvSpPr>
            <a:spLocks noGrp="1" noChangeArrowheads="1"/>
          </p:cNvSpPr>
          <p:nvPr>
            <p:ph type="body" idx="1"/>
          </p:nvPr>
        </p:nvSpPr>
        <p:spPr>
          <a:xfrm>
            <a:off x="4328973" y="1512888"/>
            <a:ext cx="4419600" cy="5181600"/>
          </a:xfrm>
        </p:spPr>
        <p:txBody>
          <a:bodyPr/>
          <a:lstStyle/>
          <a:p>
            <a:pPr>
              <a:buFont typeface="Monotype Sorts" charset="0"/>
              <a:buChar char="l"/>
              <a:defRPr/>
            </a:pPr>
            <a:r>
              <a:rPr lang="en-US" sz="2400" dirty="0"/>
              <a:t>Normal distribution:</a:t>
            </a:r>
          </a:p>
          <a:p>
            <a:pPr lvl="1">
              <a:buFont typeface="Arial" charset="0"/>
              <a:buChar char="–"/>
              <a:defRPr/>
            </a:pPr>
            <a:endParaRPr lang="en-US" sz="2400" dirty="0"/>
          </a:p>
          <a:p>
            <a:pPr lvl="1">
              <a:buFont typeface="Arial" charset="0"/>
              <a:buChar char="–"/>
              <a:defRPr/>
            </a:pPr>
            <a:endParaRPr lang="en-US" sz="2400" dirty="0"/>
          </a:p>
          <a:p>
            <a:pPr lvl="1">
              <a:buFont typeface="Arial" charset="0"/>
              <a:buChar char="–"/>
              <a:defRPr/>
            </a:pPr>
            <a:endParaRPr lang="en-US" sz="1000" dirty="0"/>
          </a:p>
          <a:p>
            <a:pPr lvl="1">
              <a:buFont typeface="Arial" charset="0"/>
              <a:buChar char="–"/>
              <a:defRPr/>
            </a:pPr>
            <a:r>
              <a:rPr lang="en-US" sz="2400" dirty="0"/>
              <a:t>One for each (X</a:t>
            </a:r>
            <a:r>
              <a:rPr lang="en-US" sz="2400" baseline="-25000" dirty="0"/>
              <a:t>i</a:t>
            </a:r>
            <a:r>
              <a:rPr lang="en-US" sz="2400" dirty="0"/>
              <a:t>,Y</a:t>
            </a:r>
            <a:r>
              <a:rPr lang="en-US" sz="2400" baseline="-25000" dirty="0"/>
              <a:t>i</a:t>
            </a:r>
            <a:r>
              <a:rPr lang="en-US" sz="2400" dirty="0"/>
              <a:t>) pair</a:t>
            </a:r>
          </a:p>
          <a:p>
            <a:pPr lvl="1">
              <a:buFont typeface="Arial" charset="0"/>
              <a:buChar char="–"/>
              <a:defRPr/>
            </a:pPr>
            <a:endParaRPr lang="en-US" sz="800" dirty="0"/>
          </a:p>
          <a:p>
            <a:pPr>
              <a:buFont typeface="Monotype Sorts" charset="0"/>
              <a:buChar char="l"/>
              <a:defRPr/>
            </a:pPr>
            <a:r>
              <a:rPr lang="en-US" sz="2400" dirty="0"/>
              <a:t>For (Income, Class=No):</a:t>
            </a:r>
          </a:p>
          <a:p>
            <a:pPr lvl="1">
              <a:buFont typeface="Arial" charset="0"/>
              <a:buChar char="–"/>
              <a:defRPr/>
            </a:pPr>
            <a:r>
              <a:rPr lang="en-US" sz="2400" dirty="0"/>
              <a:t>If Class=No</a:t>
            </a:r>
          </a:p>
          <a:p>
            <a:pPr lvl="2">
              <a:buFont typeface="Wingdings" charset="0"/>
              <a:buChar char="u"/>
              <a:defRPr/>
            </a:pPr>
            <a:r>
              <a:rPr lang="en-US" sz="2000" dirty="0"/>
              <a:t> sample mean = 110</a:t>
            </a:r>
          </a:p>
          <a:p>
            <a:pPr lvl="2">
              <a:buFont typeface="Wingdings" charset="0"/>
              <a:buChar char="u"/>
              <a:defRPr/>
            </a:pPr>
            <a:r>
              <a:rPr lang="en-US" sz="2000" dirty="0"/>
              <a:t> sample variance = 2975</a:t>
            </a:r>
          </a:p>
          <a:p>
            <a:pPr lvl="1">
              <a:buFont typeface="Arial" charset="0"/>
              <a:buNone/>
              <a:defRPr/>
            </a:pPr>
            <a:endParaRPr lang="en-US" sz="2400" dirty="0"/>
          </a:p>
        </p:txBody>
      </p:sp>
      <p:graphicFrame>
        <p:nvGraphicFramePr>
          <p:cNvPr id="31747" name="Object 4"/>
          <p:cNvGraphicFramePr>
            <a:graphicFrameLocks noChangeAspect="1"/>
          </p:cNvGraphicFramePr>
          <p:nvPr/>
        </p:nvGraphicFramePr>
        <p:xfrm>
          <a:off x="290518" y="1515972"/>
          <a:ext cx="3886200" cy="3900132"/>
        </p:xfrm>
        <a:graphic>
          <a:graphicData uri="http://schemas.openxmlformats.org/presentationml/2006/ole">
            <mc:AlternateContent xmlns:mc="http://schemas.openxmlformats.org/markup-compatibility/2006">
              <mc:Choice xmlns:v="urn:schemas-microsoft-com:vml" Requires="v">
                <p:oleObj spid="_x0000_s3074" name="VISIO" r:id="rId3" imgW="4392168" imgH="5334000" progId="Visio.Drawing.6">
                  <p:embed/>
                </p:oleObj>
              </mc:Choice>
              <mc:Fallback>
                <p:oleObj name="VISIO" r:id="rId3" imgW="4392168" imgH="5334000" progId="Visio.Drawing.6">
                  <p:embed/>
                  <p:pic>
                    <p:nvPicPr>
                      <p:cNvPr id="31747" name="Object 4"/>
                      <p:cNvPicPr>
                        <a:picLocks noChangeAspect="1" noChangeArrowheads="1"/>
                      </p:cNvPicPr>
                      <p:nvPr/>
                    </p:nvPicPr>
                    <p:blipFill>
                      <a:blip r:embed="rId4">
                        <a:extLst>
                          <a:ext uri="{28A0092B-C50C-407E-A947-70E740481C1C}">
                            <a14:useLocalDpi xmlns:a14="http://schemas.microsoft.com/office/drawing/2010/main" val="0"/>
                          </a:ext>
                        </a:extLst>
                      </a:blip>
                      <a:srcRect t="20895"/>
                      <a:stretch>
                        <a:fillRect/>
                      </a:stretch>
                    </p:blipFill>
                    <p:spPr bwMode="auto">
                      <a:xfrm>
                        <a:off x="290518" y="1515972"/>
                        <a:ext cx="3886200" cy="3900132"/>
                      </a:xfrm>
                      <a:prstGeom prst="rect">
                        <a:avLst/>
                      </a:prstGeom>
                      <a:noFill/>
                      <a:ln>
                        <a:noFill/>
                      </a:ln>
                      <a:effectLst/>
                      <a:extLst/>
                    </p:spPr>
                  </p:pic>
                </p:oleObj>
              </mc:Fallback>
            </mc:AlternateContent>
          </a:graphicData>
        </a:graphic>
      </p:graphicFrame>
      <p:graphicFrame>
        <p:nvGraphicFramePr>
          <p:cNvPr id="31748" name="Object 5"/>
          <p:cNvGraphicFramePr>
            <a:graphicFrameLocks noChangeAspect="1"/>
          </p:cNvGraphicFramePr>
          <p:nvPr/>
        </p:nvGraphicFramePr>
        <p:xfrm>
          <a:off x="4911824" y="1885950"/>
          <a:ext cx="3352800" cy="1085850"/>
        </p:xfrm>
        <a:graphic>
          <a:graphicData uri="http://schemas.openxmlformats.org/presentationml/2006/ole">
            <mc:AlternateContent xmlns:mc="http://schemas.openxmlformats.org/markup-compatibility/2006">
              <mc:Choice xmlns:v="urn:schemas-microsoft-com:vml" Requires="v">
                <p:oleObj spid="_x0000_s3075" name="Equation" r:id="rId5" imgW="1803400" imgH="584200" progId="Equation.3">
                  <p:embed/>
                </p:oleObj>
              </mc:Choice>
              <mc:Fallback>
                <p:oleObj name="Equation" r:id="rId5" imgW="1803400" imgH="584200" progId="Equation.3">
                  <p:embed/>
                  <p:pic>
                    <p:nvPicPr>
                      <p:cNvPr id="3174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1824" y="1885950"/>
                        <a:ext cx="3352800"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49" name="Object 6"/>
          <p:cNvGraphicFramePr>
            <a:graphicFrameLocks noChangeAspect="1"/>
          </p:cNvGraphicFramePr>
          <p:nvPr/>
        </p:nvGraphicFramePr>
        <p:xfrm>
          <a:off x="176079" y="5456808"/>
          <a:ext cx="8520112" cy="1055688"/>
        </p:xfrm>
        <a:graphic>
          <a:graphicData uri="http://schemas.openxmlformats.org/presentationml/2006/ole">
            <mc:AlternateContent xmlns:mc="http://schemas.openxmlformats.org/markup-compatibility/2006">
              <mc:Choice xmlns:v="urn:schemas-microsoft-com:vml" Requires="v">
                <p:oleObj spid="_x0000_s3076" name="Equation" r:id="rId7" imgW="6350000" imgH="787400" progId="Equation.3">
                  <p:embed/>
                </p:oleObj>
              </mc:Choice>
              <mc:Fallback>
                <p:oleObj name="Equation" r:id="rId7" imgW="6350000" imgH="787400" progId="Equation.3">
                  <p:embed/>
                  <p:pic>
                    <p:nvPicPr>
                      <p:cNvPr id="31749"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079" y="5456808"/>
                        <a:ext cx="8520112"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 name="TextBox 6"/>
          <p:cNvSpPr txBox="1"/>
          <p:nvPr/>
        </p:nvSpPr>
        <p:spPr>
          <a:xfrm>
            <a:off x="395536" y="6553200"/>
            <a:ext cx="6192688" cy="338554"/>
          </a:xfrm>
          <a:prstGeom prst="rect">
            <a:avLst/>
          </a:prstGeom>
          <a:noFill/>
        </p:spPr>
        <p:txBody>
          <a:bodyPr wrap="square" rtlCol="0">
            <a:spAutoFit/>
          </a:bodyPr>
          <a:lstStyle/>
          <a:p>
            <a:r>
              <a:rPr lang="en-GB" dirty="0" smtClean="0"/>
              <a:t>Slide adopted from “Introduction to Data mining” </a:t>
            </a:r>
            <a:r>
              <a:rPr lang="en-GB" dirty="0" err="1" smtClean="0"/>
              <a:t>Vipin</a:t>
            </a:r>
            <a:r>
              <a:rPr lang="en-GB" dirty="0" smtClean="0"/>
              <a:t> Kumar</a:t>
            </a:r>
            <a:endParaRPr lang="en-GB" dirty="0"/>
          </a:p>
        </p:txBody>
      </p:sp>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169</a:t>
            </a:fld>
            <a:endParaRPr lang="en-US"/>
          </a:p>
        </p:txBody>
      </p:sp>
    </p:spTree>
    <p:extLst>
      <p:ext uri="{BB962C8B-B14F-4D97-AF65-F5344CB8AC3E}">
        <p14:creationId xmlns:p14="http://schemas.microsoft.com/office/powerpoint/2010/main" val="2755978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432231"/>
            <a:ext cx="9144000" cy="850106"/>
          </a:xfrm>
        </p:spPr>
        <p:txBody>
          <a:bodyPr/>
          <a:lstStyle/>
          <a:p>
            <a:r>
              <a:rPr lang="en-IN" sz="4400" b="1" dirty="0" smtClean="0">
                <a:latin typeface="+mn-lt"/>
              </a:rPr>
              <a:t>A robot driving learning problem</a:t>
            </a:r>
            <a:endParaRPr lang="en-US" sz="4400" b="1" dirty="0">
              <a:latin typeface="+mn-lt"/>
            </a:endParaRPr>
          </a:p>
        </p:txBody>
      </p:sp>
      <p:sp>
        <p:nvSpPr>
          <p:cNvPr id="17412" name="Rectangle 4"/>
          <p:cNvSpPr>
            <a:spLocks noGrp="1" noChangeArrowheads="1"/>
          </p:cNvSpPr>
          <p:nvPr>
            <p:ph type="body" idx="1"/>
          </p:nvPr>
        </p:nvSpPr>
        <p:spPr>
          <a:xfrm>
            <a:off x="304800" y="1600200"/>
            <a:ext cx="8610600" cy="4190999"/>
          </a:xfrm>
        </p:spPr>
        <p:txBody>
          <a:bodyPr>
            <a:noAutofit/>
          </a:bodyPr>
          <a:lstStyle/>
          <a:p>
            <a:pPr algn="just"/>
            <a:r>
              <a:rPr lang="en-IN" sz="2800" b="1" dirty="0" smtClean="0"/>
              <a:t>Task T:</a:t>
            </a:r>
            <a:r>
              <a:rPr lang="en-IN" sz="2800" dirty="0" smtClean="0"/>
              <a:t> driving on public four-lane highways using vision sensors</a:t>
            </a:r>
          </a:p>
          <a:p>
            <a:pPr algn="just"/>
            <a:r>
              <a:rPr lang="en-IN" sz="2800" b="1" dirty="0" smtClean="0"/>
              <a:t>Performance measure P: </a:t>
            </a:r>
            <a:r>
              <a:rPr lang="en-IN" sz="2800" dirty="0" smtClean="0"/>
              <a:t>average distance travelled before an error (as judged by human)</a:t>
            </a:r>
          </a:p>
          <a:p>
            <a:pPr algn="just"/>
            <a:r>
              <a:rPr lang="en-IN" sz="2800" b="1" dirty="0" smtClean="0"/>
              <a:t>Training experience E: </a:t>
            </a:r>
            <a:r>
              <a:rPr lang="en-IN" sz="2800" dirty="0" smtClean="0"/>
              <a:t>a sequence of images and steering commands recorded while observing a human driver</a:t>
            </a:r>
            <a:endParaRPr lang="en-US" sz="2800"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316736408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JOINT Distributions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Probability distribution of two random variables X {x</a:t>
                </a:r>
                <a:r>
                  <a:rPr lang="en-GB" baseline="-25000" dirty="0" smtClean="0"/>
                  <a:t>1</a:t>
                </a:r>
                <a:r>
                  <a:rPr lang="en-GB" dirty="0" smtClean="0"/>
                  <a:t>,x</a:t>
                </a:r>
                <a:r>
                  <a:rPr lang="en-GB" baseline="-25000" dirty="0" smtClean="0"/>
                  <a:t>2</a:t>
                </a:r>
                <a:r>
                  <a:rPr lang="en-GB" dirty="0" smtClean="0"/>
                  <a:t>,…</a:t>
                </a:r>
                <a:r>
                  <a:rPr lang="en-GB" dirty="0" err="1" smtClean="0"/>
                  <a:t>x</a:t>
                </a:r>
                <a:r>
                  <a:rPr lang="en-GB" baseline="-25000" dirty="0" err="1" smtClean="0"/>
                  <a:t>n</a:t>
                </a:r>
                <a:r>
                  <a:rPr lang="en-GB" dirty="0" smtClean="0"/>
                  <a:t>} and Y{y</a:t>
                </a:r>
                <a:r>
                  <a:rPr lang="en-GB" baseline="-25000" dirty="0" smtClean="0"/>
                  <a:t>1</a:t>
                </a:r>
                <a:r>
                  <a:rPr lang="en-GB" dirty="0" smtClean="0"/>
                  <a:t>, y</a:t>
                </a:r>
                <a:r>
                  <a:rPr lang="en-GB" baseline="-25000" dirty="0" smtClean="0"/>
                  <a:t>2</a:t>
                </a:r>
                <a:r>
                  <a:rPr lang="en-GB" dirty="0" smtClean="0"/>
                  <a:t>..y</a:t>
                </a:r>
                <a:r>
                  <a:rPr lang="en-GB" baseline="-25000" dirty="0" smtClean="0"/>
                  <a:t>k</a:t>
                </a:r>
                <a:r>
                  <a:rPr lang="en-GB" dirty="0" smtClean="0"/>
                  <a:t>}</a:t>
                </a:r>
              </a:p>
              <a:p>
                <a:pPr lvl="1"/>
                <a:r>
                  <a:rPr lang="en-GB" dirty="0" smtClean="0"/>
                  <a:t>Occurrence of X=xi and Y=</a:t>
                </a:r>
                <a:r>
                  <a:rPr lang="en-GB" dirty="0" err="1" smtClean="0"/>
                  <a:t>yi</a:t>
                </a:r>
                <a:r>
                  <a:rPr lang="en-GB" dirty="0" smtClean="0"/>
                  <a:t> together</a:t>
                </a:r>
              </a:p>
              <a:p>
                <a:r>
                  <a:rPr lang="en-GB" dirty="0" smtClean="0"/>
                  <a:t>Example:</a:t>
                </a:r>
              </a:p>
              <a:p>
                <a:pPr lvl="1"/>
                <a:r>
                  <a:rPr lang="en-GB" dirty="0" smtClean="0"/>
                  <a:t>P(X=1, Y &lt;=2)</a:t>
                </a:r>
              </a:p>
              <a:p>
                <a:pPr marL="457200" lvl="1" indent="0">
                  <a:buNone/>
                </a:pPr>
                <a:r>
                  <a:rPr lang="en-GB" dirty="0"/>
                  <a:t>	</a:t>
                </a:r>
                <a:r>
                  <a:rPr lang="en-GB" dirty="0" smtClean="0"/>
                  <a:t>= </a:t>
                </a:r>
                <a14:m>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𝑦</m:t>
                        </m:r>
                        <m:r>
                          <a:rPr lang="en-GB" b="0" i="1" smtClean="0">
                            <a:latin typeface="Cambria Math" panose="02040503050406030204" pitchFamily="18" charset="0"/>
                          </a:rPr>
                          <m:t>=0</m:t>
                        </m:r>
                      </m:sub>
                      <m:sup>
                        <m:r>
                          <a:rPr lang="en-GB" b="0" i="1" smtClean="0">
                            <a:latin typeface="Cambria Math" panose="02040503050406030204" pitchFamily="18" charset="0"/>
                          </a:rPr>
                          <m:t>2</m:t>
                        </m:r>
                      </m:sup>
                      <m:e>
                        <m:r>
                          <a:rPr lang="en-GB" b="0" i="1" smtClean="0">
                            <a:latin typeface="Cambria Math" panose="02040503050406030204" pitchFamily="18" charset="0"/>
                          </a:rPr>
                          <m:t>𝑃</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=1,</m:t>
                        </m:r>
                        <m:r>
                          <a:rPr lang="en-GB" b="0" i="1" smtClean="0">
                            <a:latin typeface="Cambria Math" panose="02040503050406030204" pitchFamily="18" charset="0"/>
                          </a:rPr>
                          <m:t>𝑌</m:t>
                        </m:r>
                        <m:r>
                          <a:rPr lang="en-GB" b="0" i="1" smtClean="0">
                            <a:latin typeface="Cambria Math" panose="02040503050406030204" pitchFamily="18" charset="0"/>
                          </a:rPr>
                          <m:t>)</m:t>
                        </m:r>
                      </m:e>
                    </m:nary>
                  </m:oMath>
                </a14:m>
                <a:endParaRPr lang="en-GB" dirty="0" smtClean="0"/>
              </a:p>
              <a:p>
                <a:pPr marL="457200" lvl="1" indent="0">
                  <a:buNone/>
                </a:pPr>
                <a:r>
                  <a:rPr lang="en-GB" dirty="0" smtClean="0"/>
                  <a:t>	= 1/6 + 1/6 + 1/8</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170</a:t>
            </a:fld>
            <a:endParaRPr lang="en-US"/>
          </a:p>
        </p:txBody>
      </p:sp>
      <p:graphicFrame>
        <p:nvGraphicFramePr>
          <p:cNvPr id="6" name="Table 5"/>
          <p:cNvGraphicFramePr>
            <a:graphicFrameLocks noGrp="1"/>
          </p:cNvGraphicFramePr>
          <p:nvPr>
            <p:extLst/>
          </p:nvPr>
        </p:nvGraphicFramePr>
        <p:xfrm>
          <a:off x="6172200" y="4114800"/>
          <a:ext cx="2743200" cy="74168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0840">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0000"/>
                  </a:ext>
                </a:extLst>
              </a:tr>
              <a:tr h="370840">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5867400" y="4191000"/>
            <a:ext cx="304800" cy="338554"/>
          </a:xfrm>
          <a:prstGeom prst="rect">
            <a:avLst/>
          </a:prstGeom>
          <a:noFill/>
        </p:spPr>
        <p:txBody>
          <a:bodyPr wrap="square" rtlCol="0">
            <a:spAutoFit/>
          </a:bodyPr>
          <a:lstStyle/>
          <a:p>
            <a:r>
              <a:rPr lang="en-GB" dirty="0" smtClean="0"/>
              <a:t>0</a:t>
            </a:r>
            <a:endParaRPr lang="en-GB" dirty="0"/>
          </a:p>
        </p:txBody>
      </p:sp>
      <p:sp>
        <p:nvSpPr>
          <p:cNvPr id="8" name="TextBox 7"/>
          <p:cNvSpPr txBox="1"/>
          <p:nvPr/>
        </p:nvSpPr>
        <p:spPr>
          <a:xfrm>
            <a:off x="5867400" y="4538246"/>
            <a:ext cx="304800" cy="338554"/>
          </a:xfrm>
          <a:prstGeom prst="rect">
            <a:avLst/>
          </a:prstGeom>
          <a:noFill/>
        </p:spPr>
        <p:txBody>
          <a:bodyPr wrap="square" rtlCol="0">
            <a:spAutoFit/>
          </a:bodyPr>
          <a:lstStyle/>
          <a:p>
            <a:r>
              <a:rPr lang="en-GB" dirty="0" smtClean="0"/>
              <a:t>1</a:t>
            </a:r>
            <a:endParaRPr lang="en-GB" dirty="0"/>
          </a:p>
        </p:txBody>
      </p:sp>
      <p:sp>
        <p:nvSpPr>
          <p:cNvPr id="9" name="TextBox 8"/>
          <p:cNvSpPr txBox="1"/>
          <p:nvPr/>
        </p:nvSpPr>
        <p:spPr>
          <a:xfrm>
            <a:off x="6477000" y="3810000"/>
            <a:ext cx="304800" cy="338554"/>
          </a:xfrm>
          <a:prstGeom prst="rect">
            <a:avLst/>
          </a:prstGeom>
          <a:noFill/>
        </p:spPr>
        <p:txBody>
          <a:bodyPr wrap="square" rtlCol="0">
            <a:spAutoFit/>
          </a:bodyPr>
          <a:lstStyle/>
          <a:p>
            <a:r>
              <a:rPr lang="en-GB" dirty="0" smtClean="0"/>
              <a:t>0</a:t>
            </a:r>
            <a:endParaRPr lang="en-GB" dirty="0"/>
          </a:p>
        </p:txBody>
      </p:sp>
      <p:sp>
        <p:nvSpPr>
          <p:cNvPr id="10" name="TextBox 9"/>
          <p:cNvSpPr txBox="1"/>
          <p:nvPr/>
        </p:nvSpPr>
        <p:spPr>
          <a:xfrm>
            <a:off x="7391400" y="3810000"/>
            <a:ext cx="304800" cy="338554"/>
          </a:xfrm>
          <a:prstGeom prst="rect">
            <a:avLst/>
          </a:prstGeom>
          <a:noFill/>
        </p:spPr>
        <p:txBody>
          <a:bodyPr wrap="square" rtlCol="0">
            <a:spAutoFit/>
          </a:bodyPr>
          <a:lstStyle/>
          <a:p>
            <a:r>
              <a:rPr lang="en-GB" dirty="0" smtClean="0"/>
              <a:t>1</a:t>
            </a:r>
            <a:endParaRPr lang="en-GB" dirty="0"/>
          </a:p>
        </p:txBody>
      </p:sp>
      <p:sp>
        <p:nvSpPr>
          <p:cNvPr id="11" name="TextBox 10"/>
          <p:cNvSpPr txBox="1"/>
          <p:nvPr/>
        </p:nvSpPr>
        <p:spPr>
          <a:xfrm>
            <a:off x="8305800" y="3810000"/>
            <a:ext cx="304800" cy="338554"/>
          </a:xfrm>
          <a:prstGeom prst="rect">
            <a:avLst/>
          </a:prstGeom>
          <a:noFill/>
        </p:spPr>
        <p:txBody>
          <a:bodyPr wrap="square" rtlCol="0">
            <a:spAutoFit/>
          </a:bodyPr>
          <a:lstStyle/>
          <a:p>
            <a:r>
              <a:rPr lang="en-GB" dirty="0" smtClean="0"/>
              <a:t>2</a:t>
            </a:r>
            <a:endParaRPr lang="en-GB" dirty="0"/>
          </a:p>
        </p:txBody>
      </p:sp>
      <p:sp>
        <p:nvSpPr>
          <p:cNvPr id="12" name="TextBox 11"/>
          <p:cNvSpPr txBox="1"/>
          <p:nvPr/>
        </p:nvSpPr>
        <p:spPr>
          <a:xfrm>
            <a:off x="5486400" y="4368969"/>
            <a:ext cx="304800" cy="338554"/>
          </a:xfrm>
          <a:prstGeom prst="rect">
            <a:avLst/>
          </a:prstGeom>
          <a:noFill/>
        </p:spPr>
        <p:txBody>
          <a:bodyPr wrap="square" rtlCol="0">
            <a:spAutoFit/>
          </a:bodyPr>
          <a:lstStyle/>
          <a:p>
            <a:r>
              <a:rPr lang="en-GB" dirty="0" smtClean="0"/>
              <a:t>X</a:t>
            </a:r>
            <a:endParaRPr lang="en-GB" dirty="0"/>
          </a:p>
        </p:txBody>
      </p:sp>
      <p:sp>
        <p:nvSpPr>
          <p:cNvPr id="13" name="TextBox 12"/>
          <p:cNvSpPr txBox="1"/>
          <p:nvPr/>
        </p:nvSpPr>
        <p:spPr>
          <a:xfrm>
            <a:off x="7115577" y="3634578"/>
            <a:ext cx="304800" cy="338554"/>
          </a:xfrm>
          <a:prstGeom prst="rect">
            <a:avLst/>
          </a:prstGeom>
          <a:noFill/>
        </p:spPr>
        <p:txBody>
          <a:bodyPr wrap="square" rtlCol="0">
            <a:spAutoFit/>
          </a:bodyPr>
          <a:lstStyle/>
          <a:p>
            <a:r>
              <a:rPr lang="en-GB" dirty="0" smtClean="0"/>
              <a:t>Y</a:t>
            </a:r>
            <a:endParaRPr lang="en-GB" dirty="0"/>
          </a:p>
        </p:txBody>
      </p:sp>
      <p:sp>
        <p:nvSpPr>
          <p:cNvPr id="14" name="TextBox 13"/>
          <p:cNvSpPr txBox="1"/>
          <p:nvPr/>
        </p:nvSpPr>
        <p:spPr>
          <a:xfrm>
            <a:off x="6363816" y="4155288"/>
            <a:ext cx="570384" cy="338554"/>
          </a:xfrm>
          <a:prstGeom prst="rect">
            <a:avLst/>
          </a:prstGeom>
          <a:noFill/>
        </p:spPr>
        <p:txBody>
          <a:bodyPr wrap="square" rtlCol="0">
            <a:spAutoFit/>
          </a:bodyPr>
          <a:lstStyle/>
          <a:p>
            <a:r>
              <a:rPr lang="en-GB" dirty="0" smtClean="0"/>
              <a:t>1/4</a:t>
            </a:r>
            <a:endParaRPr lang="en-GB" dirty="0"/>
          </a:p>
        </p:txBody>
      </p:sp>
      <p:sp>
        <p:nvSpPr>
          <p:cNvPr id="15" name="TextBox 14"/>
          <p:cNvSpPr txBox="1"/>
          <p:nvPr/>
        </p:nvSpPr>
        <p:spPr>
          <a:xfrm>
            <a:off x="6400800" y="4538246"/>
            <a:ext cx="570384" cy="338554"/>
          </a:xfrm>
          <a:prstGeom prst="rect">
            <a:avLst/>
          </a:prstGeom>
          <a:noFill/>
        </p:spPr>
        <p:txBody>
          <a:bodyPr wrap="square" rtlCol="0">
            <a:spAutoFit/>
          </a:bodyPr>
          <a:lstStyle/>
          <a:p>
            <a:r>
              <a:rPr lang="en-GB" dirty="0" smtClean="0"/>
              <a:t>1/6</a:t>
            </a:r>
            <a:endParaRPr lang="en-GB" dirty="0"/>
          </a:p>
        </p:txBody>
      </p:sp>
      <p:sp>
        <p:nvSpPr>
          <p:cNvPr id="16" name="TextBox 15"/>
          <p:cNvSpPr txBox="1"/>
          <p:nvPr/>
        </p:nvSpPr>
        <p:spPr>
          <a:xfrm>
            <a:off x="7354416" y="4114800"/>
            <a:ext cx="570384" cy="338554"/>
          </a:xfrm>
          <a:prstGeom prst="rect">
            <a:avLst/>
          </a:prstGeom>
          <a:noFill/>
        </p:spPr>
        <p:txBody>
          <a:bodyPr wrap="square" rtlCol="0">
            <a:spAutoFit/>
          </a:bodyPr>
          <a:lstStyle/>
          <a:p>
            <a:r>
              <a:rPr lang="en-GB" dirty="0" smtClean="0"/>
              <a:t>1/6</a:t>
            </a:r>
            <a:endParaRPr lang="en-GB" dirty="0"/>
          </a:p>
        </p:txBody>
      </p:sp>
      <p:sp>
        <p:nvSpPr>
          <p:cNvPr id="17" name="TextBox 16"/>
          <p:cNvSpPr txBox="1"/>
          <p:nvPr/>
        </p:nvSpPr>
        <p:spPr>
          <a:xfrm>
            <a:off x="7315200" y="4538246"/>
            <a:ext cx="570384" cy="338554"/>
          </a:xfrm>
          <a:prstGeom prst="rect">
            <a:avLst/>
          </a:prstGeom>
          <a:noFill/>
        </p:spPr>
        <p:txBody>
          <a:bodyPr wrap="square" rtlCol="0">
            <a:spAutoFit/>
          </a:bodyPr>
          <a:lstStyle/>
          <a:p>
            <a:r>
              <a:rPr lang="en-GB" dirty="0" smtClean="0"/>
              <a:t>1/6</a:t>
            </a:r>
            <a:endParaRPr lang="en-GB" dirty="0"/>
          </a:p>
        </p:txBody>
      </p:sp>
      <p:sp>
        <p:nvSpPr>
          <p:cNvPr id="18" name="TextBox 17"/>
          <p:cNvSpPr txBox="1"/>
          <p:nvPr/>
        </p:nvSpPr>
        <p:spPr>
          <a:xfrm>
            <a:off x="8229600" y="4114800"/>
            <a:ext cx="570384" cy="338554"/>
          </a:xfrm>
          <a:prstGeom prst="rect">
            <a:avLst/>
          </a:prstGeom>
          <a:noFill/>
        </p:spPr>
        <p:txBody>
          <a:bodyPr wrap="square" rtlCol="0">
            <a:spAutoFit/>
          </a:bodyPr>
          <a:lstStyle/>
          <a:p>
            <a:r>
              <a:rPr lang="en-GB" dirty="0" smtClean="0"/>
              <a:t>1/8</a:t>
            </a:r>
            <a:endParaRPr lang="en-GB" dirty="0"/>
          </a:p>
        </p:txBody>
      </p:sp>
      <p:sp>
        <p:nvSpPr>
          <p:cNvPr id="19" name="TextBox 18"/>
          <p:cNvSpPr txBox="1"/>
          <p:nvPr/>
        </p:nvSpPr>
        <p:spPr>
          <a:xfrm>
            <a:off x="8229600" y="4538246"/>
            <a:ext cx="570384" cy="338554"/>
          </a:xfrm>
          <a:prstGeom prst="rect">
            <a:avLst/>
          </a:prstGeom>
          <a:noFill/>
        </p:spPr>
        <p:txBody>
          <a:bodyPr wrap="square" rtlCol="0">
            <a:spAutoFit/>
          </a:bodyPr>
          <a:lstStyle/>
          <a:p>
            <a:r>
              <a:rPr lang="en-GB" dirty="0" smtClean="0"/>
              <a:t>1/8</a:t>
            </a:r>
            <a:endParaRPr lang="en-GB" dirty="0"/>
          </a:p>
        </p:txBody>
      </p:sp>
    </p:spTree>
    <p:extLst>
      <p:ext uri="{BB962C8B-B14F-4D97-AF65-F5344CB8AC3E}">
        <p14:creationId xmlns:p14="http://schemas.microsoft.com/office/powerpoint/2010/main" val="185047240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JOINT Distribution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Marginal Distribution</a:t>
                </a:r>
              </a:p>
              <a:p>
                <a:pPr lvl="1"/>
                <a:r>
                  <a:rPr lang="en-GB" dirty="0" smtClean="0"/>
                  <a:t>Sum over any one variable is called Marginal Distribution</a:t>
                </a:r>
              </a:p>
              <a:p>
                <a:pPr marL="457200" lvl="1" indent="0">
                  <a:buNone/>
                </a:pPr>
                <a:endParaRPr lang="en-GB" dirty="0" smtClean="0"/>
              </a:p>
              <a:p>
                <a:pPr marL="457200" lvl="1" indent="0">
                  <a:buNone/>
                </a:pPr>
                <a:r>
                  <a:rPr lang="en-GB" dirty="0" smtClean="0"/>
                  <a:t>P(X=x) = </a:t>
                </a:r>
                <a14:m>
                  <m:oMath xmlns:m="http://schemas.openxmlformats.org/officeDocument/2006/math">
                    <m:nary>
                      <m:naryPr>
                        <m:chr m:val="∑"/>
                        <m:supHide m:val="on"/>
                        <m:ctrlPr>
                          <a:rPr lang="en-GB" i="1" smtClean="0">
                            <a:latin typeface="Cambria Math" panose="02040503050406030204" pitchFamily="18" charset="0"/>
                          </a:rPr>
                        </m:ctrlPr>
                      </m:naryPr>
                      <m:sub>
                        <m:r>
                          <m:rPr>
                            <m:brk m:alnAt="7"/>
                          </m:rPr>
                          <a:rPr lang="en-GB" b="0" i="1" smtClean="0">
                            <a:latin typeface="Cambria Math" panose="02040503050406030204" pitchFamily="18" charset="0"/>
                          </a:rPr>
                          <m:t>𝑦</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𝑌</m:t>
                        </m:r>
                      </m:sub>
                      <m:sup/>
                      <m:e>
                        <m:r>
                          <a:rPr lang="en-GB" b="0" i="1" smtClean="0">
                            <a:latin typeface="Cambria Math" panose="02040503050406030204" pitchFamily="18" charset="0"/>
                          </a:rPr>
                          <m:t>𝑃</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m:t>
                        </m:r>
                      </m:e>
                    </m:nary>
                  </m:oMath>
                </a14:m>
                <a:endParaRPr lang="en-GB" dirty="0" smtClean="0"/>
              </a:p>
              <a:p>
                <a:pPr marL="457200" lvl="1" indent="0">
                  <a:buNone/>
                </a:pPr>
                <a:endParaRPr lang="en-GB" dirty="0"/>
              </a:p>
              <a:p>
                <a:pPr marL="457200" lvl="1" indent="0">
                  <a:buNone/>
                </a:pPr>
                <a:r>
                  <a:rPr lang="en-GB" dirty="0" smtClean="0"/>
                  <a:t>P(Y=y) </a:t>
                </a:r>
                <a:r>
                  <a:rPr lang="en-GB" dirty="0"/>
                  <a:t>= </a:t>
                </a:r>
                <a14:m>
                  <m:oMath xmlns:m="http://schemas.openxmlformats.org/officeDocument/2006/math">
                    <m:nary>
                      <m:naryPr>
                        <m:chr m:val="∑"/>
                        <m:supHide m:val="on"/>
                        <m:ctrlPr>
                          <a:rPr lang="en-GB" i="1">
                            <a:latin typeface="Cambria Math" panose="02040503050406030204" pitchFamily="18" charset="0"/>
                          </a:rPr>
                        </m:ctrlPr>
                      </m:naryPr>
                      <m:sub>
                        <m:r>
                          <a:rPr lang="en-GB" b="0" i="1" smtClean="0">
                            <a:latin typeface="Cambria Math" panose="02040503050406030204" pitchFamily="18" charset="0"/>
                          </a:rPr>
                          <m:t>𝑥</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𝑋</m:t>
                        </m:r>
                      </m:sub>
                      <m:sup/>
                      <m:e>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𝑋</m:t>
                        </m:r>
                        <m:r>
                          <a:rPr lang="en-GB" i="1">
                            <a:latin typeface="Cambria Math" panose="02040503050406030204" pitchFamily="18" charset="0"/>
                          </a:rPr>
                          <m:t>,</m:t>
                        </m:r>
                        <m:r>
                          <a:rPr lang="en-GB" i="1">
                            <a:latin typeface="Cambria Math" panose="02040503050406030204" pitchFamily="18" charset="0"/>
                          </a:rPr>
                          <m:t>𝑌</m:t>
                        </m:r>
                        <m:r>
                          <a:rPr lang="en-GB" i="1">
                            <a:latin typeface="Cambria Math" panose="02040503050406030204" pitchFamily="18" charset="0"/>
                          </a:rPr>
                          <m:t>)</m:t>
                        </m:r>
                      </m:e>
                    </m:nary>
                  </m:oMath>
                </a14:m>
                <a:endParaRPr lang="en-GB" dirty="0"/>
              </a:p>
              <a:p>
                <a:pPr marL="457200" lvl="1"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171</a:t>
            </a:fld>
            <a:endParaRPr lang="en-US"/>
          </a:p>
        </p:txBody>
      </p:sp>
    </p:spTree>
    <p:extLst>
      <p:ext uri="{BB962C8B-B14F-4D97-AF65-F5344CB8AC3E}">
        <p14:creationId xmlns:p14="http://schemas.microsoft.com/office/powerpoint/2010/main" val="319810376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Probability</a:t>
            </a:r>
            <a:endParaRPr lang="en-US" dirty="0"/>
          </a:p>
        </p:txBody>
      </p:sp>
      <p:sp>
        <p:nvSpPr>
          <p:cNvPr id="3" name="Content Placeholder 2"/>
          <p:cNvSpPr>
            <a:spLocks noGrp="1"/>
          </p:cNvSpPr>
          <p:nvPr>
            <p:ph idx="1"/>
          </p:nvPr>
        </p:nvSpPr>
        <p:spPr>
          <a:xfrm>
            <a:off x="457200" y="1600200"/>
            <a:ext cx="8686800" cy="4525963"/>
          </a:xfrm>
        </p:spPr>
        <p:txBody>
          <a:bodyPr>
            <a:normAutofit/>
          </a:bodyPr>
          <a:lstStyle/>
          <a:p>
            <a:r>
              <a:rPr lang="en-US" sz="2800" dirty="0" smtClean="0"/>
              <a:t>Estimating probability for two or more related events</a:t>
            </a:r>
          </a:p>
          <a:p>
            <a:pPr lvl="1"/>
            <a:r>
              <a:rPr lang="en-US" sz="2400" dirty="0" smtClean="0"/>
              <a:t>Measure influence of one variable over another</a:t>
            </a:r>
          </a:p>
          <a:p>
            <a:r>
              <a:rPr lang="en-US" sz="2800" dirty="0" smtClean="0"/>
              <a:t>Let A  and B be two events, p(B) &gt; 0</a:t>
            </a:r>
          </a:p>
          <a:p>
            <a:pPr marL="0" indent="0">
              <a:buNone/>
            </a:pPr>
            <a:r>
              <a:rPr lang="en-US" sz="2800" dirty="0" smtClean="0"/>
              <a:t>	p(A|B) = p(A </a:t>
            </a:r>
            <a:r>
              <a:rPr lang="en-US" sz="2800" dirty="0" smtClean="0">
                <a:sym typeface="Symbol" panose="05050102010706020507" pitchFamily="18" charset="2"/>
              </a:rPr>
              <a:t> B</a:t>
            </a:r>
            <a:r>
              <a:rPr lang="en-US" sz="2800" dirty="0" smtClean="0"/>
              <a:t>) / p(B)</a:t>
            </a:r>
          </a:p>
          <a:p>
            <a:r>
              <a:rPr lang="en-US" sz="2800" dirty="0" smtClean="0"/>
              <a:t>Using random variable notations,</a:t>
            </a:r>
          </a:p>
          <a:p>
            <a:pPr lvl="1"/>
            <a:r>
              <a:rPr lang="en-US" sz="2400" dirty="0" smtClean="0"/>
              <a:t>	p(</a:t>
            </a:r>
            <a:r>
              <a:rPr lang="en-US" sz="2400" dirty="0" err="1" smtClean="0"/>
              <a:t>a|b</a:t>
            </a:r>
            <a:r>
              <a:rPr lang="en-US" sz="2400" dirty="0" smtClean="0"/>
              <a:t>) denotes the probability of A=a and B=b </a:t>
            </a:r>
          </a:p>
          <a:p>
            <a:pPr lvl="2"/>
            <a:r>
              <a:rPr lang="en-US" sz="2000" dirty="0" smtClean="0"/>
              <a:t>i.e. </a:t>
            </a:r>
            <a:r>
              <a:rPr lang="en-US" sz="2400" dirty="0" smtClean="0"/>
              <a:t>p(A=a </a:t>
            </a:r>
            <a:r>
              <a:rPr lang="en-US" sz="2400" dirty="0"/>
              <a:t>|B=b</a:t>
            </a:r>
            <a:r>
              <a:rPr lang="en-US" sz="2400" dirty="0" smtClean="0"/>
              <a:t>)	</a:t>
            </a:r>
          </a:p>
          <a:p>
            <a:endParaRPr lang="en-US" sz="28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172</a:t>
            </a:fld>
            <a:endParaRPr lang="en-US"/>
          </a:p>
        </p:txBody>
      </p:sp>
    </p:spTree>
    <p:extLst>
      <p:ext uri="{BB962C8B-B14F-4D97-AF65-F5344CB8AC3E}">
        <p14:creationId xmlns:p14="http://schemas.microsoft.com/office/powerpoint/2010/main" val="187639550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A319FB9D-1BCB-4004-8524-09529B50FAF4}" type="slidenum">
              <a:rPr lang="en-US" altLang="ko-KR"/>
              <a:pPr/>
              <a:t>173</a:t>
            </a:fld>
            <a:endParaRPr lang="en-US" altLang="ko-KR"/>
          </a:p>
        </p:txBody>
      </p:sp>
      <p:sp>
        <p:nvSpPr>
          <p:cNvPr id="193538" name="Rectangle 2"/>
          <p:cNvSpPr>
            <a:spLocks noGrp="1" noChangeArrowheads="1"/>
          </p:cNvSpPr>
          <p:nvPr>
            <p:ph type="title"/>
          </p:nvPr>
        </p:nvSpPr>
        <p:spPr/>
        <p:txBody>
          <a:bodyPr/>
          <a:lstStyle/>
          <a:p>
            <a:r>
              <a:rPr lang="en-US" altLang="ko-KR"/>
              <a:t>Basic Formulas for Probabilities</a:t>
            </a:r>
          </a:p>
        </p:txBody>
      </p:sp>
      <p:sp>
        <p:nvSpPr>
          <p:cNvPr id="193539" name="Rectangle 3"/>
          <p:cNvSpPr>
            <a:spLocks noGrp="1" noChangeArrowheads="1"/>
          </p:cNvSpPr>
          <p:nvPr>
            <p:ph type="body" idx="1"/>
          </p:nvPr>
        </p:nvSpPr>
        <p:spPr>
          <a:xfrm>
            <a:off x="838200" y="1981200"/>
            <a:ext cx="7543800" cy="4114800"/>
          </a:xfrm>
        </p:spPr>
        <p:txBody>
          <a:bodyPr/>
          <a:lstStyle/>
          <a:p>
            <a:r>
              <a:rPr lang="en-US" altLang="ko-KR" sz="2400" i="1" dirty="0"/>
              <a:t>Product Rule</a:t>
            </a:r>
            <a:r>
              <a:rPr lang="en-US" altLang="ko-KR" sz="2400" dirty="0"/>
              <a:t>: probability P(A </a:t>
            </a:r>
            <a:r>
              <a:rPr lang="en-US" altLang="ko-KR" sz="2400" dirty="0">
                <a:sym typeface="Symbol" panose="05050102010706020507" pitchFamily="18" charset="2"/>
              </a:rPr>
              <a:t></a:t>
            </a:r>
            <a:r>
              <a:rPr lang="en-US" altLang="ko-KR" sz="2400" dirty="0"/>
              <a:t> B) of a conjunction of two events A and B:</a:t>
            </a:r>
          </a:p>
          <a:p>
            <a:pPr algn="ctr">
              <a:buFont typeface="Wingdings" panose="05000000000000000000" pitchFamily="2" charset="2"/>
              <a:buNone/>
            </a:pPr>
            <a:r>
              <a:rPr lang="en-US" altLang="ko-KR" sz="2400" dirty="0"/>
              <a:t>P(A </a:t>
            </a:r>
            <a:r>
              <a:rPr lang="en-US" altLang="ko-KR" sz="2400" dirty="0">
                <a:sym typeface="Symbol" panose="05050102010706020507" pitchFamily="18" charset="2"/>
              </a:rPr>
              <a:t> </a:t>
            </a:r>
            <a:r>
              <a:rPr lang="en-US" altLang="ko-KR" sz="2400" dirty="0"/>
              <a:t>B) = P(A | B) P(B) = P(B | A) P(A)</a:t>
            </a:r>
          </a:p>
          <a:p>
            <a:r>
              <a:rPr lang="en-US" altLang="ko-KR" sz="2400" i="1" dirty="0"/>
              <a:t>Sum Rule</a:t>
            </a:r>
            <a:r>
              <a:rPr lang="en-US" altLang="ko-KR" sz="2400" dirty="0"/>
              <a:t>: probability of a disjunction of two events A and B:</a:t>
            </a:r>
          </a:p>
          <a:p>
            <a:pPr algn="ctr">
              <a:buFont typeface="Wingdings" panose="05000000000000000000" pitchFamily="2" charset="2"/>
              <a:buNone/>
            </a:pPr>
            <a:r>
              <a:rPr lang="en-US" altLang="ko-KR" sz="2400" dirty="0"/>
              <a:t>P(A </a:t>
            </a:r>
            <a:r>
              <a:rPr lang="en-US" altLang="ko-KR" sz="2400" dirty="0">
                <a:sym typeface="Symbol" panose="05050102010706020507" pitchFamily="18" charset="2"/>
              </a:rPr>
              <a:t> </a:t>
            </a:r>
            <a:r>
              <a:rPr lang="en-US" altLang="ko-KR" sz="2400" dirty="0"/>
              <a:t>B) = P(A) + P(B) </a:t>
            </a:r>
            <a:r>
              <a:rPr lang="en-US" altLang="ko-KR" sz="2400" dirty="0">
                <a:latin typeface="굴림" pitchFamily="50" charset="-127"/>
              </a:rPr>
              <a:t>-</a:t>
            </a:r>
            <a:r>
              <a:rPr lang="en-US" altLang="ko-KR" sz="2400" dirty="0"/>
              <a:t> P(A </a:t>
            </a:r>
            <a:r>
              <a:rPr lang="en-US" altLang="ko-KR" sz="2400" dirty="0">
                <a:sym typeface="Symbol" panose="05050102010706020507" pitchFamily="18" charset="2"/>
              </a:rPr>
              <a:t> </a:t>
            </a:r>
            <a:r>
              <a:rPr lang="en-US" altLang="ko-KR" sz="2400" dirty="0"/>
              <a:t>B) </a:t>
            </a:r>
          </a:p>
          <a:p>
            <a:pPr algn="ctr">
              <a:buFont typeface="Wingdings" panose="05000000000000000000" pitchFamily="2" charset="2"/>
              <a:buNone/>
            </a:pPr>
            <a:endParaRPr lang="en-US" altLang="ko-KR" sz="900" dirty="0"/>
          </a:p>
        </p:txBody>
      </p:sp>
    </p:spTree>
    <p:extLst>
      <p:ext uri="{BB962C8B-B14F-4D97-AF65-F5344CB8AC3E}">
        <p14:creationId xmlns:p14="http://schemas.microsoft.com/office/powerpoint/2010/main" val="345800548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5"/>
          <p:cNvSpPr txBox="1">
            <a:spLocks noGrp="1"/>
          </p:cNvSpPr>
          <p:nvPr>
            <p:ph type="title" idx="4294967295"/>
          </p:nvPr>
        </p:nvSpPr>
        <p:spPr>
          <a:xfrm>
            <a:off x="0" y="460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smtClean="0">
                <a:solidFill>
                  <a:srgbClr val="000000"/>
                </a:solidFill>
              </a:rPr>
              <a:t>Bayes Rule</a:t>
            </a:r>
            <a:endParaRPr dirty="0">
              <a:solidFill>
                <a:srgbClr val="000000"/>
              </a:solidFill>
            </a:endParaRPr>
          </a:p>
        </p:txBody>
      </p:sp>
      <p:pic>
        <p:nvPicPr>
          <p:cNvPr id="742" name="Google Shape;742;p95"/>
          <p:cNvPicPr preferRelativeResize="0"/>
          <p:nvPr/>
        </p:nvPicPr>
        <p:blipFill rotWithShape="1">
          <a:blip r:embed="rId3">
            <a:alphaModFix/>
          </a:blip>
          <a:srcRect t="1" b="46309"/>
          <a:stretch/>
        </p:blipFill>
        <p:spPr>
          <a:xfrm>
            <a:off x="152400" y="1447801"/>
            <a:ext cx="8077200" cy="2666999"/>
          </a:xfrm>
          <a:prstGeom prst="rect">
            <a:avLst/>
          </a:prstGeom>
          <a:noFill/>
          <a:ln>
            <a:noFill/>
          </a:ln>
        </p:spPr>
      </p:pic>
    </p:spTree>
    <p:extLst>
      <p:ext uri="{BB962C8B-B14F-4D97-AF65-F5344CB8AC3E}">
        <p14:creationId xmlns:p14="http://schemas.microsoft.com/office/powerpoint/2010/main" val="15270443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97"/>
          <p:cNvSpPr txBox="1">
            <a:spLocks noGrp="1"/>
          </p:cNvSpPr>
          <p:nvPr>
            <p:ph type="title" idx="4294967295"/>
          </p:nvPr>
        </p:nvSpPr>
        <p:spPr>
          <a:xfrm>
            <a:off x="0" y="-30163"/>
            <a:ext cx="8229600" cy="1143001"/>
          </a:xfrm>
          <a:prstGeom prst="rect">
            <a:avLst/>
          </a:prstGeom>
          <a:noFill/>
          <a:ln>
            <a:noFill/>
          </a:ln>
        </p:spPr>
        <p:txBody>
          <a:bodyPr spcFirstLastPara="1" wrap="square" lIns="91425" tIns="45700" rIns="91425" bIns="45700" anchor="ctr" anchorCtr="0">
            <a:noAutofit/>
          </a:bodyPr>
          <a:lstStyle/>
          <a:p>
            <a:pPr lvl="0" algn="l">
              <a:spcBef>
                <a:spcPts val="0"/>
              </a:spcBef>
              <a:spcAft>
                <a:spcPts val="0"/>
              </a:spcAft>
              <a:buClr>
                <a:srgbClr val="366092"/>
              </a:buClr>
              <a:buSzPts val="4400"/>
            </a:pPr>
            <a:r>
              <a:rPr lang="en-US" dirty="0">
                <a:solidFill>
                  <a:srgbClr val="000000"/>
                </a:solidFill>
              </a:rPr>
              <a:t>Bayes </a:t>
            </a:r>
            <a:r>
              <a:rPr lang="en-US" dirty="0" smtClean="0">
                <a:solidFill>
                  <a:srgbClr val="000000"/>
                </a:solidFill>
              </a:rPr>
              <a:t>Rule Example 1</a:t>
            </a:r>
            <a:endParaRPr dirty="0">
              <a:solidFill>
                <a:srgbClr val="000000"/>
              </a:solidFill>
            </a:endParaRPr>
          </a:p>
        </p:txBody>
      </p:sp>
      <p:sp>
        <p:nvSpPr>
          <p:cNvPr id="756" name="Google Shape;756;p97"/>
          <p:cNvSpPr txBox="1">
            <a:spLocks noGrp="1"/>
          </p:cNvSpPr>
          <p:nvPr>
            <p:ph type="body" idx="4294967295"/>
          </p:nvPr>
        </p:nvSpPr>
        <p:spPr>
          <a:xfrm>
            <a:off x="762000" y="2282825"/>
            <a:ext cx="8229600" cy="4525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dirty="0"/>
              <a:t>if patient has meningitis, then very often a stiff neck is observed</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p:txBody>
      </p:sp>
      <p:sp>
        <p:nvSpPr>
          <p:cNvPr id="755" name="Google Shape;755;p97"/>
          <p:cNvSpPr txBox="1"/>
          <p:nvPr/>
        </p:nvSpPr>
        <p:spPr>
          <a:xfrm>
            <a:off x="486076" y="2209800"/>
            <a:ext cx="8229600" cy="449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endParaRPr sz="4400" b="0" u="none">
              <a:solidFill>
                <a:srgbClr val="366092"/>
              </a:solidFill>
              <a:latin typeface="Calibri"/>
              <a:ea typeface="Calibri"/>
              <a:cs typeface="Calibri"/>
              <a:sym typeface="Calibri"/>
            </a:endParaRPr>
          </a:p>
        </p:txBody>
      </p:sp>
      <p:pic>
        <p:nvPicPr>
          <p:cNvPr id="757" name="Google Shape;757;p97"/>
          <p:cNvPicPr preferRelativeResize="0"/>
          <p:nvPr/>
        </p:nvPicPr>
        <p:blipFill rotWithShape="1">
          <a:blip r:embed="rId3">
            <a:alphaModFix/>
          </a:blip>
          <a:srcRect/>
          <a:stretch/>
        </p:blipFill>
        <p:spPr>
          <a:xfrm>
            <a:off x="762000" y="3581400"/>
            <a:ext cx="8220903" cy="1485900"/>
          </a:xfrm>
          <a:prstGeom prst="rect">
            <a:avLst/>
          </a:prstGeom>
          <a:noFill/>
          <a:ln>
            <a:noFill/>
          </a:ln>
        </p:spPr>
      </p:pic>
    </p:spTree>
    <p:extLst>
      <p:ext uri="{BB962C8B-B14F-4D97-AF65-F5344CB8AC3E}">
        <p14:creationId xmlns:p14="http://schemas.microsoft.com/office/powerpoint/2010/main" val="253190627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4" name="Google Shape;774;p99"/>
          <p:cNvSpPr txBox="1">
            <a:spLocks noGrp="1"/>
          </p:cNvSpPr>
          <p:nvPr>
            <p:ph type="body" idx="4294967295"/>
          </p:nvPr>
        </p:nvSpPr>
        <p:spPr>
          <a:xfrm>
            <a:off x="0" y="2282825"/>
            <a:ext cx="8229600" cy="4525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p:txBody>
      </p:sp>
      <p:sp>
        <p:nvSpPr>
          <p:cNvPr id="772" name="Google Shape;772;p99"/>
          <p:cNvSpPr/>
          <p:nvPr/>
        </p:nvSpPr>
        <p:spPr>
          <a:xfrm>
            <a:off x="762000" y="1676400"/>
            <a:ext cx="38862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Bayes rule - Example</a:t>
            </a:r>
            <a:endParaRPr/>
          </a:p>
        </p:txBody>
      </p:sp>
      <p:sp>
        <p:nvSpPr>
          <p:cNvPr id="773" name="Google Shape;773;p99"/>
          <p:cNvSpPr txBox="1"/>
          <p:nvPr/>
        </p:nvSpPr>
        <p:spPr>
          <a:xfrm>
            <a:off x="486076" y="2209800"/>
            <a:ext cx="8229600" cy="449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endParaRPr sz="4400">
              <a:solidFill>
                <a:srgbClr val="366092"/>
              </a:solidFill>
              <a:latin typeface="Calibri"/>
              <a:ea typeface="Calibri"/>
              <a:cs typeface="Calibri"/>
              <a:sym typeface="Calibri"/>
            </a:endParaRPr>
          </a:p>
        </p:txBody>
      </p:sp>
      <p:pic>
        <p:nvPicPr>
          <p:cNvPr id="775" name="Google Shape;775;p99"/>
          <p:cNvPicPr preferRelativeResize="0"/>
          <p:nvPr/>
        </p:nvPicPr>
        <p:blipFill rotWithShape="1">
          <a:blip r:embed="rId3">
            <a:alphaModFix/>
          </a:blip>
          <a:srcRect/>
          <a:stretch/>
        </p:blipFill>
        <p:spPr>
          <a:xfrm>
            <a:off x="146083" y="1395981"/>
            <a:ext cx="9023584" cy="5268155"/>
          </a:xfrm>
          <a:prstGeom prst="rect">
            <a:avLst/>
          </a:prstGeom>
          <a:noFill/>
          <a:ln>
            <a:noFill/>
          </a:ln>
        </p:spPr>
      </p:pic>
      <p:sp>
        <p:nvSpPr>
          <p:cNvPr id="8" name="Google Shape;753;p97"/>
          <p:cNvSpPr txBox="1">
            <a:spLocks/>
          </p:cNvSpPr>
          <p:nvPr/>
        </p:nvSpPr>
        <p:spPr>
          <a:xfrm>
            <a:off x="0" y="-30163"/>
            <a:ext cx="8229600" cy="1143001"/>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Bef>
                <a:spcPts val="0"/>
              </a:spcBef>
              <a:spcAft>
                <a:spcPts val="0"/>
              </a:spcAft>
              <a:buClr>
                <a:srgbClr val="366092"/>
              </a:buClr>
              <a:buSzPts val="4400"/>
            </a:pPr>
            <a:r>
              <a:rPr lang="en-US" smtClean="0">
                <a:solidFill>
                  <a:srgbClr val="000000"/>
                </a:solidFill>
              </a:rPr>
              <a:t>Bayes Rule Example 1</a:t>
            </a:r>
            <a:endParaRPr lang="en-US" dirty="0">
              <a:solidFill>
                <a:srgbClr val="000000"/>
              </a:solidFill>
            </a:endParaRPr>
          </a:p>
        </p:txBody>
      </p:sp>
    </p:spTree>
    <p:extLst>
      <p:ext uri="{BB962C8B-B14F-4D97-AF65-F5344CB8AC3E}">
        <p14:creationId xmlns:p14="http://schemas.microsoft.com/office/powerpoint/2010/main" val="172901082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99" y="1418046"/>
            <a:ext cx="8229600" cy="4525963"/>
          </a:xfrm>
        </p:spPr>
        <p:txBody>
          <a:bodyPr>
            <a:normAutofit/>
          </a:bodyPr>
          <a:lstStyle/>
          <a:p>
            <a:r>
              <a:rPr lang="en-GB" sz="2800" dirty="0" smtClean="0"/>
              <a:t>Does a patient have cancer or not?</a:t>
            </a:r>
          </a:p>
          <a:p>
            <a:pPr lvl="1"/>
            <a:r>
              <a:rPr lang="en-GB" sz="2400" dirty="0" smtClean="0"/>
              <a:t>The patient takes a lab test and the test returns a correct positive result in only 98% of the cases in which the disease is actually present</a:t>
            </a:r>
          </a:p>
          <a:p>
            <a:pPr lvl="1"/>
            <a:r>
              <a:rPr lang="en-GB" sz="2400" dirty="0" smtClean="0"/>
              <a:t>And a correct negative result in only 97% of the cases in which the disease is not present</a:t>
            </a:r>
          </a:p>
          <a:p>
            <a:pPr lvl="1"/>
            <a:r>
              <a:rPr lang="en-GB" sz="2400" dirty="0" smtClean="0"/>
              <a:t>Of the total population, only 0.008% has cancer</a:t>
            </a:r>
            <a:endParaRPr lang="en-GB" sz="24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177</a:t>
            </a:fld>
            <a:endParaRPr lang="en-US"/>
          </a:p>
        </p:txBody>
      </p:sp>
      <p:sp>
        <p:nvSpPr>
          <p:cNvPr id="6" name="Google Shape;753;p97"/>
          <p:cNvSpPr txBox="1">
            <a:spLocks/>
          </p:cNvSpPr>
          <p:nvPr/>
        </p:nvSpPr>
        <p:spPr>
          <a:xfrm>
            <a:off x="0" y="152400"/>
            <a:ext cx="8229600" cy="1143001"/>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Bef>
                <a:spcPts val="0"/>
              </a:spcBef>
              <a:spcAft>
                <a:spcPts val="0"/>
              </a:spcAft>
              <a:buClr>
                <a:srgbClr val="366092"/>
              </a:buClr>
              <a:buSzPts val="4400"/>
            </a:pPr>
            <a:r>
              <a:rPr lang="en-US" dirty="0" smtClean="0">
                <a:solidFill>
                  <a:srgbClr val="000000"/>
                </a:solidFill>
              </a:rPr>
              <a:t>Bayes Rule Example 2</a:t>
            </a:r>
            <a:endParaRPr lang="en-US" dirty="0">
              <a:solidFill>
                <a:srgbClr val="000000"/>
              </a:solidFill>
            </a:endParaRPr>
          </a:p>
        </p:txBody>
      </p:sp>
    </p:spTree>
    <p:extLst>
      <p:ext uri="{BB962C8B-B14F-4D97-AF65-F5344CB8AC3E}">
        <p14:creationId xmlns:p14="http://schemas.microsoft.com/office/powerpoint/2010/main" val="350472054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A83776B-8153-4AAF-B6FD-D858E1FA32FC}" type="slidenum">
              <a:rPr lang="en-US" altLang="ko-KR"/>
              <a:pPr/>
              <a:t>178</a:t>
            </a:fld>
            <a:endParaRPr lang="en-US" altLang="ko-KR"/>
          </a:p>
        </p:txBody>
      </p:sp>
      <p:sp>
        <p:nvSpPr>
          <p:cNvPr id="192514" name="Rectangle 2"/>
          <p:cNvSpPr>
            <a:spLocks noGrp="1" noChangeArrowheads="1"/>
          </p:cNvSpPr>
          <p:nvPr>
            <p:ph type="title"/>
          </p:nvPr>
        </p:nvSpPr>
        <p:spPr/>
        <p:txBody>
          <a:bodyPr/>
          <a:lstStyle/>
          <a:p>
            <a:pPr>
              <a:spcBef>
                <a:spcPts val="0"/>
              </a:spcBef>
              <a:buClr>
                <a:srgbClr val="366092"/>
              </a:buClr>
              <a:buSzPts val="4400"/>
            </a:pPr>
            <a:r>
              <a:rPr lang="en-US" sz="4400" dirty="0">
                <a:solidFill>
                  <a:srgbClr val="000000"/>
                </a:solidFill>
              </a:rPr>
              <a:t>Bayes Rule Example 2</a:t>
            </a:r>
          </a:p>
        </p:txBody>
      </p:sp>
      <p:sp>
        <p:nvSpPr>
          <p:cNvPr id="192515" name="Rectangle 3"/>
          <p:cNvSpPr>
            <a:spLocks noGrp="1" noChangeArrowheads="1"/>
          </p:cNvSpPr>
          <p:nvPr>
            <p:ph type="body" idx="1"/>
          </p:nvPr>
        </p:nvSpPr>
        <p:spPr>
          <a:xfrm>
            <a:off x="395536" y="1295400"/>
            <a:ext cx="7924800" cy="4495800"/>
          </a:xfrm>
        </p:spPr>
        <p:txBody>
          <a:bodyPr>
            <a:normAutofit fontScale="85000" lnSpcReduction="10000"/>
          </a:bodyPr>
          <a:lstStyle/>
          <a:p>
            <a:pPr>
              <a:lnSpc>
                <a:spcPct val="90000"/>
              </a:lnSpc>
              <a:buFont typeface="Wingdings" panose="05000000000000000000" pitchFamily="2" charset="2"/>
              <a:buNone/>
            </a:pPr>
            <a:endParaRPr lang="en-US" altLang="ko-KR" sz="900" dirty="0" smtClean="0"/>
          </a:p>
          <a:p>
            <a:pPr>
              <a:lnSpc>
                <a:spcPct val="90000"/>
              </a:lnSpc>
              <a:buFont typeface="Wingdings" panose="05000000000000000000" pitchFamily="2" charset="2"/>
              <a:buNone/>
            </a:pPr>
            <a:r>
              <a:rPr lang="en-US" altLang="ko-KR" sz="2400" i="1" dirty="0"/>
              <a:t>Given:</a:t>
            </a:r>
          </a:p>
          <a:p>
            <a:pPr>
              <a:lnSpc>
                <a:spcPct val="90000"/>
              </a:lnSpc>
              <a:buFont typeface="Wingdings" panose="05000000000000000000" pitchFamily="2" charset="2"/>
              <a:buNone/>
            </a:pPr>
            <a:r>
              <a:rPr lang="en-US" altLang="ko-KR" sz="2400" i="1" dirty="0"/>
              <a:t>		P</a:t>
            </a:r>
            <a:r>
              <a:rPr lang="en-US" altLang="ko-KR" sz="2400" dirty="0"/>
              <a:t>(</a:t>
            </a:r>
            <a:r>
              <a:rPr lang="en-US" altLang="ko-KR" sz="2400" i="1" dirty="0"/>
              <a:t>cancer</a:t>
            </a:r>
            <a:r>
              <a:rPr lang="en-US" altLang="ko-KR" sz="2400" dirty="0"/>
              <a:t>) = 		</a:t>
            </a:r>
            <a:r>
              <a:rPr lang="en-US" altLang="ko-KR" sz="2400" i="1" dirty="0" smtClean="0"/>
              <a:t>P</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a:t>
            </a:r>
            <a:r>
              <a:rPr lang="en-US" altLang="ko-KR" sz="2400" dirty="0" smtClean="0"/>
              <a:t>=</a:t>
            </a:r>
            <a:endParaRPr lang="en-US" altLang="ko-KR" sz="2400" dirty="0"/>
          </a:p>
          <a:p>
            <a:pPr>
              <a:lnSpc>
                <a:spcPct val="90000"/>
              </a:lnSpc>
              <a:buFont typeface="Wingdings" panose="05000000000000000000" pitchFamily="2" charset="2"/>
              <a:buNone/>
            </a:pPr>
            <a:r>
              <a:rPr lang="en-US" altLang="ko-KR" sz="2400" dirty="0"/>
              <a:t>		</a:t>
            </a:r>
            <a:r>
              <a:rPr lang="en-US" altLang="ko-KR" sz="2400" i="1" dirty="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i="1" dirty="0"/>
              <a:t>cancer</a:t>
            </a:r>
            <a:r>
              <a:rPr lang="en-US" altLang="ko-KR" sz="2400" dirty="0"/>
              <a:t>) = 		</a:t>
            </a:r>
            <a:r>
              <a:rPr lang="en-US" altLang="ko-KR" sz="2400" i="1" dirty="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i="1" dirty="0"/>
              <a:t>cancer</a:t>
            </a:r>
            <a:r>
              <a:rPr lang="en-US" altLang="ko-KR" sz="2400" dirty="0"/>
              <a:t>) = 	</a:t>
            </a:r>
          </a:p>
          <a:p>
            <a:pPr>
              <a:lnSpc>
                <a:spcPct val="90000"/>
              </a:lnSpc>
              <a:buFont typeface="Wingdings" panose="05000000000000000000" pitchFamily="2" charset="2"/>
              <a:buNone/>
            </a:pPr>
            <a:r>
              <a:rPr lang="en-US" altLang="ko-KR" sz="2400" i="1" dirty="0"/>
              <a:t>		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 	</a:t>
            </a:r>
            <a:r>
              <a:rPr lang="en-US" altLang="ko-KR" sz="2400" dirty="0" smtClean="0"/>
              <a:t>	</a:t>
            </a:r>
            <a:r>
              <a:rPr lang="en-US" altLang="ko-KR" sz="2400" i="1" dirty="0" smtClean="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a:t>
            </a:r>
            <a:r>
              <a:rPr lang="en-US" altLang="ko-KR" sz="2800" dirty="0"/>
              <a:t> </a:t>
            </a:r>
            <a:endParaRPr lang="en-US" altLang="ko-KR" sz="2800" dirty="0" smtClean="0"/>
          </a:p>
          <a:p>
            <a:pPr>
              <a:lnSpc>
                <a:spcPct val="90000"/>
              </a:lnSpc>
              <a:buFont typeface="Wingdings" panose="05000000000000000000" pitchFamily="2" charset="2"/>
              <a:buNone/>
            </a:pPr>
            <a:endParaRPr lang="en-US" altLang="ko-KR" sz="2800" dirty="0" smtClean="0"/>
          </a:p>
          <a:p>
            <a:pPr>
              <a:lnSpc>
                <a:spcPct val="90000"/>
              </a:lnSpc>
              <a:buFont typeface="Wingdings" panose="05000000000000000000" pitchFamily="2" charset="2"/>
              <a:buNone/>
            </a:pPr>
            <a:r>
              <a:rPr lang="en-US" altLang="ko-KR" sz="2800" i="1" dirty="0" smtClean="0"/>
              <a:t>Using Bayes Theorem:</a:t>
            </a:r>
          </a:p>
          <a:p>
            <a:pPr>
              <a:lnSpc>
                <a:spcPct val="90000"/>
              </a:lnSpc>
              <a:buFont typeface="Wingdings" panose="05000000000000000000" pitchFamily="2" charset="2"/>
              <a:buNone/>
            </a:pPr>
            <a:r>
              <a:rPr lang="en-US" altLang="ko-KR" sz="2800" i="1" dirty="0" smtClean="0"/>
              <a:t>P</a:t>
            </a:r>
            <a:r>
              <a:rPr lang="en-US" altLang="ko-KR" sz="2800" dirty="0" smtClean="0"/>
              <a:t>(</a:t>
            </a:r>
            <a:r>
              <a:rPr lang="en-US" altLang="ko-KR" sz="2800" dirty="0" smtClean="0">
                <a:sym typeface="Symbol" panose="05050102010706020507" pitchFamily="18" charset="2"/>
              </a:rPr>
              <a:t>cancer</a:t>
            </a:r>
            <a:r>
              <a:rPr lang="en-US" altLang="ko-KR" sz="2800" dirty="0" smtClean="0"/>
              <a:t>|</a:t>
            </a:r>
            <a:r>
              <a:rPr lang="en-US" altLang="ko-KR" sz="2800" i="1" dirty="0" smtClean="0"/>
              <a:t>+</a:t>
            </a:r>
            <a:r>
              <a:rPr lang="en-US" altLang="ko-KR" sz="2800" dirty="0" smtClean="0"/>
              <a:t>)=</a:t>
            </a:r>
            <a:r>
              <a:rPr lang="en-US" altLang="ko-KR" sz="2800" i="1" dirty="0" smtClean="0"/>
              <a:t> </a:t>
            </a:r>
            <a:r>
              <a:rPr lang="en-US" altLang="ko-KR" sz="2800" i="1" dirty="0"/>
              <a:t>P</a:t>
            </a:r>
            <a:r>
              <a:rPr lang="en-US" altLang="ko-KR" sz="2800" dirty="0"/>
              <a:t>(</a:t>
            </a:r>
            <a:r>
              <a:rPr lang="en-US" altLang="ko-KR" sz="2800" dirty="0">
                <a:latin typeface="굴림" pitchFamily="50" charset="-127"/>
                <a:sym typeface="Symbol" panose="05050102010706020507" pitchFamily="18" charset="2"/>
              </a:rPr>
              <a:t></a:t>
            </a:r>
            <a:r>
              <a:rPr lang="en-US" altLang="ko-KR" sz="2800" dirty="0"/>
              <a:t>|</a:t>
            </a:r>
            <a:r>
              <a:rPr lang="en-US" altLang="ko-KR" sz="2800" i="1" dirty="0"/>
              <a:t>cancer</a:t>
            </a:r>
            <a:r>
              <a:rPr lang="en-US" altLang="ko-KR" sz="2800" dirty="0"/>
              <a:t>) </a:t>
            </a:r>
            <a:r>
              <a:rPr lang="en-US" altLang="ko-KR" sz="2800" i="1" dirty="0"/>
              <a:t>P</a:t>
            </a:r>
            <a:r>
              <a:rPr lang="en-US" altLang="ko-KR" sz="2800" dirty="0"/>
              <a:t>(</a:t>
            </a:r>
            <a:r>
              <a:rPr lang="en-US" altLang="ko-KR" sz="2800" i="1" dirty="0"/>
              <a:t>cancer</a:t>
            </a:r>
            <a:r>
              <a:rPr lang="en-US" altLang="ko-KR" sz="2800" dirty="0"/>
              <a:t>) </a:t>
            </a:r>
            <a:r>
              <a:rPr lang="en-US" altLang="ko-KR" sz="2800" dirty="0" smtClean="0"/>
              <a:t>/ P(+)</a:t>
            </a:r>
          </a:p>
          <a:p>
            <a:pPr>
              <a:lnSpc>
                <a:spcPct val="90000"/>
              </a:lnSpc>
              <a:buFont typeface="Wingdings" panose="05000000000000000000" pitchFamily="2" charset="2"/>
              <a:buNone/>
            </a:pPr>
            <a:r>
              <a:rPr lang="en-US" altLang="ko-KR" sz="2800" i="1" dirty="0"/>
              <a:t>P</a:t>
            </a:r>
            <a:r>
              <a:rPr lang="en-US" altLang="ko-KR" sz="2800" dirty="0" smtClean="0"/>
              <a:t>(</a:t>
            </a:r>
            <a:r>
              <a:rPr lang="en-US" altLang="ko-KR" sz="2800" dirty="0">
                <a:sym typeface="Symbol" panose="05050102010706020507" pitchFamily="18" charset="2"/>
              </a:rPr>
              <a:t></a:t>
            </a:r>
            <a:r>
              <a:rPr lang="en-US" altLang="ko-KR" sz="2800" i="1" dirty="0"/>
              <a:t>cancer </a:t>
            </a:r>
            <a:r>
              <a:rPr lang="en-US" altLang="ko-KR" sz="2800" dirty="0" smtClean="0"/>
              <a:t>|</a:t>
            </a:r>
            <a:r>
              <a:rPr lang="en-US" altLang="ko-KR" sz="2800" i="1" dirty="0" smtClean="0"/>
              <a:t>+</a:t>
            </a:r>
            <a:r>
              <a:rPr lang="en-US" altLang="ko-KR" sz="2800" dirty="0" smtClean="0"/>
              <a:t>)=</a:t>
            </a:r>
            <a:r>
              <a:rPr lang="en-US" altLang="ko-KR" sz="2800" i="1" dirty="0" smtClean="0"/>
              <a:t> </a:t>
            </a:r>
            <a:r>
              <a:rPr lang="en-US" altLang="ko-KR" sz="2800" i="1" dirty="0"/>
              <a:t>P</a:t>
            </a:r>
            <a:r>
              <a:rPr lang="en-US" altLang="ko-KR" sz="2800" dirty="0"/>
              <a:t>(</a:t>
            </a:r>
            <a:r>
              <a:rPr lang="en-US" altLang="ko-KR" sz="2800" dirty="0">
                <a:latin typeface="굴림" pitchFamily="50" charset="-127"/>
                <a:sym typeface="Symbol" panose="05050102010706020507" pitchFamily="18" charset="2"/>
              </a:rPr>
              <a:t></a:t>
            </a:r>
            <a:r>
              <a:rPr lang="en-US" altLang="ko-KR" sz="2800" dirty="0" smtClean="0"/>
              <a:t>|</a:t>
            </a:r>
            <a:r>
              <a:rPr lang="en-US" altLang="ko-KR" sz="2800" dirty="0">
                <a:sym typeface="Symbol" panose="05050102010706020507" pitchFamily="18" charset="2"/>
              </a:rPr>
              <a:t> </a:t>
            </a:r>
            <a:r>
              <a:rPr lang="en-US" altLang="ko-KR" sz="2800" i="1" dirty="0"/>
              <a:t>cancer</a:t>
            </a:r>
            <a:r>
              <a:rPr lang="en-US" altLang="ko-KR" sz="2800" dirty="0" smtClean="0"/>
              <a:t>) </a:t>
            </a:r>
            <a:r>
              <a:rPr lang="en-US" altLang="ko-KR" sz="2800" i="1" dirty="0"/>
              <a:t>P</a:t>
            </a:r>
            <a:r>
              <a:rPr lang="en-US" altLang="ko-KR" sz="2800" dirty="0" smtClean="0"/>
              <a:t>(</a:t>
            </a:r>
            <a:r>
              <a:rPr lang="en-US" altLang="ko-KR" sz="2800" dirty="0">
                <a:sym typeface="Symbol" panose="05050102010706020507" pitchFamily="18" charset="2"/>
              </a:rPr>
              <a:t></a:t>
            </a:r>
            <a:r>
              <a:rPr lang="en-US" altLang="ko-KR" sz="2800" i="1" dirty="0"/>
              <a:t>cancer</a:t>
            </a:r>
            <a:r>
              <a:rPr lang="en-US" altLang="ko-KR" sz="2800" dirty="0" smtClean="0"/>
              <a:t>) </a:t>
            </a:r>
            <a:r>
              <a:rPr lang="en-US" altLang="ko-KR" sz="2800" dirty="0"/>
              <a:t>/ P</a:t>
            </a:r>
            <a:r>
              <a:rPr lang="en-US" altLang="ko-KR" sz="2800" dirty="0" smtClean="0"/>
              <a:t>(+)</a:t>
            </a:r>
          </a:p>
          <a:p>
            <a:pPr>
              <a:lnSpc>
                <a:spcPct val="90000"/>
              </a:lnSpc>
              <a:buFont typeface="Wingdings" panose="05000000000000000000" pitchFamily="2" charset="2"/>
              <a:buNone/>
            </a:pPr>
            <a:endParaRPr lang="en-US" altLang="ko-KR" sz="2800" i="1" dirty="0" smtClean="0"/>
          </a:p>
          <a:p>
            <a:pPr>
              <a:lnSpc>
                <a:spcPct val="90000"/>
              </a:lnSpc>
              <a:buFont typeface="Wingdings" panose="05000000000000000000" pitchFamily="2" charset="2"/>
              <a:buNone/>
            </a:pPr>
            <a:r>
              <a:rPr lang="en-US" altLang="ko-KR" sz="2800" i="1" dirty="0" smtClean="0"/>
              <a:t>Since denominator is common</a:t>
            </a:r>
            <a:endParaRPr lang="en-US" altLang="ko-KR" sz="2800" i="1" dirty="0"/>
          </a:p>
          <a:p>
            <a:pPr>
              <a:lnSpc>
                <a:spcPct val="90000"/>
              </a:lnSpc>
              <a:buFont typeface="Wingdings" panose="05000000000000000000" pitchFamily="2" charset="2"/>
              <a:buNone/>
            </a:pPr>
            <a:r>
              <a:rPr lang="en-US" altLang="ko-KR" sz="2800" i="1" dirty="0" smtClean="0"/>
              <a:t>P</a:t>
            </a:r>
            <a:r>
              <a:rPr lang="en-US" altLang="ko-KR" sz="2800" dirty="0" smtClean="0"/>
              <a:t>(</a:t>
            </a:r>
            <a:r>
              <a:rPr lang="en-US" altLang="ko-KR" sz="2800" dirty="0" smtClean="0">
                <a:sym typeface="Symbol" panose="05050102010706020507" pitchFamily="18" charset="2"/>
              </a:rPr>
              <a:t>cancer</a:t>
            </a:r>
            <a:r>
              <a:rPr lang="en-US" altLang="ko-KR" sz="2800" dirty="0" smtClean="0"/>
              <a:t>|</a:t>
            </a:r>
            <a:r>
              <a:rPr lang="en-US" altLang="ko-KR" sz="2800" i="1" dirty="0" smtClean="0"/>
              <a:t>+</a:t>
            </a:r>
            <a:r>
              <a:rPr lang="en-US" altLang="ko-KR" sz="2800" dirty="0" smtClean="0"/>
              <a:t>) </a:t>
            </a:r>
            <a:r>
              <a:rPr lang="en-US" altLang="ko-KR" sz="2800" i="1" dirty="0" smtClean="0"/>
              <a:t>proportional to  </a:t>
            </a:r>
            <a:r>
              <a:rPr lang="en-US" altLang="ko-KR" sz="2800" i="1" dirty="0"/>
              <a:t>P</a:t>
            </a:r>
            <a:r>
              <a:rPr lang="en-US" altLang="ko-KR" sz="2800" dirty="0"/>
              <a:t>(</a:t>
            </a:r>
            <a:r>
              <a:rPr lang="en-US" altLang="ko-KR" sz="2800" dirty="0">
                <a:latin typeface="굴림" pitchFamily="50" charset="-127"/>
                <a:sym typeface="Symbol" panose="05050102010706020507" pitchFamily="18" charset="2"/>
              </a:rPr>
              <a:t></a:t>
            </a:r>
            <a:r>
              <a:rPr lang="en-US" altLang="ko-KR" sz="2800" dirty="0"/>
              <a:t>|</a:t>
            </a:r>
            <a:r>
              <a:rPr lang="en-US" altLang="ko-KR" sz="2800" i="1" dirty="0"/>
              <a:t>cancer</a:t>
            </a:r>
            <a:r>
              <a:rPr lang="en-US" altLang="ko-KR" sz="2800" dirty="0"/>
              <a:t>) </a:t>
            </a:r>
            <a:r>
              <a:rPr lang="en-US" altLang="ko-KR" sz="2800" i="1" dirty="0"/>
              <a:t>P</a:t>
            </a:r>
            <a:r>
              <a:rPr lang="en-US" altLang="ko-KR" sz="2800" dirty="0"/>
              <a:t>(</a:t>
            </a:r>
            <a:r>
              <a:rPr lang="en-US" altLang="ko-KR" sz="2800" i="1" dirty="0"/>
              <a:t>cancer</a:t>
            </a:r>
            <a:r>
              <a:rPr lang="en-US" altLang="ko-KR" sz="2800" dirty="0"/>
              <a:t>) </a:t>
            </a:r>
            <a:endParaRPr lang="en-US" altLang="ko-KR" sz="2800" dirty="0" smtClean="0"/>
          </a:p>
          <a:p>
            <a:pPr>
              <a:lnSpc>
                <a:spcPct val="90000"/>
              </a:lnSpc>
              <a:buFont typeface="Wingdings" panose="05000000000000000000" pitchFamily="2" charset="2"/>
              <a:buNone/>
            </a:pPr>
            <a:r>
              <a:rPr lang="en-US" altLang="ko-KR" sz="2800" i="1" dirty="0" smtClean="0"/>
              <a:t>P</a:t>
            </a:r>
            <a:r>
              <a:rPr lang="en-US" altLang="ko-KR" sz="2800" dirty="0"/>
              <a:t>(</a:t>
            </a:r>
            <a:r>
              <a:rPr lang="en-US" altLang="ko-KR" sz="2800" dirty="0">
                <a:sym typeface="Symbol" panose="05050102010706020507" pitchFamily="18" charset="2"/>
              </a:rPr>
              <a:t></a:t>
            </a:r>
            <a:r>
              <a:rPr lang="en-US" altLang="ko-KR" sz="2800" i="1" dirty="0"/>
              <a:t>cancer </a:t>
            </a:r>
            <a:r>
              <a:rPr lang="en-US" altLang="ko-KR" sz="2800" dirty="0" smtClean="0"/>
              <a:t>|</a:t>
            </a:r>
            <a:r>
              <a:rPr lang="en-US" altLang="ko-KR" sz="2800" i="1" dirty="0" smtClean="0"/>
              <a:t>+</a:t>
            </a:r>
            <a:r>
              <a:rPr lang="en-US" altLang="ko-KR" sz="2800" dirty="0" smtClean="0"/>
              <a:t>) </a:t>
            </a:r>
            <a:r>
              <a:rPr lang="en-US" altLang="ko-KR" sz="2800" i="1" dirty="0"/>
              <a:t>proportional to</a:t>
            </a:r>
            <a:r>
              <a:rPr lang="en-US" altLang="ko-KR" sz="2800" i="1" dirty="0" smtClean="0"/>
              <a:t> </a:t>
            </a:r>
            <a:r>
              <a:rPr lang="en-US" altLang="ko-KR" sz="2800" i="1" dirty="0"/>
              <a:t>P</a:t>
            </a:r>
            <a:r>
              <a:rPr lang="en-US" altLang="ko-KR" sz="2800" dirty="0"/>
              <a:t>(</a:t>
            </a:r>
            <a:r>
              <a:rPr lang="en-US" altLang="ko-KR" sz="2800" dirty="0">
                <a:latin typeface="굴림" pitchFamily="50" charset="-127"/>
                <a:sym typeface="Symbol" panose="05050102010706020507" pitchFamily="18" charset="2"/>
              </a:rPr>
              <a:t></a:t>
            </a:r>
            <a:r>
              <a:rPr lang="en-US" altLang="ko-KR" sz="2800" dirty="0"/>
              <a:t>|</a:t>
            </a:r>
            <a:r>
              <a:rPr lang="en-US" altLang="ko-KR" sz="2800" dirty="0">
                <a:sym typeface="Symbol" panose="05050102010706020507" pitchFamily="18" charset="2"/>
              </a:rPr>
              <a:t> </a:t>
            </a:r>
            <a:r>
              <a:rPr lang="en-US" altLang="ko-KR" sz="2800" i="1" dirty="0"/>
              <a:t>cancer</a:t>
            </a:r>
            <a:r>
              <a:rPr lang="en-US" altLang="ko-KR" sz="2800" dirty="0"/>
              <a:t>) </a:t>
            </a:r>
            <a:r>
              <a:rPr lang="en-US" altLang="ko-KR" sz="2800" i="1" dirty="0"/>
              <a:t>P</a:t>
            </a:r>
            <a:r>
              <a:rPr lang="en-US" altLang="ko-KR" sz="2800" dirty="0"/>
              <a:t>(</a:t>
            </a:r>
            <a:r>
              <a:rPr lang="en-US" altLang="ko-KR" sz="2800" dirty="0">
                <a:sym typeface="Symbol" panose="05050102010706020507" pitchFamily="18" charset="2"/>
              </a:rPr>
              <a:t></a:t>
            </a:r>
            <a:r>
              <a:rPr lang="en-US" altLang="ko-KR" sz="2800" i="1" dirty="0"/>
              <a:t>cancer</a:t>
            </a:r>
            <a:r>
              <a:rPr lang="en-US" altLang="ko-KR" sz="2800" dirty="0"/>
              <a:t>) 	</a:t>
            </a:r>
          </a:p>
        </p:txBody>
      </p:sp>
    </p:spTree>
    <p:extLst>
      <p:ext uri="{BB962C8B-B14F-4D97-AF65-F5344CB8AC3E}">
        <p14:creationId xmlns:p14="http://schemas.microsoft.com/office/powerpoint/2010/main" val="301992762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A83776B-8153-4AAF-B6FD-D858E1FA32FC}" type="slidenum">
              <a:rPr lang="en-US" altLang="ko-KR"/>
              <a:pPr/>
              <a:t>179</a:t>
            </a:fld>
            <a:endParaRPr lang="en-US" altLang="ko-KR"/>
          </a:p>
        </p:txBody>
      </p:sp>
      <p:sp>
        <p:nvSpPr>
          <p:cNvPr id="192514" name="Rectangle 2"/>
          <p:cNvSpPr>
            <a:spLocks noGrp="1" noChangeArrowheads="1"/>
          </p:cNvSpPr>
          <p:nvPr>
            <p:ph type="title"/>
          </p:nvPr>
        </p:nvSpPr>
        <p:spPr/>
        <p:txBody>
          <a:bodyPr/>
          <a:lstStyle/>
          <a:p>
            <a:pPr>
              <a:spcBef>
                <a:spcPts val="0"/>
              </a:spcBef>
              <a:buClr>
                <a:srgbClr val="366092"/>
              </a:buClr>
              <a:buSzPts val="4400"/>
            </a:pPr>
            <a:r>
              <a:rPr lang="en-US" sz="4400" dirty="0">
                <a:solidFill>
                  <a:srgbClr val="000000"/>
                </a:solidFill>
              </a:rPr>
              <a:t>Bayes Rule Example 2</a:t>
            </a:r>
          </a:p>
        </p:txBody>
      </p:sp>
      <p:sp>
        <p:nvSpPr>
          <p:cNvPr id="192515" name="Rectangle 3"/>
          <p:cNvSpPr>
            <a:spLocks noGrp="1" noChangeArrowheads="1"/>
          </p:cNvSpPr>
          <p:nvPr>
            <p:ph type="body" idx="1"/>
          </p:nvPr>
        </p:nvSpPr>
        <p:spPr>
          <a:xfrm>
            <a:off x="395536" y="1676400"/>
            <a:ext cx="8596064" cy="4114800"/>
          </a:xfrm>
        </p:spPr>
        <p:txBody>
          <a:bodyPr>
            <a:normAutofit/>
          </a:bodyPr>
          <a:lstStyle/>
          <a:p>
            <a:pPr>
              <a:lnSpc>
                <a:spcPct val="90000"/>
              </a:lnSpc>
              <a:buFont typeface="Wingdings" panose="05000000000000000000" pitchFamily="2" charset="2"/>
              <a:buNone/>
            </a:pPr>
            <a:endParaRPr lang="en-US" altLang="ko-KR" sz="900" dirty="0"/>
          </a:p>
          <a:p>
            <a:pPr>
              <a:lnSpc>
                <a:spcPct val="90000"/>
              </a:lnSpc>
              <a:buFont typeface="Wingdings" panose="05000000000000000000" pitchFamily="2" charset="2"/>
              <a:buNone/>
            </a:pPr>
            <a:r>
              <a:rPr lang="en-US" altLang="ko-KR" sz="2800" i="1" dirty="0"/>
              <a:t>	</a:t>
            </a:r>
            <a:r>
              <a:rPr lang="en-US" altLang="ko-KR" sz="2400" i="1" dirty="0"/>
              <a:t>	P</a:t>
            </a:r>
            <a:r>
              <a:rPr lang="en-US" altLang="ko-KR" sz="2400" dirty="0"/>
              <a:t>(</a:t>
            </a:r>
            <a:r>
              <a:rPr lang="en-US" altLang="ko-KR" sz="2400" i="1" dirty="0"/>
              <a:t>cancer</a:t>
            </a:r>
            <a:r>
              <a:rPr lang="en-US" altLang="ko-KR" sz="2400" dirty="0"/>
              <a:t>) = </a:t>
            </a:r>
            <a:r>
              <a:rPr lang="en-US" altLang="ko-KR" sz="2400" dirty="0" smtClean="0"/>
              <a:t>0.008</a:t>
            </a:r>
            <a:r>
              <a:rPr lang="en-US" altLang="ko-KR" sz="2400" dirty="0"/>
              <a:t>	</a:t>
            </a:r>
            <a:r>
              <a:rPr lang="en-US" altLang="ko-KR" sz="2400" dirty="0" smtClean="0"/>
              <a:t>	</a:t>
            </a:r>
            <a:r>
              <a:rPr lang="en-US" altLang="ko-KR" sz="2400" i="1" dirty="0" smtClean="0"/>
              <a:t>P</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 </a:t>
            </a:r>
            <a:r>
              <a:rPr lang="en-US" altLang="ko-KR" sz="2400" dirty="0" smtClean="0"/>
              <a:t>1-0.008=0.992</a:t>
            </a:r>
            <a:r>
              <a:rPr lang="en-US" altLang="ko-KR" sz="2400" dirty="0"/>
              <a:t>	</a:t>
            </a:r>
          </a:p>
          <a:p>
            <a:pPr>
              <a:lnSpc>
                <a:spcPct val="90000"/>
              </a:lnSpc>
              <a:buFont typeface="Wingdings" panose="05000000000000000000" pitchFamily="2" charset="2"/>
              <a:buNone/>
            </a:pPr>
            <a:r>
              <a:rPr lang="en-US" altLang="ko-KR" sz="2400" dirty="0"/>
              <a:t>		</a:t>
            </a:r>
            <a:r>
              <a:rPr lang="en-US" altLang="ko-KR" sz="2400" i="1" dirty="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i="1" dirty="0"/>
              <a:t>cancer</a:t>
            </a:r>
            <a:r>
              <a:rPr lang="en-US" altLang="ko-KR" sz="2400" dirty="0"/>
              <a:t>) = </a:t>
            </a:r>
            <a:r>
              <a:rPr lang="en-US" altLang="ko-KR" sz="2400" dirty="0" smtClean="0"/>
              <a:t>0.98</a:t>
            </a:r>
            <a:r>
              <a:rPr lang="en-US" altLang="ko-KR" sz="2400" dirty="0"/>
              <a:t>		</a:t>
            </a:r>
            <a:r>
              <a:rPr lang="en-US" altLang="ko-KR" sz="2400" i="1" dirty="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i="1" dirty="0"/>
              <a:t>cancer</a:t>
            </a:r>
            <a:r>
              <a:rPr lang="en-US" altLang="ko-KR" sz="2400" dirty="0"/>
              <a:t>) = </a:t>
            </a:r>
            <a:r>
              <a:rPr lang="en-US" altLang="ko-KR" sz="2400" dirty="0" smtClean="0"/>
              <a:t>0.02</a:t>
            </a:r>
            <a:r>
              <a:rPr lang="en-US" altLang="ko-KR" sz="2400" dirty="0"/>
              <a:t>	</a:t>
            </a:r>
          </a:p>
          <a:p>
            <a:pPr>
              <a:lnSpc>
                <a:spcPct val="90000"/>
              </a:lnSpc>
              <a:buFont typeface="Wingdings" panose="05000000000000000000" pitchFamily="2" charset="2"/>
              <a:buNone/>
            </a:pPr>
            <a:r>
              <a:rPr lang="en-US" altLang="ko-KR" sz="2400" i="1" dirty="0"/>
              <a:t>		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 </a:t>
            </a:r>
            <a:r>
              <a:rPr lang="en-US" altLang="ko-KR" sz="2400" dirty="0" smtClean="0"/>
              <a:t>1-0.97=0.3</a:t>
            </a:r>
            <a:r>
              <a:rPr lang="en-US" altLang="ko-KR" sz="2400" dirty="0"/>
              <a:t>	</a:t>
            </a:r>
            <a:r>
              <a:rPr lang="en-US" altLang="ko-KR" sz="2400" i="1" dirty="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a:t>
            </a:r>
            <a:r>
              <a:rPr lang="en-US" altLang="ko-KR" sz="2800" dirty="0"/>
              <a:t> </a:t>
            </a:r>
            <a:r>
              <a:rPr lang="en-US" altLang="ko-KR" sz="2800" dirty="0" smtClean="0"/>
              <a:t>0.97</a:t>
            </a:r>
            <a:r>
              <a:rPr lang="en-US" altLang="ko-KR" sz="2800" dirty="0"/>
              <a:t>	</a:t>
            </a:r>
          </a:p>
        </p:txBody>
      </p:sp>
    </p:spTree>
    <p:extLst>
      <p:ext uri="{BB962C8B-B14F-4D97-AF65-F5344CB8AC3E}">
        <p14:creationId xmlns:p14="http://schemas.microsoft.com/office/powerpoint/2010/main" val="801934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115"/>
          <p:cNvSpPr txBox="1">
            <a:spLocks noGrp="1"/>
          </p:cNvSpPr>
          <p:nvPr>
            <p:ph type="title"/>
          </p:nvPr>
        </p:nvSpPr>
        <p:spPr>
          <a:xfrm>
            <a:off x="-88800" y="609600"/>
            <a:ext cx="48768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Where does ML fit in?</a:t>
            </a:r>
            <a:endParaRPr dirty="0"/>
          </a:p>
        </p:txBody>
      </p:sp>
      <p:pic>
        <p:nvPicPr>
          <p:cNvPr id="1440" name="Google Shape;1440;p115"/>
          <p:cNvPicPr preferRelativeResize="0"/>
          <p:nvPr/>
        </p:nvPicPr>
        <p:blipFill rotWithShape="1">
          <a:blip r:embed="rId3">
            <a:alphaModFix/>
          </a:blip>
          <a:srcRect/>
          <a:stretch/>
        </p:blipFill>
        <p:spPr>
          <a:xfrm>
            <a:off x="304800" y="1371600"/>
            <a:ext cx="8615868" cy="5181599"/>
          </a:xfrm>
          <a:prstGeom prst="rect">
            <a:avLst/>
          </a:prstGeom>
          <a:noFill/>
          <a:ln>
            <a:noFill/>
          </a:ln>
        </p:spPr>
      </p:pic>
      <p:sp>
        <p:nvSpPr>
          <p:cNvPr id="1441" name="Google Shape;1441;p115"/>
          <p:cNvSpPr txBox="1"/>
          <p:nvPr/>
        </p:nvSpPr>
        <p:spPr>
          <a:xfrm>
            <a:off x="0" y="6596400"/>
            <a:ext cx="23496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rgbClr val="000000"/>
                </a:solidFill>
                <a:latin typeface="Calibri"/>
                <a:ea typeface="Calibri"/>
                <a:cs typeface="Calibri"/>
                <a:sym typeface="Calibri"/>
              </a:rPr>
              <a:t>Slide credit: Dhruv Batra, Fei Sha</a:t>
            </a:r>
            <a:endParaRPr sz="11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1909909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2475" y="664024"/>
            <a:ext cx="6677025" cy="554541"/>
          </a:xfrm>
          <a:prstGeom prst="rect">
            <a:avLst/>
          </a:prstGeom>
        </p:spPr>
        <p:txBody>
          <a:bodyPr vert="horz" wrap="square" lIns="0" tIns="11206" rIns="0" bIns="0" rtlCol="0" anchor="ctr">
            <a:spAutoFit/>
          </a:bodyPr>
          <a:lstStyle/>
          <a:p>
            <a:pPr marL="11206">
              <a:spcBef>
                <a:spcPts val="88"/>
              </a:spcBef>
            </a:pPr>
            <a:r>
              <a:rPr lang="en-IN" sz="3530" dirty="0" smtClean="0"/>
              <a:t>Remember:  </a:t>
            </a:r>
            <a:r>
              <a:rPr sz="3530" dirty="0" smtClean="0"/>
              <a:t>Some</a:t>
            </a:r>
            <a:r>
              <a:rPr sz="3530" spc="-44" dirty="0" smtClean="0"/>
              <a:t> </a:t>
            </a:r>
            <a:r>
              <a:rPr sz="3530" spc="-4" dirty="0"/>
              <a:t>terminology</a:t>
            </a:r>
            <a:endParaRPr sz="3530" dirty="0"/>
          </a:p>
        </p:txBody>
      </p:sp>
      <p:sp>
        <p:nvSpPr>
          <p:cNvPr id="3" name="object 3"/>
          <p:cNvSpPr txBox="1"/>
          <p:nvPr/>
        </p:nvSpPr>
        <p:spPr>
          <a:xfrm>
            <a:off x="1212476" y="1359498"/>
            <a:ext cx="6677025" cy="2195274"/>
          </a:xfrm>
          <a:prstGeom prst="rect">
            <a:avLst/>
          </a:prstGeom>
        </p:spPr>
        <p:txBody>
          <a:bodyPr vert="horz" wrap="square" lIns="0" tIns="92449" rIns="0" bIns="0" rtlCol="0">
            <a:spAutoFit/>
          </a:bodyPr>
          <a:lstStyle/>
          <a:p>
            <a:pPr marL="313781" indent="-302575">
              <a:spcBef>
                <a:spcPts val="728"/>
              </a:spcBef>
              <a:buChar char="•"/>
              <a:tabLst>
                <a:tab pos="313221" algn="l"/>
                <a:tab pos="313781" algn="l"/>
                <a:tab pos="3583272" algn="l"/>
              </a:tabLst>
            </a:pPr>
            <a:r>
              <a:rPr sz="2824" dirty="0">
                <a:latin typeface="Arial"/>
                <a:cs typeface="Arial"/>
              </a:rPr>
              <a:t>Likelihood</a:t>
            </a:r>
            <a:r>
              <a:rPr sz="2824" spc="9" dirty="0">
                <a:latin typeface="Arial"/>
                <a:cs typeface="Arial"/>
              </a:rPr>
              <a:t> </a:t>
            </a:r>
            <a:r>
              <a:rPr sz="2824" spc="-4" dirty="0">
                <a:latin typeface="Arial"/>
                <a:cs typeface="Arial"/>
              </a:rPr>
              <a:t>function:	P(data </a:t>
            </a:r>
            <a:r>
              <a:rPr sz="2824" dirty="0">
                <a:latin typeface="Arial"/>
                <a:cs typeface="Arial"/>
              </a:rPr>
              <a:t>|</a:t>
            </a:r>
            <a:r>
              <a:rPr sz="2824" spc="-9" dirty="0">
                <a:latin typeface="Arial"/>
                <a:cs typeface="Arial"/>
              </a:rPr>
              <a:t> </a:t>
            </a:r>
            <a:r>
              <a:rPr sz="2824" dirty="0">
                <a:latin typeface="Arial"/>
                <a:cs typeface="Arial"/>
              </a:rPr>
              <a:t>θ)</a:t>
            </a:r>
          </a:p>
          <a:p>
            <a:pPr marL="313781" indent="-302575">
              <a:spcBef>
                <a:spcPts val="644"/>
              </a:spcBef>
              <a:buChar char="•"/>
              <a:tabLst>
                <a:tab pos="313221" algn="l"/>
                <a:tab pos="313781" algn="l"/>
              </a:tabLst>
            </a:pPr>
            <a:r>
              <a:rPr sz="2824" dirty="0">
                <a:latin typeface="Arial"/>
                <a:cs typeface="Arial"/>
              </a:rPr>
              <a:t>Prior:</a:t>
            </a:r>
            <a:r>
              <a:rPr sz="2824" spc="-9" dirty="0">
                <a:latin typeface="Arial"/>
                <a:cs typeface="Arial"/>
              </a:rPr>
              <a:t> </a:t>
            </a:r>
            <a:r>
              <a:rPr sz="2824" spc="-4" dirty="0">
                <a:latin typeface="Arial"/>
                <a:cs typeface="Arial"/>
              </a:rPr>
              <a:t>P(θ)</a:t>
            </a:r>
            <a:endParaRPr sz="2824" dirty="0">
              <a:latin typeface="Arial"/>
              <a:cs typeface="Arial"/>
            </a:endParaRPr>
          </a:p>
          <a:p>
            <a:pPr marL="313781" indent="-302575">
              <a:spcBef>
                <a:spcPts val="671"/>
              </a:spcBef>
              <a:buChar char="•"/>
              <a:tabLst>
                <a:tab pos="313221" algn="l"/>
                <a:tab pos="313781" algn="l"/>
              </a:tabLst>
            </a:pPr>
            <a:r>
              <a:rPr sz="2824" spc="-4" dirty="0">
                <a:latin typeface="Arial"/>
                <a:cs typeface="Arial"/>
              </a:rPr>
              <a:t>Posterior: P(θ </a:t>
            </a:r>
            <a:r>
              <a:rPr sz="2824" dirty="0">
                <a:latin typeface="Arial"/>
                <a:cs typeface="Arial"/>
              </a:rPr>
              <a:t>|</a:t>
            </a:r>
            <a:r>
              <a:rPr sz="2824" spc="-4" dirty="0">
                <a:latin typeface="Arial"/>
                <a:cs typeface="Arial"/>
              </a:rPr>
              <a:t> data)</a:t>
            </a:r>
            <a:endParaRPr sz="2824" dirty="0">
              <a:latin typeface="Arial"/>
              <a:cs typeface="Arial"/>
            </a:endParaRPr>
          </a:p>
          <a:p>
            <a:pPr>
              <a:spcBef>
                <a:spcPts val="9"/>
              </a:spcBef>
            </a:pPr>
            <a:endParaRPr sz="4103" dirty="0">
              <a:latin typeface="Times New Roman"/>
              <a:cs typeface="Times New Roman"/>
            </a:endParaRPr>
          </a:p>
        </p:txBody>
      </p:sp>
    </p:spTree>
    <p:extLst>
      <p:ext uri="{BB962C8B-B14F-4D97-AF65-F5344CB8AC3E}">
        <p14:creationId xmlns:p14="http://schemas.microsoft.com/office/powerpoint/2010/main" val="412150770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6516688" cy="762000"/>
          </a:xfrm>
          <a:prstGeom prst="rect">
            <a:avLst/>
          </a:prstGeom>
        </p:spPr>
        <p:txBody>
          <a:bodyPr/>
          <a:lstStyle/>
          <a:p>
            <a:r>
              <a:rPr lang="en-IN" sz="4400" b="1" dirty="0">
                <a:latin typeface="+mn-lt"/>
              </a:rPr>
              <a:t>Decision Theory</a:t>
            </a:r>
          </a:p>
        </p:txBody>
      </p:sp>
      <p:sp>
        <p:nvSpPr>
          <p:cNvPr id="3" name="Content Placeholder 2"/>
          <p:cNvSpPr>
            <a:spLocks noGrp="1"/>
          </p:cNvSpPr>
          <p:nvPr>
            <p:ph idx="4294967295"/>
          </p:nvPr>
        </p:nvSpPr>
        <p:spPr>
          <a:xfrm>
            <a:off x="0" y="1600200"/>
            <a:ext cx="8610600" cy="4267200"/>
          </a:xfrm>
        </p:spPr>
        <p:txBody>
          <a:bodyPr>
            <a:noAutofit/>
          </a:bodyPr>
          <a:lstStyle/>
          <a:p>
            <a:pPr algn="just"/>
            <a:r>
              <a:rPr lang="en-IN" sz="2800" dirty="0"/>
              <a:t>Suppose </a:t>
            </a:r>
            <a:r>
              <a:rPr lang="en-IN" sz="2800" b="1" dirty="0"/>
              <a:t>x</a:t>
            </a:r>
            <a:r>
              <a:rPr lang="en-IN" sz="2800" dirty="0"/>
              <a:t> is an input vector together with a corresponding vector </a:t>
            </a:r>
            <a:r>
              <a:rPr lang="en-IN" sz="2800" b="1" dirty="0"/>
              <a:t>t</a:t>
            </a:r>
            <a:r>
              <a:rPr lang="en-IN" sz="2800" dirty="0"/>
              <a:t> of target variables</a:t>
            </a:r>
          </a:p>
          <a:p>
            <a:pPr algn="just"/>
            <a:r>
              <a:rPr lang="en-IN" sz="2800" dirty="0"/>
              <a:t>Goal: predict </a:t>
            </a:r>
            <a:r>
              <a:rPr lang="en-IN" sz="2800" b="1" dirty="0"/>
              <a:t>t</a:t>
            </a:r>
            <a:r>
              <a:rPr lang="en-IN" sz="2800" dirty="0"/>
              <a:t> given a new value for </a:t>
            </a:r>
            <a:r>
              <a:rPr lang="en-IN" sz="2800" b="1" dirty="0"/>
              <a:t>x.</a:t>
            </a:r>
          </a:p>
          <a:p>
            <a:pPr algn="just"/>
            <a:r>
              <a:rPr lang="en-IN" sz="2800" dirty="0"/>
              <a:t>The joint probability distribution </a:t>
            </a:r>
            <a:r>
              <a:rPr lang="en-IN" sz="2800" b="1" i="1" dirty="0"/>
              <a:t>p(x, t)</a:t>
            </a:r>
            <a:r>
              <a:rPr lang="en-IN" sz="2800" dirty="0"/>
              <a:t> provides a complete summary of the uncertainty associated with these variables. </a:t>
            </a:r>
          </a:p>
          <a:p>
            <a:pPr algn="just"/>
            <a:r>
              <a:rPr lang="en-IN" sz="2800" dirty="0"/>
              <a:t>Determination of </a:t>
            </a:r>
            <a:r>
              <a:rPr lang="en-IN" sz="2800" b="1" i="1" dirty="0"/>
              <a:t>p(x, t)</a:t>
            </a:r>
            <a:r>
              <a:rPr lang="en-IN" sz="2800" dirty="0"/>
              <a:t> from a set of training data is called </a:t>
            </a:r>
            <a:r>
              <a:rPr lang="en-IN" sz="2800" b="1" i="1" dirty="0"/>
              <a:t>inference</a:t>
            </a:r>
            <a:r>
              <a:rPr lang="en-IN" sz="2800" dirty="0"/>
              <a:t> and is </a:t>
            </a:r>
            <a:r>
              <a:rPr lang="en-IN" sz="2800" dirty="0" smtClean="0"/>
              <a:t>a difficult </a:t>
            </a:r>
            <a:r>
              <a:rPr lang="en-IN" sz="2800" dirty="0"/>
              <a:t>problem.</a:t>
            </a:r>
          </a:p>
        </p:txBody>
      </p:sp>
    </p:spTree>
    <p:extLst>
      <p:ext uri="{BB962C8B-B14F-4D97-AF65-F5344CB8AC3E}">
        <p14:creationId xmlns:p14="http://schemas.microsoft.com/office/powerpoint/2010/main" val="317996907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6516688" cy="762000"/>
          </a:xfrm>
          <a:prstGeom prst="rect">
            <a:avLst/>
          </a:prstGeom>
        </p:spPr>
        <p:txBody>
          <a:bodyPr/>
          <a:lstStyle/>
          <a:p>
            <a:r>
              <a:rPr lang="en-IN" sz="4400" b="1" dirty="0">
                <a:latin typeface="+mn-lt"/>
              </a:rPr>
              <a:t>Decision Theory</a:t>
            </a:r>
          </a:p>
        </p:txBody>
      </p:sp>
      <p:pic>
        <p:nvPicPr>
          <p:cNvPr id="1026" name="Picture 2"/>
          <p:cNvPicPr>
            <a:picLocks noChangeAspect="1" noChangeArrowheads="1"/>
          </p:cNvPicPr>
          <p:nvPr/>
        </p:nvPicPr>
        <p:blipFill>
          <a:blip r:embed="rId2"/>
          <a:srcRect/>
          <a:stretch>
            <a:fillRect/>
          </a:stretch>
        </p:blipFill>
        <p:spPr bwMode="auto">
          <a:xfrm>
            <a:off x="381000" y="1447800"/>
            <a:ext cx="5867400" cy="2757341"/>
          </a:xfrm>
          <a:prstGeom prst="rect">
            <a:avLst/>
          </a:prstGeom>
          <a:noFill/>
          <a:ln w="9525">
            <a:noFill/>
            <a:miter lim="800000"/>
            <a:headEnd/>
            <a:tailEnd/>
          </a:ln>
          <a:effectLst/>
        </p:spPr>
      </p:pic>
    </p:spTree>
    <p:extLst>
      <p:ext uri="{BB962C8B-B14F-4D97-AF65-F5344CB8AC3E}">
        <p14:creationId xmlns:p14="http://schemas.microsoft.com/office/powerpoint/2010/main" val="233016873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76200" y="533400"/>
            <a:ext cx="8382000" cy="1143000"/>
          </a:xfrm>
        </p:spPr>
        <p:txBody>
          <a:bodyPr/>
          <a:lstStyle/>
          <a:p>
            <a:r>
              <a:rPr lang="en-US" dirty="0" smtClean="0"/>
              <a:t>Example : </a:t>
            </a:r>
            <a:r>
              <a:rPr lang="en-US" dirty="0"/>
              <a:t>Medical diagnosis problem</a:t>
            </a:r>
          </a:p>
        </p:txBody>
      </p:sp>
      <p:pic>
        <p:nvPicPr>
          <p:cNvPr id="4" name="Content Placeholder 3"/>
          <p:cNvPicPr>
            <a:picLocks noGrp="1" noChangeAspect="1" noChangeArrowheads="1"/>
          </p:cNvPicPr>
          <p:nvPr>
            <p:ph idx="1"/>
          </p:nvPr>
        </p:nvPicPr>
        <p:blipFill>
          <a:blip r:embed="rId2"/>
          <a:srcRect/>
          <a:stretch>
            <a:fillRect/>
          </a:stretch>
        </p:blipFill>
        <p:spPr bwMode="auto">
          <a:xfrm>
            <a:off x="2064873" y="5410200"/>
            <a:ext cx="4404653" cy="1076325"/>
          </a:xfrm>
          <a:prstGeom prst="rect">
            <a:avLst/>
          </a:prstGeom>
          <a:noFill/>
          <a:ln w="9525">
            <a:noFill/>
            <a:miter lim="800000"/>
            <a:headEnd/>
            <a:tailEnd/>
          </a:ln>
          <a:effectLst/>
        </p:spPr>
      </p:pic>
      <p:sp>
        <p:nvSpPr>
          <p:cNvPr id="5" name="Rectangle 4"/>
          <p:cNvSpPr/>
          <p:nvPr/>
        </p:nvSpPr>
        <p:spPr>
          <a:xfrm>
            <a:off x="96187" y="1293941"/>
            <a:ext cx="8895413" cy="4154984"/>
          </a:xfrm>
          <a:prstGeom prst="rect">
            <a:avLst/>
          </a:prstGeom>
        </p:spPr>
        <p:txBody>
          <a:bodyPr wrap="square">
            <a:spAutoFit/>
          </a:bodyPr>
          <a:lstStyle/>
          <a:p>
            <a:r>
              <a:rPr lang="en-US" sz="2400" dirty="0" smtClean="0"/>
              <a:t>Input:  X-ray image of a patient</a:t>
            </a:r>
          </a:p>
          <a:p>
            <a:r>
              <a:rPr lang="en-US" sz="2400" dirty="0"/>
              <a:t>Input vector x is the set of pixel intensities in the </a:t>
            </a:r>
            <a:r>
              <a:rPr lang="en-US" sz="2400" dirty="0" smtClean="0"/>
              <a:t>image</a:t>
            </a:r>
          </a:p>
          <a:p>
            <a:endParaRPr lang="en-US" sz="2400" dirty="0" smtClean="0"/>
          </a:p>
          <a:p>
            <a:r>
              <a:rPr lang="en-US" sz="2400" dirty="0" smtClean="0"/>
              <a:t>Output: Presence </a:t>
            </a:r>
            <a:r>
              <a:rPr lang="en-US" sz="2400" dirty="0"/>
              <a:t>of </a:t>
            </a:r>
            <a:r>
              <a:rPr lang="en-US" sz="2400" dirty="0" smtClean="0"/>
              <a:t>cancer</a:t>
            </a:r>
            <a:r>
              <a:rPr lang="en-US" sz="2400" dirty="0"/>
              <a:t> </a:t>
            </a:r>
            <a:r>
              <a:rPr lang="en-US" sz="2400" dirty="0" smtClean="0"/>
              <a:t>= Class C1, </a:t>
            </a:r>
          </a:p>
          <a:p>
            <a:r>
              <a:rPr lang="en-US" sz="2400" dirty="0" smtClean="0"/>
              <a:t>Absence </a:t>
            </a:r>
            <a:r>
              <a:rPr lang="en-US" sz="2400" dirty="0"/>
              <a:t>of cancer, </a:t>
            </a:r>
            <a:r>
              <a:rPr lang="en-US" sz="2400" dirty="0" smtClean="0"/>
              <a:t>= Class C2</a:t>
            </a:r>
            <a:r>
              <a:rPr lang="en-US" sz="2400" dirty="0"/>
              <a:t>. </a:t>
            </a:r>
            <a:endParaRPr lang="en-US" sz="2400" dirty="0" smtClean="0"/>
          </a:p>
          <a:p>
            <a:r>
              <a:rPr lang="en-US" sz="2400" dirty="0" smtClean="0"/>
              <a:t>Choose </a:t>
            </a:r>
            <a:r>
              <a:rPr lang="en-US" sz="2400" dirty="0"/>
              <a:t>t to be a binary variable such that </a:t>
            </a:r>
            <a:endParaRPr lang="en-US" sz="2400" dirty="0" smtClean="0"/>
          </a:p>
          <a:p>
            <a:r>
              <a:rPr lang="en-US" sz="2400" dirty="0" smtClean="0"/>
              <a:t>t </a:t>
            </a:r>
            <a:r>
              <a:rPr lang="en-US" sz="2400" dirty="0"/>
              <a:t>=</a:t>
            </a:r>
            <a:r>
              <a:rPr lang="en-US" sz="2400" dirty="0" smtClean="0"/>
              <a:t>0 corresponds to C1 </a:t>
            </a:r>
            <a:r>
              <a:rPr lang="en-US" sz="2400" dirty="0"/>
              <a:t>and </a:t>
            </a:r>
            <a:r>
              <a:rPr lang="en-US" sz="2400" dirty="0" smtClean="0"/>
              <a:t>t </a:t>
            </a:r>
            <a:r>
              <a:rPr lang="en-US" sz="2400" dirty="0"/>
              <a:t>=</a:t>
            </a:r>
            <a:r>
              <a:rPr lang="en-US" sz="2400" dirty="0" smtClean="0"/>
              <a:t>1 corresponds </a:t>
            </a:r>
            <a:r>
              <a:rPr lang="en-US" sz="2400" dirty="0"/>
              <a:t>to </a:t>
            </a:r>
            <a:r>
              <a:rPr lang="en-US" sz="2400" dirty="0" smtClean="0"/>
              <a:t>C2.</a:t>
            </a:r>
          </a:p>
          <a:p>
            <a:endParaRPr lang="en-US" sz="2400" dirty="0"/>
          </a:p>
          <a:p>
            <a:r>
              <a:rPr lang="en-US" sz="2400" dirty="0"/>
              <a:t>We are interested in the probabilities of the two classes given the image, which are given by p(C</a:t>
            </a:r>
            <a:r>
              <a:rPr lang="en-US" sz="2400" baseline="-25000" dirty="0"/>
              <a:t>k</a:t>
            </a:r>
            <a:r>
              <a:rPr lang="en-US" sz="2400" dirty="0"/>
              <a:t>|x). </a:t>
            </a:r>
            <a:endParaRPr lang="en-US" sz="2400" dirty="0" smtClean="0"/>
          </a:p>
          <a:p>
            <a:r>
              <a:rPr lang="en-US" sz="2400" dirty="0" smtClean="0"/>
              <a:t>Using </a:t>
            </a:r>
            <a:r>
              <a:rPr lang="en-US" sz="2400" dirty="0"/>
              <a:t>Bayes’ theorem,</a:t>
            </a:r>
            <a:r>
              <a:rPr lang="en-US" sz="2000" dirty="0"/>
              <a:t> </a:t>
            </a:r>
          </a:p>
        </p:txBody>
      </p:sp>
    </p:spTree>
    <p:extLst>
      <p:ext uri="{BB962C8B-B14F-4D97-AF65-F5344CB8AC3E}">
        <p14:creationId xmlns:p14="http://schemas.microsoft.com/office/powerpoint/2010/main" val="260245242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smtClean="0"/>
              <a:t>Divide </a:t>
            </a:r>
            <a:r>
              <a:rPr lang="en-US" dirty="0"/>
              <a:t>the input space into </a:t>
            </a:r>
            <a:r>
              <a:rPr lang="en-US" dirty="0" smtClean="0"/>
              <a:t>regions Rk </a:t>
            </a:r>
            <a:r>
              <a:rPr lang="en-US" dirty="0"/>
              <a:t>called decision regions, one for each class, such that all points in Rk are assigned to class </a:t>
            </a:r>
            <a:r>
              <a:rPr lang="en-US" dirty="0" err="1" smtClean="0"/>
              <a:t>Ck</a:t>
            </a:r>
            <a:endParaRPr lang="en-US" dirty="0" smtClean="0"/>
          </a:p>
          <a:p>
            <a:pPr>
              <a:buFont typeface="Arial" panose="020B0604020202020204" pitchFamily="34" charset="0"/>
              <a:buChar char="•"/>
            </a:pPr>
            <a:r>
              <a:rPr lang="en-US" dirty="0" smtClean="0"/>
              <a:t>Boundaries </a:t>
            </a:r>
            <a:r>
              <a:rPr lang="en-US" dirty="0"/>
              <a:t>between decision regions are called decision boundaries or decision </a:t>
            </a:r>
            <a:r>
              <a:rPr lang="en-US" dirty="0" smtClean="0"/>
              <a:t>surfaces</a:t>
            </a:r>
          </a:p>
          <a:p>
            <a:pPr>
              <a:buFont typeface="Arial" panose="020B0604020202020204" pitchFamily="34" charset="0"/>
              <a:buChar char="•"/>
            </a:pPr>
            <a:r>
              <a:rPr lang="en-US" dirty="0" smtClean="0"/>
              <a:t>A mistake occurs when an input </a:t>
            </a:r>
            <a:r>
              <a:rPr lang="en-US" dirty="0"/>
              <a:t>vector belonging to </a:t>
            </a:r>
            <a:r>
              <a:rPr lang="en-US" dirty="0" smtClean="0"/>
              <a:t>class C1 </a:t>
            </a:r>
            <a:r>
              <a:rPr lang="en-US" dirty="0"/>
              <a:t>is assigned to </a:t>
            </a:r>
            <a:r>
              <a:rPr lang="en-US" dirty="0" smtClean="0"/>
              <a:t>class C2 </a:t>
            </a:r>
            <a:r>
              <a:rPr lang="en-US" dirty="0"/>
              <a:t>or vice versa. </a:t>
            </a:r>
          </a:p>
        </p:txBody>
      </p:sp>
      <p:sp>
        <p:nvSpPr>
          <p:cNvPr id="3" name="Content Placeholder 2"/>
          <p:cNvSpPr>
            <a:spLocks noGrp="1"/>
          </p:cNvSpPr>
          <p:nvPr>
            <p:ph sz="quarter" idx="10"/>
          </p:nvPr>
        </p:nvSpPr>
        <p:spPr>
          <a:xfrm>
            <a:off x="0" y="350837"/>
            <a:ext cx="7315200" cy="1143000"/>
          </a:xfrm>
        </p:spPr>
        <p:txBody>
          <a:bodyPr/>
          <a:lstStyle/>
          <a:p>
            <a:r>
              <a:rPr lang="en-IN" dirty="0"/>
              <a:t>Minimum Misclassification Rate</a:t>
            </a:r>
            <a:endParaRPr lang="en-US" dirty="0"/>
          </a:p>
        </p:txBody>
      </p:sp>
    </p:spTree>
    <p:extLst>
      <p:ext uri="{BB962C8B-B14F-4D97-AF65-F5344CB8AC3E}">
        <p14:creationId xmlns:p14="http://schemas.microsoft.com/office/powerpoint/2010/main" val="206983440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8839200" cy="762000"/>
          </a:xfrm>
          <a:prstGeom prst="rect">
            <a:avLst/>
          </a:prstGeom>
        </p:spPr>
        <p:txBody>
          <a:bodyPr/>
          <a:lstStyle/>
          <a:p>
            <a:r>
              <a:rPr lang="en-IN" sz="4400" b="1" dirty="0">
                <a:latin typeface="+mn-lt"/>
              </a:rPr>
              <a:t>Minimum Misclassification Rate</a:t>
            </a:r>
          </a:p>
        </p:txBody>
      </p:sp>
      <p:pic>
        <p:nvPicPr>
          <p:cNvPr id="2050" name="Picture 2"/>
          <p:cNvPicPr>
            <a:picLocks noChangeAspect="1" noChangeArrowheads="1"/>
          </p:cNvPicPr>
          <p:nvPr/>
        </p:nvPicPr>
        <p:blipFill>
          <a:blip r:embed="rId2"/>
          <a:srcRect/>
          <a:stretch>
            <a:fillRect/>
          </a:stretch>
        </p:blipFill>
        <p:spPr bwMode="auto">
          <a:xfrm>
            <a:off x="1069311" y="1365749"/>
            <a:ext cx="6398289" cy="5150138"/>
          </a:xfrm>
          <a:prstGeom prst="rect">
            <a:avLst/>
          </a:prstGeom>
          <a:noFill/>
          <a:ln w="9525">
            <a:noFill/>
            <a:miter lim="800000"/>
            <a:headEnd/>
            <a:tailEnd/>
          </a:ln>
          <a:effectLst/>
        </p:spPr>
      </p:pic>
    </p:spTree>
    <p:extLst>
      <p:ext uri="{BB962C8B-B14F-4D97-AF65-F5344CB8AC3E}">
        <p14:creationId xmlns:p14="http://schemas.microsoft.com/office/powerpoint/2010/main" val="267928862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8839200" cy="762000"/>
          </a:xfrm>
          <a:prstGeom prst="rect">
            <a:avLst/>
          </a:prstGeom>
        </p:spPr>
        <p:txBody>
          <a:bodyPr/>
          <a:lstStyle/>
          <a:p>
            <a:r>
              <a:rPr lang="en-IN" sz="4400" b="1" dirty="0">
                <a:latin typeface="+mn-lt"/>
              </a:rPr>
              <a:t>Minimum Misclassification Rate</a:t>
            </a:r>
          </a:p>
        </p:txBody>
      </p:sp>
      <p:pic>
        <p:nvPicPr>
          <p:cNvPr id="3074" name="Picture 2"/>
          <p:cNvPicPr>
            <a:picLocks noChangeAspect="1" noChangeArrowheads="1"/>
          </p:cNvPicPr>
          <p:nvPr/>
        </p:nvPicPr>
        <p:blipFill>
          <a:blip r:embed="rId2"/>
          <a:srcRect/>
          <a:stretch>
            <a:fillRect/>
          </a:stretch>
        </p:blipFill>
        <p:spPr bwMode="auto">
          <a:xfrm>
            <a:off x="685800" y="2133600"/>
            <a:ext cx="7901416" cy="3124200"/>
          </a:xfrm>
          <a:prstGeom prst="rect">
            <a:avLst/>
          </a:prstGeom>
          <a:noFill/>
          <a:ln w="9525">
            <a:noFill/>
            <a:miter lim="800000"/>
            <a:headEnd/>
            <a:tailEnd/>
          </a:ln>
          <a:effectLst/>
        </p:spPr>
      </p:pic>
    </p:spTree>
    <p:extLst>
      <p:ext uri="{BB962C8B-B14F-4D97-AF65-F5344CB8AC3E}">
        <p14:creationId xmlns:p14="http://schemas.microsoft.com/office/powerpoint/2010/main" val="344951936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9144000" cy="762000"/>
          </a:xfrm>
          <a:prstGeom prst="rect">
            <a:avLst/>
          </a:prstGeom>
        </p:spPr>
        <p:txBody>
          <a:bodyPr/>
          <a:lstStyle/>
          <a:p>
            <a:r>
              <a:rPr lang="en-IN" sz="4000" b="1" dirty="0">
                <a:latin typeface="+mn-lt"/>
              </a:rPr>
              <a:t>Inference and Decision</a:t>
            </a:r>
          </a:p>
        </p:txBody>
      </p:sp>
      <p:sp>
        <p:nvSpPr>
          <p:cNvPr id="9" name="Content Placeholder 2"/>
          <p:cNvSpPr>
            <a:spLocks noGrp="1"/>
          </p:cNvSpPr>
          <p:nvPr>
            <p:ph idx="4294967295"/>
          </p:nvPr>
        </p:nvSpPr>
        <p:spPr>
          <a:xfrm>
            <a:off x="76200" y="1447800"/>
            <a:ext cx="8686800" cy="4876800"/>
          </a:xfrm>
        </p:spPr>
        <p:txBody>
          <a:bodyPr>
            <a:noAutofit/>
          </a:bodyPr>
          <a:lstStyle/>
          <a:p>
            <a:pPr algn="just"/>
            <a:r>
              <a:rPr lang="en-IN" sz="2600" dirty="0"/>
              <a:t>We have broken the </a:t>
            </a:r>
            <a:r>
              <a:rPr lang="en-IN" sz="2600" b="1" dirty="0">
                <a:solidFill>
                  <a:srgbClr val="FF0000"/>
                </a:solidFill>
              </a:rPr>
              <a:t>classification problem</a:t>
            </a:r>
            <a:r>
              <a:rPr lang="en-IN" sz="2600" dirty="0"/>
              <a:t> down into two separate stages, the </a:t>
            </a:r>
            <a:r>
              <a:rPr lang="en-IN" sz="2600" b="1" i="1" dirty="0"/>
              <a:t>inference stage</a:t>
            </a:r>
            <a:r>
              <a:rPr lang="en-IN" sz="2600" dirty="0"/>
              <a:t> in which we use training data to learn a model for </a:t>
            </a:r>
            <a:r>
              <a:rPr lang="en-IN" sz="2600" b="1" i="1" dirty="0"/>
              <a:t>p(C</a:t>
            </a:r>
            <a:r>
              <a:rPr lang="en-IN" sz="2600" b="1" i="1" baseline="-25000" dirty="0"/>
              <a:t>k</a:t>
            </a:r>
            <a:r>
              <a:rPr lang="en-IN" sz="2600" b="1" i="1" dirty="0"/>
              <a:t>|x)</a:t>
            </a:r>
            <a:r>
              <a:rPr lang="en-IN" sz="2600" dirty="0"/>
              <a:t>, and the subsequent </a:t>
            </a:r>
            <a:r>
              <a:rPr lang="en-IN" sz="2600" b="1" i="1" dirty="0"/>
              <a:t>decision stage</a:t>
            </a:r>
            <a:r>
              <a:rPr lang="en-IN" sz="2600" dirty="0"/>
              <a:t> in which we use these posterior probabilities to make optimal class assignments. </a:t>
            </a:r>
          </a:p>
          <a:p>
            <a:pPr algn="just"/>
            <a:r>
              <a:rPr lang="en-IN" sz="2600" dirty="0"/>
              <a:t>An alternative possibility would be to solve both problems together and simply learn a function that maps inputs </a:t>
            </a:r>
            <a:r>
              <a:rPr lang="en-IN" sz="2600" b="1" i="1" dirty="0"/>
              <a:t>x</a:t>
            </a:r>
            <a:r>
              <a:rPr lang="en-IN" sz="2600" dirty="0"/>
              <a:t> directly into decisions. Such a function is called a </a:t>
            </a:r>
            <a:r>
              <a:rPr lang="en-IN" sz="2600" b="1" i="1" dirty="0"/>
              <a:t>discriminant function</a:t>
            </a:r>
            <a:r>
              <a:rPr lang="en-IN" sz="2600" i="1" dirty="0"/>
              <a:t>.</a:t>
            </a:r>
          </a:p>
          <a:p>
            <a:pPr algn="just"/>
            <a:r>
              <a:rPr lang="en-IN" sz="2600" b="1" dirty="0">
                <a:solidFill>
                  <a:srgbClr val="0033CC"/>
                </a:solidFill>
              </a:rPr>
              <a:t>Three distinct approaches to solving decision problems</a:t>
            </a:r>
          </a:p>
        </p:txBody>
      </p:sp>
    </p:spTree>
    <p:extLst>
      <p:ext uri="{BB962C8B-B14F-4D97-AF65-F5344CB8AC3E}">
        <p14:creationId xmlns:p14="http://schemas.microsoft.com/office/powerpoint/2010/main" val="8543387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Bayesian learning algorithms that calculate explicit probabilities for hypotheses, such as the naive Bayes classifier, are among the most practical approaches to certain types of learning </a:t>
            </a:r>
            <a:r>
              <a:rPr lang="en-US" dirty="0" smtClean="0"/>
              <a:t>problems</a:t>
            </a:r>
          </a:p>
          <a:p>
            <a:pPr>
              <a:buFont typeface="Arial" panose="020B0604020202020204" pitchFamily="34" charset="0"/>
              <a:buChar char="•"/>
            </a:pPr>
            <a:endParaRPr lang="en-US" dirty="0"/>
          </a:p>
          <a:p>
            <a:pPr>
              <a:buFont typeface="Arial" panose="020B0604020202020204" pitchFamily="34" charset="0"/>
              <a:buChar char="•"/>
            </a:pPr>
            <a:r>
              <a:rPr lang="en-US" dirty="0" smtClean="0"/>
              <a:t>For example: Problem </a:t>
            </a:r>
            <a:r>
              <a:rPr lang="en-US" dirty="0"/>
              <a:t>of learning to classify text documents such as electronic news articles</a:t>
            </a:r>
            <a:r>
              <a:rPr lang="en-US" dirty="0" smtClean="0"/>
              <a:t>.</a:t>
            </a:r>
          </a:p>
          <a:p>
            <a:pPr>
              <a:buFont typeface="Arial" panose="020B0604020202020204" pitchFamily="34" charset="0"/>
              <a:buChar char="•"/>
            </a:pPr>
            <a:r>
              <a:rPr lang="en-US" dirty="0"/>
              <a:t>For such learning tasks, the naive Bayes classifier is among the most effective algorithms known </a:t>
            </a:r>
          </a:p>
        </p:txBody>
      </p:sp>
      <p:sp>
        <p:nvSpPr>
          <p:cNvPr id="3" name="Content Placeholder 2"/>
          <p:cNvSpPr>
            <a:spLocks noGrp="1"/>
          </p:cNvSpPr>
          <p:nvPr>
            <p:ph sz="quarter" idx="10"/>
          </p:nvPr>
        </p:nvSpPr>
        <p:spPr/>
        <p:txBody>
          <a:bodyPr/>
          <a:lstStyle/>
          <a:p>
            <a:r>
              <a:rPr lang="en-US" dirty="0" smtClean="0"/>
              <a:t>Bayesian Learning </a:t>
            </a:r>
            <a:endParaRPr lang="en-US" dirty="0"/>
          </a:p>
        </p:txBody>
      </p:sp>
    </p:spTree>
    <p:extLst>
      <p:ext uri="{BB962C8B-B14F-4D97-AF65-F5344CB8AC3E}">
        <p14:creationId xmlns:p14="http://schemas.microsoft.com/office/powerpoint/2010/main" val="8576172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Features of Bayesian learning</a:t>
            </a:r>
          </a:p>
        </p:txBody>
      </p:sp>
      <p:sp>
        <p:nvSpPr>
          <p:cNvPr id="3" name="Content Placeholder 2"/>
          <p:cNvSpPr>
            <a:spLocks noGrp="1"/>
          </p:cNvSpPr>
          <p:nvPr>
            <p:ph idx="1"/>
          </p:nvPr>
        </p:nvSpPr>
        <p:spPr/>
        <p:txBody>
          <a:bodyPr>
            <a:normAutofit lnSpcReduction="10000"/>
          </a:bodyPr>
          <a:lstStyle/>
          <a:p>
            <a:r>
              <a:rPr lang="en-US" sz="2800" dirty="0" smtClean="0"/>
              <a:t>Each </a:t>
            </a:r>
            <a:r>
              <a:rPr lang="en-US" sz="2800" dirty="0"/>
              <a:t>observed training example can incrementally decrease or increase the estimated probability that a hypothesis is correct. </a:t>
            </a:r>
            <a:endParaRPr lang="en-US" sz="2800" dirty="0" smtClean="0"/>
          </a:p>
          <a:p>
            <a:r>
              <a:rPr lang="en-US" sz="2800" dirty="0" smtClean="0"/>
              <a:t>Flexible </a:t>
            </a:r>
            <a:r>
              <a:rPr lang="en-US" sz="2800" dirty="0"/>
              <a:t>approach to learning than algorithms that completely eliminate a hypothesis if it is found to be inconsistent with any single example. </a:t>
            </a:r>
            <a:endParaRPr lang="en-US" sz="2800" dirty="0" smtClean="0"/>
          </a:p>
          <a:p>
            <a:r>
              <a:rPr lang="en-US" sz="2800" dirty="0"/>
              <a:t>Bayesian methods can accommodate hypotheses that make probabilistic predictions (e.g., hypotheses such as "this pneumonia patient has a 93% chance of complete recovery"). </a:t>
            </a:r>
          </a:p>
          <a:p>
            <a:endParaRPr lang="en-US" dirty="0" smtClean="0"/>
          </a:p>
        </p:txBody>
      </p:sp>
      <p:sp>
        <p:nvSpPr>
          <p:cNvPr id="5" name="Slide Number Placeholder 4"/>
          <p:cNvSpPr>
            <a:spLocks noGrp="1"/>
          </p:cNvSpPr>
          <p:nvPr>
            <p:ph type="sldNum" sz="quarter" idx="11"/>
          </p:nvPr>
        </p:nvSpPr>
        <p:spPr/>
        <p:txBody>
          <a:bodyPr/>
          <a:lstStyle/>
          <a:p>
            <a:pPr>
              <a:defRPr/>
            </a:pPr>
            <a:fld id="{578891D9-9DBF-4503-8954-7823A473F5F2}" type="slidenum">
              <a:rPr lang="en-IN" smtClean="0"/>
              <a:pPr>
                <a:defRPr/>
              </a:pPr>
              <a:t>189</a:t>
            </a:fld>
            <a:endParaRPr lang="en-IN" dirty="0"/>
          </a:p>
        </p:txBody>
      </p:sp>
    </p:spTree>
    <p:extLst>
      <p:ext uri="{BB962C8B-B14F-4D97-AF65-F5344CB8AC3E}">
        <p14:creationId xmlns:p14="http://schemas.microsoft.com/office/powerpoint/2010/main" val="2218528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445294"/>
            <a:ext cx="9144000" cy="850106"/>
          </a:xfrm>
        </p:spPr>
        <p:txBody>
          <a:bodyPr/>
          <a:lstStyle/>
          <a:p>
            <a:r>
              <a:rPr lang="en-US" sz="4400" b="1" dirty="0">
                <a:latin typeface="+mn-lt"/>
              </a:rPr>
              <a:t>Why is Machine Learning Important?</a:t>
            </a:r>
          </a:p>
        </p:txBody>
      </p:sp>
      <p:sp>
        <p:nvSpPr>
          <p:cNvPr id="9219" name="Rectangle 3"/>
          <p:cNvSpPr>
            <a:spLocks noGrp="1" noChangeArrowheads="1"/>
          </p:cNvSpPr>
          <p:nvPr>
            <p:ph type="body" idx="1"/>
          </p:nvPr>
        </p:nvSpPr>
        <p:spPr>
          <a:xfrm>
            <a:off x="304800" y="1524000"/>
            <a:ext cx="8458200" cy="4191000"/>
          </a:xfrm>
        </p:spPr>
        <p:txBody>
          <a:bodyPr>
            <a:normAutofit/>
          </a:bodyPr>
          <a:lstStyle/>
          <a:p>
            <a:pPr algn="just"/>
            <a:r>
              <a:rPr lang="en-US" dirty="0"/>
              <a:t>Some tasks cannot be defined well, except by </a:t>
            </a:r>
            <a:r>
              <a:rPr lang="en-US" dirty="0" smtClean="0"/>
              <a:t>examples.</a:t>
            </a:r>
            <a:endParaRPr lang="en-US" dirty="0"/>
          </a:p>
          <a:p>
            <a:pPr algn="just"/>
            <a:r>
              <a:rPr lang="en-US" dirty="0"/>
              <a:t>Relationships and correlations can be hidden within large amounts of data. Machine </a:t>
            </a:r>
            <a:r>
              <a:rPr lang="en-US" dirty="0" smtClean="0"/>
              <a:t>Learning may </a:t>
            </a:r>
            <a:r>
              <a:rPr lang="en-US" dirty="0"/>
              <a:t>be able to find these relationships.</a:t>
            </a:r>
          </a:p>
          <a:p>
            <a:pPr algn="just"/>
            <a:r>
              <a:rPr lang="en-US" dirty="0"/>
              <a:t>Human designers often produce machines that do not work as well as desired in the environments in which they are used.</a:t>
            </a:r>
          </a:p>
          <a:p>
            <a:pPr algn="just"/>
            <a:endParaRPr lang="en-US"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32948602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Features of Bayesian learning</a:t>
            </a:r>
          </a:p>
        </p:txBody>
      </p:sp>
      <p:sp>
        <p:nvSpPr>
          <p:cNvPr id="3" name="Content Placeholder 2"/>
          <p:cNvSpPr>
            <a:spLocks noGrp="1"/>
          </p:cNvSpPr>
          <p:nvPr>
            <p:ph idx="1"/>
          </p:nvPr>
        </p:nvSpPr>
        <p:spPr>
          <a:xfrm>
            <a:off x="277019" y="1418034"/>
            <a:ext cx="8229600" cy="4525963"/>
          </a:xfrm>
        </p:spPr>
        <p:txBody>
          <a:bodyPr/>
          <a:lstStyle/>
          <a:p>
            <a:r>
              <a:rPr lang="en-US" sz="2800" dirty="0" smtClean="0"/>
              <a:t>Prior </a:t>
            </a:r>
            <a:r>
              <a:rPr lang="en-US" sz="2800" dirty="0"/>
              <a:t>knowledge can be combined with observed data to determine the final probability </a:t>
            </a:r>
            <a:r>
              <a:rPr lang="en-US" sz="2800" dirty="0" smtClean="0"/>
              <a:t>of </a:t>
            </a:r>
            <a:r>
              <a:rPr lang="en-US" sz="2800" dirty="0"/>
              <a:t>a hypothesis. </a:t>
            </a:r>
            <a:endParaRPr lang="en-US" sz="2800" dirty="0" smtClean="0"/>
          </a:p>
          <a:p>
            <a:r>
              <a:rPr lang="en-US" sz="2800" dirty="0" smtClean="0"/>
              <a:t>Prior </a:t>
            </a:r>
            <a:r>
              <a:rPr lang="en-US" sz="2800" dirty="0"/>
              <a:t>knowledge is </a:t>
            </a:r>
            <a:r>
              <a:rPr lang="en-US" sz="2800" dirty="0" smtClean="0"/>
              <a:t>provided </a:t>
            </a:r>
            <a:r>
              <a:rPr lang="en-US" sz="2800" dirty="0"/>
              <a:t>by asserting </a:t>
            </a:r>
            <a:endParaRPr lang="en-US" sz="2800" dirty="0" smtClean="0"/>
          </a:p>
          <a:p>
            <a:pPr lvl="1"/>
            <a:r>
              <a:rPr lang="en-US" sz="2400" dirty="0" smtClean="0"/>
              <a:t>prior </a:t>
            </a:r>
            <a:r>
              <a:rPr lang="en-US" sz="2400" dirty="0"/>
              <a:t>probability for each candidate hypothesis, and </a:t>
            </a:r>
            <a:endParaRPr lang="en-US" sz="2400" dirty="0" smtClean="0"/>
          </a:p>
          <a:p>
            <a:pPr lvl="1"/>
            <a:r>
              <a:rPr lang="en-US" sz="2400" dirty="0" smtClean="0"/>
              <a:t>probability </a:t>
            </a:r>
            <a:r>
              <a:rPr lang="en-US" sz="2400" dirty="0"/>
              <a:t>distribution over observed data for each possible hypothesis. </a:t>
            </a:r>
            <a:endParaRPr lang="en-US" sz="2400" dirty="0" smtClean="0"/>
          </a:p>
          <a:p>
            <a:r>
              <a:rPr lang="en-US" sz="2800" dirty="0" smtClean="0"/>
              <a:t>New </a:t>
            </a:r>
            <a:r>
              <a:rPr lang="en-US" sz="2800" dirty="0"/>
              <a:t>instances can be classified by combining the predictions of multiple hypotheses, weighted by their probabilities.  </a:t>
            </a:r>
          </a:p>
          <a:p>
            <a:endParaRPr lang="en-US" sz="2800" dirty="0" smtClean="0"/>
          </a:p>
        </p:txBody>
      </p:sp>
      <p:sp>
        <p:nvSpPr>
          <p:cNvPr id="5" name="Slide Number Placeholder 4"/>
          <p:cNvSpPr>
            <a:spLocks noGrp="1"/>
          </p:cNvSpPr>
          <p:nvPr>
            <p:ph type="sldNum" sz="quarter" idx="11"/>
          </p:nvPr>
        </p:nvSpPr>
        <p:spPr/>
        <p:txBody>
          <a:bodyPr/>
          <a:lstStyle/>
          <a:p>
            <a:pPr>
              <a:defRPr/>
            </a:pPr>
            <a:fld id="{578891D9-9DBF-4503-8954-7823A473F5F2}" type="slidenum">
              <a:rPr lang="en-IN" smtClean="0"/>
              <a:pPr>
                <a:defRPr/>
              </a:pPr>
              <a:t>190</a:t>
            </a:fld>
            <a:endParaRPr lang="en-IN" dirty="0"/>
          </a:p>
        </p:txBody>
      </p:sp>
    </p:spTree>
    <p:extLst>
      <p:ext uri="{BB962C8B-B14F-4D97-AF65-F5344CB8AC3E}">
        <p14:creationId xmlns:p14="http://schemas.microsoft.com/office/powerpoint/2010/main" val="700658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Discriminative Models</a:t>
            </a:r>
            <a:endParaRPr lang="en-GB" dirty="0"/>
          </a:p>
        </p:txBody>
      </p:sp>
      <p:sp>
        <p:nvSpPr>
          <p:cNvPr id="3" name="Content Placeholder 2"/>
          <p:cNvSpPr>
            <a:spLocks noGrp="1"/>
          </p:cNvSpPr>
          <p:nvPr>
            <p:ph idx="1"/>
          </p:nvPr>
        </p:nvSpPr>
        <p:spPr/>
        <p:txBody>
          <a:bodyPr>
            <a:normAutofit/>
          </a:bodyPr>
          <a:lstStyle/>
          <a:p>
            <a:r>
              <a:rPr lang="en-GB" sz="2800" dirty="0" smtClean="0"/>
              <a:t>Objective of ML: Given data X and target variable Y, determine the joint distribution P(X, Y)</a:t>
            </a:r>
          </a:p>
          <a:p>
            <a:r>
              <a:rPr lang="en-GB" sz="2800" dirty="0"/>
              <a:t>Classification </a:t>
            </a:r>
            <a:r>
              <a:rPr lang="en-GB" sz="2800" dirty="0" smtClean="0"/>
              <a:t>Problem</a:t>
            </a:r>
          </a:p>
          <a:p>
            <a:pPr lvl="1"/>
            <a:r>
              <a:rPr lang="en-GB" sz="2400" dirty="0" smtClean="0"/>
              <a:t>Decision boundary that separates one class from another class</a:t>
            </a:r>
          </a:p>
          <a:p>
            <a:pPr lvl="1"/>
            <a:r>
              <a:rPr lang="en-GB" sz="2400" dirty="0" smtClean="0"/>
              <a:t>Determine P(Y|X)</a:t>
            </a:r>
          </a:p>
          <a:p>
            <a:pPr lvl="1"/>
            <a:r>
              <a:rPr lang="en-GB" sz="2400" dirty="0" smtClean="0"/>
              <a:t>These models are called Deterministic</a:t>
            </a:r>
          </a:p>
          <a:p>
            <a:pPr marL="457200" lvl="1" indent="0">
              <a:buNone/>
            </a:pPr>
            <a:r>
              <a:rPr lang="en-GB" sz="2400" dirty="0"/>
              <a:t> </a:t>
            </a:r>
            <a:r>
              <a:rPr lang="en-GB" sz="2400" dirty="0" smtClean="0"/>
              <a:t>   Or  Discriminative models</a:t>
            </a:r>
            <a:endParaRPr lang="en-GB" sz="2400" dirty="0"/>
          </a:p>
          <a:p>
            <a:endParaRPr lang="en-GB" sz="2800" dirty="0" smtClean="0"/>
          </a:p>
          <a:p>
            <a:endParaRPr lang="en-GB" sz="28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191</a:t>
            </a:fld>
            <a:endParaRPr lang="en-US"/>
          </a:p>
        </p:txBody>
      </p:sp>
      <p:cxnSp>
        <p:nvCxnSpPr>
          <p:cNvPr id="7" name="Straight Arrow Connector 6"/>
          <p:cNvCxnSpPr/>
          <p:nvPr/>
        </p:nvCxnSpPr>
        <p:spPr>
          <a:xfrm>
            <a:off x="6451001" y="5715000"/>
            <a:ext cx="2235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481252" y="3594684"/>
            <a:ext cx="0" cy="2133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588224" y="4953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6907263" y="490728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6643852" y="527314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6861544" y="513572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6964681" y="536448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7162800" y="5105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6740624"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5-Point Star 19"/>
          <p:cNvSpPr/>
          <p:nvPr/>
        </p:nvSpPr>
        <p:spPr>
          <a:xfrm>
            <a:off x="7208519" y="4038600"/>
            <a:ext cx="106681"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5-Point Star 20"/>
          <p:cNvSpPr/>
          <p:nvPr/>
        </p:nvSpPr>
        <p:spPr>
          <a:xfrm>
            <a:off x="7566659" y="4029472"/>
            <a:ext cx="106681"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5-Point Star 21"/>
          <p:cNvSpPr/>
          <p:nvPr/>
        </p:nvSpPr>
        <p:spPr>
          <a:xfrm>
            <a:off x="7513319" y="4343400"/>
            <a:ext cx="106681"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5-Point Star 22"/>
          <p:cNvSpPr/>
          <p:nvPr/>
        </p:nvSpPr>
        <p:spPr>
          <a:xfrm>
            <a:off x="7848600" y="4281744"/>
            <a:ext cx="72000" cy="108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p:cNvCxnSpPr/>
          <p:nvPr/>
        </p:nvCxnSpPr>
        <p:spPr>
          <a:xfrm>
            <a:off x="6611083" y="3962400"/>
            <a:ext cx="1542317" cy="14478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08693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Generative Models</a:t>
            </a:r>
            <a:endParaRPr lang="en-GB" dirty="0"/>
          </a:p>
        </p:txBody>
      </p:sp>
      <p:sp>
        <p:nvSpPr>
          <p:cNvPr id="3" name="Content Placeholder 2"/>
          <p:cNvSpPr>
            <a:spLocks noGrp="1"/>
          </p:cNvSpPr>
          <p:nvPr>
            <p:ph idx="1"/>
          </p:nvPr>
        </p:nvSpPr>
        <p:spPr>
          <a:xfrm>
            <a:off x="7247" y="1323321"/>
            <a:ext cx="8229600" cy="4525963"/>
          </a:xfrm>
        </p:spPr>
        <p:txBody>
          <a:bodyPr>
            <a:normAutofit/>
          </a:bodyPr>
          <a:lstStyle/>
          <a:p>
            <a:r>
              <a:rPr lang="en-GB" sz="2800" dirty="0" smtClean="0"/>
              <a:t>Alternate approach is to understand the process that generated the data</a:t>
            </a:r>
          </a:p>
          <a:p>
            <a:pPr lvl="1"/>
            <a:r>
              <a:rPr lang="en-GB" sz="2400" dirty="0" smtClean="0"/>
              <a:t>Generative Models P(X,Y)</a:t>
            </a:r>
          </a:p>
          <a:p>
            <a:pPr lvl="1"/>
            <a:r>
              <a:rPr lang="en-GB" sz="2400" dirty="0" smtClean="0"/>
              <a:t>Build a model for all the positive cases or category 1</a:t>
            </a:r>
          </a:p>
          <a:p>
            <a:pPr lvl="1"/>
            <a:r>
              <a:rPr lang="en-GB" sz="2400" dirty="0" smtClean="0"/>
              <a:t>Build another model for all the </a:t>
            </a:r>
          </a:p>
          <a:p>
            <a:pPr lvl="1"/>
            <a:r>
              <a:rPr lang="en-GB" sz="2400" dirty="0" smtClean="0"/>
              <a:t>negative cases or category 2</a:t>
            </a:r>
          </a:p>
          <a:p>
            <a:pPr lvl="1"/>
            <a:r>
              <a:rPr lang="en-GB" sz="2400" dirty="0" smtClean="0"/>
              <a:t>For predicting a new test case</a:t>
            </a:r>
          </a:p>
          <a:p>
            <a:pPr lvl="2"/>
            <a:r>
              <a:rPr lang="en-GB" sz="2000" dirty="0" smtClean="0"/>
              <a:t>Run the test case with both the models 	                </a:t>
            </a:r>
          </a:p>
          <a:p>
            <a:pPr lvl="2"/>
            <a:r>
              <a:rPr lang="en-GB" sz="2000" dirty="0" smtClean="0"/>
              <a:t>Choose the model with maximum probability</a:t>
            </a:r>
          </a:p>
          <a:p>
            <a:pPr marL="0" indent="0">
              <a:buNone/>
            </a:pPr>
            <a:endParaRPr lang="en-GB" sz="28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192</a:t>
            </a:fld>
            <a:endParaRPr lang="en-US"/>
          </a:p>
        </p:txBody>
      </p:sp>
      <p:sp>
        <p:nvSpPr>
          <p:cNvPr id="20" name="Freeform 19"/>
          <p:cNvSpPr/>
          <p:nvPr/>
        </p:nvSpPr>
        <p:spPr>
          <a:xfrm>
            <a:off x="7439837" y="3196184"/>
            <a:ext cx="1663756" cy="2108743"/>
          </a:xfrm>
          <a:custGeom>
            <a:avLst/>
            <a:gdLst>
              <a:gd name="connsiteX0" fmla="*/ 284261 w 1663756"/>
              <a:gd name="connsiteY0" fmla="*/ 208440 h 2108743"/>
              <a:gd name="connsiteX1" fmla="*/ 93761 w 1663756"/>
              <a:gd name="connsiteY1" fmla="*/ 1303815 h 2108743"/>
              <a:gd name="connsiteX2" fmla="*/ 1541561 w 1663756"/>
              <a:gd name="connsiteY2" fmla="*/ 2075340 h 2108743"/>
              <a:gd name="connsiteX3" fmla="*/ 1436786 w 1663756"/>
              <a:gd name="connsiteY3" fmla="*/ 179865 h 2108743"/>
              <a:gd name="connsiteX4" fmla="*/ 284261 w 1663756"/>
              <a:gd name="connsiteY4" fmla="*/ 208440 h 210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56" h="2108743">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Freeform 20"/>
          <p:cNvSpPr/>
          <p:nvPr/>
        </p:nvSpPr>
        <p:spPr>
          <a:xfrm>
            <a:off x="6180773" y="4332035"/>
            <a:ext cx="1252857" cy="1340726"/>
          </a:xfrm>
          <a:custGeom>
            <a:avLst/>
            <a:gdLst>
              <a:gd name="connsiteX0" fmla="*/ 605996 w 1394374"/>
              <a:gd name="connsiteY0" fmla="*/ 126356 h 1519823"/>
              <a:gd name="connsiteX1" fmla="*/ 15446 w 1394374"/>
              <a:gd name="connsiteY1" fmla="*/ 774056 h 1519823"/>
              <a:gd name="connsiteX2" fmla="*/ 1253696 w 1394374"/>
              <a:gd name="connsiteY2" fmla="*/ 1507481 h 1519823"/>
              <a:gd name="connsiteX3" fmla="*/ 1291796 w 1394374"/>
              <a:gd name="connsiteY3" fmla="*/ 135881 h 1519823"/>
              <a:gd name="connsiteX4" fmla="*/ 605996 w 1394374"/>
              <a:gd name="connsiteY4" fmla="*/ 126356 h 151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374" h="1519823">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22" name="Group 21"/>
          <p:cNvGrpSpPr/>
          <p:nvPr/>
        </p:nvGrpSpPr>
        <p:grpSpPr>
          <a:xfrm>
            <a:off x="5565306" y="3212614"/>
            <a:ext cx="3521936" cy="3215167"/>
            <a:chOff x="2057400" y="971550"/>
            <a:chExt cx="4386544" cy="4004467"/>
          </a:xfrm>
        </p:grpSpPr>
        <p:sp>
          <p:nvSpPr>
            <p:cNvPr id="23" name="Oval 22"/>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ross 27"/>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ross 29"/>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459400" y="4324350"/>
              <a:ext cx="615330" cy="651667"/>
            </a:xfrm>
            <a:prstGeom prst="rect">
              <a:avLst/>
            </a:prstGeom>
            <a:noFill/>
          </p:spPr>
          <p:txBody>
            <a:bodyPr wrap="none" rtlCol="0">
              <a:spAutoFit/>
            </a:bodyPr>
            <a:lstStyle/>
            <a:p>
              <a:r>
                <a:rPr lang="en-US" sz="2800" dirty="0"/>
                <a:t>x</a:t>
              </a:r>
              <a:r>
                <a:rPr lang="en-US" sz="2800" baseline="-25000" dirty="0"/>
                <a:t>1</a:t>
              </a:r>
            </a:p>
          </p:txBody>
        </p:sp>
        <p:sp>
          <p:nvSpPr>
            <p:cNvPr id="32" name="TextBox 31"/>
            <p:cNvSpPr txBox="1"/>
            <p:nvPr/>
          </p:nvSpPr>
          <p:spPr>
            <a:xfrm>
              <a:off x="2057400" y="2153803"/>
              <a:ext cx="615330" cy="651667"/>
            </a:xfrm>
            <a:prstGeom prst="rect">
              <a:avLst/>
            </a:prstGeom>
            <a:noFill/>
          </p:spPr>
          <p:txBody>
            <a:bodyPr wrap="none" rtlCol="0">
              <a:spAutoFit/>
            </a:bodyPr>
            <a:lstStyle/>
            <a:p>
              <a:r>
                <a:rPr lang="en-US" sz="2800" dirty="0"/>
                <a:t>x</a:t>
              </a:r>
              <a:r>
                <a:rPr lang="en-US" sz="2800" baseline="-25000" dirty="0"/>
                <a:t>2</a:t>
              </a:r>
            </a:p>
          </p:txBody>
        </p:sp>
        <p:cxnSp>
          <p:nvCxnSpPr>
            <p:cNvPr id="33" name="Straight Arrow Connector 32"/>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383255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Machine Learning</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Generative models</a:t>
                </a:r>
              </a:p>
              <a:p>
                <a:pPr lvl="1"/>
                <a:r>
                  <a:rPr lang="en-GB" dirty="0" smtClean="0"/>
                  <a:t>Build model to estimate the posterior probability P(Y|X) by estimating </a:t>
                </a:r>
              </a:p>
              <a:p>
                <a:pPr lvl="1"/>
                <a:r>
                  <a:rPr lang="en-GB" dirty="0" smtClean="0"/>
                  <a:t>likelihood of data given target (hypothesis)   P(X|Y)</a:t>
                </a:r>
              </a:p>
              <a:p>
                <a:pPr lvl="1"/>
                <a:r>
                  <a:rPr lang="en-GB" dirty="0" smtClean="0"/>
                  <a:t>Prior probabilities over target P(Y)</a:t>
                </a:r>
              </a:p>
              <a:p>
                <a:pPr lvl="1"/>
                <a:r>
                  <a:rPr lang="en-GB" dirty="0" smtClean="0"/>
                  <a:t>In general, for a specific class Y=c</a:t>
                </a:r>
                <a:r>
                  <a:rPr lang="en-GB" baseline="-25000" dirty="0" smtClean="0"/>
                  <a:t>k</a:t>
                </a:r>
                <a:r>
                  <a:rPr lang="en-GB" dirty="0" smtClean="0"/>
                  <a:t>,</a:t>
                </a:r>
              </a:p>
              <a:p>
                <a:pPr marL="457200" lvl="1" indent="0">
                  <a:buNone/>
                </a:pPr>
                <a:r>
                  <a:rPr lang="en-GB" dirty="0"/>
                  <a:t> </a:t>
                </a:r>
                <a:r>
                  <a:rPr lang="en-GB" dirty="0" smtClean="0"/>
                  <a:t>       </a:t>
                </a: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𝑌</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𝑘</m:t>
                            </m:r>
                          </m:sub>
                        </m:sSub>
                      </m:e>
                      <m:e>
                        <m:r>
                          <a:rPr lang="en-GB" b="0" i="1" smtClean="0">
                            <a:latin typeface="Cambria Math" panose="02040503050406030204" pitchFamily="18" charset="0"/>
                          </a:rPr>
                          <m:t>𝑋</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e>
                            <m:r>
                              <a:rPr lang="en-GB" b="0" i="1" smtClean="0">
                                <a:latin typeface="Cambria Math" panose="02040503050406030204" pitchFamily="18" charset="0"/>
                              </a:rPr>
                              <m:t>𝑌</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𝑘</m:t>
                                </m:r>
                              </m:sub>
                            </m:sSub>
                          </m:e>
                        </m:d>
                        <m:r>
                          <a:rPr lang="en-GB" b="0" i="1" smtClean="0">
                            <a:latin typeface="Cambria Math" panose="02040503050406030204" pitchFamily="18" charset="0"/>
                          </a:rPr>
                          <m:t>∗</m:t>
                        </m:r>
                        <m:r>
                          <a:rPr lang="en-GB" b="0" i="1" smtClean="0">
                            <a:latin typeface="Cambria Math" panose="02040503050406030204" pitchFamily="18" charset="0"/>
                          </a:rPr>
                          <m:t>𝑃</m:t>
                        </m:r>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𝑘</m:t>
                            </m:r>
                          </m:sub>
                        </m:sSub>
                        <m:r>
                          <a:rPr lang="en-GB" b="0" i="1" smtClean="0">
                            <a:latin typeface="Cambria Math" panose="02040503050406030204" pitchFamily="18" charset="0"/>
                          </a:rPr>
                          <m:t>)</m:t>
                        </m:r>
                      </m:num>
                      <m:den>
                        <m:r>
                          <a:rPr lang="en-GB" b="0" i="1" smtClean="0">
                            <a:latin typeface="Cambria Math" panose="02040503050406030204" pitchFamily="18" charset="0"/>
                          </a:rPr>
                          <m:t>𝑃</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den>
                    </m:f>
                  </m:oMath>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193</a:t>
            </a:fld>
            <a:endParaRPr lang="en-US"/>
          </a:p>
        </p:txBody>
      </p:sp>
    </p:spTree>
    <p:extLst>
      <p:ext uri="{BB962C8B-B14F-4D97-AF65-F5344CB8AC3E}">
        <p14:creationId xmlns:p14="http://schemas.microsoft.com/office/powerpoint/2010/main" val="182939593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Hypothesis</a:t>
            </a:r>
            <a:endParaRPr lang="en-US" dirty="0"/>
          </a:p>
        </p:txBody>
      </p:sp>
      <p:sp>
        <p:nvSpPr>
          <p:cNvPr id="4" name="Rectangle 1"/>
          <p:cNvSpPr>
            <a:spLocks noGrp="1" noChangeArrowheads="1"/>
          </p:cNvSpPr>
          <p:nvPr>
            <p:ph idx="1"/>
          </p:nvPr>
        </p:nvSpPr>
        <p:spPr bwMode="auto">
          <a:xfrm>
            <a:off x="226842" y="1447800"/>
            <a:ext cx="872079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rgbClr val="333333"/>
                </a:solidFill>
                <a:effectLst/>
                <a:latin typeface="-apple-system"/>
              </a:rPr>
              <a:t>Relationship between the input and output values. </a:t>
            </a:r>
          </a:p>
          <a:p>
            <a:pPr lvl="0" fontAlgn="base">
              <a:spcBef>
                <a:spcPct val="0"/>
              </a:spcBef>
              <a:spcAft>
                <a:spcPct val="0"/>
              </a:spcAft>
              <a:buClrTx/>
              <a:buFont typeface="Arial" panose="020B0604020202020204" pitchFamily="34" charset="0"/>
              <a:buChar char="•"/>
            </a:pPr>
            <a:r>
              <a:rPr kumimoji="0" lang="en-US" altLang="en-US" sz="2800" b="0" i="0" u="none" strike="noStrike" cap="none" normalizeH="0" baseline="0" dirty="0" smtClean="0">
                <a:ln>
                  <a:noFill/>
                </a:ln>
                <a:solidFill>
                  <a:srgbClr val="333333"/>
                </a:solidFill>
                <a:effectLst/>
                <a:latin typeface="-apple-system"/>
              </a:rPr>
              <a:t>Lets say that </a:t>
            </a:r>
            <a:r>
              <a:rPr lang="en-US" altLang="en-US" sz="2800" b="1" dirty="0" smtClean="0">
                <a:solidFill>
                  <a:srgbClr val="333333"/>
                </a:solidFill>
                <a:latin typeface="-apple-system"/>
              </a:rPr>
              <a:t>target </a:t>
            </a:r>
            <a:r>
              <a:rPr lang="en-US" altLang="en-US" sz="2800" b="1" dirty="0">
                <a:solidFill>
                  <a:srgbClr val="333333"/>
                </a:solidFill>
                <a:latin typeface="-apple-system"/>
              </a:rPr>
              <a:t>function </a:t>
            </a:r>
            <a:r>
              <a:rPr kumimoji="0" lang="en-US" altLang="en-US" sz="2800" b="0" i="1" u="none" strike="noStrike" cap="none" normalizeH="0" baseline="0" dirty="0" smtClean="0">
                <a:ln>
                  <a:noFill/>
                </a:ln>
                <a:solidFill>
                  <a:srgbClr val="333333"/>
                </a:solidFill>
                <a:effectLst/>
                <a:latin typeface="MathJax_Math"/>
              </a:rPr>
              <a:t>y</a:t>
            </a:r>
            <a:r>
              <a:rPr kumimoji="0" lang="en-US" altLang="en-US" sz="2800" b="0" i="0" u="none" strike="noStrike" cap="none" normalizeH="0" baseline="0" dirty="0" smtClean="0">
                <a:ln>
                  <a:noFill/>
                </a:ln>
                <a:solidFill>
                  <a:srgbClr val="333333"/>
                </a:solidFill>
                <a:effectLst/>
                <a:latin typeface="MathJax_Main"/>
              </a:rPr>
              <a:t>=</a:t>
            </a:r>
            <a:r>
              <a:rPr kumimoji="0" lang="en-US" altLang="en-US" sz="2800" b="0" i="1" u="none" strike="noStrike" cap="none" normalizeH="0" baseline="0" dirty="0" smtClean="0">
                <a:ln>
                  <a:noFill/>
                </a:ln>
                <a:solidFill>
                  <a:srgbClr val="333333"/>
                </a:solidFill>
                <a:effectLst/>
                <a:latin typeface="MathJax_Math"/>
              </a:rPr>
              <a:t>f</a:t>
            </a:r>
            <a:r>
              <a:rPr kumimoji="0" lang="en-US" altLang="en-US" sz="2800" b="0" i="0" u="none" strike="noStrike" cap="none" normalizeH="0" baseline="0" dirty="0" smtClean="0">
                <a:ln>
                  <a:noFill/>
                </a:ln>
                <a:solidFill>
                  <a:srgbClr val="333333"/>
                </a:solidFill>
                <a:effectLst/>
                <a:latin typeface="MathJax_Main"/>
              </a:rPr>
              <a:t>(</a:t>
            </a:r>
            <a:r>
              <a:rPr kumimoji="0" lang="en-US" altLang="en-US" sz="2800" b="1" i="0" u="none" strike="noStrike" cap="none" normalizeH="0" baseline="0" dirty="0" smtClean="0">
                <a:ln>
                  <a:noFill/>
                </a:ln>
                <a:solidFill>
                  <a:srgbClr val="333333"/>
                </a:solidFill>
                <a:effectLst/>
                <a:latin typeface="MathJax_Main"/>
              </a:rPr>
              <a:t>x)</a:t>
            </a:r>
            <a:r>
              <a:rPr kumimoji="0" lang="en-US" altLang="en-US" sz="2800" b="0" i="0" u="none" strike="noStrike" cap="none" normalizeH="0" baseline="0" dirty="0" smtClean="0">
                <a:ln>
                  <a:noFill/>
                </a:ln>
                <a:solidFill>
                  <a:schemeClr val="tx1"/>
                </a:solidFill>
                <a:effectLst/>
              </a:rPr>
              <a:t/>
            </a:r>
            <a:br>
              <a:rPr kumimoji="0" lang="en-US" altLang="en-US" sz="2800" b="0" i="0" u="none" strike="noStrike" cap="none" normalizeH="0" baseline="0" dirty="0" smtClean="0">
                <a:ln>
                  <a:noFill/>
                </a:ln>
                <a:solidFill>
                  <a:schemeClr val="tx1"/>
                </a:solidFill>
                <a:effectLst/>
              </a:rPr>
            </a:br>
            <a:r>
              <a:rPr kumimoji="0" lang="en-US" altLang="en-US" sz="2800" b="0" i="0" u="none" strike="noStrike" cap="none" normalizeH="0" baseline="0" dirty="0" smtClean="0">
                <a:ln>
                  <a:noFill/>
                </a:ln>
                <a:solidFill>
                  <a:srgbClr val="333333"/>
                </a:solidFill>
                <a:effectLst/>
                <a:latin typeface="-apple-system"/>
              </a:rPr>
              <a:t>However, f(.) is unknown function to us.  </a:t>
            </a:r>
          </a:p>
          <a:p>
            <a:pPr lvl="0" fontAlgn="base">
              <a:spcBef>
                <a:spcPct val="0"/>
              </a:spcBef>
              <a:spcAft>
                <a:spcPct val="0"/>
              </a:spcAft>
              <a:buClrTx/>
              <a:buFont typeface="Arial" panose="020B0604020202020204" pitchFamily="34" charset="0"/>
              <a:buChar char="•"/>
            </a:pPr>
            <a:r>
              <a:rPr kumimoji="0" lang="en-US" altLang="en-US" sz="2800" b="0" i="0" u="none" strike="noStrike" cap="none" normalizeH="0" baseline="0" dirty="0" smtClean="0">
                <a:ln>
                  <a:noFill/>
                </a:ln>
                <a:solidFill>
                  <a:srgbClr val="333333"/>
                </a:solidFill>
                <a:effectLst/>
                <a:latin typeface="-apple-system"/>
              </a:rPr>
              <a:t>Machine learning algorithms try to guess a hypothesis function </a:t>
            </a:r>
            <a:r>
              <a:rPr kumimoji="0" lang="en-US" altLang="en-US" sz="2800" b="0" i="1" u="none" strike="noStrike" cap="none" normalizeH="0" baseline="0" dirty="0" smtClean="0">
                <a:ln>
                  <a:noFill/>
                </a:ln>
                <a:solidFill>
                  <a:srgbClr val="333333"/>
                </a:solidFill>
                <a:effectLst/>
                <a:latin typeface="MathJax_Math"/>
              </a:rPr>
              <a:t>h</a:t>
            </a:r>
            <a:r>
              <a:rPr kumimoji="0" lang="en-US" altLang="en-US" sz="2800" b="0" i="0" u="none" strike="noStrike" cap="none" normalizeH="0" baseline="0" dirty="0" smtClean="0">
                <a:ln>
                  <a:noFill/>
                </a:ln>
                <a:solidFill>
                  <a:srgbClr val="333333"/>
                </a:solidFill>
                <a:effectLst/>
                <a:latin typeface="MathJax_Main"/>
              </a:rPr>
              <a:t>(</a:t>
            </a:r>
            <a:r>
              <a:rPr kumimoji="0" lang="en-US" altLang="en-US" sz="2800" b="1" i="0" u="none" strike="noStrike" cap="none" normalizeH="0" baseline="0" dirty="0" smtClean="0">
                <a:ln>
                  <a:noFill/>
                </a:ln>
                <a:solidFill>
                  <a:srgbClr val="333333"/>
                </a:solidFill>
                <a:effectLst/>
                <a:latin typeface="MathJax_Main"/>
              </a:rPr>
              <a:t>x</a:t>
            </a:r>
            <a:r>
              <a:rPr kumimoji="0" lang="en-US" altLang="en-US" sz="2800" b="0" i="0" u="none" strike="noStrike" cap="none" normalizeH="0" baseline="0" dirty="0" smtClean="0">
                <a:ln>
                  <a:noFill/>
                </a:ln>
                <a:solidFill>
                  <a:srgbClr val="333333"/>
                </a:solidFill>
                <a:effectLst/>
                <a:latin typeface="MathJax_Main"/>
              </a:rPr>
              <a:t>) </a:t>
            </a:r>
            <a:r>
              <a:rPr kumimoji="0" lang="en-US" altLang="en-US" sz="2800" b="0" i="0" u="none" strike="noStrike" cap="none" normalizeH="0" baseline="0" dirty="0" smtClean="0">
                <a:ln>
                  <a:noFill/>
                </a:ln>
                <a:solidFill>
                  <a:srgbClr val="333333"/>
                </a:solidFill>
                <a:effectLst/>
                <a:latin typeface="-apple-system"/>
              </a:rPr>
              <a:t>that approximates the unknown </a:t>
            </a:r>
            <a:r>
              <a:rPr kumimoji="0" lang="en-US" altLang="en-US" sz="2800" b="0" i="1" u="none" strike="noStrike" cap="none" normalizeH="0" baseline="0" dirty="0" smtClean="0">
                <a:ln>
                  <a:noFill/>
                </a:ln>
                <a:solidFill>
                  <a:srgbClr val="333333"/>
                </a:solidFill>
                <a:effectLst/>
                <a:latin typeface="MathJax_Math"/>
              </a:rPr>
              <a:t>f</a:t>
            </a:r>
            <a:r>
              <a:rPr kumimoji="0" lang="en-US" altLang="en-US" sz="2800" b="0" i="0" u="none" strike="noStrike" cap="none" normalizeH="0" baseline="0" dirty="0" smtClean="0">
                <a:ln>
                  <a:noFill/>
                </a:ln>
                <a:solidFill>
                  <a:srgbClr val="333333"/>
                </a:solidFill>
                <a:effectLst/>
                <a:latin typeface="MathJax_Main"/>
              </a:rPr>
              <a:t>(.)</a:t>
            </a:r>
            <a:endParaRPr lang="en-US" altLang="en-US" sz="2800" dirty="0">
              <a:solidFill>
                <a:srgbClr val="333333"/>
              </a:solidFill>
              <a:latin typeface="-apple-system"/>
            </a:endParaRPr>
          </a:p>
          <a:p>
            <a:pPr lvl="0" fontAlgn="base">
              <a:spcBef>
                <a:spcPct val="0"/>
              </a:spcBef>
              <a:spcAft>
                <a:spcPct val="0"/>
              </a:spcAft>
              <a:buClrTx/>
              <a:buFont typeface="Arial" panose="020B0604020202020204" pitchFamily="34" charset="0"/>
              <a:buChar char="•"/>
            </a:pPr>
            <a:r>
              <a:rPr lang="en-US" altLang="en-US" sz="2800" dirty="0" smtClean="0">
                <a:solidFill>
                  <a:srgbClr val="333333"/>
                </a:solidFill>
                <a:latin typeface="-apple-system"/>
              </a:rPr>
              <a:t>S</a:t>
            </a:r>
            <a:r>
              <a:rPr kumimoji="0" lang="en-US" altLang="en-US" sz="2800" b="0" i="0" u="none" strike="noStrike" cap="none" normalizeH="0" baseline="0" dirty="0" smtClean="0">
                <a:ln>
                  <a:noFill/>
                </a:ln>
                <a:solidFill>
                  <a:srgbClr val="333333"/>
                </a:solidFill>
                <a:effectLst/>
                <a:latin typeface="-apple-system"/>
              </a:rPr>
              <a:t>et of all possible hypotheses is known as the Hypothesis set or space H(.)</a:t>
            </a:r>
          </a:p>
          <a:p>
            <a:pPr lvl="0" fontAlgn="base">
              <a:spcBef>
                <a:spcPct val="0"/>
              </a:spcBef>
              <a:spcAft>
                <a:spcPct val="0"/>
              </a:spcAft>
              <a:buClrTx/>
              <a:buFont typeface="Arial" panose="020B0604020202020204" pitchFamily="34" charset="0"/>
              <a:buChar char="•"/>
            </a:pPr>
            <a:r>
              <a:rPr kumimoji="0" lang="en-US" altLang="en-US" sz="2800" b="0" i="0" u="none" strike="noStrike" cap="none" normalizeH="0" baseline="0" dirty="0" smtClean="0">
                <a:ln>
                  <a:noFill/>
                </a:ln>
                <a:solidFill>
                  <a:srgbClr val="333333"/>
                </a:solidFill>
                <a:effectLst/>
                <a:latin typeface="-apple-system"/>
              </a:rPr>
              <a:t>Goal is the learning process is to find the final hypothesis</a:t>
            </a:r>
            <a:r>
              <a:rPr kumimoji="0" lang="en-US" altLang="en-US" sz="2800" b="0" i="0" u="none" strike="noStrike" cap="none" normalizeH="0" dirty="0" smtClean="0">
                <a:ln>
                  <a:noFill/>
                </a:ln>
                <a:solidFill>
                  <a:srgbClr val="333333"/>
                </a:solidFill>
                <a:effectLst/>
                <a:latin typeface="-apple-system"/>
              </a:rPr>
              <a:t> </a:t>
            </a:r>
            <a:r>
              <a:rPr kumimoji="0" lang="en-US" altLang="en-US" sz="2800" b="0" i="0" u="none" strike="noStrike" cap="none" normalizeH="0" baseline="0" dirty="0" smtClean="0">
                <a:ln>
                  <a:noFill/>
                </a:ln>
                <a:solidFill>
                  <a:srgbClr val="333333"/>
                </a:solidFill>
                <a:effectLst/>
                <a:latin typeface="-apple-system"/>
              </a:rPr>
              <a:t>that best approximates the unknown target function.</a:t>
            </a:r>
            <a:r>
              <a:rPr kumimoji="0" lang="en-US" altLang="en-US" sz="2800" b="0" i="0" u="none" strike="noStrike" cap="none" normalizeH="0" baseline="0" dirty="0" smtClean="0">
                <a:ln>
                  <a:noFill/>
                </a:ln>
                <a:solidFill>
                  <a:schemeClr val="tx1"/>
                </a:solidFill>
                <a:effectLst/>
              </a:rPr>
              <a:t/>
            </a:r>
            <a:br>
              <a:rPr kumimoji="0" lang="en-US" altLang="en-US" sz="2800" b="0" i="0" u="none" strike="noStrike" cap="none" normalizeH="0" baseline="0" dirty="0" smtClean="0">
                <a:ln>
                  <a:noFill/>
                </a:ln>
                <a:solidFill>
                  <a:schemeClr val="tx1"/>
                </a:solidFill>
                <a:effectLst/>
              </a:rPr>
            </a:br>
            <a:endParaRPr kumimoji="0" lang="en-US" alt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47254183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D51A7DD-D54A-4224-BCD5-44A0D9F828BA}" type="slidenum">
              <a:rPr lang="en-US" altLang="ko-KR"/>
              <a:pPr/>
              <a:t>195</a:t>
            </a:fld>
            <a:endParaRPr lang="en-US" altLang="ko-KR"/>
          </a:p>
        </p:txBody>
      </p:sp>
      <p:sp>
        <p:nvSpPr>
          <p:cNvPr id="190466" name="Rectangle 2"/>
          <p:cNvSpPr>
            <a:spLocks noGrp="1" noChangeArrowheads="1"/>
          </p:cNvSpPr>
          <p:nvPr>
            <p:ph type="title"/>
          </p:nvPr>
        </p:nvSpPr>
        <p:spPr/>
        <p:txBody>
          <a:bodyPr/>
          <a:lstStyle/>
          <a:p>
            <a:r>
              <a:rPr lang="en-US" altLang="ko-KR"/>
              <a:t>Bayes Theorem</a:t>
            </a:r>
          </a:p>
        </p:txBody>
      </p:sp>
      <p:sp>
        <p:nvSpPr>
          <p:cNvPr id="190467" name="Rectangle 3"/>
          <p:cNvSpPr>
            <a:spLocks noGrp="1" noChangeArrowheads="1"/>
          </p:cNvSpPr>
          <p:nvPr>
            <p:ph type="body" idx="1"/>
          </p:nvPr>
        </p:nvSpPr>
        <p:spPr>
          <a:xfrm>
            <a:off x="914400" y="3352800"/>
            <a:ext cx="7772400" cy="2819400"/>
          </a:xfrm>
        </p:spPr>
        <p:txBody>
          <a:bodyPr/>
          <a:lstStyle/>
          <a:p>
            <a:pPr>
              <a:lnSpc>
                <a:spcPct val="110000"/>
              </a:lnSpc>
            </a:pPr>
            <a:r>
              <a:rPr lang="en-US" altLang="ko-KR" sz="2800" i="1"/>
              <a:t>P</a:t>
            </a:r>
            <a:r>
              <a:rPr lang="en-US" altLang="ko-KR" sz="2800"/>
              <a:t>(</a:t>
            </a:r>
            <a:r>
              <a:rPr lang="en-US" altLang="ko-KR" sz="2800" i="1"/>
              <a:t>h</a:t>
            </a:r>
            <a:r>
              <a:rPr lang="en-US" altLang="ko-KR" sz="2800"/>
              <a:t>) = prior probability of hypothesis </a:t>
            </a:r>
            <a:r>
              <a:rPr lang="en-US" altLang="ko-KR" sz="2800" i="1"/>
              <a:t>h</a:t>
            </a:r>
          </a:p>
          <a:p>
            <a:pPr>
              <a:lnSpc>
                <a:spcPct val="110000"/>
              </a:lnSpc>
            </a:pPr>
            <a:r>
              <a:rPr lang="en-US" altLang="ko-KR" sz="2800" i="1"/>
              <a:t>P</a:t>
            </a:r>
            <a:r>
              <a:rPr lang="en-US" altLang="ko-KR" sz="2800"/>
              <a:t>(</a:t>
            </a:r>
            <a:r>
              <a:rPr lang="en-US" altLang="ko-KR" sz="2800" i="1"/>
              <a:t>D</a:t>
            </a:r>
            <a:r>
              <a:rPr lang="en-US" altLang="ko-KR" sz="2800"/>
              <a:t>) = prior probability of training data </a:t>
            </a:r>
            <a:r>
              <a:rPr lang="en-US" altLang="ko-KR" sz="2800" i="1"/>
              <a:t>D</a:t>
            </a:r>
          </a:p>
          <a:p>
            <a:pPr>
              <a:lnSpc>
                <a:spcPct val="110000"/>
              </a:lnSpc>
            </a:pPr>
            <a:r>
              <a:rPr lang="en-US" altLang="ko-KR" sz="2800" i="1"/>
              <a:t>P</a:t>
            </a:r>
            <a:r>
              <a:rPr lang="en-US" altLang="ko-KR" sz="2800"/>
              <a:t>(</a:t>
            </a:r>
            <a:r>
              <a:rPr lang="en-US" altLang="ko-KR" sz="2800" i="1"/>
              <a:t>h</a:t>
            </a:r>
            <a:r>
              <a:rPr lang="en-US" altLang="ko-KR" sz="2800"/>
              <a:t>|</a:t>
            </a:r>
            <a:r>
              <a:rPr lang="en-US" altLang="ko-KR" sz="2800" i="1"/>
              <a:t>D</a:t>
            </a:r>
            <a:r>
              <a:rPr lang="en-US" altLang="ko-KR" sz="2800"/>
              <a:t>) = probability of </a:t>
            </a:r>
            <a:r>
              <a:rPr lang="en-US" altLang="ko-KR" sz="2800" i="1"/>
              <a:t>h</a:t>
            </a:r>
            <a:r>
              <a:rPr lang="en-US" altLang="ko-KR" sz="2800"/>
              <a:t> given </a:t>
            </a:r>
            <a:r>
              <a:rPr lang="en-US" altLang="ko-KR" sz="2800" i="1"/>
              <a:t>D</a:t>
            </a:r>
          </a:p>
          <a:p>
            <a:pPr>
              <a:lnSpc>
                <a:spcPct val="110000"/>
              </a:lnSpc>
            </a:pPr>
            <a:r>
              <a:rPr lang="en-US" altLang="ko-KR" sz="2800" i="1"/>
              <a:t>P</a:t>
            </a:r>
            <a:r>
              <a:rPr lang="en-US" altLang="ko-KR" sz="2800"/>
              <a:t>(</a:t>
            </a:r>
            <a:r>
              <a:rPr lang="en-US" altLang="ko-KR" sz="2800" i="1"/>
              <a:t>D</a:t>
            </a:r>
            <a:r>
              <a:rPr lang="en-US" altLang="ko-KR" sz="2800"/>
              <a:t>|</a:t>
            </a:r>
            <a:r>
              <a:rPr lang="en-US" altLang="ko-KR" sz="2800" i="1"/>
              <a:t>h</a:t>
            </a:r>
            <a:r>
              <a:rPr lang="en-US" altLang="ko-KR" sz="2800"/>
              <a:t>) = probability of </a:t>
            </a:r>
            <a:r>
              <a:rPr lang="en-US" altLang="ko-KR" sz="2800" i="1"/>
              <a:t>D</a:t>
            </a:r>
            <a:r>
              <a:rPr lang="en-US" altLang="ko-KR" sz="2800"/>
              <a:t> given </a:t>
            </a:r>
            <a:r>
              <a:rPr lang="en-US" altLang="ko-KR" sz="2800" i="1"/>
              <a:t>h</a:t>
            </a:r>
          </a:p>
          <a:p>
            <a:pPr>
              <a:lnSpc>
                <a:spcPct val="110000"/>
              </a:lnSpc>
            </a:pPr>
            <a:endParaRPr lang="en-US" altLang="ko-KR" sz="2800"/>
          </a:p>
        </p:txBody>
      </p:sp>
      <p:graphicFrame>
        <p:nvGraphicFramePr>
          <p:cNvPr id="190469" name="Object 5"/>
          <p:cNvGraphicFramePr>
            <a:graphicFrameLocks noChangeAspect="1"/>
          </p:cNvGraphicFramePr>
          <p:nvPr/>
        </p:nvGraphicFramePr>
        <p:xfrm>
          <a:off x="2895600" y="2057400"/>
          <a:ext cx="3324225" cy="925513"/>
        </p:xfrm>
        <a:graphic>
          <a:graphicData uri="http://schemas.openxmlformats.org/presentationml/2006/ole">
            <mc:AlternateContent xmlns:mc="http://schemas.openxmlformats.org/markup-compatibility/2006">
              <mc:Choice xmlns:v="urn:schemas-microsoft-com:vml" Requires="v">
                <p:oleObj spid="_x0000_s4098" name="비트맵 이미지" r:id="rId3" imgW="3704762" imgH="1028844" progId="Paint.Picture">
                  <p:embed/>
                </p:oleObj>
              </mc:Choice>
              <mc:Fallback>
                <p:oleObj name="비트맵 이미지" r:id="rId3" imgW="3704762" imgH="1028844" progId="Paint.Picture">
                  <p:embed/>
                  <p:pic>
                    <p:nvPicPr>
                      <p:cNvPr id="1904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057400"/>
                        <a:ext cx="3324225"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8741099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883AEB92-3C87-47E8-8777-7A9008717E05}" type="slidenum">
              <a:rPr lang="en-US" altLang="ko-KR"/>
              <a:pPr/>
              <a:t>196</a:t>
            </a:fld>
            <a:endParaRPr lang="en-US" altLang="ko-KR"/>
          </a:p>
        </p:txBody>
      </p:sp>
      <p:sp>
        <p:nvSpPr>
          <p:cNvPr id="191490" name="Rectangle 2"/>
          <p:cNvSpPr>
            <a:spLocks noGrp="1" noChangeArrowheads="1"/>
          </p:cNvSpPr>
          <p:nvPr>
            <p:ph type="title"/>
          </p:nvPr>
        </p:nvSpPr>
        <p:spPr/>
        <p:txBody>
          <a:bodyPr/>
          <a:lstStyle/>
          <a:p>
            <a:r>
              <a:rPr lang="en-US" altLang="ko-KR"/>
              <a:t>Choosing Hypotheses</a:t>
            </a:r>
          </a:p>
        </p:txBody>
      </p:sp>
      <p:sp>
        <p:nvSpPr>
          <p:cNvPr id="191491" name="Rectangle 3"/>
          <p:cNvSpPr>
            <a:spLocks noGrp="1" noChangeArrowheads="1"/>
          </p:cNvSpPr>
          <p:nvPr>
            <p:ph type="body" idx="1"/>
          </p:nvPr>
        </p:nvSpPr>
        <p:spPr>
          <a:xfrm>
            <a:off x="762000" y="2514600"/>
            <a:ext cx="7772400" cy="3581400"/>
          </a:xfrm>
        </p:spPr>
        <p:txBody>
          <a:bodyPr/>
          <a:lstStyle/>
          <a:p>
            <a:pPr>
              <a:lnSpc>
                <a:spcPct val="80000"/>
              </a:lnSpc>
            </a:pPr>
            <a:r>
              <a:rPr lang="en-US" altLang="ko-KR" sz="2400"/>
              <a:t>Generally want the most probable hypothesis given the training data</a:t>
            </a:r>
          </a:p>
          <a:p>
            <a:pPr>
              <a:lnSpc>
                <a:spcPct val="80000"/>
              </a:lnSpc>
              <a:buFont typeface="Wingdings" panose="05000000000000000000" pitchFamily="2" charset="2"/>
              <a:buNone/>
            </a:pPr>
            <a:r>
              <a:rPr lang="en-US" altLang="ko-KR" sz="2400"/>
              <a:t>	</a:t>
            </a:r>
            <a:r>
              <a:rPr lang="en-US" altLang="ko-KR" sz="2400" i="1"/>
              <a:t>Maximum a posteriori</a:t>
            </a:r>
            <a:r>
              <a:rPr lang="en-US" altLang="ko-KR" sz="2400"/>
              <a:t> hypothesis </a:t>
            </a:r>
            <a:r>
              <a:rPr lang="en-US" altLang="ko-KR" sz="2400" i="1"/>
              <a:t>h</a:t>
            </a:r>
            <a:r>
              <a:rPr lang="en-US" altLang="ko-KR" sz="2400" i="1" baseline="-25000"/>
              <a:t>MAP</a:t>
            </a:r>
            <a:r>
              <a:rPr lang="en-US" altLang="ko-KR" sz="2400"/>
              <a:t>:</a:t>
            </a:r>
          </a:p>
          <a:p>
            <a:pPr>
              <a:lnSpc>
                <a:spcPct val="80000"/>
              </a:lnSpc>
              <a:buFont typeface="Wingdings" panose="05000000000000000000" pitchFamily="2" charset="2"/>
              <a:buNone/>
            </a:pPr>
            <a:endParaRPr lang="en-US" altLang="ko-KR" sz="2400"/>
          </a:p>
          <a:p>
            <a:pPr>
              <a:lnSpc>
                <a:spcPct val="80000"/>
              </a:lnSpc>
              <a:buFont typeface="Wingdings" panose="05000000000000000000" pitchFamily="2" charset="2"/>
              <a:buNone/>
            </a:pPr>
            <a:endParaRPr lang="en-US" altLang="ko-KR" sz="2400"/>
          </a:p>
          <a:p>
            <a:pPr>
              <a:lnSpc>
                <a:spcPct val="80000"/>
              </a:lnSpc>
              <a:buFont typeface="Wingdings" panose="05000000000000000000" pitchFamily="2" charset="2"/>
              <a:buNone/>
            </a:pPr>
            <a:endParaRPr lang="en-US" altLang="ko-KR" sz="3600"/>
          </a:p>
          <a:p>
            <a:pPr>
              <a:lnSpc>
                <a:spcPct val="80000"/>
              </a:lnSpc>
              <a:buFont typeface="Wingdings" panose="05000000000000000000" pitchFamily="2" charset="2"/>
              <a:buNone/>
            </a:pPr>
            <a:endParaRPr lang="en-US" altLang="ko-KR" sz="2400"/>
          </a:p>
          <a:p>
            <a:pPr>
              <a:lnSpc>
                <a:spcPct val="80000"/>
              </a:lnSpc>
            </a:pPr>
            <a:r>
              <a:rPr lang="en-US" altLang="ko-KR" sz="2400"/>
              <a:t>If assume </a:t>
            </a:r>
            <a:r>
              <a:rPr lang="en-US" altLang="ko-KR" sz="2400" i="1"/>
              <a:t>P</a:t>
            </a:r>
            <a:r>
              <a:rPr lang="en-US" altLang="ko-KR" sz="2400"/>
              <a:t>(</a:t>
            </a:r>
            <a:r>
              <a:rPr lang="en-US" altLang="ko-KR" sz="2400" i="1"/>
              <a:t>h</a:t>
            </a:r>
            <a:r>
              <a:rPr lang="en-US" altLang="ko-KR" sz="2400" i="1" baseline="-25000"/>
              <a:t>i</a:t>
            </a:r>
            <a:r>
              <a:rPr lang="en-US" altLang="ko-KR" sz="2400"/>
              <a:t>) = </a:t>
            </a:r>
            <a:r>
              <a:rPr lang="en-US" altLang="ko-KR" sz="2400" i="1"/>
              <a:t>P</a:t>
            </a:r>
            <a:r>
              <a:rPr lang="en-US" altLang="ko-KR" sz="2400"/>
              <a:t>(</a:t>
            </a:r>
            <a:r>
              <a:rPr lang="en-US" altLang="ko-KR" sz="2400" i="1"/>
              <a:t>h</a:t>
            </a:r>
            <a:r>
              <a:rPr lang="en-US" altLang="ko-KR" sz="2400" i="1" baseline="-25000"/>
              <a:t>j</a:t>
            </a:r>
            <a:r>
              <a:rPr lang="en-US" altLang="ko-KR" sz="2400"/>
              <a:t>) then can further simplify, and choose the </a:t>
            </a:r>
            <a:r>
              <a:rPr lang="en-US" altLang="ko-KR" sz="2400" i="1"/>
              <a:t>Maximum likelihood</a:t>
            </a:r>
            <a:r>
              <a:rPr lang="en-US" altLang="ko-KR" sz="2400"/>
              <a:t> (ML) hypothesis</a:t>
            </a:r>
          </a:p>
        </p:txBody>
      </p:sp>
      <p:graphicFrame>
        <p:nvGraphicFramePr>
          <p:cNvPr id="191492" name="Object 4"/>
          <p:cNvGraphicFramePr>
            <a:graphicFrameLocks noChangeAspect="1"/>
          </p:cNvGraphicFramePr>
          <p:nvPr/>
        </p:nvGraphicFramePr>
        <p:xfrm>
          <a:off x="3228975" y="1676400"/>
          <a:ext cx="2638425" cy="735013"/>
        </p:xfrm>
        <a:graphic>
          <a:graphicData uri="http://schemas.openxmlformats.org/presentationml/2006/ole">
            <mc:AlternateContent xmlns:mc="http://schemas.openxmlformats.org/markup-compatibility/2006">
              <mc:Choice xmlns:v="urn:schemas-microsoft-com:vml" Requires="v">
                <p:oleObj spid="_x0000_s5122" name="비트맵 이미지" r:id="rId3" imgW="3704762" imgH="1028844" progId="Paint.Picture">
                  <p:embed/>
                </p:oleObj>
              </mc:Choice>
              <mc:Fallback>
                <p:oleObj name="비트맵 이미지" r:id="rId3" imgW="3704762" imgH="1028844" progId="Paint.Picture">
                  <p:embed/>
                  <p:pic>
                    <p:nvPicPr>
                      <p:cNvPr id="1914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8975" y="1676400"/>
                        <a:ext cx="2638425" cy="7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14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2738" y="3657600"/>
            <a:ext cx="3319462"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4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5943600"/>
            <a:ext cx="2514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17332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93ED1998-2552-4E45-9F30-7F4CDFFCC806}" type="slidenum">
              <a:rPr lang="en-US" altLang="ko-KR"/>
              <a:pPr/>
              <a:t>197</a:t>
            </a:fld>
            <a:endParaRPr lang="en-US" altLang="ko-KR"/>
          </a:p>
        </p:txBody>
      </p:sp>
      <p:sp>
        <p:nvSpPr>
          <p:cNvPr id="194562" name="Rectangle 2"/>
          <p:cNvSpPr>
            <a:spLocks noGrp="1" noChangeArrowheads="1"/>
          </p:cNvSpPr>
          <p:nvPr>
            <p:ph type="title"/>
          </p:nvPr>
        </p:nvSpPr>
        <p:spPr/>
        <p:txBody>
          <a:bodyPr/>
          <a:lstStyle/>
          <a:p>
            <a:r>
              <a:rPr lang="en-US" altLang="ko-KR" sz="3600" dirty="0"/>
              <a:t>Brute Force MAP </a:t>
            </a:r>
            <a:r>
              <a:rPr lang="en-US" altLang="ko-KR" sz="3600" dirty="0" smtClean="0"/>
              <a:t>Hypothesis</a:t>
            </a:r>
            <a:endParaRPr lang="en-US" altLang="ko-KR" sz="3600" dirty="0"/>
          </a:p>
        </p:txBody>
      </p:sp>
      <p:sp>
        <p:nvSpPr>
          <p:cNvPr id="194563" name="Rectangle 3"/>
          <p:cNvSpPr>
            <a:spLocks noGrp="1" noChangeArrowheads="1"/>
          </p:cNvSpPr>
          <p:nvPr>
            <p:ph type="body" idx="1"/>
          </p:nvPr>
        </p:nvSpPr>
        <p:spPr/>
        <p:txBody>
          <a:bodyPr/>
          <a:lstStyle/>
          <a:p>
            <a:pPr marL="609600" indent="-609600">
              <a:buFont typeface="Wingdings" panose="05000000000000000000" pitchFamily="2" charset="2"/>
              <a:buAutoNum type="arabicPeriod"/>
            </a:pPr>
            <a:r>
              <a:rPr lang="en-US" altLang="ko-KR" sz="2800" dirty="0"/>
              <a:t>For each hypothesis </a:t>
            </a:r>
            <a:r>
              <a:rPr lang="en-US" altLang="ko-KR" sz="2800" i="1" dirty="0"/>
              <a:t>h</a:t>
            </a:r>
            <a:r>
              <a:rPr lang="en-US" altLang="ko-KR" sz="2800" dirty="0"/>
              <a:t> in </a:t>
            </a:r>
            <a:r>
              <a:rPr lang="en-US" altLang="ko-KR" sz="2800" i="1" dirty="0"/>
              <a:t>H</a:t>
            </a:r>
            <a:r>
              <a:rPr lang="en-US" altLang="ko-KR" sz="2800" dirty="0"/>
              <a:t>, calculate the posterior probability</a:t>
            </a:r>
          </a:p>
          <a:p>
            <a:pPr marL="609600" indent="-609600">
              <a:buFont typeface="Wingdings" panose="05000000000000000000" pitchFamily="2" charset="2"/>
              <a:buAutoNum type="arabicPeriod"/>
            </a:pPr>
            <a:endParaRPr lang="en-US" altLang="ko-KR" sz="2800" dirty="0"/>
          </a:p>
          <a:p>
            <a:pPr marL="609600" indent="-609600">
              <a:buFont typeface="Wingdings" panose="05000000000000000000" pitchFamily="2" charset="2"/>
              <a:buAutoNum type="arabicPeriod"/>
            </a:pPr>
            <a:endParaRPr lang="en-US" altLang="ko-KR" sz="2800" dirty="0"/>
          </a:p>
          <a:p>
            <a:pPr marL="609600" indent="-609600">
              <a:buFont typeface="Wingdings" panose="05000000000000000000" pitchFamily="2" charset="2"/>
              <a:buAutoNum type="arabicPeriod"/>
            </a:pPr>
            <a:r>
              <a:rPr lang="en-US" altLang="ko-KR" sz="2800" dirty="0"/>
              <a:t>Output the hypothesis </a:t>
            </a:r>
            <a:r>
              <a:rPr lang="en-US" altLang="ko-KR" sz="2800" i="1" dirty="0" err="1"/>
              <a:t>h</a:t>
            </a:r>
            <a:r>
              <a:rPr lang="en-US" altLang="ko-KR" sz="2800" i="1" baseline="-25000" dirty="0" err="1"/>
              <a:t>MAP</a:t>
            </a:r>
            <a:r>
              <a:rPr lang="en-US" altLang="ko-KR" sz="2800" dirty="0"/>
              <a:t> with the highest posterior probability</a:t>
            </a:r>
          </a:p>
          <a:p>
            <a:pPr marL="609600" indent="-609600"/>
            <a:endParaRPr lang="en-US" altLang="ko-KR" sz="2800" dirty="0"/>
          </a:p>
        </p:txBody>
      </p:sp>
      <p:graphicFrame>
        <p:nvGraphicFramePr>
          <p:cNvPr id="194565" name="Object 5"/>
          <p:cNvGraphicFramePr>
            <a:graphicFrameLocks noChangeAspect="1"/>
          </p:cNvGraphicFramePr>
          <p:nvPr>
            <p:extLst>
              <p:ext uri="{D42A27DB-BD31-4B8C-83A1-F6EECF244321}">
                <p14:modId xmlns:p14="http://schemas.microsoft.com/office/powerpoint/2010/main" val="201390056"/>
              </p:ext>
            </p:extLst>
          </p:nvPr>
        </p:nvGraphicFramePr>
        <p:xfrm>
          <a:off x="2986087" y="2468562"/>
          <a:ext cx="3171825" cy="884238"/>
        </p:xfrm>
        <a:graphic>
          <a:graphicData uri="http://schemas.openxmlformats.org/presentationml/2006/ole">
            <mc:AlternateContent xmlns:mc="http://schemas.openxmlformats.org/markup-compatibility/2006">
              <mc:Choice xmlns:v="urn:schemas-microsoft-com:vml" Requires="v">
                <p:oleObj spid="_x0000_s6146" name="Bitmap Image" r:id="rId3" imgW="3705120" imgH="1028880" progId="Paint.Picture">
                  <p:embed/>
                </p:oleObj>
              </mc:Choice>
              <mc:Fallback>
                <p:oleObj name="Bitmap Image" r:id="rId3" imgW="3705120" imgH="1028880" progId="Paint.Picture">
                  <p:embed/>
                  <p:pic>
                    <p:nvPicPr>
                      <p:cNvPr id="194565" name="Object 5"/>
                      <p:cNvPicPr>
                        <a:picLocks noChangeAspect="1" noChangeArrowheads="1"/>
                      </p:cNvPicPr>
                      <p:nvPr/>
                    </p:nvPicPr>
                    <p:blipFill>
                      <a:blip r:embed="rId4"/>
                      <a:srcRect/>
                      <a:stretch>
                        <a:fillRect/>
                      </a:stretch>
                    </p:blipFill>
                    <p:spPr bwMode="auto">
                      <a:xfrm>
                        <a:off x="2986087" y="2468562"/>
                        <a:ext cx="3171825"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45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648200"/>
            <a:ext cx="31051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803220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MAP Hypothesis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GB" sz="2800" dirty="0" smtClean="0"/>
                  <a:t>Using Bayes theorem, we compute the MAP hypothesis for all probable hypothesis (or all unique class labels)</a:t>
                </a:r>
              </a:p>
              <a:p>
                <a:r>
                  <a:rPr lang="en-GB" sz="2800" dirty="0" smtClean="0"/>
                  <a:t>Identify the best hypothesis describing the data as</a:t>
                </a:r>
              </a:p>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h</m:t>
                          </m:r>
                        </m:e>
                        <m:sub>
                          <m:r>
                            <a:rPr lang="en-GB" sz="2800" b="0" i="1" smtClean="0">
                              <a:latin typeface="Cambria Math" panose="02040503050406030204" pitchFamily="18" charset="0"/>
                            </a:rPr>
                            <m:t>𝑀𝐴𝑃</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𝑎𝑟𝑔𝑚𝑎𝑥</m:t>
                          </m:r>
                        </m:e>
                        <m:sub>
                          <m:r>
                            <a:rPr lang="en-GB" sz="2800" b="0" i="1" smtClean="0">
                              <a:latin typeface="Cambria Math" panose="02040503050406030204" pitchFamily="18" charset="0"/>
                            </a:rPr>
                            <m:t>h</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𝐻</m:t>
                          </m:r>
                        </m:sub>
                      </m:sSub>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h</m:t>
                          </m:r>
                        </m:e>
                        <m:e>
                          <m:r>
                            <a:rPr lang="en-GB" sz="2800" b="0" i="1" smtClean="0">
                              <a:latin typeface="Cambria Math" panose="02040503050406030204" pitchFamily="18" charset="0"/>
                            </a:rPr>
                            <m:t>𝐷</m:t>
                          </m:r>
                        </m:e>
                      </m:d>
                    </m:oMath>
                  </m:oMathPara>
                </a14:m>
                <a:endParaRPr lang="en-GB" sz="2800" b="0" dirty="0" smtClean="0"/>
              </a:p>
              <a:p>
                <a:pPr marL="0" indent="0">
                  <a:buNone/>
                </a:pPr>
                <a:r>
                  <a:rPr lang="en-GB" sz="2800" dirty="0" smtClean="0"/>
                  <a:t>			</a:t>
                </a:r>
                <a14:m>
                  <m:oMath xmlns:m="http://schemas.openxmlformats.org/officeDocument/2006/math">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𝑎𝑟𝑔𝑚𝑎𝑥</m:t>
                        </m:r>
                      </m:e>
                      <m:sub>
                        <m:r>
                          <a:rPr lang="en-GB" sz="2800" b="0" i="1" smtClean="0">
                            <a:latin typeface="Cambria Math" panose="02040503050406030204" pitchFamily="18" charset="0"/>
                          </a:rPr>
                          <m:t>h</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𝐻</m:t>
                        </m:r>
                      </m:sub>
                    </m:sSub>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𝐷</m:t>
                            </m:r>
                          </m:e>
                          <m:e>
                            <m:r>
                              <a:rPr lang="en-GB" sz="2800" b="0" i="1" smtClean="0">
                                <a:latin typeface="Cambria Math" panose="02040503050406030204" pitchFamily="18" charset="0"/>
                              </a:rPr>
                              <m:t>h</m:t>
                            </m:r>
                          </m:e>
                        </m:d>
                        <m:r>
                          <a:rPr lang="en-GB" sz="2800" b="0" i="1" smtClean="0">
                            <a:latin typeface="Cambria Math" panose="02040503050406030204" pitchFamily="18" charset="0"/>
                          </a:rPr>
                          <m:t>𝑃</m:t>
                        </m:r>
                        <m:r>
                          <a:rPr lang="en-GB" sz="2800" b="0" i="1" smtClean="0">
                            <a:latin typeface="Cambria Math" panose="02040503050406030204" pitchFamily="18" charset="0"/>
                          </a:rPr>
                          <m:t>(</m:t>
                        </m:r>
                        <m:r>
                          <a:rPr lang="en-GB" sz="2800" b="0" i="1" smtClean="0">
                            <a:latin typeface="Cambria Math" panose="02040503050406030204" pitchFamily="18" charset="0"/>
                          </a:rPr>
                          <m:t>h</m:t>
                        </m:r>
                        <m:r>
                          <a:rPr lang="en-GB" sz="2800" b="0" i="1" smtClean="0">
                            <a:latin typeface="Cambria Math" panose="02040503050406030204" pitchFamily="18" charset="0"/>
                          </a:rPr>
                          <m:t>)</m:t>
                        </m:r>
                      </m:num>
                      <m:den>
                        <m:r>
                          <a:rPr lang="en-GB" sz="2800" b="0" i="1" smtClean="0">
                            <a:latin typeface="Cambria Math" panose="02040503050406030204" pitchFamily="18" charset="0"/>
                          </a:rPr>
                          <m:t>𝑃</m:t>
                        </m:r>
                        <m:r>
                          <a:rPr lang="en-GB" sz="2800" b="0" i="1" smtClean="0">
                            <a:latin typeface="Cambria Math" panose="02040503050406030204" pitchFamily="18" charset="0"/>
                          </a:rPr>
                          <m:t>(</m:t>
                        </m:r>
                        <m:r>
                          <a:rPr lang="en-GB" sz="2800" b="0" i="1" smtClean="0">
                            <a:latin typeface="Cambria Math" panose="02040503050406030204" pitchFamily="18" charset="0"/>
                          </a:rPr>
                          <m:t>𝐷</m:t>
                        </m:r>
                        <m:r>
                          <a:rPr lang="en-GB" sz="2800" b="0" i="1" smtClean="0">
                            <a:latin typeface="Cambria Math" panose="02040503050406030204" pitchFamily="18" charset="0"/>
                          </a:rPr>
                          <m:t>)</m:t>
                        </m:r>
                      </m:den>
                    </m:f>
                  </m:oMath>
                </a14:m>
                <a:endParaRPr lang="en-GB" sz="2800" dirty="0" smtClean="0"/>
              </a:p>
              <a:p>
                <a:pPr marL="0" indent="0">
                  <a:buNone/>
                </a:pPr>
                <a:r>
                  <a:rPr lang="en-GB" sz="2800" dirty="0"/>
                  <a:t>	</a:t>
                </a:r>
                <a:r>
                  <a:rPr lang="en-GB" sz="2800" dirty="0" smtClean="0"/>
                  <a:t>		=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𝑎𝑟𝑔𝑚𝑎𝑥</m:t>
                        </m:r>
                      </m:e>
                      <m:sub>
                        <m:r>
                          <a:rPr lang="en-GB" sz="2800" i="1">
                            <a:latin typeface="Cambria Math" panose="02040503050406030204" pitchFamily="18" charset="0"/>
                          </a:rPr>
                          <m:t>h</m:t>
                        </m:r>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𝐻</m:t>
                        </m:r>
                      </m:sub>
                    </m:sSub>
                    <m:r>
                      <a:rPr lang="en-GB" sz="2800" b="0" i="1" smtClean="0">
                        <a:latin typeface="Cambria Math" panose="02040503050406030204" pitchFamily="18" charset="0"/>
                        <a:ea typeface="Cambria Math" panose="02040503050406030204" pitchFamily="18" charset="0"/>
                      </a:rPr>
                      <m:t>𝑃</m:t>
                    </m:r>
                    <m:d>
                      <m:dPr>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𝐷</m:t>
                        </m:r>
                      </m:e>
                      <m:e>
                        <m:r>
                          <a:rPr lang="en-GB" sz="2800" b="0" i="1" smtClean="0">
                            <a:latin typeface="Cambria Math" panose="02040503050406030204" pitchFamily="18" charset="0"/>
                            <a:ea typeface="Cambria Math" panose="02040503050406030204" pitchFamily="18" charset="0"/>
                          </a:rPr>
                          <m:t>h</m:t>
                        </m:r>
                      </m:e>
                    </m:d>
                    <m:r>
                      <a:rPr lang="en-GB" sz="2800" b="0" i="1" smtClean="0">
                        <a:latin typeface="Cambria Math" panose="02040503050406030204" pitchFamily="18" charset="0"/>
                        <a:ea typeface="Cambria Math" panose="02040503050406030204" pitchFamily="18" charset="0"/>
                      </a:rPr>
                      <m:t>𝑃</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h</m:t>
                    </m:r>
                    <m:r>
                      <a:rPr lang="en-GB" sz="2800" b="0" i="1" smtClean="0">
                        <a:latin typeface="Cambria Math" panose="02040503050406030204" pitchFamily="18" charset="0"/>
                        <a:ea typeface="Cambria Math" panose="02040503050406030204" pitchFamily="18" charset="0"/>
                      </a:rPr>
                      <m:t>)</m:t>
                    </m:r>
                  </m:oMath>
                </a14:m>
                <a:endParaRPr lang="en-GB"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GB">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198</a:t>
            </a:fld>
            <a:endParaRPr lang="en-US"/>
          </a:p>
        </p:txBody>
      </p:sp>
      <p:sp>
        <p:nvSpPr>
          <p:cNvPr id="7" name="TextBox 6"/>
          <p:cNvSpPr txBox="1"/>
          <p:nvPr/>
        </p:nvSpPr>
        <p:spPr>
          <a:xfrm>
            <a:off x="395536" y="5867400"/>
            <a:ext cx="3490664" cy="338554"/>
          </a:xfrm>
          <a:prstGeom prst="rect">
            <a:avLst/>
          </a:prstGeom>
          <a:noFill/>
        </p:spPr>
        <p:txBody>
          <a:bodyPr wrap="square" rtlCol="0">
            <a:spAutoFit/>
          </a:bodyPr>
          <a:lstStyle/>
          <a:p>
            <a:r>
              <a:rPr lang="en-GB" dirty="0" smtClean="0"/>
              <a:t>H: set of all hypothesis</a:t>
            </a:r>
            <a:endParaRPr lang="en-GB" dirty="0"/>
          </a:p>
        </p:txBody>
      </p:sp>
      <p:sp>
        <p:nvSpPr>
          <p:cNvPr id="8" name="TextBox 7"/>
          <p:cNvSpPr txBox="1"/>
          <p:nvPr/>
        </p:nvSpPr>
        <p:spPr>
          <a:xfrm>
            <a:off x="5090542" y="5682822"/>
            <a:ext cx="4151784" cy="584775"/>
          </a:xfrm>
          <a:prstGeom prst="rect">
            <a:avLst/>
          </a:prstGeom>
          <a:noFill/>
        </p:spPr>
        <p:txBody>
          <a:bodyPr wrap="square" rtlCol="0">
            <a:spAutoFit/>
          </a:bodyPr>
          <a:lstStyle/>
          <a:p>
            <a:r>
              <a:rPr lang="en-GB" dirty="0" smtClean="0"/>
              <a:t>P(D) is independent of h and is same for all hypothesis, therefore </a:t>
            </a:r>
            <a:r>
              <a:rPr lang="en-GB" dirty="0"/>
              <a:t>d</a:t>
            </a:r>
            <a:r>
              <a:rPr lang="en-GB" dirty="0" smtClean="0"/>
              <a:t>ropped</a:t>
            </a:r>
            <a:endParaRPr lang="en-GB" dirty="0"/>
          </a:p>
        </p:txBody>
      </p:sp>
    </p:spTree>
    <p:extLst>
      <p:ext uri="{BB962C8B-B14F-4D97-AF65-F5344CB8AC3E}">
        <p14:creationId xmlns:p14="http://schemas.microsoft.com/office/powerpoint/2010/main" val="149501978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Likelihood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smtClean="0"/>
                  <a:t>When no prior information is available, all hypothesis are equally likely i.e. p(h</a:t>
                </a:r>
                <a:r>
                  <a:rPr lang="en-GB" sz="2800" baseline="-25000" dirty="0" smtClean="0"/>
                  <a:t>i</a:t>
                </a:r>
                <a:r>
                  <a:rPr lang="en-GB" sz="2800" dirty="0" smtClean="0"/>
                  <a:t>) = p(h</a:t>
                </a:r>
                <a:r>
                  <a:rPr lang="en-GB" sz="2800" baseline="-25000" dirty="0" smtClean="0"/>
                  <a:t>j</a:t>
                </a:r>
                <a:r>
                  <a:rPr lang="en-GB" sz="2800" dirty="0" smtClean="0"/>
                  <a:t>)</a:t>
                </a:r>
              </a:p>
              <a:p>
                <a:pPr lvl="1"/>
                <a:r>
                  <a:rPr lang="en-GB" sz="2400" dirty="0" smtClean="0"/>
                  <a:t>This is also true for a balanced class problem where all the classes are equally likely</a:t>
                </a:r>
              </a:p>
              <a:p>
                <a:pPr lvl="1"/>
                <a:r>
                  <a:rPr lang="en-GB" sz="2400" dirty="0" smtClean="0"/>
                  <a:t>This is known as Uniform prior</a:t>
                </a:r>
              </a:p>
              <a:p>
                <a:pPr lvl="1"/>
                <a:r>
                  <a:rPr lang="en-GB" sz="2400" dirty="0" smtClean="0"/>
                  <a:t>MAP hypothesis further simplifies to:</a:t>
                </a:r>
                <a:endParaRPr lang="en-GB" sz="2400" dirty="0"/>
              </a:p>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𝑀𝐿</m:t>
                            </m:r>
                          </m:sub>
                        </m:sSub>
                        <m:r>
                          <a:rPr lang="en-GB" b="0" i="1" smtClean="0">
                            <a:latin typeface="Cambria Math" panose="02040503050406030204" pitchFamily="18" charset="0"/>
                          </a:rPr>
                          <m:t>=</m:t>
                        </m:r>
                        <m:r>
                          <a:rPr lang="en-GB" b="0" i="1" smtClean="0">
                            <a:latin typeface="Cambria Math" panose="02040503050406030204" pitchFamily="18" charset="0"/>
                          </a:rPr>
                          <m:t>𝑎𝑟𝑔𝑚𝑎𝑥</m:t>
                        </m:r>
                      </m:e>
                      <m:sub>
                        <m:r>
                          <a:rPr lang="en-GB" b="0" i="1" smtClean="0">
                            <a:latin typeface="Cambria Math" panose="02040503050406030204" pitchFamily="18" charset="0"/>
                          </a:rPr>
                          <m:t>h</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𝐻</m:t>
                        </m:r>
                      </m:sub>
                    </m:sSub>
                  </m:oMath>
                </a14:m>
                <a:r>
                  <a:rPr lang="en-US" dirty="0" smtClean="0"/>
                  <a:t>P(</a:t>
                </a:r>
                <a:r>
                  <a:rPr lang="en-US" dirty="0" err="1" smtClean="0"/>
                  <a:t>D|h</a:t>
                </a:r>
                <a:r>
                  <a:rPr lang="en-US" dirty="0" smtClean="0"/>
                  <a:t>)</a:t>
                </a:r>
              </a:p>
              <a:p>
                <a:pPr marL="0" indent="0">
                  <a:buNone/>
                </a:pPr>
                <a:r>
                  <a:rPr lang="en-US" sz="2800" dirty="0" smtClean="0"/>
                  <a:t>This is called Maximum Likelihood Hypothesis</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t="-1348" r="-21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199</a:t>
            </a:fld>
            <a:endParaRPr lang="en-US"/>
          </a:p>
        </p:txBody>
      </p:sp>
    </p:spTree>
    <p:extLst>
      <p:ext uri="{BB962C8B-B14F-4D97-AF65-F5344CB8AC3E}">
        <p14:creationId xmlns:p14="http://schemas.microsoft.com/office/powerpoint/2010/main" val="2932811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800" y="4419600"/>
            <a:ext cx="8458200" cy="2209800"/>
          </a:xfrm>
        </p:spPr>
        <p:txBody>
          <a:bodyPr rtlCol="0">
            <a:normAutofit fontScale="85000" lnSpcReduction="20000"/>
          </a:bodyPr>
          <a:lstStyle/>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Session 1</a:t>
            </a:r>
          </a:p>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Date – 30</a:t>
            </a:r>
            <a:r>
              <a:rPr lang="en-US" sz="3600" baseline="30000" dirty="0" smtClean="0">
                <a:latin typeface="+mn-lt"/>
                <a:cs typeface="Courier New" pitchFamily="49" charset="0"/>
              </a:rPr>
              <a:t>th</a:t>
            </a:r>
            <a:r>
              <a:rPr lang="en-US" sz="3600" dirty="0" smtClean="0">
                <a:latin typeface="+mn-lt"/>
                <a:cs typeface="Courier New" pitchFamily="49" charset="0"/>
              </a:rPr>
              <a:t> August 2020</a:t>
            </a:r>
          </a:p>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Time –  2pm to 4pm</a:t>
            </a:r>
          </a:p>
          <a:p>
            <a:pPr marR="176530" lvl="0">
              <a:lnSpc>
                <a:spcPct val="120000"/>
              </a:lnSpc>
              <a:spcBef>
                <a:spcPts val="1170"/>
              </a:spcBef>
              <a:spcAft>
                <a:spcPts val="0"/>
              </a:spcAft>
            </a:pPr>
            <a:r>
              <a:rPr lang="en-US" sz="2600" b="0" dirty="0">
                <a:latin typeface="+mn-lt"/>
                <a:ea typeface="Trebuchet MS"/>
                <a:cs typeface="Trebuchet MS"/>
                <a:sym typeface="Trebuchet MS"/>
              </a:rPr>
              <a:t>These </a:t>
            </a:r>
            <a:r>
              <a:rPr lang="en-US" sz="2600" b="0" dirty="0" smtClean="0">
                <a:latin typeface="+mn-lt"/>
                <a:ea typeface="Trebuchet MS"/>
                <a:cs typeface="Trebuchet MS"/>
                <a:sym typeface="Trebuchet MS"/>
              </a:rPr>
              <a:t>slides are prepared </a:t>
            </a:r>
            <a:r>
              <a:rPr lang="en-US" sz="2600" b="0" dirty="0">
                <a:latin typeface="+mn-lt"/>
                <a:ea typeface="Trebuchet MS"/>
                <a:cs typeface="Trebuchet MS"/>
                <a:sym typeface="Trebuchet MS"/>
              </a:rPr>
              <a:t>by the instructor, with grateful acknowledgement of </a:t>
            </a:r>
            <a:r>
              <a:rPr lang="en-US" sz="2600" b="0" dirty="0" smtClean="0">
                <a:latin typeface="+mn-lt"/>
                <a:ea typeface="Trebuchet MS"/>
                <a:cs typeface="Trebuchet MS"/>
                <a:sym typeface="Trebuchet MS"/>
              </a:rPr>
              <a:t> Tom Mitchell, and  </a:t>
            </a:r>
            <a:r>
              <a:rPr lang="en-US" sz="2600" b="0" dirty="0">
                <a:latin typeface="+mn-lt"/>
                <a:ea typeface="Trebuchet MS"/>
                <a:cs typeface="Trebuchet MS"/>
                <a:sym typeface="Trebuchet MS"/>
              </a:rPr>
              <a:t>many others who made  their course materials freely available online.</a:t>
            </a:r>
          </a:p>
          <a:p>
            <a:pPr lvl="0">
              <a:lnSpc>
                <a:spcPct val="117083"/>
              </a:lnSpc>
              <a:spcAft>
                <a:spcPts val="0"/>
              </a:spcAft>
            </a:pPr>
            <a:endParaRPr lang="en-US" sz="3200" dirty="0">
              <a:latin typeface="Trebuchet MS"/>
              <a:ea typeface="Trebuchet MS"/>
              <a:cs typeface="Trebuchet MS"/>
              <a:sym typeface="Trebuchet MS"/>
            </a:endParaRPr>
          </a:p>
          <a:p>
            <a:pPr marL="365760" indent="-256032" algn="ctr" fontAlgn="auto">
              <a:lnSpc>
                <a:spcPct val="100000"/>
              </a:lnSpc>
              <a:spcAft>
                <a:spcPts val="0"/>
              </a:spcAft>
              <a:buClr>
                <a:schemeClr val="accent1"/>
              </a:buClr>
              <a:buSzPct val="68000"/>
              <a:defRPr/>
            </a:pPr>
            <a:endParaRPr lang="en-US" sz="3600" dirty="0" smtClean="0">
              <a:latin typeface="+mn-lt"/>
              <a:cs typeface="Courier New" pitchFamily="49"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304800" y="1676400"/>
            <a:ext cx="8458200" cy="3733800"/>
          </a:xfrm>
        </p:spPr>
        <p:txBody>
          <a:bodyPr>
            <a:normAutofit/>
          </a:bodyPr>
          <a:lstStyle/>
          <a:p>
            <a:pPr algn="just"/>
            <a:r>
              <a:rPr lang="en-US" sz="2800" dirty="0"/>
              <a:t>The amount of knowledge available about certain tasks might be too large for explicit encoding by humans (e.g., medical diagnostic).</a:t>
            </a:r>
          </a:p>
          <a:p>
            <a:pPr algn="just"/>
            <a:r>
              <a:rPr lang="en-US" sz="2800" dirty="0" smtClean="0"/>
              <a:t>New </a:t>
            </a:r>
            <a:r>
              <a:rPr lang="en-US" sz="2800" dirty="0"/>
              <a:t>knowledge about tasks is constantly being discovered by humans. It may be difficult to continuously re-design systems “by hand”.</a:t>
            </a:r>
          </a:p>
        </p:txBody>
      </p:sp>
      <p:sp>
        <p:nvSpPr>
          <p:cNvPr id="10244" name="Rectangle 4"/>
          <p:cNvSpPr>
            <a:spLocks noChangeArrowheads="1"/>
          </p:cNvSpPr>
          <p:nvPr/>
        </p:nvSpPr>
        <p:spPr bwMode="auto">
          <a:xfrm>
            <a:off x="0" y="507274"/>
            <a:ext cx="9144000" cy="762000"/>
          </a:xfrm>
          <a:prstGeom prst="rect">
            <a:avLst/>
          </a:prstGeom>
          <a:noFill/>
          <a:ln w="9525">
            <a:noFill/>
            <a:miter lim="800000"/>
            <a:headEnd/>
            <a:tailEnd/>
          </a:ln>
        </p:spPr>
        <p:txBody>
          <a:bodyPr anchor="b"/>
          <a:lstStyle/>
          <a:p>
            <a:r>
              <a:rPr kumimoji="1" lang="en-US" sz="4400" b="1" dirty="0">
                <a:latin typeface="+mn-lt"/>
              </a:rPr>
              <a:t>Why is Machine Learning Important </a:t>
            </a:r>
            <a:r>
              <a:rPr kumimoji="1" lang="en-US" sz="4400" b="1" dirty="0" smtClean="0">
                <a:latin typeface="+mn-lt"/>
              </a:rPr>
              <a:t>?</a:t>
            </a:r>
            <a:endParaRPr kumimoji="1" lang="en-US" sz="4400" b="1" dirty="0">
              <a:latin typeface="+mn-lt"/>
            </a:endParaRP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1722402876"/>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ML setting</a:t>
            </a:r>
            <a:endParaRPr lang="en-GB" dirty="0"/>
          </a:p>
        </p:txBody>
      </p:sp>
      <p:sp>
        <p:nvSpPr>
          <p:cNvPr id="3" name="Content Placeholder 2"/>
          <p:cNvSpPr>
            <a:spLocks noGrp="1"/>
          </p:cNvSpPr>
          <p:nvPr>
            <p:ph idx="1"/>
          </p:nvPr>
        </p:nvSpPr>
        <p:spPr/>
        <p:txBody>
          <a:bodyPr>
            <a:normAutofit/>
          </a:bodyPr>
          <a:lstStyle/>
          <a:p>
            <a:pPr>
              <a:lnSpc>
                <a:spcPct val="110000"/>
              </a:lnSpc>
            </a:pPr>
            <a:r>
              <a:rPr lang="en-GB" dirty="0" smtClean="0"/>
              <a:t>Bayesian Analysis</a:t>
            </a:r>
          </a:p>
          <a:p>
            <a:pPr lvl="1">
              <a:lnSpc>
                <a:spcPct val="110000"/>
              </a:lnSpc>
              <a:spcBef>
                <a:spcPts val="544"/>
              </a:spcBef>
              <a:buClr>
                <a:schemeClr val="dk1"/>
              </a:buClr>
              <a:buSzPts val="2720"/>
            </a:pPr>
            <a:r>
              <a:rPr lang="en-GB" sz="2400" dirty="0" smtClean="0"/>
              <a:t>start </a:t>
            </a:r>
            <a:r>
              <a:rPr lang="en-GB" sz="2400" dirty="0"/>
              <a:t>with </a:t>
            </a:r>
            <a:r>
              <a:rPr lang="en-GB" sz="2400" dirty="0" smtClean="0"/>
              <a:t>some belief about the system, </a:t>
            </a:r>
            <a:r>
              <a:rPr lang="en-GB" sz="2400" dirty="0"/>
              <a:t>called a prior. </a:t>
            </a:r>
          </a:p>
          <a:p>
            <a:pPr lvl="1">
              <a:lnSpc>
                <a:spcPct val="110000"/>
              </a:lnSpc>
              <a:spcBef>
                <a:spcPts val="544"/>
              </a:spcBef>
              <a:buClr>
                <a:schemeClr val="dk1"/>
              </a:buClr>
              <a:buSzPts val="2720"/>
            </a:pPr>
            <a:r>
              <a:rPr lang="en-GB" sz="2400" dirty="0" smtClean="0"/>
              <a:t>Then </a:t>
            </a:r>
            <a:r>
              <a:rPr lang="en-GB" sz="2400" dirty="0"/>
              <a:t>we obtain some data and use it to update our belief. </a:t>
            </a:r>
            <a:endParaRPr lang="en-GB" dirty="0"/>
          </a:p>
          <a:p>
            <a:pPr lvl="1">
              <a:lnSpc>
                <a:spcPct val="110000"/>
              </a:lnSpc>
              <a:spcBef>
                <a:spcPts val="544"/>
              </a:spcBef>
              <a:buClr>
                <a:schemeClr val="dk1"/>
              </a:buClr>
              <a:buSzPts val="2720"/>
            </a:pPr>
            <a:r>
              <a:rPr lang="en-GB" sz="2400" dirty="0"/>
              <a:t>The outcome is called a posterior. </a:t>
            </a:r>
            <a:endParaRPr lang="en-GB" sz="2400" dirty="0" smtClean="0"/>
          </a:p>
          <a:p>
            <a:pPr lvl="1">
              <a:lnSpc>
                <a:spcPct val="110000"/>
              </a:lnSpc>
              <a:spcBef>
                <a:spcPts val="544"/>
              </a:spcBef>
              <a:buClr>
                <a:schemeClr val="dk1"/>
              </a:buClr>
              <a:buSzPts val="2720"/>
            </a:pPr>
            <a:r>
              <a:rPr lang="en-US" sz="2400" dirty="0" smtClean="0"/>
              <a:t>People </a:t>
            </a:r>
            <a:r>
              <a:rPr lang="en-US" sz="2400" dirty="0"/>
              <a:t>often use likelihood for evaluation of models: a model that gives higher likelihood to real data is better</a:t>
            </a:r>
            <a:endParaRPr lang="en-GB" sz="2400" dirty="0" smtClean="0"/>
          </a:p>
          <a:p>
            <a:pPr marL="457200" lvl="1" indent="0">
              <a:buNone/>
            </a:pPr>
            <a:endParaRPr lang="en-GB"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200</a:t>
            </a:fld>
            <a:endParaRPr lang="en-US"/>
          </a:p>
        </p:txBody>
      </p:sp>
    </p:spTree>
    <p:extLst>
      <p:ext uri="{BB962C8B-B14F-4D97-AF65-F5344CB8AC3E}">
        <p14:creationId xmlns:p14="http://schemas.microsoft.com/office/powerpoint/2010/main" val="80265986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ML Setting</a:t>
            </a:r>
            <a:endParaRPr lang="en-GB" dirty="0"/>
          </a:p>
        </p:txBody>
      </p:sp>
      <p:sp>
        <p:nvSpPr>
          <p:cNvPr id="3" name="Content Placeholder 2"/>
          <p:cNvSpPr>
            <a:spLocks noGrp="1"/>
          </p:cNvSpPr>
          <p:nvPr>
            <p:ph idx="1"/>
          </p:nvPr>
        </p:nvSpPr>
        <p:spPr>
          <a:xfrm>
            <a:off x="395536" y="1418046"/>
            <a:ext cx="8229600" cy="4525963"/>
          </a:xfrm>
        </p:spPr>
        <p:txBody>
          <a:bodyPr>
            <a:noAutofit/>
          </a:bodyPr>
          <a:lstStyle/>
          <a:p>
            <a:pPr lvl="0">
              <a:spcBef>
                <a:spcPts val="0"/>
              </a:spcBef>
              <a:buClr>
                <a:schemeClr val="dk1"/>
              </a:buClr>
              <a:buSzPts val="2380"/>
            </a:pPr>
            <a:r>
              <a:rPr lang="en-GB" sz="2400" dirty="0" smtClean="0"/>
              <a:t>P(h </a:t>
            </a:r>
            <a:r>
              <a:rPr lang="en-GB" sz="2400" dirty="0"/>
              <a:t>| </a:t>
            </a:r>
            <a:r>
              <a:rPr lang="en-GB" sz="2400" dirty="0" smtClean="0"/>
              <a:t>D) </a:t>
            </a:r>
            <a:r>
              <a:rPr lang="en-GB" sz="2400" dirty="0"/>
              <a:t>a </a:t>
            </a:r>
            <a:r>
              <a:rPr lang="en-GB" sz="2400" dirty="0" smtClean="0"/>
              <a:t>posterior</a:t>
            </a:r>
            <a:r>
              <a:rPr lang="en-GB" sz="2400" dirty="0"/>
              <a:t> </a:t>
            </a:r>
            <a:r>
              <a:rPr lang="en-GB" sz="2400" dirty="0" smtClean="0"/>
              <a:t>determines the class label</a:t>
            </a:r>
            <a:endParaRPr lang="en-GB" sz="2400" dirty="0"/>
          </a:p>
          <a:p>
            <a:pPr lvl="0">
              <a:spcBef>
                <a:spcPts val="476"/>
              </a:spcBef>
              <a:buClr>
                <a:schemeClr val="dk1"/>
              </a:buClr>
              <a:buSzPts val="2380"/>
            </a:pPr>
            <a:r>
              <a:rPr lang="en-GB" sz="2400" dirty="0"/>
              <a:t>It’s a probability distribution over model parameters obtained from prior beliefs and data</a:t>
            </a:r>
            <a:r>
              <a:rPr lang="en-GB" sz="2400" dirty="0" smtClean="0"/>
              <a:t>. </a:t>
            </a:r>
            <a:endParaRPr lang="en-GB" sz="2400" dirty="0"/>
          </a:p>
          <a:p>
            <a:pPr lvl="0">
              <a:spcBef>
                <a:spcPts val="476"/>
              </a:spcBef>
              <a:buClr>
                <a:schemeClr val="dk1"/>
              </a:buClr>
              <a:buSzPts val="2380"/>
            </a:pPr>
            <a:r>
              <a:rPr lang="en-GB" sz="2400" dirty="0"/>
              <a:t>When one uses likelihood to get point estimates of model parameters, it’s called </a:t>
            </a:r>
            <a:r>
              <a:rPr lang="en-GB" sz="2400" dirty="0" smtClean="0"/>
              <a:t>Maximum Likelihood estimation or </a:t>
            </a:r>
            <a:r>
              <a:rPr lang="en-GB" sz="2400" dirty="0"/>
              <a:t>MLE. </a:t>
            </a:r>
            <a:r>
              <a:rPr lang="en-GB" sz="2400" dirty="0" smtClean="0"/>
              <a:t> </a:t>
            </a:r>
            <a:endParaRPr lang="en-GB" sz="2400" dirty="0"/>
          </a:p>
          <a:p>
            <a:pPr lvl="0">
              <a:spcBef>
                <a:spcPts val="476"/>
              </a:spcBef>
              <a:buClr>
                <a:schemeClr val="dk1"/>
              </a:buClr>
              <a:buSzPts val="2380"/>
            </a:pPr>
            <a:r>
              <a:rPr lang="en-GB" sz="2400" dirty="0"/>
              <a:t>If one also takes the prior into account, then it’s </a:t>
            </a:r>
            <a:r>
              <a:rPr lang="en-GB" sz="2400" dirty="0" smtClean="0"/>
              <a:t>maximum a posteriori estimation (</a:t>
            </a:r>
            <a:r>
              <a:rPr lang="en-GB" sz="2400" dirty="0"/>
              <a:t>MAP). </a:t>
            </a:r>
          </a:p>
          <a:p>
            <a:pPr lvl="0">
              <a:spcBef>
                <a:spcPts val="476"/>
              </a:spcBef>
              <a:buClr>
                <a:schemeClr val="dk1"/>
              </a:buClr>
              <a:buSzPts val="2380"/>
            </a:pPr>
            <a:r>
              <a:rPr lang="en-GB" sz="2400" dirty="0"/>
              <a:t>MLE and MAP are the same if the prior is </a:t>
            </a:r>
            <a:r>
              <a:rPr lang="en-GB" sz="2400" dirty="0" smtClean="0"/>
              <a:t>uniform</a:t>
            </a:r>
          </a:p>
          <a:p>
            <a:pPr lvl="0">
              <a:spcBef>
                <a:spcPts val="476"/>
              </a:spcBef>
              <a:buClr>
                <a:schemeClr val="dk1"/>
              </a:buClr>
              <a:buSzPts val="2380"/>
            </a:pPr>
            <a:r>
              <a:rPr lang="en-GB" sz="2400" dirty="0" smtClean="0"/>
              <a:t>This forms the basis for Naïve Bayes classifier</a:t>
            </a:r>
            <a:endParaRPr lang="en-GB" sz="24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201</a:t>
            </a:fld>
            <a:endParaRPr lang="en-US"/>
          </a:p>
        </p:txBody>
      </p:sp>
    </p:spTree>
    <p:extLst>
      <p:ext uri="{BB962C8B-B14F-4D97-AF65-F5344CB8AC3E}">
        <p14:creationId xmlns:p14="http://schemas.microsoft.com/office/powerpoint/2010/main" val="249266125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25AF495-58E4-406B-9BA4-C2A374E6EF10}" type="slidenum">
              <a:rPr lang="en-US" altLang="ko-KR"/>
              <a:pPr/>
              <a:t>202</a:t>
            </a:fld>
            <a:endParaRPr lang="en-US" altLang="ko-KR"/>
          </a:p>
        </p:txBody>
      </p:sp>
      <p:sp>
        <p:nvSpPr>
          <p:cNvPr id="195586" name="Rectangle 2"/>
          <p:cNvSpPr>
            <a:spLocks noGrp="1" noChangeArrowheads="1"/>
          </p:cNvSpPr>
          <p:nvPr>
            <p:ph type="title"/>
          </p:nvPr>
        </p:nvSpPr>
        <p:spPr/>
        <p:txBody>
          <a:bodyPr/>
          <a:lstStyle/>
          <a:p>
            <a:r>
              <a:rPr lang="en-US" altLang="ko-KR" dirty="0"/>
              <a:t>Relation to Concept </a:t>
            </a:r>
            <a:r>
              <a:rPr lang="en-US" altLang="ko-KR" dirty="0" smtClean="0"/>
              <a:t>Learning</a:t>
            </a:r>
            <a:endParaRPr lang="en-US" altLang="ko-KR" dirty="0"/>
          </a:p>
        </p:txBody>
      </p:sp>
      <p:sp>
        <p:nvSpPr>
          <p:cNvPr id="195587" name="Rectangle 3"/>
          <p:cNvSpPr>
            <a:spLocks noGrp="1" noChangeArrowheads="1"/>
          </p:cNvSpPr>
          <p:nvPr>
            <p:ph type="body" idx="1"/>
          </p:nvPr>
        </p:nvSpPr>
        <p:spPr>
          <a:xfrm>
            <a:off x="228600" y="1371600"/>
            <a:ext cx="8382000" cy="4724400"/>
          </a:xfrm>
        </p:spPr>
        <p:txBody>
          <a:bodyPr>
            <a:normAutofit/>
          </a:bodyPr>
          <a:lstStyle/>
          <a:p>
            <a:pPr marL="57150" indent="0">
              <a:lnSpc>
                <a:spcPct val="110000"/>
              </a:lnSpc>
              <a:buNone/>
            </a:pPr>
            <a:r>
              <a:rPr lang="en-US" dirty="0" smtClean="0"/>
              <a:t>Concept </a:t>
            </a:r>
            <a:r>
              <a:rPr lang="en-US" dirty="0"/>
              <a:t>learning can be formulated as </a:t>
            </a:r>
            <a:endParaRPr lang="en-US" dirty="0" smtClean="0"/>
          </a:p>
          <a:p>
            <a:pPr lvl="1">
              <a:lnSpc>
                <a:spcPct val="110000"/>
              </a:lnSpc>
            </a:pPr>
            <a:r>
              <a:rPr lang="en-US" dirty="0" smtClean="0"/>
              <a:t>problem </a:t>
            </a:r>
            <a:r>
              <a:rPr lang="en-US" dirty="0"/>
              <a:t>of searching through a predefined space of potential </a:t>
            </a:r>
            <a:r>
              <a:rPr lang="en-US" dirty="0" smtClean="0"/>
              <a:t>hypotheses </a:t>
            </a:r>
            <a:r>
              <a:rPr lang="en-US" altLang="ko-KR" dirty="0"/>
              <a:t>space </a:t>
            </a:r>
            <a:r>
              <a:rPr lang="en-US" altLang="ko-KR" i="1" dirty="0"/>
              <a:t>H</a:t>
            </a:r>
            <a:r>
              <a:rPr lang="en-US" dirty="0" smtClean="0"/>
              <a:t> </a:t>
            </a:r>
            <a:r>
              <a:rPr lang="en-US" dirty="0"/>
              <a:t>for the hypothesis that best fits the training </a:t>
            </a:r>
            <a:r>
              <a:rPr lang="en-US" dirty="0" smtClean="0"/>
              <a:t>examples </a:t>
            </a:r>
            <a:r>
              <a:rPr lang="en-US" altLang="ko-KR" i="1" dirty="0"/>
              <a:t>D</a:t>
            </a:r>
          </a:p>
          <a:p>
            <a:pPr marL="0" indent="0">
              <a:lnSpc>
                <a:spcPct val="110000"/>
              </a:lnSpc>
              <a:buNone/>
            </a:pPr>
            <a:endParaRPr lang="en-US" altLang="ko-KR" sz="2800" dirty="0"/>
          </a:p>
        </p:txBody>
      </p:sp>
    </p:spTree>
    <p:extLst>
      <p:ext uri="{BB962C8B-B14F-4D97-AF65-F5344CB8AC3E}">
        <p14:creationId xmlns:p14="http://schemas.microsoft.com/office/powerpoint/2010/main" val="207649808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04AACE-9BE5-4D8C-BF8E-8F7F870DF243}" type="slidenum">
              <a:rPr lang="en-US" altLang="ko-KR"/>
              <a:pPr/>
              <a:t>203</a:t>
            </a:fld>
            <a:endParaRPr lang="en-US" altLang="ko-KR"/>
          </a:p>
        </p:txBody>
      </p:sp>
      <p:sp>
        <p:nvSpPr>
          <p:cNvPr id="208898" name="Rectangle 2"/>
          <p:cNvSpPr>
            <a:spLocks noGrp="1" noChangeArrowheads="1"/>
          </p:cNvSpPr>
          <p:nvPr>
            <p:ph type="title"/>
          </p:nvPr>
        </p:nvSpPr>
        <p:spPr/>
        <p:txBody>
          <a:bodyPr/>
          <a:lstStyle/>
          <a:p>
            <a:r>
              <a:rPr lang="en-US" altLang="ko-KR" dirty="0"/>
              <a:t>Relation to Concept </a:t>
            </a:r>
            <a:r>
              <a:rPr lang="en-US" altLang="ko-KR" dirty="0" smtClean="0"/>
              <a:t>Learning</a:t>
            </a:r>
            <a:endParaRPr lang="en-US" altLang="ko-KR" dirty="0"/>
          </a:p>
        </p:txBody>
      </p:sp>
      <p:sp>
        <p:nvSpPr>
          <p:cNvPr id="208899" name="Rectangle 3"/>
          <p:cNvSpPr>
            <a:spLocks noGrp="1" noChangeArrowheads="1"/>
          </p:cNvSpPr>
          <p:nvPr>
            <p:ph type="body" idx="1"/>
          </p:nvPr>
        </p:nvSpPr>
        <p:spPr>
          <a:xfrm>
            <a:off x="381000" y="1447800"/>
            <a:ext cx="8229600" cy="4525963"/>
          </a:xfrm>
        </p:spPr>
        <p:txBody>
          <a:bodyPr/>
          <a:lstStyle/>
          <a:p>
            <a:pPr>
              <a:lnSpc>
                <a:spcPct val="110000"/>
              </a:lnSpc>
            </a:pPr>
            <a:r>
              <a:rPr lang="en-US" altLang="ko-KR" sz="2400" dirty="0"/>
              <a:t>Assume fixed set of instances &lt;</a:t>
            </a:r>
            <a:r>
              <a:rPr lang="en-US" altLang="ko-KR" sz="2400" i="1" dirty="0"/>
              <a:t>x</a:t>
            </a:r>
            <a:r>
              <a:rPr lang="en-US" altLang="ko-KR" sz="2400" baseline="-25000" dirty="0"/>
              <a:t>1</a:t>
            </a:r>
            <a:r>
              <a:rPr lang="en-US" altLang="ko-KR" sz="2400" dirty="0"/>
              <a:t>,…, </a:t>
            </a:r>
            <a:r>
              <a:rPr lang="en-US" altLang="ko-KR" sz="2400" i="1" dirty="0"/>
              <a:t>x</a:t>
            </a:r>
            <a:r>
              <a:rPr lang="en-US" altLang="ko-KR" sz="2400" i="1" baseline="-25000" dirty="0"/>
              <a:t>m</a:t>
            </a:r>
            <a:r>
              <a:rPr lang="en-US" altLang="ko-KR" sz="2400" dirty="0"/>
              <a:t>&gt; </a:t>
            </a:r>
          </a:p>
          <a:p>
            <a:pPr>
              <a:lnSpc>
                <a:spcPct val="110000"/>
              </a:lnSpc>
            </a:pPr>
            <a:r>
              <a:rPr lang="en-US" altLang="ko-KR" sz="2400" dirty="0"/>
              <a:t>Assume </a:t>
            </a:r>
            <a:r>
              <a:rPr lang="en-US" altLang="ko-KR" sz="2400" i="1" dirty="0"/>
              <a:t>D</a:t>
            </a:r>
            <a:r>
              <a:rPr lang="en-US" altLang="ko-KR" sz="2400" dirty="0"/>
              <a:t> is the set of classifications: </a:t>
            </a:r>
            <a:r>
              <a:rPr lang="en-US" altLang="ko-KR" sz="2400" i="1" dirty="0"/>
              <a:t>D</a:t>
            </a:r>
            <a:r>
              <a:rPr lang="en-US" altLang="ko-KR" sz="2400" dirty="0"/>
              <a:t> = &lt;</a:t>
            </a:r>
            <a:r>
              <a:rPr lang="en-US" altLang="ko-KR" sz="2400" i="1" dirty="0"/>
              <a:t>c</a:t>
            </a:r>
            <a:r>
              <a:rPr lang="en-US" altLang="ko-KR" sz="2400" dirty="0"/>
              <a:t>(</a:t>
            </a:r>
            <a:r>
              <a:rPr lang="en-US" altLang="ko-KR" sz="2400" i="1" dirty="0"/>
              <a:t>x</a:t>
            </a:r>
            <a:r>
              <a:rPr lang="en-US" altLang="ko-KR" sz="2400" baseline="-25000" dirty="0"/>
              <a:t>1</a:t>
            </a:r>
            <a:r>
              <a:rPr lang="en-US" altLang="ko-KR" sz="2400" dirty="0"/>
              <a:t>),…,</a:t>
            </a:r>
            <a:r>
              <a:rPr lang="en-US" altLang="ko-KR" sz="2400" i="1" dirty="0"/>
              <a:t>c</a:t>
            </a:r>
            <a:r>
              <a:rPr lang="en-US" altLang="ko-KR" sz="2400" dirty="0"/>
              <a:t>(</a:t>
            </a:r>
            <a:r>
              <a:rPr lang="en-US" altLang="ko-KR" sz="2400" i="1" dirty="0" err="1"/>
              <a:t>x</a:t>
            </a:r>
            <a:r>
              <a:rPr lang="en-US" altLang="ko-KR" sz="2400" i="1" baseline="-25000" dirty="0" err="1"/>
              <a:t>m</a:t>
            </a:r>
            <a:r>
              <a:rPr lang="en-US" altLang="ko-KR" sz="2400" dirty="0"/>
              <a:t>)&gt; </a:t>
            </a:r>
          </a:p>
          <a:p>
            <a:pPr>
              <a:lnSpc>
                <a:spcPct val="110000"/>
              </a:lnSpc>
            </a:pPr>
            <a:r>
              <a:rPr lang="en-US" altLang="ko-KR" sz="2400" dirty="0"/>
              <a:t>Choose </a:t>
            </a:r>
            <a:r>
              <a:rPr lang="en-US" altLang="ko-KR" sz="2400" i="1" dirty="0"/>
              <a:t>P</a:t>
            </a:r>
            <a:r>
              <a:rPr lang="en-US" altLang="ko-KR" sz="2400" dirty="0"/>
              <a:t>(</a:t>
            </a:r>
            <a:r>
              <a:rPr lang="en-US" altLang="ko-KR" sz="2400" i="1" dirty="0" err="1"/>
              <a:t>D</a:t>
            </a:r>
            <a:r>
              <a:rPr lang="en-US" altLang="ko-KR" sz="2400" dirty="0" err="1"/>
              <a:t>|</a:t>
            </a:r>
            <a:r>
              <a:rPr lang="en-US" altLang="ko-KR" sz="2400" i="1" dirty="0" err="1"/>
              <a:t>h</a:t>
            </a:r>
            <a:r>
              <a:rPr lang="en-US" altLang="ko-KR" sz="2400" dirty="0"/>
              <a:t>):</a:t>
            </a:r>
          </a:p>
          <a:p>
            <a:pPr lvl="1">
              <a:lnSpc>
                <a:spcPct val="110000"/>
              </a:lnSpc>
              <a:buFont typeface="Wingdings" panose="05000000000000000000" pitchFamily="2" charset="2"/>
              <a:buChar char="§"/>
            </a:pPr>
            <a:r>
              <a:rPr lang="en-US" altLang="ko-KR" sz="2000" i="1" dirty="0"/>
              <a:t>P</a:t>
            </a:r>
            <a:r>
              <a:rPr lang="en-US" altLang="ko-KR" sz="2000" dirty="0"/>
              <a:t>(</a:t>
            </a:r>
            <a:r>
              <a:rPr lang="en-US" altLang="ko-KR" sz="2000" i="1" dirty="0" err="1"/>
              <a:t>D</a:t>
            </a:r>
            <a:r>
              <a:rPr lang="en-US" altLang="ko-KR" sz="2000" dirty="0" err="1"/>
              <a:t>|</a:t>
            </a:r>
            <a:r>
              <a:rPr lang="en-US" altLang="ko-KR" sz="2000" i="1" dirty="0" err="1"/>
              <a:t>h</a:t>
            </a:r>
            <a:r>
              <a:rPr lang="en-US" altLang="ko-KR" sz="2000" dirty="0"/>
              <a:t>) = 1 if </a:t>
            </a:r>
            <a:r>
              <a:rPr lang="en-US" altLang="ko-KR" sz="2000" i="1" dirty="0"/>
              <a:t>h</a:t>
            </a:r>
            <a:r>
              <a:rPr lang="en-US" altLang="ko-KR" sz="2000" dirty="0"/>
              <a:t> consistent with </a:t>
            </a:r>
            <a:r>
              <a:rPr lang="en-US" altLang="ko-KR" sz="2000" i="1" dirty="0"/>
              <a:t>D</a:t>
            </a:r>
          </a:p>
          <a:p>
            <a:pPr lvl="1">
              <a:lnSpc>
                <a:spcPct val="110000"/>
              </a:lnSpc>
              <a:buFont typeface="Wingdings" panose="05000000000000000000" pitchFamily="2" charset="2"/>
              <a:buChar char="§"/>
            </a:pPr>
            <a:r>
              <a:rPr lang="en-US" altLang="ko-KR" sz="2000" i="1" dirty="0"/>
              <a:t>P</a:t>
            </a:r>
            <a:r>
              <a:rPr lang="en-US" altLang="ko-KR" sz="2000" dirty="0"/>
              <a:t>(</a:t>
            </a:r>
            <a:r>
              <a:rPr lang="en-US" altLang="ko-KR" sz="2000" i="1" dirty="0" err="1"/>
              <a:t>D</a:t>
            </a:r>
            <a:r>
              <a:rPr lang="en-US" altLang="ko-KR" sz="2000" dirty="0" err="1"/>
              <a:t>|</a:t>
            </a:r>
            <a:r>
              <a:rPr lang="en-US" altLang="ko-KR" sz="2000" i="1" dirty="0" err="1"/>
              <a:t>h</a:t>
            </a:r>
            <a:r>
              <a:rPr lang="en-US" altLang="ko-KR" sz="2000" dirty="0"/>
              <a:t>) = 0 otherwise</a:t>
            </a:r>
          </a:p>
          <a:p>
            <a:pPr>
              <a:lnSpc>
                <a:spcPct val="110000"/>
              </a:lnSpc>
            </a:pPr>
            <a:r>
              <a:rPr lang="en-US" altLang="ko-KR" sz="2400" dirty="0"/>
              <a:t>Choose </a:t>
            </a:r>
            <a:r>
              <a:rPr lang="en-US" altLang="ko-KR" sz="2400" i="1" dirty="0"/>
              <a:t>P</a:t>
            </a:r>
            <a:r>
              <a:rPr lang="en-US" altLang="ko-KR" sz="2400" dirty="0"/>
              <a:t>(</a:t>
            </a:r>
            <a:r>
              <a:rPr lang="en-US" altLang="ko-KR" sz="2400" i="1" dirty="0"/>
              <a:t>h</a:t>
            </a:r>
            <a:r>
              <a:rPr lang="en-US" altLang="ko-KR" sz="2400" dirty="0"/>
              <a:t>) to be </a:t>
            </a:r>
            <a:r>
              <a:rPr lang="en-US" altLang="ko-KR" sz="2400" i="1" dirty="0"/>
              <a:t>uniform</a:t>
            </a:r>
            <a:r>
              <a:rPr lang="en-US" altLang="ko-KR" sz="2400" dirty="0"/>
              <a:t> distribution</a:t>
            </a:r>
          </a:p>
          <a:p>
            <a:pPr lvl="1">
              <a:lnSpc>
                <a:spcPct val="110000"/>
              </a:lnSpc>
              <a:buFont typeface="Wingdings" panose="05000000000000000000" pitchFamily="2" charset="2"/>
              <a:buChar char="§"/>
            </a:pPr>
            <a:r>
              <a:rPr lang="en-US" altLang="ko-KR" sz="2000" i="1" dirty="0"/>
              <a:t>P</a:t>
            </a:r>
            <a:r>
              <a:rPr lang="en-US" altLang="ko-KR" sz="2000" dirty="0"/>
              <a:t>(</a:t>
            </a:r>
            <a:r>
              <a:rPr lang="en-US" altLang="ko-KR" sz="2000" i="1" dirty="0"/>
              <a:t>h</a:t>
            </a:r>
            <a:r>
              <a:rPr lang="en-US" altLang="ko-KR" sz="2000" dirty="0"/>
              <a:t>) = 1/|</a:t>
            </a:r>
            <a:r>
              <a:rPr lang="en-US" altLang="ko-KR" sz="2000" i="1" dirty="0"/>
              <a:t>H</a:t>
            </a:r>
            <a:r>
              <a:rPr lang="en-US" altLang="ko-KR" sz="2000" dirty="0"/>
              <a:t>| </a:t>
            </a:r>
            <a:r>
              <a:rPr lang="en-US" altLang="ko-KR" sz="2000" dirty="0" smtClean="0"/>
              <a:t>	for </a:t>
            </a:r>
            <a:r>
              <a:rPr lang="en-US" altLang="ko-KR" sz="2000" dirty="0"/>
              <a:t>all </a:t>
            </a:r>
            <a:r>
              <a:rPr lang="en-US" altLang="ko-KR" sz="2000" i="1" dirty="0"/>
              <a:t>h</a:t>
            </a:r>
            <a:r>
              <a:rPr lang="en-US" altLang="ko-KR" sz="2000" dirty="0"/>
              <a:t> in </a:t>
            </a:r>
            <a:r>
              <a:rPr lang="en-US" altLang="ko-KR" sz="2000" i="1" dirty="0"/>
              <a:t>H</a:t>
            </a:r>
          </a:p>
          <a:p>
            <a:pPr>
              <a:lnSpc>
                <a:spcPct val="110000"/>
              </a:lnSpc>
            </a:pPr>
            <a:endParaRPr lang="en-US" altLang="ko-KR" sz="2400" dirty="0"/>
          </a:p>
        </p:txBody>
      </p:sp>
    </p:spTree>
    <p:extLst>
      <p:ext uri="{BB962C8B-B14F-4D97-AF65-F5344CB8AC3E}">
        <p14:creationId xmlns:p14="http://schemas.microsoft.com/office/powerpoint/2010/main" val="215831375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04AACE-9BE5-4D8C-BF8E-8F7F870DF243}" type="slidenum">
              <a:rPr lang="en-US" altLang="ko-KR"/>
              <a:pPr/>
              <a:t>204</a:t>
            </a:fld>
            <a:endParaRPr lang="en-US" altLang="ko-KR"/>
          </a:p>
        </p:txBody>
      </p:sp>
      <p:sp>
        <p:nvSpPr>
          <p:cNvPr id="208898" name="Rectangle 2"/>
          <p:cNvSpPr>
            <a:spLocks noGrp="1" noChangeArrowheads="1"/>
          </p:cNvSpPr>
          <p:nvPr>
            <p:ph type="title"/>
          </p:nvPr>
        </p:nvSpPr>
        <p:spPr/>
        <p:txBody>
          <a:bodyPr/>
          <a:lstStyle/>
          <a:p>
            <a:r>
              <a:rPr lang="en-US" altLang="ko-KR" dirty="0"/>
              <a:t>Relation to Concept </a:t>
            </a:r>
            <a:r>
              <a:rPr lang="en-US" altLang="ko-KR" dirty="0" smtClean="0"/>
              <a:t>Learning</a:t>
            </a:r>
            <a:endParaRPr lang="en-US" altLang="ko-KR" dirty="0"/>
          </a:p>
        </p:txBody>
      </p:sp>
      <p:sp>
        <p:nvSpPr>
          <p:cNvPr id="208899" name="Rectangle 3"/>
          <p:cNvSpPr>
            <a:spLocks noGrp="1" noChangeArrowheads="1"/>
          </p:cNvSpPr>
          <p:nvPr>
            <p:ph type="body" idx="1"/>
          </p:nvPr>
        </p:nvSpPr>
        <p:spPr>
          <a:xfrm>
            <a:off x="381000" y="1447800"/>
            <a:ext cx="8763000" cy="4525963"/>
          </a:xfrm>
        </p:spPr>
        <p:txBody>
          <a:bodyPr/>
          <a:lstStyle/>
          <a:p>
            <a:pPr>
              <a:lnSpc>
                <a:spcPct val="110000"/>
              </a:lnSpc>
            </a:pPr>
            <a:r>
              <a:rPr lang="en-US" altLang="ko-KR" sz="2400" dirty="0" smtClean="0"/>
              <a:t>P(</a:t>
            </a:r>
            <a:r>
              <a:rPr lang="en-US" altLang="ko-KR" sz="2400" dirty="0" err="1" smtClean="0"/>
              <a:t>h|D</a:t>
            </a:r>
            <a:r>
              <a:rPr lang="en-US" altLang="ko-KR" sz="2400" dirty="0" smtClean="0"/>
              <a:t>) = P(</a:t>
            </a:r>
            <a:r>
              <a:rPr lang="en-US" altLang="ko-KR" sz="2400" dirty="0" err="1" smtClean="0"/>
              <a:t>D|h</a:t>
            </a:r>
            <a:r>
              <a:rPr lang="en-US" altLang="ko-KR" sz="2400" dirty="0" smtClean="0"/>
              <a:t>)P(h) = 0 if h is inconsistent with D </a:t>
            </a:r>
            <a:r>
              <a:rPr lang="en-US" altLang="ko-KR" sz="2400" dirty="0" err="1" smtClean="0"/>
              <a:t>ie</a:t>
            </a:r>
            <a:r>
              <a:rPr lang="en-US" altLang="ko-KR" sz="2400" dirty="0" smtClean="0"/>
              <a:t>. P(</a:t>
            </a:r>
            <a:r>
              <a:rPr lang="en-US" altLang="ko-KR" sz="2400" dirty="0" err="1" smtClean="0"/>
              <a:t>D|h</a:t>
            </a:r>
            <a:r>
              <a:rPr lang="en-US" altLang="ko-KR" sz="2400" dirty="0" smtClean="0"/>
              <a:t>)=0)</a:t>
            </a:r>
          </a:p>
          <a:p>
            <a:pPr marL="457200" lvl="1" indent="0">
              <a:lnSpc>
                <a:spcPct val="110000"/>
              </a:lnSpc>
              <a:buNone/>
            </a:pPr>
            <a:endParaRPr lang="en-US" altLang="ko-KR" sz="2000" dirty="0"/>
          </a:p>
          <a:p>
            <a:pPr>
              <a:lnSpc>
                <a:spcPct val="110000"/>
              </a:lnSpc>
            </a:pPr>
            <a:endParaRPr lang="en-US" altLang="ko-KR" sz="2400" dirty="0"/>
          </a:p>
        </p:txBody>
      </p:sp>
      <p:pic>
        <p:nvPicPr>
          <p:cNvPr id="208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5227433"/>
            <a:ext cx="4524375" cy="100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3"/>
          <a:srcRect l="10744" t="26285" r="9091" b="18873"/>
          <a:stretch/>
        </p:blipFill>
        <p:spPr>
          <a:xfrm>
            <a:off x="609600" y="2064470"/>
            <a:ext cx="7772400" cy="2964730"/>
          </a:xfrm>
          <a:prstGeom prst="rect">
            <a:avLst/>
          </a:prstGeom>
        </p:spPr>
      </p:pic>
    </p:spTree>
    <p:extLst>
      <p:ext uri="{BB962C8B-B14F-4D97-AF65-F5344CB8AC3E}">
        <p14:creationId xmlns:p14="http://schemas.microsoft.com/office/powerpoint/2010/main" val="168495383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References</a:t>
            </a:r>
            <a:endParaRPr lang="en-US"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205</a:t>
            </a:fld>
            <a:endParaRPr lang="en-US"/>
          </a:p>
        </p:txBody>
      </p:sp>
      <p:sp>
        <p:nvSpPr>
          <p:cNvPr id="4" name="Rectangle 3"/>
          <p:cNvSpPr/>
          <p:nvPr/>
        </p:nvSpPr>
        <p:spPr>
          <a:xfrm>
            <a:off x="685800" y="1676400"/>
            <a:ext cx="7848600" cy="2308324"/>
          </a:xfrm>
          <a:prstGeom prst="rect">
            <a:avLst/>
          </a:prstGeom>
        </p:spPr>
        <p:txBody>
          <a:bodyPr wrap="square">
            <a:spAutoFit/>
          </a:bodyPr>
          <a:lstStyle/>
          <a:p>
            <a:r>
              <a:rPr lang="en-US" dirty="0" smtClean="0">
                <a:hlinkClick r:id=""/>
              </a:rPr>
              <a:t>Probability Distributions</a:t>
            </a:r>
          </a:p>
          <a:p>
            <a:endParaRPr lang="en-US" dirty="0" smtClean="0">
              <a:hlinkClick r:id=""/>
            </a:endParaRPr>
          </a:p>
          <a:p>
            <a:r>
              <a:rPr lang="en-US" dirty="0" smtClean="0">
                <a:hlinkClick r:id=""/>
              </a:rPr>
              <a:t>https</a:t>
            </a:r>
            <a:r>
              <a:rPr lang="en-US" dirty="0">
                <a:hlinkClick r:id="rId2"/>
              </a:rPr>
              <a:t>://</a:t>
            </a:r>
            <a:r>
              <a:rPr lang="en-US" dirty="0" smtClean="0">
                <a:hlinkClick r:id="rId2"/>
              </a:rPr>
              <a:t>www.youtube.com/watch?v=b9a27XN_6tg</a:t>
            </a:r>
            <a:endParaRPr lang="en-US" dirty="0" smtClean="0"/>
          </a:p>
          <a:p>
            <a:r>
              <a:rPr lang="en-US" dirty="0">
                <a:hlinkClick r:id="rId3"/>
              </a:rPr>
              <a:t>https://</a:t>
            </a:r>
            <a:r>
              <a:rPr lang="en-US" dirty="0" smtClean="0">
                <a:hlinkClick r:id="rId3"/>
              </a:rPr>
              <a:t>www.youtube.com/watch?v=YXLVjCKVP7U</a:t>
            </a:r>
            <a:endParaRPr lang="en-US" dirty="0" smtClean="0"/>
          </a:p>
          <a:p>
            <a:endParaRPr lang="en-US" dirty="0" smtClean="0"/>
          </a:p>
          <a:p>
            <a:endParaRPr lang="en-US" dirty="0"/>
          </a:p>
          <a:p>
            <a:r>
              <a:rPr lang="en-US" dirty="0" smtClean="0"/>
              <a:t>Bayesian Learning</a:t>
            </a:r>
            <a:endParaRPr lang="en-US" dirty="0"/>
          </a:p>
          <a:p>
            <a:r>
              <a:rPr lang="en-US" dirty="0" smtClean="0">
                <a:hlinkClick r:id="rId4"/>
              </a:rPr>
              <a:t>https</a:t>
            </a:r>
            <a:r>
              <a:rPr lang="en-US" dirty="0">
                <a:hlinkClick r:id="rId4"/>
              </a:rPr>
              <a:t>://</a:t>
            </a:r>
            <a:r>
              <a:rPr lang="en-US" dirty="0" smtClean="0">
                <a:hlinkClick r:id="rId4"/>
              </a:rPr>
              <a:t>www.youtube.com/watch?v=E3l26bTdtxI</a:t>
            </a:r>
            <a:endParaRPr lang="en-US" dirty="0" smtClean="0"/>
          </a:p>
          <a:p>
            <a:endParaRPr lang="en-US" dirty="0"/>
          </a:p>
        </p:txBody>
      </p:sp>
    </p:spTree>
    <p:extLst>
      <p:ext uri="{BB962C8B-B14F-4D97-AF65-F5344CB8AC3E}">
        <p14:creationId xmlns:p14="http://schemas.microsoft.com/office/powerpoint/2010/main" val="107071128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419600"/>
            <a:ext cx="6096000" cy="1143000"/>
          </a:xfrm>
        </p:spPr>
        <p:txBody>
          <a:bodyPr/>
          <a:lstStyle/>
          <a:p>
            <a:r>
              <a:rPr lang="en-US" dirty="0" smtClean="0"/>
              <a:t>Thank you for your time!!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905000"/>
            <a:ext cx="1981200" cy="2246539"/>
          </a:xfrm>
          <a:prstGeom prst="rect">
            <a:avLst/>
          </a:prstGeom>
        </p:spPr>
      </p:pic>
    </p:spTree>
    <p:extLst>
      <p:ext uri="{BB962C8B-B14F-4D97-AF65-F5344CB8AC3E}">
        <p14:creationId xmlns:p14="http://schemas.microsoft.com/office/powerpoint/2010/main" val="64889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362200" y="3352800"/>
            <a:ext cx="6172200" cy="1066800"/>
          </a:xfrm>
        </p:spPr>
        <p:txBody>
          <a:bodyPr/>
          <a:lstStyle/>
          <a:p>
            <a:pPr algn="ctr" fontAlgn="auto">
              <a:spcAft>
                <a:spcPts val="0"/>
              </a:spcAft>
              <a:defRPr/>
            </a:pPr>
            <a:r>
              <a:rPr lang="en-US" sz="4000" dirty="0">
                <a:solidFill>
                  <a:srgbClr val="FFFF66"/>
                </a:solidFill>
              </a:rPr>
              <a:t>Machine Learning</a:t>
            </a:r>
            <a:br>
              <a:rPr lang="en-US" sz="4000" dirty="0">
                <a:solidFill>
                  <a:srgbClr val="FFFF66"/>
                </a:solidFill>
              </a:rPr>
            </a:br>
            <a:r>
              <a:rPr lang="en-US" sz="4000" dirty="0">
                <a:solidFill>
                  <a:srgbClr val="FFFF66"/>
                </a:solidFill>
              </a:rPr>
              <a:t>DSECL    ZG565</a:t>
            </a:r>
            <a:endParaRPr lang="en-US" sz="4000" dirty="0">
              <a:solidFill>
                <a:srgbClr val="FFFF66"/>
              </a:solidFill>
              <a:latin typeface="+mn-lt"/>
            </a:endParaRPr>
          </a:p>
        </p:txBody>
      </p:sp>
      <p:sp>
        <p:nvSpPr>
          <p:cNvPr id="5" name="Content Placeholder 1"/>
          <p:cNvSpPr>
            <a:spLocks noGrp="1"/>
          </p:cNvSpPr>
          <p:nvPr>
            <p:ph sz="quarter" idx="4294967295"/>
          </p:nvPr>
        </p:nvSpPr>
        <p:spPr>
          <a:xfrm>
            <a:off x="2895600" y="4572000"/>
            <a:ext cx="5791200" cy="990600"/>
          </a:xfrm>
          <a:prstGeom prst="rect">
            <a:avLst/>
          </a:prstGeom>
        </p:spPr>
        <p:txBody>
          <a:bodyPr rtlCol="0">
            <a:normAutofit fontScale="70000" lnSpcReduction="20000"/>
          </a:bodyPr>
          <a:lstStyle/>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Dr. Chetana Gavankar, </a:t>
            </a:r>
            <a:r>
              <a:rPr lang="en-US" sz="2800" dirty="0" err="1">
                <a:solidFill>
                  <a:schemeClr val="bg1"/>
                </a:solidFill>
                <a:cs typeface="Courier New" pitchFamily="49" charset="0"/>
              </a:rPr>
              <a:t>Ph.D</a:t>
            </a:r>
            <a:r>
              <a:rPr lang="en-US" sz="2800" dirty="0">
                <a:solidFill>
                  <a:schemeClr val="bg1"/>
                </a:solidFill>
                <a:cs typeface="Courier New" pitchFamily="49" charset="0"/>
              </a:rPr>
              <a:t>,</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Chetana.gavankar@pilani.bits-pilani.ac.in</a:t>
            </a:r>
          </a:p>
          <a:p>
            <a:pPr marL="365760" indent="-256032" algn="r" fontAlgn="auto">
              <a:lnSpc>
                <a:spcPct val="100000"/>
              </a:lnSpc>
              <a:spcAft>
                <a:spcPts val="0"/>
              </a:spcAft>
              <a:buClr>
                <a:schemeClr val="accent1"/>
              </a:buClr>
              <a:buSzPct val="68000"/>
              <a:buNone/>
              <a:defRPr/>
            </a:pPr>
            <a:endParaRPr lang="en-US" sz="2800" dirty="0" smtClean="0">
              <a:solidFill>
                <a:schemeClr val="bg1"/>
              </a:solidFill>
              <a:latin typeface="+mn-lt"/>
              <a:cs typeface="Courier New" pitchFamily="49" charset="0"/>
            </a:endParaRPr>
          </a:p>
        </p:txBody>
      </p:sp>
    </p:spTree>
    <p:extLst>
      <p:ext uri="{BB962C8B-B14F-4D97-AF65-F5344CB8AC3E}">
        <p14:creationId xmlns:p14="http://schemas.microsoft.com/office/powerpoint/2010/main" val="1982245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4294200"/>
            <a:ext cx="8458200" cy="2209800"/>
          </a:xfrm>
        </p:spPr>
        <p:txBody>
          <a:bodyPr rtlCol="0">
            <a:normAutofit/>
          </a:bodyPr>
          <a:lstStyle/>
          <a:p>
            <a:pPr marL="365760" indent="-256032" algn="ctr" fontAlgn="auto">
              <a:lnSpc>
                <a:spcPct val="100000"/>
              </a:lnSpc>
              <a:spcAft>
                <a:spcPts val="0"/>
              </a:spcAft>
              <a:buClr>
                <a:schemeClr val="accent1"/>
              </a:buClr>
              <a:buSzPct val="68000"/>
              <a:defRPr/>
            </a:pPr>
            <a:r>
              <a:rPr lang="en-US" sz="3600" dirty="0">
                <a:latin typeface="+mn-lt"/>
                <a:cs typeface="Courier New" pitchFamily="49" charset="0"/>
              </a:rPr>
              <a:t>Lecture No. – 4</a:t>
            </a:r>
            <a:r>
              <a:rPr lang="en-US" sz="3600" dirty="0" smtClean="0">
                <a:latin typeface="+mn-lt"/>
                <a:cs typeface="Courier New" pitchFamily="49" charset="0"/>
              </a:rPr>
              <a:t> | Naïve Bayes Classifier</a:t>
            </a:r>
          </a:p>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Date </a:t>
            </a:r>
            <a:r>
              <a:rPr lang="en-US" sz="3600" dirty="0">
                <a:latin typeface="+mn-lt"/>
                <a:cs typeface="Courier New" pitchFamily="49" charset="0"/>
              </a:rPr>
              <a:t>– </a:t>
            </a:r>
            <a:r>
              <a:rPr lang="en-US" sz="3600" dirty="0" smtClean="0">
                <a:latin typeface="+mn-lt"/>
                <a:cs typeface="Courier New" pitchFamily="49" charset="0"/>
              </a:rPr>
              <a:t>20/09/2020</a:t>
            </a:r>
            <a:endParaRPr lang="en-US" sz="36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600" dirty="0">
                <a:latin typeface="+mn-lt"/>
                <a:cs typeface="Courier New" pitchFamily="49" charset="0"/>
              </a:rPr>
              <a:t>Time – </a:t>
            </a:r>
            <a:r>
              <a:rPr lang="en-US" sz="3600" dirty="0" smtClean="0">
                <a:latin typeface="+mn-lt"/>
                <a:cs typeface="Courier New" pitchFamily="49" charset="0"/>
              </a:rPr>
              <a:t>1:55 </a:t>
            </a:r>
            <a:r>
              <a:rPr lang="en-US" sz="3600" dirty="0">
                <a:latin typeface="+mn-lt"/>
                <a:cs typeface="Courier New" pitchFamily="49" charset="0"/>
              </a:rPr>
              <a:t>P</a:t>
            </a:r>
            <a:r>
              <a:rPr lang="en-US" sz="3600" dirty="0" smtClean="0">
                <a:latin typeface="+mn-lt"/>
                <a:cs typeface="Courier New" pitchFamily="49" charset="0"/>
              </a:rPr>
              <a:t>M </a:t>
            </a:r>
            <a:r>
              <a:rPr lang="en-US" sz="3600" dirty="0">
                <a:latin typeface="+mn-lt"/>
                <a:cs typeface="Courier New" pitchFamily="49" charset="0"/>
              </a:rPr>
              <a:t>– 4</a:t>
            </a:r>
            <a:r>
              <a:rPr lang="en-US" sz="3600" dirty="0" smtClean="0">
                <a:latin typeface="+mn-lt"/>
                <a:cs typeface="Courier New" pitchFamily="49" charset="0"/>
              </a:rPr>
              <a:t>:00 </a:t>
            </a:r>
            <a:r>
              <a:rPr lang="en-US" sz="3600" dirty="0">
                <a:latin typeface="+mn-lt"/>
                <a:cs typeface="Courier New" pitchFamily="49" charset="0"/>
              </a:rPr>
              <a:t>P</a:t>
            </a:r>
            <a:r>
              <a:rPr lang="en-US" sz="3600" dirty="0" smtClean="0">
                <a:latin typeface="+mn-lt"/>
                <a:cs typeface="Courier New" pitchFamily="49" charset="0"/>
              </a:rPr>
              <a:t>M</a:t>
            </a:r>
            <a:endParaRPr lang="en-US" sz="3600" dirty="0">
              <a:latin typeface="+mn-lt"/>
              <a:cs typeface="Courier New" pitchFamily="49" charset="0"/>
            </a:endParaRPr>
          </a:p>
        </p:txBody>
      </p:sp>
    </p:spTree>
    <p:extLst>
      <p:ext uri="{BB962C8B-B14F-4D97-AF65-F5344CB8AC3E}">
        <p14:creationId xmlns:p14="http://schemas.microsoft.com/office/powerpoint/2010/main" val="329604897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Session Content</a:t>
            </a:r>
            <a:endParaRPr lang="en-US" b="1" dirty="0"/>
          </a:p>
        </p:txBody>
      </p:sp>
      <p:sp>
        <p:nvSpPr>
          <p:cNvPr id="3" name="Content Placeholder 2"/>
          <p:cNvSpPr>
            <a:spLocks noGrp="1"/>
          </p:cNvSpPr>
          <p:nvPr>
            <p:ph idx="1"/>
          </p:nvPr>
        </p:nvSpPr>
        <p:spPr/>
        <p:txBody>
          <a:bodyPr>
            <a:normAutofit lnSpcReduction="10000"/>
          </a:bodyPr>
          <a:lstStyle/>
          <a:p>
            <a:pPr lvl="1">
              <a:buFont typeface="Arial" panose="020B0604020202020204" pitchFamily="34" charset="0"/>
              <a:buChar char="•"/>
            </a:pPr>
            <a:r>
              <a:rPr lang="en-US" dirty="0" smtClean="0"/>
              <a:t>Quick recap</a:t>
            </a:r>
          </a:p>
          <a:p>
            <a:pPr lvl="1">
              <a:buFont typeface="Arial" panose="020B0604020202020204" pitchFamily="34" charset="0"/>
              <a:buChar char="•"/>
            </a:pPr>
            <a:r>
              <a:rPr lang="en-US" dirty="0" smtClean="0"/>
              <a:t>Probabilistic </a:t>
            </a:r>
            <a:r>
              <a:rPr lang="en-US" dirty="0"/>
              <a:t>Generative </a:t>
            </a:r>
            <a:r>
              <a:rPr lang="en-US" dirty="0" smtClean="0"/>
              <a:t>Classifiers</a:t>
            </a:r>
            <a:r>
              <a:rPr lang="en-US" dirty="0"/>
              <a:t> </a:t>
            </a:r>
            <a:endParaRPr lang="en-US" dirty="0" smtClean="0"/>
          </a:p>
          <a:p>
            <a:pPr lvl="1">
              <a:buFont typeface="Arial" panose="020B0604020202020204" pitchFamily="34" charset="0"/>
              <a:buChar char="•"/>
            </a:pPr>
            <a:r>
              <a:rPr lang="en-US" dirty="0" smtClean="0"/>
              <a:t>Bayes </a:t>
            </a:r>
            <a:r>
              <a:rPr lang="en-US" dirty="0"/>
              <a:t>optimal </a:t>
            </a:r>
            <a:r>
              <a:rPr lang="en-US" dirty="0" smtClean="0"/>
              <a:t>classifier</a:t>
            </a:r>
            <a:r>
              <a:rPr lang="en-US" dirty="0"/>
              <a:t> (T1 book by Tom Mitchell - </a:t>
            </a:r>
            <a:r>
              <a:rPr lang="en-US" dirty="0" smtClean="0"/>
              <a:t>6.7) </a:t>
            </a:r>
          </a:p>
          <a:p>
            <a:pPr lvl="1">
              <a:buFont typeface="Arial" panose="020B0604020202020204" pitchFamily="34" charset="0"/>
              <a:buChar char="•"/>
            </a:pPr>
            <a:r>
              <a:rPr lang="en-US" dirty="0" smtClean="0"/>
              <a:t>Gibbs Algorithm (T1 </a:t>
            </a:r>
            <a:r>
              <a:rPr lang="en-US" dirty="0"/>
              <a:t>book by Tom Mitchell - </a:t>
            </a:r>
            <a:r>
              <a:rPr lang="en-US" dirty="0" smtClean="0"/>
              <a:t>6.8) </a:t>
            </a:r>
          </a:p>
          <a:p>
            <a:pPr lvl="1">
              <a:buFont typeface="Arial" panose="020B0604020202020204" pitchFamily="34" charset="0"/>
              <a:buChar char="•"/>
            </a:pPr>
            <a:r>
              <a:rPr lang="en-US" dirty="0" smtClean="0"/>
              <a:t>Naïve </a:t>
            </a:r>
            <a:r>
              <a:rPr lang="en-US" dirty="0"/>
              <a:t>Bayes </a:t>
            </a:r>
            <a:r>
              <a:rPr lang="en-US" dirty="0" smtClean="0"/>
              <a:t>Classifier (T1 book by Tom Mitchell - 6.9)</a:t>
            </a:r>
          </a:p>
          <a:p>
            <a:pPr lvl="1">
              <a:buFont typeface="Arial" panose="020B0604020202020204" pitchFamily="34" charset="0"/>
              <a:buChar char="•"/>
            </a:pPr>
            <a:r>
              <a:rPr lang="en-US" dirty="0" smtClean="0"/>
              <a:t>Text </a:t>
            </a:r>
            <a:r>
              <a:rPr lang="en-US" dirty="0"/>
              <a:t>classification </a:t>
            </a:r>
            <a:r>
              <a:rPr lang="en-US" dirty="0" smtClean="0"/>
              <a:t>model </a:t>
            </a:r>
            <a:r>
              <a:rPr lang="en-US" dirty="0"/>
              <a:t>(T1 book by Tom Mitchell - 6.9</a:t>
            </a:r>
            <a:r>
              <a:rPr lang="en-US" dirty="0" smtClean="0"/>
              <a:t>)</a:t>
            </a:r>
          </a:p>
          <a:p>
            <a:pPr lvl="1">
              <a:buFont typeface="Arial" panose="020B0604020202020204" pitchFamily="34" charset="0"/>
              <a:buChar char="•"/>
            </a:pPr>
            <a:r>
              <a:rPr lang="en-US" dirty="0" smtClean="0"/>
              <a:t>Image </a:t>
            </a:r>
            <a:r>
              <a:rPr lang="en-US" dirty="0"/>
              <a:t>classification</a:t>
            </a:r>
          </a:p>
          <a:p>
            <a:pPr lvl="1">
              <a:buFont typeface="Arial" panose="020B0604020202020204" pitchFamily="34" charset="0"/>
              <a:buChar char="•"/>
            </a:pPr>
            <a:endParaRPr lang="en-US" dirty="0" smtClean="0"/>
          </a:p>
          <a:p>
            <a:pPr marL="457200" lvl="1" indent="0">
              <a:buNone/>
            </a:pPr>
            <a:endParaRPr lang="en-US" dirty="0"/>
          </a:p>
          <a:p>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209</a:t>
            </a:fld>
            <a:endParaRPr lang="en-US"/>
          </a:p>
        </p:txBody>
      </p:sp>
    </p:spTree>
    <p:extLst>
      <p:ext uri="{BB962C8B-B14F-4D97-AF65-F5344CB8AC3E}">
        <p14:creationId xmlns:p14="http://schemas.microsoft.com/office/powerpoint/2010/main" val="3990814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6"/>
          <p:cNvSpPr txBox="1">
            <a:spLocks noGrp="1"/>
          </p:cNvSpPr>
          <p:nvPr>
            <p:ph type="title"/>
          </p:nvPr>
        </p:nvSpPr>
        <p:spPr>
          <a:xfrm>
            <a:off x="191552" y="748163"/>
            <a:ext cx="7431600" cy="6351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dirty="0"/>
              <a:t>When Do We Use Machine Learning?</a:t>
            </a:r>
            <a:endParaRPr sz="3600" dirty="0"/>
          </a:p>
        </p:txBody>
      </p:sp>
      <p:sp>
        <p:nvSpPr>
          <p:cNvPr id="360" name="Google Shape;360;p56"/>
          <p:cNvSpPr txBox="1"/>
          <p:nvPr/>
        </p:nvSpPr>
        <p:spPr>
          <a:xfrm>
            <a:off x="653674" y="1447800"/>
            <a:ext cx="8178175" cy="1943350"/>
          </a:xfrm>
          <a:prstGeom prst="rect">
            <a:avLst/>
          </a:prstGeom>
          <a:noFill/>
          <a:ln>
            <a:noFill/>
          </a:ln>
        </p:spPr>
        <p:txBody>
          <a:bodyPr spcFirstLastPara="1" wrap="square" lIns="0" tIns="62850" rIns="0" bIns="0" anchor="t" anchorCtr="0">
            <a:noAutofit/>
          </a:bodyPr>
          <a:lstStyle/>
          <a:p>
            <a:pPr marL="12700" marR="0" lvl="0" indent="0" algn="l" rtl="0">
              <a:lnSpc>
                <a:spcPct val="100000"/>
              </a:lnSpc>
              <a:spcBef>
                <a:spcPts val="0"/>
              </a:spcBef>
              <a:spcAft>
                <a:spcPts val="0"/>
              </a:spcAft>
              <a:buNone/>
            </a:pPr>
            <a:r>
              <a:rPr lang="en-US" sz="2800" dirty="0" smtClean="0">
                <a:latin typeface="Trebuchet MS"/>
                <a:ea typeface="Trebuchet MS"/>
                <a:cs typeface="Trebuchet MS"/>
                <a:sym typeface="Trebuchet MS"/>
              </a:rPr>
              <a:t>ML </a:t>
            </a:r>
            <a:r>
              <a:rPr lang="en-US" sz="2800" dirty="0">
                <a:latin typeface="Trebuchet MS"/>
                <a:ea typeface="Trebuchet MS"/>
                <a:cs typeface="Trebuchet MS"/>
                <a:sym typeface="Trebuchet MS"/>
              </a:rPr>
              <a:t>is used when:</a:t>
            </a:r>
            <a:endParaRPr sz="2800" dirty="0">
              <a:latin typeface="Trebuchet MS"/>
              <a:ea typeface="Trebuchet MS"/>
              <a:cs typeface="Trebuchet MS"/>
              <a:sym typeface="Trebuchet MS"/>
            </a:endParaRPr>
          </a:p>
          <a:p>
            <a:pPr marL="355600" marR="0" lvl="0" indent="-330200" algn="l" rtl="0">
              <a:lnSpc>
                <a:spcPct val="100000"/>
              </a:lnSpc>
              <a:spcBef>
                <a:spcPts val="340"/>
              </a:spcBef>
              <a:spcAft>
                <a:spcPts val="0"/>
              </a:spcAft>
              <a:buSzPts val="2200"/>
              <a:buFont typeface="Arial"/>
              <a:buChar char="•"/>
            </a:pPr>
            <a:r>
              <a:rPr lang="en-US" sz="2200" dirty="0">
                <a:latin typeface="Trebuchet MS"/>
                <a:ea typeface="Trebuchet MS"/>
                <a:cs typeface="Trebuchet MS"/>
                <a:sym typeface="Trebuchet MS"/>
              </a:rPr>
              <a:t>Human expertise does not exist (navigating on Mars)</a:t>
            </a:r>
            <a:endParaRPr sz="2200" dirty="0">
              <a:latin typeface="Trebuchet MS"/>
              <a:ea typeface="Trebuchet MS"/>
              <a:cs typeface="Trebuchet MS"/>
              <a:sym typeface="Trebuchet MS"/>
            </a:endParaRPr>
          </a:p>
          <a:p>
            <a:pPr marL="355600" marR="0" lvl="0" indent="-330200" algn="l" rtl="0">
              <a:lnSpc>
                <a:spcPct val="100000"/>
              </a:lnSpc>
              <a:spcBef>
                <a:spcPts val="220"/>
              </a:spcBef>
              <a:spcAft>
                <a:spcPts val="0"/>
              </a:spcAft>
              <a:buSzPts val="2200"/>
              <a:buFont typeface="Arial"/>
              <a:buChar char="•"/>
            </a:pPr>
            <a:r>
              <a:rPr lang="en-US" sz="2200" dirty="0">
                <a:latin typeface="Trebuchet MS"/>
                <a:ea typeface="Trebuchet MS"/>
                <a:cs typeface="Trebuchet MS"/>
                <a:sym typeface="Trebuchet MS"/>
              </a:rPr>
              <a:t>Humans can’t explain their expertise (speech recognition)</a:t>
            </a:r>
            <a:endParaRPr sz="2200" dirty="0">
              <a:latin typeface="Trebuchet MS"/>
              <a:ea typeface="Trebuchet MS"/>
              <a:cs typeface="Trebuchet MS"/>
              <a:sym typeface="Trebuchet MS"/>
            </a:endParaRPr>
          </a:p>
          <a:p>
            <a:pPr marL="355600" marR="0" lvl="0" indent="-330200" algn="l" rtl="0">
              <a:lnSpc>
                <a:spcPct val="100000"/>
              </a:lnSpc>
              <a:spcBef>
                <a:spcPts val="320"/>
              </a:spcBef>
              <a:spcAft>
                <a:spcPts val="0"/>
              </a:spcAft>
              <a:buSzPts val="2200"/>
              <a:buFont typeface="Arial"/>
              <a:buChar char="•"/>
            </a:pPr>
            <a:r>
              <a:rPr lang="en-US" sz="2200" dirty="0">
                <a:latin typeface="Trebuchet MS"/>
                <a:ea typeface="Trebuchet MS"/>
                <a:cs typeface="Trebuchet MS"/>
                <a:sym typeface="Trebuchet MS"/>
              </a:rPr>
              <a:t>Models must be customized (personalized medicine)</a:t>
            </a:r>
            <a:endParaRPr sz="2200" dirty="0">
              <a:latin typeface="Trebuchet MS"/>
              <a:ea typeface="Trebuchet MS"/>
              <a:cs typeface="Trebuchet MS"/>
              <a:sym typeface="Trebuchet MS"/>
            </a:endParaRPr>
          </a:p>
          <a:p>
            <a:pPr marL="355600" marR="0" lvl="0" indent="-342900" algn="l" rtl="0">
              <a:lnSpc>
                <a:spcPct val="100000"/>
              </a:lnSpc>
              <a:spcBef>
                <a:spcPts val="320"/>
              </a:spcBef>
              <a:spcAft>
                <a:spcPts val="0"/>
              </a:spcAft>
              <a:buSzPts val="2400"/>
              <a:buFont typeface="Arial"/>
              <a:buChar char="•"/>
            </a:pPr>
            <a:r>
              <a:rPr lang="en-US" sz="2400" dirty="0">
                <a:latin typeface="Trebuchet MS"/>
                <a:ea typeface="Trebuchet MS"/>
                <a:cs typeface="Trebuchet MS"/>
                <a:sym typeface="Trebuchet MS"/>
              </a:rPr>
              <a:t>Models are based on huge amounts of data (genomics)</a:t>
            </a:r>
            <a:endParaRPr sz="2400" dirty="0">
              <a:latin typeface="Trebuchet MS"/>
              <a:ea typeface="Trebuchet MS"/>
              <a:cs typeface="Trebuchet MS"/>
              <a:sym typeface="Trebuchet MS"/>
            </a:endParaRPr>
          </a:p>
        </p:txBody>
      </p:sp>
      <p:sp>
        <p:nvSpPr>
          <p:cNvPr id="361" name="Google Shape;361;p56"/>
          <p:cNvSpPr/>
          <p:nvPr/>
        </p:nvSpPr>
        <p:spPr>
          <a:xfrm>
            <a:off x="457200" y="3520224"/>
            <a:ext cx="2082600" cy="1667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2" name="Google Shape;362;p56"/>
          <p:cNvSpPr/>
          <p:nvPr/>
        </p:nvSpPr>
        <p:spPr>
          <a:xfrm>
            <a:off x="2702204" y="3520224"/>
            <a:ext cx="2001300" cy="1667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3" name="Google Shape;363;p56"/>
          <p:cNvSpPr/>
          <p:nvPr/>
        </p:nvSpPr>
        <p:spPr>
          <a:xfrm>
            <a:off x="4865890" y="3516515"/>
            <a:ext cx="1973400" cy="167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4" name="Google Shape;364;p56"/>
          <p:cNvSpPr/>
          <p:nvPr/>
        </p:nvSpPr>
        <p:spPr>
          <a:xfrm>
            <a:off x="7001891" y="3520224"/>
            <a:ext cx="1830000" cy="1667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5" name="Google Shape;365;p56"/>
          <p:cNvSpPr txBox="1"/>
          <p:nvPr/>
        </p:nvSpPr>
        <p:spPr>
          <a:xfrm>
            <a:off x="78752" y="5532550"/>
            <a:ext cx="7657200" cy="1353300"/>
          </a:xfrm>
          <a:prstGeom prst="rect">
            <a:avLst/>
          </a:prstGeom>
          <a:noFill/>
          <a:ln>
            <a:noFill/>
          </a:ln>
        </p:spPr>
        <p:txBody>
          <a:bodyPr spcFirstLastPara="1" wrap="square" lIns="0" tIns="62850" rIns="0" bIns="0" anchor="t" anchorCtr="0">
            <a:noAutofit/>
          </a:bodyPr>
          <a:lstStyle/>
          <a:p>
            <a:pPr marL="469900" marR="0" lvl="0" indent="0" algn="l" rtl="0">
              <a:lnSpc>
                <a:spcPct val="100000"/>
              </a:lnSpc>
              <a:spcBef>
                <a:spcPts val="0"/>
              </a:spcBef>
              <a:spcAft>
                <a:spcPts val="0"/>
              </a:spcAft>
              <a:buNone/>
            </a:pPr>
            <a:r>
              <a:rPr lang="en-US" sz="2800">
                <a:latin typeface="Trebuchet MS"/>
                <a:ea typeface="Trebuchet MS"/>
                <a:cs typeface="Trebuchet MS"/>
                <a:sym typeface="Trebuchet MS"/>
              </a:rPr>
              <a:t>Learning isn’t always useful:</a:t>
            </a:r>
            <a:endParaRPr sz="2800">
              <a:latin typeface="Trebuchet MS"/>
              <a:ea typeface="Trebuchet MS"/>
              <a:cs typeface="Trebuchet MS"/>
              <a:sym typeface="Trebuchet MS"/>
            </a:endParaRPr>
          </a:p>
          <a:p>
            <a:pPr marL="812800" marR="0" lvl="0" indent="-342900" algn="l" rtl="0">
              <a:lnSpc>
                <a:spcPct val="100000"/>
              </a:lnSpc>
              <a:spcBef>
                <a:spcPts val="340"/>
              </a:spcBef>
              <a:spcAft>
                <a:spcPts val="0"/>
              </a:spcAft>
              <a:buSzPts val="2400"/>
              <a:buFont typeface="Arial"/>
              <a:buChar char="•"/>
            </a:pPr>
            <a:r>
              <a:rPr lang="en-US" sz="2400">
                <a:latin typeface="Trebuchet MS"/>
                <a:ea typeface="Trebuchet MS"/>
                <a:cs typeface="Trebuchet MS"/>
                <a:sym typeface="Trebuchet MS"/>
              </a:rPr>
              <a:t>There is no need to “learn” to calculate payroll</a:t>
            </a:r>
            <a:endParaRPr sz="2400">
              <a:latin typeface="Trebuchet MS"/>
              <a:ea typeface="Trebuchet MS"/>
              <a:cs typeface="Trebuchet MS"/>
              <a:sym typeface="Trebuchet MS"/>
            </a:endParaRPr>
          </a:p>
          <a:p>
            <a:pPr marL="0" marR="0" lvl="0" indent="0" algn="l" rtl="0">
              <a:lnSpc>
                <a:spcPct val="100000"/>
              </a:lnSpc>
              <a:spcBef>
                <a:spcPts val="1795"/>
              </a:spcBef>
              <a:spcAft>
                <a:spcPts val="0"/>
              </a:spcAft>
              <a:buNone/>
            </a:pPr>
            <a:r>
              <a:rPr lang="en-US">
                <a:latin typeface="Trebuchet MS"/>
                <a:ea typeface="Trebuchet MS"/>
                <a:cs typeface="Trebuchet MS"/>
                <a:sym typeface="Trebuchet MS"/>
              </a:rPr>
              <a:t>Slide Credit: Eric Eaton</a:t>
            </a:r>
            <a:endParaRPr sz="1400">
              <a:latin typeface="Trebuchet MS"/>
              <a:ea typeface="Trebuchet MS"/>
              <a:cs typeface="Trebuchet MS"/>
              <a:sym typeface="Trebuchet MS"/>
            </a:endParaRPr>
          </a:p>
        </p:txBody>
      </p:sp>
      <p:sp>
        <p:nvSpPr>
          <p:cNvPr id="366" name="Google Shape;366;p56"/>
          <p:cNvSpPr txBox="1"/>
          <p:nvPr/>
        </p:nvSpPr>
        <p:spPr>
          <a:xfrm>
            <a:off x="8503595" y="6422075"/>
            <a:ext cx="3282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endParaRPr sz="1200">
              <a:latin typeface="Trebuchet MS"/>
              <a:ea typeface="Trebuchet MS"/>
              <a:cs typeface="Trebuchet MS"/>
              <a:sym typeface="Trebuchet MS"/>
            </a:endParaRPr>
          </a:p>
        </p:txBody>
      </p:sp>
    </p:spTree>
    <p:extLst>
      <p:ext uri="{BB962C8B-B14F-4D97-AF65-F5344CB8AC3E}">
        <p14:creationId xmlns:p14="http://schemas.microsoft.com/office/powerpoint/2010/main" val="288068200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Hypothesis</a:t>
            </a:r>
            <a:endParaRPr lang="en-US" dirty="0"/>
          </a:p>
        </p:txBody>
      </p:sp>
      <p:sp>
        <p:nvSpPr>
          <p:cNvPr id="4" name="Rectangle 1"/>
          <p:cNvSpPr>
            <a:spLocks noGrp="1" noChangeArrowheads="1"/>
          </p:cNvSpPr>
          <p:nvPr>
            <p:ph idx="1"/>
          </p:nvPr>
        </p:nvSpPr>
        <p:spPr bwMode="auto">
          <a:xfrm>
            <a:off x="226842" y="1447800"/>
            <a:ext cx="872079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rgbClr val="333333"/>
                </a:solidFill>
                <a:effectLst/>
                <a:latin typeface="-apple-system"/>
              </a:rPr>
              <a:t>Relationship between the input and output values. </a:t>
            </a:r>
          </a:p>
          <a:p>
            <a:pPr lvl="0" fontAlgn="base">
              <a:spcBef>
                <a:spcPct val="0"/>
              </a:spcBef>
              <a:spcAft>
                <a:spcPct val="0"/>
              </a:spcAft>
              <a:buClrTx/>
              <a:buFont typeface="Arial" panose="020B0604020202020204" pitchFamily="34" charset="0"/>
              <a:buChar char="•"/>
            </a:pPr>
            <a:r>
              <a:rPr kumimoji="0" lang="en-US" altLang="en-US" sz="2800" b="0" i="0" u="none" strike="noStrike" cap="none" normalizeH="0" baseline="0" dirty="0" smtClean="0">
                <a:ln>
                  <a:noFill/>
                </a:ln>
                <a:solidFill>
                  <a:srgbClr val="333333"/>
                </a:solidFill>
                <a:effectLst/>
                <a:latin typeface="-apple-system"/>
              </a:rPr>
              <a:t>Lets say that </a:t>
            </a:r>
            <a:r>
              <a:rPr lang="en-US" altLang="en-US" sz="2800" b="1" dirty="0" smtClean="0">
                <a:solidFill>
                  <a:srgbClr val="333333"/>
                </a:solidFill>
                <a:latin typeface="-apple-system"/>
              </a:rPr>
              <a:t>target </a:t>
            </a:r>
            <a:r>
              <a:rPr lang="en-US" altLang="en-US" sz="2800" b="1" dirty="0">
                <a:solidFill>
                  <a:srgbClr val="333333"/>
                </a:solidFill>
                <a:latin typeface="-apple-system"/>
              </a:rPr>
              <a:t>function </a:t>
            </a:r>
            <a:r>
              <a:rPr kumimoji="0" lang="en-US" altLang="en-US" sz="2800" b="0" i="1" u="none" strike="noStrike" cap="none" normalizeH="0" baseline="0" dirty="0" smtClean="0">
                <a:ln>
                  <a:noFill/>
                </a:ln>
                <a:solidFill>
                  <a:srgbClr val="333333"/>
                </a:solidFill>
                <a:effectLst/>
                <a:latin typeface="MathJax_Math"/>
              </a:rPr>
              <a:t>y</a:t>
            </a:r>
            <a:r>
              <a:rPr kumimoji="0" lang="en-US" altLang="en-US" sz="2800" b="0" i="0" u="none" strike="noStrike" cap="none" normalizeH="0" baseline="0" dirty="0" smtClean="0">
                <a:ln>
                  <a:noFill/>
                </a:ln>
                <a:solidFill>
                  <a:srgbClr val="333333"/>
                </a:solidFill>
                <a:effectLst/>
                <a:latin typeface="MathJax_Main"/>
              </a:rPr>
              <a:t>=</a:t>
            </a:r>
            <a:r>
              <a:rPr kumimoji="0" lang="en-US" altLang="en-US" sz="2800" b="0" i="1" u="none" strike="noStrike" cap="none" normalizeH="0" baseline="0" dirty="0" smtClean="0">
                <a:ln>
                  <a:noFill/>
                </a:ln>
                <a:solidFill>
                  <a:srgbClr val="333333"/>
                </a:solidFill>
                <a:effectLst/>
                <a:latin typeface="MathJax_Math"/>
              </a:rPr>
              <a:t>f</a:t>
            </a:r>
            <a:r>
              <a:rPr kumimoji="0" lang="en-US" altLang="en-US" sz="2800" b="0" i="0" u="none" strike="noStrike" cap="none" normalizeH="0" baseline="0" dirty="0" smtClean="0">
                <a:ln>
                  <a:noFill/>
                </a:ln>
                <a:solidFill>
                  <a:srgbClr val="333333"/>
                </a:solidFill>
                <a:effectLst/>
                <a:latin typeface="MathJax_Main"/>
              </a:rPr>
              <a:t>(</a:t>
            </a:r>
            <a:r>
              <a:rPr kumimoji="0" lang="en-US" altLang="en-US" sz="2800" b="1" i="0" u="none" strike="noStrike" cap="none" normalizeH="0" baseline="0" dirty="0" smtClean="0">
                <a:ln>
                  <a:noFill/>
                </a:ln>
                <a:solidFill>
                  <a:srgbClr val="333333"/>
                </a:solidFill>
                <a:effectLst/>
                <a:latin typeface="MathJax_Main"/>
              </a:rPr>
              <a:t>x)</a:t>
            </a:r>
            <a:r>
              <a:rPr kumimoji="0" lang="en-US" altLang="en-US" sz="2800" b="0" i="0" u="none" strike="noStrike" cap="none" normalizeH="0" baseline="0" dirty="0" smtClean="0">
                <a:ln>
                  <a:noFill/>
                </a:ln>
                <a:solidFill>
                  <a:schemeClr val="tx1"/>
                </a:solidFill>
                <a:effectLst/>
              </a:rPr>
              <a:t/>
            </a:r>
            <a:br>
              <a:rPr kumimoji="0" lang="en-US" altLang="en-US" sz="2800" b="0" i="0" u="none" strike="noStrike" cap="none" normalizeH="0" baseline="0" dirty="0" smtClean="0">
                <a:ln>
                  <a:noFill/>
                </a:ln>
                <a:solidFill>
                  <a:schemeClr val="tx1"/>
                </a:solidFill>
                <a:effectLst/>
              </a:rPr>
            </a:br>
            <a:r>
              <a:rPr kumimoji="0" lang="en-US" altLang="en-US" sz="2800" b="0" i="0" u="none" strike="noStrike" cap="none" normalizeH="0" baseline="0" dirty="0" smtClean="0">
                <a:ln>
                  <a:noFill/>
                </a:ln>
                <a:solidFill>
                  <a:srgbClr val="333333"/>
                </a:solidFill>
                <a:effectLst/>
                <a:latin typeface="-apple-system"/>
              </a:rPr>
              <a:t>However, f(.) is unknown function to us.  </a:t>
            </a:r>
          </a:p>
          <a:p>
            <a:pPr lvl="0" fontAlgn="base">
              <a:spcBef>
                <a:spcPct val="0"/>
              </a:spcBef>
              <a:spcAft>
                <a:spcPct val="0"/>
              </a:spcAft>
              <a:buClrTx/>
              <a:buFont typeface="Arial" panose="020B0604020202020204" pitchFamily="34" charset="0"/>
              <a:buChar char="•"/>
            </a:pPr>
            <a:r>
              <a:rPr kumimoji="0" lang="en-US" altLang="en-US" sz="2800" b="0" i="0" u="none" strike="noStrike" cap="none" normalizeH="0" baseline="0" dirty="0" smtClean="0">
                <a:ln>
                  <a:noFill/>
                </a:ln>
                <a:solidFill>
                  <a:srgbClr val="333333"/>
                </a:solidFill>
                <a:effectLst/>
                <a:latin typeface="-apple-system"/>
              </a:rPr>
              <a:t>Machine learning algorithms try to guess a hypothesis function </a:t>
            </a:r>
            <a:r>
              <a:rPr kumimoji="0" lang="en-US" altLang="en-US" sz="2800" b="0" i="1" u="none" strike="noStrike" cap="none" normalizeH="0" baseline="0" dirty="0" smtClean="0">
                <a:ln>
                  <a:noFill/>
                </a:ln>
                <a:solidFill>
                  <a:srgbClr val="333333"/>
                </a:solidFill>
                <a:effectLst/>
                <a:latin typeface="MathJax_Math"/>
              </a:rPr>
              <a:t>h</a:t>
            </a:r>
            <a:r>
              <a:rPr kumimoji="0" lang="en-US" altLang="en-US" sz="2800" b="0" i="0" u="none" strike="noStrike" cap="none" normalizeH="0" baseline="0" dirty="0" smtClean="0">
                <a:ln>
                  <a:noFill/>
                </a:ln>
                <a:solidFill>
                  <a:srgbClr val="333333"/>
                </a:solidFill>
                <a:effectLst/>
                <a:latin typeface="MathJax_Main"/>
              </a:rPr>
              <a:t>(</a:t>
            </a:r>
            <a:r>
              <a:rPr kumimoji="0" lang="en-US" altLang="en-US" sz="2800" b="1" i="0" u="none" strike="noStrike" cap="none" normalizeH="0" baseline="0" dirty="0" smtClean="0">
                <a:ln>
                  <a:noFill/>
                </a:ln>
                <a:solidFill>
                  <a:srgbClr val="333333"/>
                </a:solidFill>
                <a:effectLst/>
                <a:latin typeface="MathJax_Main"/>
              </a:rPr>
              <a:t>x</a:t>
            </a:r>
            <a:r>
              <a:rPr kumimoji="0" lang="en-US" altLang="en-US" sz="2800" b="0" i="0" u="none" strike="noStrike" cap="none" normalizeH="0" baseline="0" dirty="0" smtClean="0">
                <a:ln>
                  <a:noFill/>
                </a:ln>
                <a:solidFill>
                  <a:srgbClr val="333333"/>
                </a:solidFill>
                <a:effectLst/>
                <a:latin typeface="MathJax_Main"/>
              </a:rPr>
              <a:t>) </a:t>
            </a:r>
            <a:r>
              <a:rPr kumimoji="0" lang="en-US" altLang="en-US" sz="2800" b="0" i="0" u="none" strike="noStrike" cap="none" normalizeH="0" baseline="0" dirty="0" smtClean="0">
                <a:ln>
                  <a:noFill/>
                </a:ln>
                <a:solidFill>
                  <a:srgbClr val="333333"/>
                </a:solidFill>
                <a:effectLst/>
                <a:latin typeface="-apple-system"/>
              </a:rPr>
              <a:t>that approximates the unknown </a:t>
            </a:r>
            <a:r>
              <a:rPr kumimoji="0" lang="en-US" altLang="en-US" sz="2800" b="0" i="1" u="none" strike="noStrike" cap="none" normalizeH="0" baseline="0" dirty="0" smtClean="0">
                <a:ln>
                  <a:noFill/>
                </a:ln>
                <a:solidFill>
                  <a:srgbClr val="333333"/>
                </a:solidFill>
                <a:effectLst/>
                <a:latin typeface="MathJax_Math"/>
              </a:rPr>
              <a:t>f</a:t>
            </a:r>
            <a:r>
              <a:rPr kumimoji="0" lang="en-US" altLang="en-US" sz="2800" b="0" i="0" u="none" strike="noStrike" cap="none" normalizeH="0" baseline="0" dirty="0" smtClean="0">
                <a:ln>
                  <a:noFill/>
                </a:ln>
                <a:solidFill>
                  <a:srgbClr val="333333"/>
                </a:solidFill>
                <a:effectLst/>
                <a:latin typeface="MathJax_Main"/>
              </a:rPr>
              <a:t>(.)</a:t>
            </a:r>
            <a:endParaRPr lang="en-US" altLang="en-US" sz="2800" dirty="0">
              <a:solidFill>
                <a:srgbClr val="333333"/>
              </a:solidFill>
              <a:latin typeface="-apple-system"/>
            </a:endParaRPr>
          </a:p>
          <a:p>
            <a:pPr lvl="0" fontAlgn="base">
              <a:spcBef>
                <a:spcPct val="0"/>
              </a:spcBef>
              <a:spcAft>
                <a:spcPct val="0"/>
              </a:spcAft>
              <a:buClrTx/>
              <a:buFont typeface="Arial" panose="020B0604020202020204" pitchFamily="34" charset="0"/>
              <a:buChar char="•"/>
            </a:pPr>
            <a:r>
              <a:rPr lang="en-US" altLang="en-US" sz="2800" dirty="0" smtClean="0">
                <a:solidFill>
                  <a:srgbClr val="333333"/>
                </a:solidFill>
                <a:latin typeface="-apple-system"/>
              </a:rPr>
              <a:t>S</a:t>
            </a:r>
            <a:r>
              <a:rPr kumimoji="0" lang="en-US" altLang="en-US" sz="2800" b="0" i="0" u="none" strike="noStrike" cap="none" normalizeH="0" baseline="0" dirty="0" smtClean="0">
                <a:ln>
                  <a:noFill/>
                </a:ln>
                <a:solidFill>
                  <a:srgbClr val="333333"/>
                </a:solidFill>
                <a:effectLst/>
                <a:latin typeface="-apple-system"/>
              </a:rPr>
              <a:t>et of all possible hypotheses is known as the Hypothesis set or space H(.)</a:t>
            </a:r>
          </a:p>
          <a:p>
            <a:pPr lvl="0" fontAlgn="base">
              <a:spcBef>
                <a:spcPct val="0"/>
              </a:spcBef>
              <a:spcAft>
                <a:spcPct val="0"/>
              </a:spcAft>
              <a:buClrTx/>
              <a:buFont typeface="Arial" panose="020B0604020202020204" pitchFamily="34" charset="0"/>
              <a:buChar char="•"/>
            </a:pPr>
            <a:r>
              <a:rPr kumimoji="0" lang="en-US" altLang="en-US" sz="2800" b="0" i="0" u="none" strike="noStrike" cap="none" normalizeH="0" baseline="0" dirty="0" smtClean="0">
                <a:ln>
                  <a:noFill/>
                </a:ln>
                <a:solidFill>
                  <a:srgbClr val="333333"/>
                </a:solidFill>
                <a:effectLst/>
                <a:latin typeface="-apple-system"/>
              </a:rPr>
              <a:t>Goal is the learning process is to find the final hypothesis</a:t>
            </a:r>
            <a:r>
              <a:rPr kumimoji="0" lang="en-US" altLang="en-US" sz="2800" b="0" i="0" u="none" strike="noStrike" cap="none" normalizeH="0" dirty="0" smtClean="0">
                <a:ln>
                  <a:noFill/>
                </a:ln>
                <a:solidFill>
                  <a:srgbClr val="333333"/>
                </a:solidFill>
                <a:effectLst/>
                <a:latin typeface="-apple-system"/>
              </a:rPr>
              <a:t> </a:t>
            </a:r>
            <a:r>
              <a:rPr kumimoji="0" lang="en-US" altLang="en-US" sz="2800" b="0" i="0" u="none" strike="noStrike" cap="none" normalizeH="0" baseline="0" dirty="0" smtClean="0">
                <a:ln>
                  <a:noFill/>
                </a:ln>
                <a:solidFill>
                  <a:srgbClr val="333333"/>
                </a:solidFill>
                <a:effectLst/>
                <a:latin typeface="-apple-system"/>
              </a:rPr>
              <a:t>that best approximates the unknown target function.</a:t>
            </a:r>
            <a:r>
              <a:rPr kumimoji="0" lang="en-US" altLang="en-US" sz="2800" b="0" i="0" u="none" strike="noStrike" cap="none" normalizeH="0" baseline="0" dirty="0" smtClean="0">
                <a:ln>
                  <a:noFill/>
                </a:ln>
                <a:solidFill>
                  <a:schemeClr val="tx1"/>
                </a:solidFill>
                <a:effectLst/>
              </a:rPr>
              <a:t/>
            </a:r>
            <a:br>
              <a:rPr kumimoji="0" lang="en-US" altLang="en-US" sz="2800" b="0" i="0" u="none" strike="noStrike" cap="none" normalizeH="0" baseline="0" dirty="0" smtClean="0">
                <a:ln>
                  <a:noFill/>
                </a:ln>
                <a:solidFill>
                  <a:schemeClr val="tx1"/>
                </a:solidFill>
                <a:effectLst/>
              </a:rPr>
            </a:br>
            <a:endParaRPr kumimoji="0" lang="en-US" alt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42214956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D51A7DD-D54A-4224-BCD5-44A0D9F828BA}" type="slidenum">
              <a:rPr lang="en-US" altLang="ko-KR"/>
              <a:pPr/>
              <a:t>211</a:t>
            </a:fld>
            <a:endParaRPr lang="en-US" altLang="ko-KR"/>
          </a:p>
        </p:txBody>
      </p:sp>
      <p:sp>
        <p:nvSpPr>
          <p:cNvPr id="190466" name="Rectangle 2"/>
          <p:cNvSpPr>
            <a:spLocks noGrp="1" noChangeArrowheads="1"/>
          </p:cNvSpPr>
          <p:nvPr>
            <p:ph type="title"/>
          </p:nvPr>
        </p:nvSpPr>
        <p:spPr/>
        <p:txBody>
          <a:bodyPr/>
          <a:lstStyle/>
          <a:p>
            <a:r>
              <a:rPr lang="en-US" altLang="ko-KR"/>
              <a:t>Bayes Theorem</a:t>
            </a:r>
          </a:p>
        </p:txBody>
      </p:sp>
      <p:sp>
        <p:nvSpPr>
          <p:cNvPr id="190467" name="Rectangle 3"/>
          <p:cNvSpPr>
            <a:spLocks noGrp="1" noChangeArrowheads="1"/>
          </p:cNvSpPr>
          <p:nvPr>
            <p:ph type="body" idx="1"/>
          </p:nvPr>
        </p:nvSpPr>
        <p:spPr>
          <a:xfrm>
            <a:off x="914400" y="3352800"/>
            <a:ext cx="7772400" cy="2819400"/>
          </a:xfrm>
        </p:spPr>
        <p:txBody>
          <a:bodyPr/>
          <a:lstStyle/>
          <a:p>
            <a:pPr>
              <a:lnSpc>
                <a:spcPct val="110000"/>
              </a:lnSpc>
            </a:pPr>
            <a:r>
              <a:rPr lang="en-US" altLang="ko-KR" sz="2800" i="1"/>
              <a:t>P</a:t>
            </a:r>
            <a:r>
              <a:rPr lang="en-US" altLang="ko-KR" sz="2800"/>
              <a:t>(</a:t>
            </a:r>
            <a:r>
              <a:rPr lang="en-US" altLang="ko-KR" sz="2800" i="1"/>
              <a:t>h</a:t>
            </a:r>
            <a:r>
              <a:rPr lang="en-US" altLang="ko-KR" sz="2800"/>
              <a:t>) = prior probability of hypothesis </a:t>
            </a:r>
            <a:r>
              <a:rPr lang="en-US" altLang="ko-KR" sz="2800" i="1"/>
              <a:t>h</a:t>
            </a:r>
          </a:p>
          <a:p>
            <a:pPr>
              <a:lnSpc>
                <a:spcPct val="110000"/>
              </a:lnSpc>
            </a:pPr>
            <a:r>
              <a:rPr lang="en-US" altLang="ko-KR" sz="2800" i="1"/>
              <a:t>P</a:t>
            </a:r>
            <a:r>
              <a:rPr lang="en-US" altLang="ko-KR" sz="2800"/>
              <a:t>(</a:t>
            </a:r>
            <a:r>
              <a:rPr lang="en-US" altLang="ko-KR" sz="2800" i="1"/>
              <a:t>D</a:t>
            </a:r>
            <a:r>
              <a:rPr lang="en-US" altLang="ko-KR" sz="2800"/>
              <a:t>) = prior probability of training data </a:t>
            </a:r>
            <a:r>
              <a:rPr lang="en-US" altLang="ko-KR" sz="2800" i="1"/>
              <a:t>D</a:t>
            </a:r>
          </a:p>
          <a:p>
            <a:pPr>
              <a:lnSpc>
                <a:spcPct val="110000"/>
              </a:lnSpc>
            </a:pPr>
            <a:r>
              <a:rPr lang="en-US" altLang="ko-KR" sz="2800" i="1"/>
              <a:t>P</a:t>
            </a:r>
            <a:r>
              <a:rPr lang="en-US" altLang="ko-KR" sz="2800"/>
              <a:t>(</a:t>
            </a:r>
            <a:r>
              <a:rPr lang="en-US" altLang="ko-KR" sz="2800" i="1"/>
              <a:t>h</a:t>
            </a:r>
            <a:r>
              <a:rPr lang="en-US" altLang="ko-KR" sz="2800"/>
              <a:t>|</a:t>
            </a:r>
            <a:r>
              <a:rPr lang="en-US" altLang="ko-KR" sz="2800" i="1"/>
              <a:t>D</a:t>
            </a:r>
            <a:r>
              <a:rPr lang="en-US" altLang="ko-KR" sz="2800"/>
              <a:t>) = probability of </a:t>
            </a:r>
            <a:r>
              <a:rPr lang="en-US" altLang="ko-KR" sz="2800" i="1"/>
              <a:t>h</a:t>
            </a:r>
            <a:r>
              <a:rPr lang="en-US" altLang="ko-KR" sz="2800"/>
              <a:t> given </a:t>
            </a:r>
            <a:r>
              <a:rPr lang="en-US" altLang="ko-KR" sz="2800" i="1"/>
              <a:t>D</a:t>
            </a:r>
          </a:p>
          <a:p>
            <a:pPr>
              <a:lnSpc>
                <a:spcPct val="110000"/>
              </a:lnSpc>
            </a:pPr>
            <a:r>
              <a:rPr lang="en-US" altLang="ko-KR" sz="2800" i="1"/>
              <a:t>P</a:t>
            </a:r>
            <a:r>
              <a:rPr lang="en-US" altLang="ko-KR" sz="2800"/>
              <a:t>(</a:t>
            </a:r>
            <a:r>
              <a:rPr lang="en-US" altLang="ko-KR" sz="2800" i="1"/>
              <a:t>D</a:t>
            </a:r>
            <a:r>
              <a:rPr lang="en-US" altLang="ko-KR" sz="2800"/>
              <a:t>|</a:t>
            </a:r>
            <a:r>
              <a:rPr lang="en-US" altLang="ko-KR" sz="2800" i="1"/>
              <a:t>h</a:t>
            </a:r>
            <a:r>
              <a:rPr lang="en-US" altLang="ko-KR" sz="2800"/>
              <a:t>) = probability of </a:t>
            </a:r>
            <a:r>
              <a:rPr lang="en-US" altLang="ko-KR" sz="2800" i="1"/>
              <a:t>D</a:t>
            </a:r>
            <a:r>
              <a:rPr lang="en-US" altLang="ko-KR" sz="2800"/>
              <a:t> given </a:t>
            </a:r>
            <a:r>
              <a:rPr lang="en-US" altLang="ko-KR" sz="2800" i="1"/>
              <a:t>h</a:t>
            </a:r>
          </a:p>
          <a:p>
            <a:pPr>
              <a:lnSpc>
                <a:spcPct val="110000"/>
              </a:lnSpc>
            </a:pPr>
            <a:endParaRPr lang="en-US" altLang="ko-KR" sz="2800"/>
          </a:p>
        </p:txBody>
      </p:sp>
      <p:graphicFrame>
        <p:nvGraphicFramePr>
          <p:cNvPr id="190469" name="Object 5"/>
          <p:cNvGraphicFramePr>
            <a:graphicFrameLocks noChangeAspect="1"/>
          </p:cNvGraphicFramePr>
          <p:nvPr/>
        </p:nvGraphicFramePr>
        <p:xfrm>
          <a:off x="2895600" y="2057400"/>
          <a:ext cx="3324225" cy="925513"/>
        </p:xfrm>
        <a:graphic>
          <a:graphicData uri="http://schemas.openxmlformats.org/presentationml/2006/ole">
            <mc:AlternateContent xmlns:mc="http://schemas.openxmlformats.org/markup-compatibility/2006">
              <mc:Choice xmlns:v="urn:schemas-microsoft-com:vml" Requires="v">
                <p:oleObj spid="_x0000_s7170" name="비트맵 이미지" r:id="rId3" imgW="3704762" imgH="1028844" progId="Paint.Picture">
                  <p:embed/>
                </p:oleObj>
              </mc:Choice>
              <mc:Fallback>
                <p:oleObj name="비트맵 이미지" r:id="rId3" imgW="3704762" imgH="1028844" progId="Paint.Picture">
                  <p:embed/>
                  <p:pic>
                    <p:nvPicPr>
                      <p:cNvPr id="1904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057400"/>
                        <a:ext cx="3324225"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8961953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93ED1998-2552-4E45-9F30-7F4CDFFCC806}" type="slidenum">
              <a:rPr lang="en-US" altLang="ko-KR"/>
              <a:pPr/>
              <a:t>212</a:t>
            </a:fld>
            <a:endParaRPr lang="en-US" altLang="ko-KR"/>
          </a:p>
        </p:txBody>
      </p:sp>
      <p:sp>
        <p:nvSpPr>
          <p:cNvPr id="194562" name="Rectangle 2"/>
          <p:cNvSpPr>
            <a:spLocks noGrp="1" noChangeArrowheads="1"/>
          </p:cNvSpPr>
          <p:nvPr>
            <p:ph type="title"/>
          </p:nvPr>
        </p:nvSpPr>
        <p:spPr/>
        <p:txBody>
          <a:bodyPr/>
          <a:lstStyle/>
          <a:p>
            <a:r>
              <a:rPr lang="en-US" altLang="ko-KR" sz="3600" dirty="0"/>
              <a:t>Brute Force MAP </a:t>
            </a:r>
            <a:r>
              <a:rPr lang="en-US" altLang="ko-KR" sz="3600" dirty="0" smtClean="0"/>
              <a:t>Hypothesis</a:t>
            </a:r>
            <a:endParaRPr lang="en-US" altLang="ko-KR" sz="3600" dirty="0"/>
          </a:p>
        </p:txBody>
      </p:sp>
      <p:sp>
        <p:nvSpPr>
          <p:cNvPr id="194563" name="Rectangle 3"/>
          <p:cNvSpPr>
            <a:spLocks noGrp="1" noChangeArrowheads="1"/>
          </p:cNvSpPr>
          <p:nvPr>
            <p:ph type="body" idx="1"/>
          </p:nvPr>
        </p:nvSpPr>
        <p:spPr/>
        <p:txBody>
          <a:bodyPr/>
          <a:lstStyle/>
          <a:p>
            <a:pPr marL="609600" indent="-609600">
              <a:buFont typeface="Wingdings" panose="05000000000000000000" pitchFamily="2" charset="2"/>
              <a:buAutoNum type="arabicPeriod"/>
            </a:pPr>
            <a:r>
              <a:rPr lang="en-US" altLang="ko-KR" sz="2800" dirty="0"/>
              <a:t>For each hypothesis </a:t>
            </a:r>
            <a:r>
              <a:rPr lang="en-US" altLang="ko-KR" sz="2800" i="1" dirty="0"/>
              <a:t>h</a:t>
            </a:r>
            <a:r>
              <a:rPr lang="en-US" altLang="ko-KR" sz="2800" dirty="0"/>
              <a:t> in </a:t>
            </a:r>
            <a:r>
              <a:rPr lang="en-US" altLang="ko-KR" sz="2800" i="1" dirty="0"/>
              <a:t>H</a:t>
            </a:r>
            <a:r>
              <a:rPr lang="en-US" altLang="ko-KR" sz="2800" dirty="0"/>
              <a:t>, calculate the posterior probability</a:t>
            </a:r>
          </a:p>
          <a:p>
            <a:pPr marL="609600" indent="-609600">
              <a:buFont typeface="Wingdings" panose="05000000000000000000" pitchFamily="2" charset="2"/>
              <a:buAutoNum type="arabicPeriod"/>
            </a:pPr>
            <a:endParaRPr lang="en-US" altLang="ko-KR" sz="2800" dirty="0"/>
          </a:p>
          <a:p>
            <a:pPr marL="609600" indent="-609600">
              <a:buFont typeface="Wingdings" panose="05000000000000000000" pitchFamily="2" charset="2"/>
              <a:buAutoNum type="arabicPeriod"/>
            </a:pPr>
            <a:endParaRPr lang="en-US" altLang="ko-KR" sz="2800" dirty="0"/>
          </a:p>
          <a:p>
            <a:pPr marL="609600" indent="-609600">
              <a:buFont typeface="Wingdings" panose="05000000000000000000" pitchFamily="2" charset="2"/>
              <a:buAutoNum type="arabicPeriod"/>
            </a:pPr>
            <a:r>
              <a:rPr lang="en-US" altLang="ko-KR" sz="2800" dirty="0"/>
              <a:t>Output the hypothesis </a:t>
            </a:r>
            <a:r>
              <a:rPr lang="en-US" altLang="ko-KR" sz="2800" i="1" dirty="0" err="1"/>
              <a:t>h</a:t>
            </a:r>
            <a:r>
              <a:rPr lang="en-US" altLang="ko-KR" sz="2800" i="1" baseline="-25000" dirty="0" err="1"/>
              <a:t>MAP</a:t>
            </a:r>
            <a:r>
              <a:rPr lang="en-US" altLang="ko-KR" sz="2800" dirty="0"/>
              <a:t> with the highest posterior probability</a:t>
            </a:r>
          </a:p>
          <a:p>
            <a:pPr marL="609600" indent="-609600"/>
            <a:endParaRPr lang="en-US" altLang="ko-KR" sz="2800" dirty="0"/>
          </a:p>
        </p:txBody>
      </p:sp>
      <p:graphicFrame>
        <p:nvGraphicFramePr>
          <p:cNvPr id="194565" name="Object 5"/>
          <p:cNvGraphicFramePr>
            <a:graphicFrameLocks noChangeAspect="1"/>
          </p:cNvGraphicFramePr>
          <p:nvPr>
            <p:extLst/>
          </p:nvPr>
        </p:nvGraphicFramePr>
        <p:xfrm>
          <a:off x="2986087" y="2468562"/>
          <a:ext cx="3171825" cy="884238"/>
        </p:xfrm>
        <a:graphic>
          <a:graphicData uri="http://schemas.openxmlformats.org/presentationml/2006/ole">
            <mc:AlternateContent xmlns:mc="http://schemas.openxmlformats.org/markup-compatibility/2006">
              <mc:Choice xmlns:v="urn:schemas-microsoft-com:vml" Requires="v">
                <p:oleObj spid="_x0000_s8194" name="Bitmap Image" r:id="rId3" imgW="3705120" imgH="1028880" progId="Paint.Picture">
                  <p:embed/>
                </p:oleObj>
              </mc:Choice>
              <mc:Fallback>
                <p:oleObj name="Bitmap Image" r:id="rId3" imgW="3705120" imgH="1028880" progId="Paint.Picture">
                  <p:embed/>
                  <p:pic>
                    <p:nvPicPr>
                      <p:cNvPr id="194565" name="Object 5"/>
                      <p:cNvPicPr>
                        <a:picLocks noChangeAspect="1" noChangeArrowheads="1"/>
                      </p:cNvPicPr>
                      <p:nvPr/>
                    </p:nvPicPr>
                    <p:blipFill>
                      <a:blip r:embed="rId4"/>
                      <a:srcRect/>
                      <a:stretch>
                        <a:fillRect/>
                      </a:stretch>
                    </p:blipFill>
                    <p:spPr bwMode="auto">
                      <a:xfrm>
                        <a:off x="2986087" y="2468562"/>
                        <a:ext cx="3171825"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45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648200"/>
            <a:ext cx="31051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324869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MAP Hypothesis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GB" sz="2800" dirty="0" smtClean="0"/>
                  <a:t>Using Bayes theorem, we compute the MAP hypothesis for all probable hypothesis (or all unique class labels)</a:t>
                </a:r>
              </a:p>
              <a:p>
                <a:r>
                  <a:rPr lang="en-GB" sz="2800" dirty="0" smtClean="0"/>
                  <a:t>Identify the best hypothesis describing the data as</a:t>
                </a:r>
              </a:p>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h</m:t>
                          </m:r>
                        </m:e>
                        <m:sub>
                          <m:r>
                            <a:rPr lang="en-GB" sz="2800" b="0" i="1" smtClean="0">
                              <a:latin typeface="Cambria Math" panose="02040503050406030204" pitchFamily="18" charset="0"/>
                            </a:rPr>
                            <m:t>𝑀𝐴𝑃</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𝑎𝑟𝑔𝑚𝑎𝑥</m:t>
                          </m:r>
                        </m:e>
                        <m:sub>
                          <m:r>
                            <a:rPr lang="en-GB" sz="2800" b="0" i="1" smtClean="0">
                              <a:latin typeface="Cambria Math" panose="02040503050406030204" pitchFamily="18" charset="0"/>
                            </a:rPr>
                            <m:t>h</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𝐻</m:t>
                          </m:r>
                        </m:sub>
                      </m:sSub>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h</m:t>
                          </m:r>
                        </m:e>
                        <m:e>
                          <m:r>
                            <a:rPr lang="en-GB" sz="2800" b="0" i="1" smtClean="0">
                              <a:latin typeface="Cambria Math" panose="02040503050406030204" pitchFamily="18" charset="0"/>
                            </a:rPr>
                            <m:t>𝐷</m:t>
                          </m:r>
                        </m:e>
                      </m:d>
                    </m:oMath>
                  </m:oMathPara>
                </a14:m>
                <a:endParaRPr lang="en-GB" sz="2800" b="0" dirty="0" smtClean="0"/>
              </a:p>
              <a:p>
                <a:pPr marL="0" indent="0">
                  <a:buNone/>
                </a:pPr>
                <a:r>
                  <a:rPr lang="en-GB" sz="2800" dirty="0" smtClean="0"/>
                  <a:t>			</a:t>
                </a:r>
                <a14:m>
                  <m:oMath xmlns:m="http://schemas.openxmlformats.org/officeDocument/2006/math">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𝑎𝑟𝑔𝑚𝑎𝑥</m:t>
                        </m:r>
                      </m:e>
                      <m:sub>
                        <m:r>
                          <a:rPr lang="en-GB" sz="2800" b="0" i="1" smtClean="0">
                            <a:latin typeface="Cambria Math" panose="02040503050406030204" pitchFamily="18" charset="0"/>
                          </a:rPr>
                          <m:t>h</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𝐻</m:t>
                        </m:r>
                      </m:sub>
                    </m:sSub>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𝐷</m:t>
                            </m:r>
                          </m:e>
                          <m:e>
                            <m:r>
                              <a:rPr lang="en-GB" sz="2800" b="0" i="1" smtClean="0">
                                <a:latin typeface="Cambria Math" panose="02040503050406030204" pitchFamily="18" charset="0"/>
                              </a:rPr>
                              <m:t>h</m:t>
                            </m:r>
                          </m:e>
                        </m:d>
                        <m:r>
                          <a:rPr lang="en-GB" sz="2800" b="0" i="1" smtClean="0">
                            <a:latin typeface="Cambria Math" panose="02040503050406030204" pitchFamily="18" charset="0"/>
                          </a:rPr>
                          <m:t>𝑃</m:t>
                        </m:r>
                        <m:r>
                          <a:rPr lang="en-GB" sz="2800" b="0" i="1" smtClean="0">
                            <a:latin typeface="Cambria Math" panose="02040503050406030204" pitchFamily="18" charset="0"/>
                          </a:rPr>
                          <m:t>(</m:t>
                        </m:r>
                        <m:r>
                          <a:rPr lang="en-GB" sz="2800" b="0" i="1" smtClean="0">
                            <a:latin typeface="Cambria Math" panose="02040503050406030204" pitchFamily="18" charset="0"/>
                          </a:rPr>
                          <m:t>h</m:t>
                        </m:r>
                        <m:r>
                          <a:rPr lang="en-GB" sz="2800" b="0" i="1" smtClean="0">
                            <a:latin typeface="Cambria Math" panose="02040503050406030204" pitchFamily="18" charset="0"/>
                          </a:rPr>
                          <m:t>)</m:t>
                        </m:r>
                      </m:num>
                      <m:den>
                        <m:r>
                          <a:rPr lang="en-GB" sz="2800" b="0" i="1" smtClean="0">
                            <a:latin typeface="Cambria Math" panose="02040503050406030204" pitchFamily="18" charset="0"/>
                          </a:rPr>
                          <m:t>𝑃</m:t>
                        </m:r>
                        <m:r>
                          <a:rPr lang="en-GB" sz="2800" b="0" i="1" smtClean="0">
                            <a:latin typeface="Cambria Math" panose="02040503050406030204" pitchFamily="18" charset="0"/>
                          </a:rPr>
                          <m:t>(</m:t>
                        </m:r>
                        <m:r>
                          <a:rPr lang="en-GB" sz="2800" b="0" i="1" smtClean="0">
                            <a:latin typeface="Cambria Math" panose="02040503050406030204" pitchFamily="18" charset="0"/>
                          </a:rPr>
                          <m:t>𝐷</m:t>
                        </m:r>
                        <m:r>
                          <a:rPr lang="en-GB" sz="2800" b="0" i="1" smtClean="0">
                            <a:latin typeface="Cambria Math" panose="02040503050406030204" pitchFamily="18" charset="0"/>
                          </a:rPr>
                          <m:t>)</m:t>
                        </m:r>
                      </m:den>
                    </m:f>
                  </m:oMath>
                </a14:m>
                <a:endParaRPr lang="en-GB" sz="2800" dirty="0" smtClean="0"/>
              </a:p>
              <a:p>
                <a:pPr marL="0" indent="0">
                  <a:buNone/>
                </a:pPr>
                <a:r>
                  <a:rPr lang="en-GB" sz="2800" dirty="0"/>
                  <a:t>	</a:t>
                </a:r>
                <a:r>
                  <a:rPr lang="en-GB" sz="2800" dirty="0" smtClean="0"/>
                  <a:t>		=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𝑎𝑟𝑔𝑚𝑎𝑥</m:t>
                        </m:r>
                      </m:e>
                      <m:sub>
                        <m:r>
                          <a:rPr lang="en-GB" sz="2800" i="1">
                            <a:latin typeface="Cambria Math" panose="02040503050406030204" pitchFamily="18" charset="0"/>
                          </a:rPr>
                          <m:t>h</m:t>
                        </m:r>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𝐻</m:t>
                        </m:r>
                      </m:sub>
                    </m:sSub>
                    <m:r>
                      <a:rPr lang="en-GB" sz="2800" b="0" i="1" smtClean="0">
                        <a:latin typeface="Cambria Math" panose="02040503050406030204" pitchFamily="18" charset="0"/>
                        <a:ea typeface="Cambria Math" panose="02040503050406030204" pitchFamily="18" charset="0"/>
                      </a:rPr>
                      <m:t>𝑃</m:t>
                    </m:r>
                    <m:d>
                      <m:dPr>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𝐷</m:t>
                        </m:r>
                      </m:e>
                      <m:e>
                        <m:r>
                          <a:rPr lang="en-GB" sz="2800" b="0" i="1" smtClean="0">
                            <a:latin typeface="Cambria Math" panose="02040503050406030204" pitchFamily="18" charset="0"/>
                            <a:ea typeface="Cambria Math" panose="02040503050406030204" pitchFamily="18" charset="0"/>
                          </a:rPr>
                          <m:t>h</m:t>
                        </m:r>
                      </m:e>
                    </m:d>
                    <m:r>
                      <a:rPr lang="en-GB" sz="2800" b="0" i="1" smtClean="0">
                        <a:latin typeface="Cambria Math" panose="02040503050406030204" pitchFamily="18" charset="0"/>
                        <a:ea typeface="Cambria Math" panose="02040503050406030204" pitchFamily="18" charset="0"/>
                      </a:rPr>
                      <m:t>𝑃</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h</m:t>
                    </m:r>
                    <m:r>
                      <a:rPr lang="en-GB" sz="2800" b="0" i="1" smtClean="0">
                        <a:latin typeface="Cambria Math" panose="02040503050406030204" pitchFamily="18" charset="0"/>
                        <a:ea typeface="Cambria Math" panose="02040503050406030204" pitchFamily="18" charset="0"/>
                      </a:rPr>
                      <m:t>)</m:t>
                    </m:r>
                  </m:oMath>
                </a14:m>
                <a:endParaRPr lang="en-GB"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GB">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213</a:t>
            </a:fld>
            <a:endParaRPr lang="en-US"/>
          </a:p>
        </p:txBody>
      </p:sp>
      <p:sp>
        <p:nvSpPr>
          <p:cNvPr id="7" name="TextBox 6"/>
          <p:cNvSpPr txBox="1"/>
          <p:nvPr/>
        </p:nvSpPr>
        <p:spPr>
          <a:xfrm>
            <a:off x="395536" y="5867400"/>
            <a:ext cx="3490664" cy="338554"/>
          </a:xfrm>
          <a:prstGeom prst="rect">
            <a:avLst/>
          </a:prstGeom>
          <a:noFill/>
        </p:spPr>
        <p:txBody>
          <a:bodyPr wrap="square" rtlCol="0">
            <a:spAutoFit/>
          </a:bodyPr>
          <a:lstStyle/>
          <a:p>
            <a:r>
              <a:rPr lang="en-GB" dirty="0" smtClean="0"/>
              <a:t>H: set of all hypothesis</a:t>
            </a:r>
            <a:endParaRPr lang="en-GB" dirty="0"/>
          </a:p>
        </p:txBody>
      </p:sp>
      <p:sp>
        <p:nvSpPr>
          <p:cNvPr id="8" name="TextBox 7"/>
          <p:cNvSpPr txBox="1"/>
          <p:nvPr/>
        </p:nvSpPr>
        <p:spPr>
          <a:xfrm>
            <a:off x="5090542" y="5682822"/>
            <a:ext cx="4151784" cy="584775"/>
          </a:xfrm>
          <a:prstGeom prst="rect">
            <a:avLst/>
          </a:prstGeom>
          <a:noFill/>
        </p:spPr>
        <p:txBody>
          <a:bodyPr wrap="square" rtlCol="0">
            <a:spAutoFit/>
          </a:bodyPr>
          <a:lstStyle/>
          <a:p>
            <a:r>
              <a:rPr lang="en-GB" dirty="0" smtClean="0"/>
              <a:t>P(D) is independent of h and is same for all hypothesis, therefore </a:t>
            </a:r>
            <a:r>
              <a:rPr lang="en-GB" dirty="0"/>
              <a:t>d</a:t>
            </a:r>
            <a:r>
              <a:rPr lang="en-GB" dirty="0" smtClean="0"/>
              <a:t>ropped</a:t>
            </a:r>
            <a:endParaRPr lang="en-GB" dirty="0"/>
          </a:p>
        </p:txBody>
      </p:sp>
    </p:spTree>
    <p:extLst>
      <p:ext uri="{BB962C8B-B14F-4D97-AF65-F5344CB8AC3E}">
        <p14:creationId xmlns:p14="http://schemas.microsoft.com/office/powerpoint/2010/main" val="406519103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Likelihood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smtClean="0"/>
                  <a:t>When no prior information is available, all hypothesis are equally likely i.e. p(h</a:t>
                </a:r>
                <a:r>
                  <a:rPr lang="en-GB" sz="2800" baseline="-25000" dirty="0" smtClean="0"/>
                  <a:t>i</a:t>
                </a:r>
                <a:r>
                  <a:rPr lang="en-GB" sz="2800" dirty="0" smtClean="0"/>
                  <a:t>) = p(h</a:t>
                </a:r>
                <a:r>
                  <a:rPr lang="en-GB" sz="2800" baseline="-25000" dirty="0" smtClean="0"/>
                  <a:t>j</a:t>
                </a:r>
                <a:r>
                  <a:rPr lang="en-GB" sz="2800" dirty="0" smtClean="0"/>
                  <a:t>)</a:t>
                </a:r>
              </a:p>
              <a:p>
                <a:pPr lvl="1"/>
                <a:r>
                  <a:rPr lang="en-GB" sz="2400" dirty="0" smtClean="0"/>
                  <a:t>This is also true for a balanced class problem where all the classes are equally likely</a:t>
                </a:r>
              </a:p>
              <a:p>
                <a:pPr lvl="1"/>
                <a:r>
                  <a:rPr lang="en-GB" sz="2400" dirty="0" smtClean="0"/>
                  <a:t>This is known as Uniform prior</a:t>
                </a:r>
              </a:p>
              <a:p>
                <a:pPr lvl="1"/>
                <a:r>
                  <a:rPr lang="en-GB" sz="2400" dirty="0" smtClean="0"/>
                  <a:t>MAP hypothesis further simplifies to:</a:t>
                </a:r>
                <a:endParaRPr lang="en-GB" sz="2400" dirty="0"/>
              </a:p>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𝑀𝐿</m:t>
                            </m:r>
                          </m:sub>
                        </m:sSub>
                        <m:r>
                          <a:rPr lang="en-GB" b="0" i="1" smtClean="0">
                            <a:latin typeface="Cambria Math" panose="02040503050406030204" pitchFamily="18" charset="0"/>
                          </a:rPr>
                          <m:t>=</m:t>
                        </m:r>
                        <m:r>
                          <a:rPr lang="en-GB" b="0" i="1" smtClean="0">
                            <a:latin typeface="Cambria Math" panose="02040503050406030204" pitchFamily="18" charset="0"/>
                          </a:rPr>
                          <m:t>𝑎𝑟𝑔𝑚𝑎𝑥</m:t>
                        </m:r>
                      </m:e>
                      <m:sub>
                        <m:r>
                          <a:rPr lang="en-GB" b="0" i="1" smtClean="0">
                            <a:latin typeface="Cambria Math" panose="02040503050406030204" pitchFamily="18" charset="0"/>
                          </a:rPr>
                          <m:t>h</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𝐻</m:t>
                        </m:r>
                      </m:sub>
                    </m:sSub>
                  </m:oMath>
                </a14:m>
                <a:r>
                  <a:rPr lang="en-US" dirty="0" smtClean="0"/>
                  <a:t>P(</a:t>
                </a:r>
                <a:r>
                  <a:rPr lang="en-US" dirty="0" err="1" smtClean="0"/>
                  <a:t>D|h</a:t>
                </a:r>
                <a:r>
                  <a:rPr lang="en-US" dirty="0" smtClean="0"/>
                  <a:t>)</a:t>
                </a:r>
              </a:p>
              <a:p>
                <a:pPr marL="0" indent="0">
                  <a:buNone/>
                </a:pPr>
                <a:r>
                  <a:rPr lang="en-US" sz="2800" dirty="0" smtClean="0"/>
                  <a:t>This is called Maximum Likelihood Hypothesis</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t="-1348" r="-21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214</a:t>
            </a:fld>
            <a:endParaRPr lang="en-US"/>
          </a:p>
        </p:txBody>
      </p:sp>
    </p:spTree>
    <p:extLst>
      <p:ext uri="{BB962C8B-B14F-4D97-AF65-F5344CB8AC3E}">
        <p14:creationId xmlns:p14="http://schemas.microsoft.com/office/powerpoint/2010/main" val="81742121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2A08A6C3-9E93-4A9C-ADC3-E5648B4087A5}" type="slidenum">
              <a:rPr lang="en-US" altLang="ko-KR"/>
              <a:pPr/>
              <a:t>215</a:t>
            </a:fld>
            <a:endParaRPr lang="en-US" altLang="ko-KR"/>
          </a:p>
        </p:txBody>
      </p:sp>
      <p:pic>
        <p:nvPicPr>
          <p:cNvPr id="2119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5867400"/>
            <a:ext cx="36290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1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10092"/>
            <a:ext cx="2947988" cy="229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970" name="Rectangle 2"/>
          <p:cNvSpPr>
            <a:spLocks noGrp="1" noChangeArrowheads="1"/>
          </p:cNvSpPr>
          <p:nvPr>
            <p:ph type="title"/>
          </p:nvPr>
        </p:nvSpPr>
        <p:spPr>
          <a:xfrm>
            <a:off x="13447" y="105709"/>
            <a:ext cx="7924800" cy="1143000"/>
          </a:xfrm>
        </p:spPr>
        <p:txBody>
          <a:bodyPr/>
          <a:lstStyle/>
          <a:p>
            <a:r>
              <a:rPr lang="en-US" altLang="ko-KR" sz="4000" dirty="0"/>
              <a:t>Learning A Real Valued </a:t>
            </a:r>
            <a:r>
              <a:rPr lang="en-US" altLang="ko-KR" sz="4000" dirty="0" smtClean="0"/>
              <a:t>Function</a:t>
            </a:r>
            <a:endParaRPr lang="en-US" altLang="ko-KR" sz="4000" dirty="0"/>
          </a:p>
        </p:txBody>
      </p:sp>
      <p:sp>
        <p:nvSpPr>
          <p:cNvPr id="211971" name="Rectangle 3"/>
          <p:cNvSpPr>
            <a:spLocks noGrp="1" noChangeArrowheads="1"/>
          </p:cNvSpPr>
          <p:nvPr>
            <p:ph type="body" idx="1"/>
          </p:nvPr>
        </p:nvSpPr>
        <p:spPr>
          <a:xfrm>
            <a:off x="914400" y="3733800"/>
            <a:ext cx="7772400" cy="2819400"/>
          </a:xfrm>
        </p:spPr>
        <p:txBody>
          <a:bodyPr/>
          <a:lstStyle/>
          <a:p>
            <a:pPr>
              <a:buFont typeface="Wingdings" panose="05000000000000000000" pitchFamily="2" charset="2"/>
              <a:buNone/>
            </a:pPr>
            <a:r>
              <a:rPr lang="en-US" altLang="ko-KR" sz="2000"/>
              <a:t>Consider any real-valued target function </a:t>
            </a:r>
            <a:r>
              <a:rPr lang="en-US" altLang="ko-KR" sz="2000" i="1"/>
              <a:t>f </a:t>
            </a:r>
          </a:p>
          <a:p>
            <a:pPr>
              <a:buFont typeface="Wingdings" panose="05000000000000000000" pitchFamily="2" charset="2"/>
              <a:buNone/>
            </a:pPr>
            <a:r>
              <a:rPr lang="en-US" altLang="ko-KR" sz="2000"/>
              <a:t>Training examples &lt;</a:t>
            </a:r>
            <a:r>
              <a:rPr lang="en-US" altLang="ko-KR" sz="2000" i="1"/>
              <a:t>x</a:t>
            </a:r>
            <a:r>
              <a:rPr lang="en-US" altLang="ko-KR" sz="2000" i="1" baseline="-25000"/>
              <a:t>i</a:t>
            </a:r>
            <a:r>
              <a:rPr lang="en-US" altLang="ko-KR" sz="2000"/>
              <a:t>, </a:t>
            </a:r>
            <a:r>
              <a:rPr lang="en-US" altLang="ko-KR" sz="2000" i="1"/>
              <a:t>d</a:t>
            </a:r>
            <a:r>
              <a:rPr lang="en-US" altLang="ko-KR" sz="2000" i="1" baseline="-25000"/>
              <a:t>i</a:t>
            </a:r>
            <a:r>
              <a:rPr lang="en-US" altLang="ko-KR" sz="2000"/>
              <a:t>&gt;, where </a:t>
            </a:r>
            <a:r>
              <a:rPr lang="en-US" altLang="ko-KR" sz="2000" i="1"/>
              <a:t>d</a:t>
            </a:r>
            <a:r>
              <a:rPr lang="en-US" altLang="ko-KR" sz="2000" i="1" baseline="-25000"/>
              <a:t>i</a:t>
            </a:r>
            <a:r>
              <a:rPr lang="en-US" altLang="ko-KR" sz="2000"/>
              <a:t> is noisy training value</a:t>
            </a:r>
          </a:p>
          <a:p>
            <a:r>
              <a:rPr lang="en-US" altLang="ko-KR" sz="2000" i="1"/>
              <a:t>d</a:t>
            </a:r>
            <a:r>
              <a:rPr lang="en-US" altLang="ko-KR" sz="2000" i="1" baseline="-25000"/>
              <a:t>i</a:t>
            </a:r>
            <a:r>
              <a:rPr lang="en-US" altLang="ko-KR" sz="2000"/>
              <a:t> = </a:t>
            </a:r>
            <a:r>
              <a:rPr lang="en-US" altLang="ko-KR" sz="2000" i="1"/>
              <a:t>f</a:t>
            </a:r>
            <a:r>
              <a:rPr lang="en-US" altLang="ko-KR" sz="2000"/>
              <a:t>(</a:t>
            </a:r>
            <a:r>
              <a:rPr lang="en-US" altLang="ko-KR" sz="2000" i="1"/>
              <a:t>x</a:t>
            </a:r>
            <a:r>
              <a:rPr lang="en-US" altLang="ko-KR" sz="2000" i="1" baseline="-25000"/>
              <a:t>i</a:t>
            </a:r>
            <a:r>
              <a:rPr lang="en-US" altLang="ko-KR" sz="2000"/>
              <a:t>) + </a:t>
            </a:r>
            <a:r>
              <a:rPr lang="en-US" altLang="ko-KR" sz="2000" i="1"/>
              <a:t>e</a:t>
            </a:r>
            <a:r>
              <a:rPr lang="en-US" altLang="ko-KR" sz="2000" i="1" baseline="-25000"/>
              <a:t>i</a:t>
            </a:r>
            <a:endParaRPr lang="en-US" altLang="ko-KR" sz="2000"/>
          </a:p>
          <a:p>
            <a:r>
              <a:rPr lang="en-US" altLang="ko-KR" sz="2000" i="1"/>
              <a:t>e</a:t>
            </a:r>
            <a:r>
              <a:rPr lang="en-US" altLang="ko-KR" sz="2000" i="1" baseline="-25000"/>
              <a:t>i</a:t>
            </a:r>
            <a:r>
              <a:rPr lang="en-US" altLang="ko-KR" sz="2000"/>
              <a:t> is random variable (noise) drawn independently for each </a:t>
            </a:r>
            <a:r>
              <a:rPr lang="en-US" altLang="ko-KR" sz="2000" i="1"/>
              <a:t>x</a:t>
            </a:r>
            <a:r>
              <a:rPr lang="en-US" altLang="ko-KR" sz="2000" i="1" baseline="-25000"/>
              <a:t>i</a:t>
            </a:r>
            <a:r>
              <a:rPr lang="en-US" altLang="ko-KR" sz="2000"/>
              <a:t> according to some Gaussian distribution with mean=0</a:t>
            </a:r>
          </a:p>
          <a:p>
            <a:pPr>
              <a:buFont typeface="Wingdings" panose="05000000000000000000" pitchFamily="2" charset="2"/>
              <a:buNone/>
            </a:pPr>
            <a:r>
              <a:rPr lang="en-US" altLang="ko-KR" sz="2000"/>
              <a:t>Then the maximum likelihood hypothesis </a:t>
            </a:r>
            <a:r>
              <a:rPr lang="en-US" altLang="ko-KR" sz="2000" i="1"/>
              <a:t>h</a:t>
            </a:r>
            <a:r>
              <a:rPr lang="en-US" altLang="ko-KR" sz="2000" i="1" baseline="-25000"/>
              <a:t>ML</a:t>
            </a:r>
            <a:r>
              <a:rPr lang="en-US" altLang="ko-KR" sz="2000"/>
              <a:t> is the one that minimizes </a:t>
            </a:r>
          </a:p>
          <a:p>
            <a:pPr>
              <a:buFont typeface="Wingdings" panose="05000000000000000000" pitchFamily="2" charset="2"/>
              <a:buNone/>
            </a:pPr>
            <a:r>
              <a:rPr lang="en-US" altLang="ko-KR" sz="2000"/>
              <a:t>the sum of squared errors:</a:t>
            </a:r>
          </a:p>
          <a:p>
            <a:pPr>
              <a:buFont typeface="Wingdings" panose="05000000000000000000" pitchFamily="2" charset="2"/>
              <a:buNone/>
            </a:pPr>
            <a:endParaRPr lang="en-US" altLang="ko-KR" sz="2000"/>
          </a:p>
        </p:txBody>
      </p:sp>
    </p:spTree>
    <p:extLst>
      <p:ext uri="{BB962C8B-B14F-4D97-AF65-F5344CB8AC3E}">
        <p14:creationId xmlns:p14="http://schemas.microsoft.com/office/powerpoint/2010/main" val="390415559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EE7641D6-FD05-4E9F-AEF6-96F023091A5F}" type="slidenum">
              <a:rPr lang="en-US" altLang="ko-KR"/>
              <a:pPr/>
              <a:t>216</a:t>
            </a:fld>
            <a:endParaRPr lang="en-US" altLang="ko-KR"/>
          </a:p>
        </p:txBody>
      </p:sp>
      <p:sp>
        <p:nvSpPr>
          <p:cNvPr id="212996" name="Rectangle 4"/>
          <p:cNvSpPr>
            <a:spLocks noGrp="1" noChangeArrowheads="1"/>
          </p:cNvSpPr>
          <p:nvPr>
            <p:ph type="title"/>
          </p:nvPr>
        </p:nvSpPr>
        <p:spPr>
          <a:xfrm>
            <a:off x="76200" y="222716"/>
            <a:ext cx="7924800" cy="1143000"/>
          </a:xfrm>
          <a:noFill/>
          <a:ln/>
        </p:spPr>
        <p:txBody>
          <a:bodyPr/>
          <a:lstStyle/>
          <a:p>
            <a:r>
              <a:rPr lang="en-US" altLang="ko-KR" sz="4000" dirty="0"/>
              <a:t>Learning A Real </a:t>
            </a:r>
            <a:r>
              <a:rPr lang="en-US" altLang="ko-KR" sz="4000"/>
              <a:t>Valued </a:t>
            </a:r>
            <a:r>
              <a:rPr lang="en-US" altLang="ko-KR" sz="4000" smtClean="0"/>
              <a:t>Function</a:t>
            </a:r>
            <a:endParaRPr lang="en-US" altLang="ko-KR" sz="4000" dirty="0"/>
          </a:p>
        </p:txBody>
      </p:sp>
      <p:pic>
        <p:nvPicPr>
          <p:cNvPr id="2129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752600"/>
            <a:ext cx="4291013" cy="163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9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886200"/>
            <a:ext cx="492442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2995" name="Rectangle 3"/>
          <p:cNvSpPr>
            <a:spLocks noGrp="1" noChangeArrowheads="1"/>
          </p:cNvSpPr>
          <p:nvPr>
            <p:ph type="body" idx="1"/>
          </p:nvPr>
        </p:nvSpPr>
        <p:spPr>
          <a:xfrm>
            <a:off x="1219200" y="3505200"/>
            <a:ext cx="7086600" cy="2438400"/>
          </a:xfrm>
        </p:spPr>
        <p:txBody>
          <a:bodyPr/>
          <a:lstStyle/>
          <a:p>
            <a:r>
              <a:rPr lang="en-US" altLang="ko-KR" sz="2400"/>
              <a:t>Maximize natural log of this instead...</a:t>
            </a:r>
          </a:p>
          <a:p>
            <a:endParaRPr lang="en-US" altLang="ko-KR" sz="2400"/>
          </a:p>
        </p:txBody>
      </p:sp>
    </p:spTree>
    <p:extLst>
      <p:ext uri="{BB962C8B-B14F-4D97-AF65-F5344CB8AC3E}">
        <p14:creationId xmlns:p14="http://schemas.microsoft.com/office/powerpoint/2010/main" val="265311916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20F36D57-54DC-480D-A3A3-C7C7033EF139}" type="slidenum">
              <a:rPr lang="en-US" altLang="ko-KR"/>
              <a:pPr/>
              <a:t>217</a:t>
            </a:fld>
            <a:endParaRPr lang="en-US" altLang="ko-KR"/>
          </a:p>
        </p:txBody>
      </p:sp>
      <p:sp>
        <p:nvSpPr>
          <p:cNvPr id="200706" name="Rectangle 2"/>
          <p:cNvSpPr>
            <a:spLocks noGrp="1" noChangeArrowheads="1"/>
          </p:cNvSpPr>
          <p:nvPr>
            <p:ph type="title"/>
          </p:nvPr>
        </p:nvSpPr>
        <p:spPr>
          <a:xfrm>
            <a:off x="0" y="405359"/>
            <a:ext cx="8305800" cy="1143000"/>
          </a:xfrm>
        </p:spPr>
        <p:txBody>
          <a:bodyPr/>
          <a:lstStyle/>
          <a:p>
            <a:r>
              <a:rPr lang="en-US" altLang="ko-KR" sz="3600" dirty="0"/>
              <a:t>Minimum Description Length </a:t>
            </a:r>
            <a:r>
              <a:rPr lang="en-US" altLang="ko-KR" sz="3600" dirty="0" smtClean="0"/>
              <a:t>Principle</a:t>
            </a:r>
            <a:endParaRPr lang="en-US" altLang="ko-KR" sz="3600" dirty="0"/>
          </a:p>
        </p:txBody>
      </p:sp>
      <p:sp>
        <p:nvSpPr>
          <p:cNvPr id="200707" name="Rectangle 3"/>
          <p:cNvSpPr>
            <a:spLocks noGrp="1" noChangeArrowheads="1"/>
          </p:cNvSpPr>
          <p:nvPr>
            <p:ph type="body" idx="1"/>
          </p:nvPr>
        </p:nvSpPr>
        <p:spPr>
          <a:xfrm>
            <a:off x="757799" y="2808312"/>
            <a:ext cx="7772400" cy="3429000"/>
          </a:xfrm>
        </p:spPr>
        <p:txBody>
          <a:bodyPr>
            <a:normAutofit/>
          </a:bodyPr>
          <a:lstStyle/>
          <a:p>
            <a:pPr>
              <a:buFont typeface="Wingdings" panose="05000000000000000000" pitchFamily="2" charset="2"/>
              <a:buNone/>
            </a:pPr>
            <a:r>
              <a:rPr lang="en-US" altLang="ko-KR" sz="2400" dirty="0"/>
              <a:t>Interesting fact from information theory:</a:t>
            </a:r>
          </a:p>
          <a:p>
            <a:pPr lvl="1">
              <a:buFontTx/>
              <a:buNone/>
            </a:pPr>
            <a:r>
              <a:rPr lang="en-US" altLang="ko-KR" sz="2000" dirty="0"/>
              <a:t>The optimal (shortest expected coding length) code for an event with </a:t>
            </a:r>
          </a:p>
          <a:p>
            <a:pPr lvl="1">
              <a:buFontTx/>
              <a:buNone/>
            </a:pPr>
            <a:r>
              <a:rPr lang="en-US" altLang="ko-KR" sz="2000" dirty="0"/>
              <a:t>probability </a:t>
            </a:r>
            <a:r>
              <a:rPr lang="en-US" altLang="ko-KR" sz="2000" i="1" dirty="0"/>
              <a:t>p</a:t>
            </a:r>
            <a:r>
              <a:rPr lang="en-US" altLang="ko-KR" sz="2000" dirty="0"/>
              <a:t> is –log</a:t>
            </a:r>
            <a:r>
              <a:rPr lang="en-US" altLang="ko-KR" sz="2000" baseline="-25000" dirty="0"/>
              <a:t>2</a:t>
            </a:r>
            <a:r>
              <a:rPr lang="en-US" altLang="ko-KR" sz="2000" i="1" dirty="0"/>
              <a:t>p</a:t>
            </a:r>
            <a:r>
              <a:rPr lang="en-US" altLang="ko-KR" sz="2000" dirty="0"/>
              <a:t> bits.</a:t>
            </a:r>
          </a:p>
          <a:p>
            <a:pPr>
              <a:buFont typeface="Wingdings" panose="05000000000000000000" pitchFamily="2" charset="2"/>
              <a:buNone/>
            </a:pPr>
            <a:r>
              <a:rPr lang="en-US" altLang="ko-KR" sz="2400" dirty="0"/>
              <a:t>So interpret (1):</a:t>
            </a:r>
          </a:p>
          <a:p>
            <a:r>
              <a:rPr lang="en-US" altLang="ko-KR" sz="2000" i="1" dirty="0" smtClean="0"/>
              <a:t>L</a:t>
            </a:r>
            <a:r>
              <a:rPr lang="en-US" altLang="ko-KR" sz="2000" i="1" baseline="-25000" dirty="0" smtClean="0"/>
              <a:t>C1</a:t>
            </a:r>
            <a:r>
              <a:rPr lang="en-US" altLang="ko-KR" sz="2000" dirty="0" smtClean="0"/>
              <a:t>(</a:t>
            </a:r>
            <a:r>
              <a:rPr lang="en-US" altLang="ko-KR" sz="2000" i="1" dirty="0" smtClean="0"/>
              <a:t>h</a:t>
            </a:r>
            <a:r>
              <a:rPr lang="en-US" altLang="ko-KR" sz="2000" dirty="0"/>
              <a:t>) = </a:t>
            </a:r>
            <a:r>
              <a:rPr lang="en-US" altLang="ko-KR" sz="2000" i="1" dirty="0"/>
              <a:t>length</a:t>
            </a:r>
            <a:r>
              <a:rPr lang="en-US" altLang="ko-KR" sz="2000" dirty="0"/>
              <a:t>(</a:t>
            </a:r>
            <a:r>
              <a:rPr lang="en-US" altLang="ko-KR" sz="2000" i="1" dirty="0"/>
              <a:t>h</a:t>
            </a:r>
            <a:r>
              <a:rPr lang="en-US" altLang="ko-KR" sz="2000" dirty="0"/>
              <a:t>) = –log</a:t>
            </a:r>
            <a:r>
              <a:rPr lang="en-US" altLang="ko-KR" sz="2000" baseline="-25000" dirty="0"/>
              <a:t>2</a:t>
            </a:r>
            <a:r>
              <a:rPr lang="en-US" altLang="ko-KR" sz="2000" i="1" dirty="0"/>
              <a:t>P</a:t>
            </a:r>
            <a:r>
              <a:rPr lang="en-US" altLang="ko-KR" sz="2000" dirty="0"/>
              <a:t>(</a:t>
            </a:r>
            <a:r>
              <a:rPr lang="en-US" altLang="ko-KR" sz="2000" i="1" dirty="0"/>
              <a:t>h</a:t>
            </a:r>
            <a:r>
              <a:rPr lang="en-US" altLang="ko-KR" sz="2000" dirty="0"/>
              <a:t>) </a:t>
            </a:r>
          </a:p>
          <a:p>
            <a:r>
              <a:rPr lang="en-US" altLang="ko-KR" sz="2000" i="1" dirty="0"/>
              <a:t>L</a:t>
            </a:r>
            <a:r>
              <a:rPr lang="en-US" altLang="ko-KR" sz="2000" i="1" baseline="-25000" dirty="0"/>
              <a:t>C2</a:t>
            </a:r>
            <a:r>
              <a:rPr lang="en-US" altLang="ko-KR" sz="2000" dirty="0"/>
              <a:t>(</a:t>
            </a:r>
            <a:r>
              <a:rPr lang="en-US" altLang="ko-KR" sz="2000" i="1" dirty="0" err="1"/>
              <a:t>D</a:t>
            </a:r>
            <a:r>
              <a:rPr lang="en-US" altLang="ko-KR" sz="2000" dirty="0" err="1"/>
              <a:t>|</a:t>
            </a:r>
            <a:r>
              <a:rPr lang="en-US" altLang="ko-KR" sz="2000" i="1" dirty="0" err="1"/>
              <a:t>h</a:t>
            </a:r>
            <a:r>
              <a:rPr lang="en-US" altLang="ko-KR" sz="2000" dirty="0"/>
              <a:t>)= </a:t>
            </a:r>
            <a:r>
              <a:rPr lang="en-US" altLang="ko-KR" sz="2000" i="1" dirty="0"/>
              <a:t>length</a:t>
            </a:r>
            <a:r>
              <a:rPr lang="en-US" altLang="ko-KR" sz="2000" dirty="0"/>
              <a:t>(</a:t>
            </a:r>
            <a:r>
              <a:rPr lang="en-US" altLang="ko-KR" sz="2000" i="1" dirty="0"/>
              <a:t>misclassifications</a:t>
            </a:r>
            <a:r>
              <a:rPr lang="en-US" altLang="ko-KR" sz="2000" dirty="0"/>
              <a:t>) = –log</a:t>
            </a:r>
            <a:r>
              <a:rPr lang="en-US" altLang="ko-KR" sz="2000" baseline="-25000" dirty="0"/>
              <a:t>2</a:t>
            </a:r>
            <a:r>
              <a:rPr lang="en-US" altLang="ko-KR" sz="2000" i="1" dirty="0"/>
              <a:t>P</a:t>
            </a:r>
            <a:r>
              <a:rPr lang="en-US" altLang="ko-KR" sz="2000" dirty="0"/>
              <a:t>(</a:t>
            </a:r>
            <a:r>
              <a:rPr lang="en-US" altLang="ko-KR" sz="2000" i="1" dirty="0" err="1"/>
              <a:t>D</a:t>
            </a:r>
            <a:r>
              <a:rPr lang="en-US" altLang="ko-KR" sz="2000" dirty="0" err="1"/>
              <a:t>|</a:t>
            </a:r>
            <a:r>
              <a:rPr lang="en-US" altLang="ko-KR" sz="2000" i="1" dirty="0" err="1"/>
              <a:t>h</a:t>
            </a:r>
            <a:r>
              <a:rPr lang="en-US" altLang="ko-KR" sz="2000" dirty="0"/>
              <a:t>)</a:t>
            </a:r>
          </a:p>
          <a:p>
            <a:pPr>
              <a:buFont typeface="Wingdings" panose="05000000000000000000" pitchFamily="2" charset="2"/>
              <a:buNone/>
            </a:pPr>
            <a:r>
              <a:rPr lang="en-US" altLang="ko-KR" sz="2400" dirty="0" smtClean="0">
                <a:sym typeface="Symbol" panose="05050102010706020507" pitchFamily="18" charset="2"/>
              </a:rPr>
              <a:t> </a:t>
            </a:r>
            <a:r>
              <a:rPr lang="en-US" altLang="ko-KR" sz="2400" dirty="0"/>
              <a:t>prefer the hypothesis that minimizes</a:t>
            </a:r>
          </a:p>
          <a:p>
            <a:pPr algn="ctr">
              <a:buFont typeface="Wingdings" panose="05000000000000000000" pitchFamily="2" charset="2"/>
              <a:buNone/>
            </a:pPr>
            <a:r>
              <a:rPr lang="en-US" altLang="ko-KR" sz="2400" i="1" dirty="0"/>
              <a:t>length</a:t>
            </a:r>
            <a:r>
              <a:rPr lang="en-US" altLang="ko-KR" sz="2400" dirty="0"/>
              <a:t>(</a:t>
            </a:r>
            <a:r>
              <a:rPr lang="en-US" altLang="ko-KR" sz="2400" i="1" dirty="0"/>
              <a:t>h</a:t>
            </a:r>
            <a:r>
              <a:rPr lang="en-US" altLang="ko-KR" sz="2400" dirty="0"/>
              <a:t>) + </a:t>
            </a:r>
            <a:r>
              <a:rPr lang="en-US" altLang="ko-KR" sz="2400" i="1" dirty="0"/>
              <a:t>length</a:t>
            </a:r>
            <a:r>
              <a:rPr lang="en-US" altLang="ko-KR" sz="2400" dirty="0"/>
              <a:t>(</a:t>
            </a:r>
            <a:r>
              <a:rPr lang="en-US" altLang="ko-KR" sz="2400" i="1" dirty="0"/>
              <a:t>misclassifications</a:t>
            </a:r>
            <a:r>
              <a:rPr lang="en-US" altLang="ko-KR" sz="2400" dirty="0" smtClean="0"/>
              <a:t>)</a:t>
            </a:r>
          </a:p>
          <a:p>
            <a:endParaRPr lang="en-US" altLang="ko-KR" sz="2400" dirty="0" smtClean="0"/>
          </a:p>
          <a:p>
            <a:pPr>
              <a:buFont typeface="Wingdings" panose="05000000000000000000" pitchFamily="2" charset="2"/>
              <a:buNone/>
            </a:pPr>
            <a:endParaRPr lang="en-US" altLang="ko-KR" sz="2400" dirty="0" smtClean="0"/>
          </a:p>
          <a:p>
            <a:pPr>
              <a:buFont typeface="Wingdings" panose="05000000000000000000" pitchFamily="2" charset="2"/>
              <a:buNone/>
            </a:pPr>
            <a:endParaRPr lang="en-US" altLang="ko-KR" sz="2400" dirty="0"/>
          </a:p>
          <a:p>
            <a:pPr algn="ctr"/>
            <a:endParaRPr lang="en-US" altLang="ko-KR" sz="2400" i="1" dirty="0"/>
          </a:p>
        </p:txBody>
      </p:sp>
      <p:pic>
        <p:nvPicPr>
          <p:cNvPr id="200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7" y="1456177"/>
            <a:ext cx="5381625" cy="12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64427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4EDA411D-1300-4077-B22A-7A512B465F7E}" type="slidenum">
              <a:rPr lang="en-US" altLang="ko-KR"/>
              <a:pPr/>
              <a:t>218</a:t>
            </a:fld>
            <a:endParaRPr lang="en-US" altLang="ko-KR"/>
          </a:p>
        </p:txBody>
      </p:sp>
      <p:sp>
        <p:nvSpPr>
          <p:cNvPr id="199682" name="Rectangle 2"/>
          <p:cNvSpPr>
            <a:spLocks noGrp="1" noChangeArrowheads="1"/>
          </p:cNvSpPr>
          <p:nvPr>
            <p:ph type="title"/>
          </p:nvPr>
        </p:nvSpPr>
        <p:spPr>
          <a:xfrm>
            <a:off x="381000" y="457200"/>
            <a:ext cx="8458200" cy="1143000"/>
          </a:xfrm>
        </p:spPr>
        <p:txBody>
          <a:bodyPr/>
          <a:lstStyle/>
          <a:p>
            <a:r>
              <a:rPr lang="en-US" altLang="ko-KR" sz="3600"/>
              <a:t>Minimum Description Length </a:t>
            </a:r>
            <a:r>
              <a:rPr lang="en-US" altLang="ko-KR" sz="3600" smtClean="0"/>
              <a:t>Principle</a:t>
            </a:r>
            <a:endParaRPr lang="en-US" altLang="ko-KR" sz="3600"/>
          </a:p>
        </p:txBody>
      </p:sp>
      <p:sp>
        <p:nvSpPr>
          <p:cNvPr id="199683" name="Rectangle 3"/>
          <p:cNvSpPr>
            <a:spLocks noGrp="1" noChangeArrowheads="1"/>
          </p:cNvSpPr>
          <p:nvPr>
            <p:ph type="body" idx="1"/>
          </p:nvPr>
        </p:nvSpPr>
        <p:spPr>
          <a:xfrm>
            <a:off x="838200" y="1752600"/>
            <a:ext cx="8153400" cy="4419600"/>
          </a:xfrm>
        </p:spPr>
        <p:txBody>
          <a:bodyPr>
            <a:normAutofit/>
          </a:bodyPr>
          <a:lstStyle/>
          <a:p>
            <a:pPr>
              <a:lnSpc>
                <a:spcPct val="90000"/>
              </a:lnSpc>
              <a:buFont typeface="Wingdings" panose="05000000000000000000" pitchFamily="2" charset="2"/>
              <a:buNone/>
            </a:pPr>
            <a:r>
              <a:rPr lang="en-US" altLang="ko-KR" sz="2400" dirty="0"/>
              <a:t>Occam’s razor: prefer the shortest hypothesis</a:t>
            </a:r>
          </a:p>
          <a:p>
            <a:pPr>
              <a:lnSpc>
                <a:spcPct val="90000"/>
              </a:lnSpc>
              <a:buFont typeface="Wingdings" panose="05000000000000000000" pitchFamily="2" charset="2"/>
              <a:buNone/>
            </a:pPr>
            <a:r>
              <a:rPr lang="en-US" altLang="ko-KR" sz="2400" dirty="0"/>
              <a:t>MDL: prefer the hypothesis </a:t>
            </a:r>
            <a:r>
              <a:rPr lang="en-US" altLang="ko-KR" sz="2400" i="1" dirty="0"/>
              <a:t>h</a:t>
            </a:r>
            <a:r>
              <a:rPr lang="en-US" altLang="ko-KR" sz="2400" dirty="0"/>
              <a:t> that minimizes</a:t>
            </a:r>
          </a:p>
          <a:p>
            <a:pPr>
              <a:lnSpc>
                <a:spcPct val="90000"/>
              </a:lnSpc>
            </a:pPr>
            <a:endParaRPr lang="en-US" altLang="ko-KR" sz="3600" dirty="0"/>
          </a:p>
          <a:p>
            <a:pPr>
              <a:lnSpc>
                <a:spcPct val="90000"/>
              </a:lnSpc>
              <a:buFont typeface="Wingdings" panose="05000000000000000000" pitchFamily="2" charset="2"/>
              <a:buNone/>
            </a:pPr>
            <a:r>
              <a:rPr lang="en-US" altLang="ko-KR" sz="2400" dirty="0"/>
              <a:t>where </a:t>
            </a:r>
            <a:r>
              <a:rPr lang="en-US" altLang="ko-KR" sz="2400" i="1" dirty="0"/>
              <a:t>L</a:t>
            </a:r>
            <a:r>
              <a:rPr lang="en-US" altLang="ko-KR" sz="2400" i="1" baseline="-25000" dirty="0"/>
              <a:t>C</a:t>
            </a:r>
            <a:r>
              <a:rPr lang="en-US" altLang="ko-KR" sz="2400" dirty="0"/>
              <a:t>(</a:t>
            </a:r>
            <a:r>
              <a:rPr lang="en-US" altLang="ko-KR" sz="2400" i="1" dirty="0"/>
              <a:t>x</a:t>
            </a:r>
            <a:r>
              <a:rPr lang="en-US" altLang="ko-KR" sz="2400" dirty="0"/>
              <a:t>) is the description length of </a:t>
            </a:r>
            <a:r>
              <a:rPr lang="en-US" altLang="ko-KR" sz="2400" i="1" dirty="0"/>
              <a:t>x</a:t>
            </a:r>
            <a:r>
              <a:rPr lang="en-US" altLang="ko-KR" sz="2400" dirty="0"/>
              <a:t> under encoding </a:t>
            </a:r>
            <a:r>
              <a:rPr lang="en-US" altLang="ko-KR" sz="2400" i="1" dirty="0"/>
              <a:t>C</a:t>
            </a:r>
          </a:p>
          <a:p>
            <a:pPr marL="0" indent="0">
              <a:lnSpc>
                <a:spcPct val="90000"/>
              </a:lnSpc>
              <a:buNone/>
            </a:pPr>
            <a:endParaRPr lang="en-US" altLang="ko-KR" sz="2400" dirty="0"/>
          </a:p>
        </p:txBody>
      </p:sp>
      <p:pic>
        <p:nvPicPr>
          <p:cNvPr id="199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818" y="2478087"/>
            <a:ext cx="3738563"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9685" name="Line 5"/>
          <p:cNvSpPr>
            <a:spLocks noChangeShapeType="1"/>
          </p:cNvSpPr>
          <p:nvPr/>
        </p:nvSpPr>
        <p:spPr bwMode="auto">
          <a:xfrm>
            <a:off x="838200" y="3505200"/>
            <a:ext cx="7315200" cy="0"/>
          </a:xfrm>
          <a:prstGeom prst="line">
            <a:avLst/>
          </a:prstGeom>
          <a:noFill/>
          <a:ln w="127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5649658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smtClean="0"/>
              <a:t>MDL </a:t>
            </a:r>
            <a:r>
              <a:rPr lang="en-US" dirty="0"/>
              <a:t>principle provides a way of trading off hypothesis complexity for the number of errors committed by the hypothesis. </a:t>
            </a:r>
            <a:endParaRPr lang="en-US" dirty="0" smtClean="0"/>
          </a:p>
          <a:p>
            <a:pPr>
              <a:buFont typeface="Arial" panose="020B0604020202020204" pitchFamily="34" charset="0"/>
              <a:buChar char="•"/>
            </a:pPr>
            <a:r>
              <a:rPr lang="en-US" dirty="0"/>
              <a:t>M</a:t>
            </a:r>
            <a:r>
              <a:rPr lang="en-US" dirty="0" smtClean="0"/>
              <a:t>ay select </a:t>
            </a:r>
            <a:r>
              <a:rPr lang="en-US" dirty="0"/>
              <a:t>a shorter hypothesis that makes a few errors over a longer hypothesis that perfectly classifies the training data. </a:t>
            </a:r>
            <a:endParaRPr lang="en-US" dirty="0" smtClean="0"/>
          </a:p>
          <a:p>
            <a:pPr>
              <a:buFont typeface="Arial" panose="020B0604020202020204" pitchFamily="34" charset="0"/>
              <a:buChar char="•"/>
            </a:pPr>
            <a:r>
              <a:rPr lang="en-US" dirty="0" smtClean="0"/>
              <a:t>Provides </a:t>
            </a:r>
            <a:r>
              <a:rPr lang="en-US" dirty="0"/>
              <a:t>one method for dealing with the issue of </a:t>
            </a:r>
            <a:r>
              <a:rPr lang="en-US" dirty="0" smtClean="0"/>
              <a:t>overfitting </a:t>
            </a:r>
            <a:r>
              <a:rPr lang="en-US" dirty="0"/>
              <a:t>the data.</a:t>
            </a:r>
          </a:p>
        </p:txBody>
      </p:sp>
      <p:sp>
        <p:nvSpPr>
          <p:cNvPr id="4" name="Rectangle 2"/>
          <p:cNvSpPr txBox="1">
            <a:spLocks noChangeArrowheads="1"/>
          </p:cNvSpPr>
          <p:nvPr/>
        </p:nvSpPr>
        <p:spPr>
          <a:xfrm>
            <a:off x="4482" y="609600"/>
            <a:ext cx="8305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altLang="ko-KR" sz="3600" smtClean="0"/>
              <a:t>Minimum Description Length Principle</a:t>
            </a:r>
            <a:endParaRPr lang="en-US" altLang="ko-KR" sz="3600" dirty="0"/>
          </a:p>
        </p:txBody>
      </p:sp>
    </p:spTree>
    <p:extLst>
      <p:ext uri="{BB962C8B-B14F-4D97-AF65-F5344CB8AC3E}">
        <p14:creationId xmlns:p14="http://schemas.microsoft.com/office/powerpoint/2010/main" val="4091385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61"/>
          <p:cNvSpPr txBox="1"/>
          <p:nvPr/>
        </p:nvSpPr>
        <p:spPr>
          <a:xfrm>
            <a:off x="533400" y="1527737"/>
            <a:ext cx="5085300" cy="4300200"/>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SzPts val="2800"/>
              <a:buFont typeface="Arial"/>
              <a:buChar char="•"/>
            </a:pPr>
            <a:r>
              <a:rPr lang="en-US" sz="2800" dirty="0">
                <a:latin typeface="Trebuchet MS"/>
                <a:ea typeface="Trebuchet MS"/>
                <a:cs typeface="Trebuchet MS"/>
                <a:sym typeface="Trebuchet MS"/>
              </a:rPr>
              <a:t>Web search</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Computational biology</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Finance</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E-commerce</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Space exploration</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Robotics</a:t>
            </a:r>
            <a:endParaRPr sz="2800" dirty="0">
              <a:latin typeface="Trebuchet MS"/>
              <a:ea typeface="Trebuchet MS"/>
              <a:cs typeface="Trebuchet MS"/>
              <a:sym typeface="Trebuchet MS"/>
            </a:endParaRPr>
          </a:p>
          <a:p>
            <a:pPr marL="355600" marR="0" lvl="0" indent="-342900" algn="l" rtl="0">
              <a:lnSpc>
                <a:spcPct val="118892"/>
              </a:lnSpc>
              <a:spcBef>
                <a:spcPts val="40"/>
              </a:spcBef>
              <a:spcAft>
                <a:spcPts val="0"/>
              </a:spcAft>
              <a:buSzPts val="2800"/>
              <a:buFont typeface="Arial"/>
              <a:buChar char="•"/>
            </a:pPr>
            <a:r>
              <a:rPr lang="en-US" sz="2800" dirty="0">
                <a:latin typeface="Trebuchet MS"/>
                <a:ea typeface="Trebuchet MS"/>
                <a:cs typeface="Trebuchet MS"/>
                <a:sym typeface="Trebuchet MS"/>
              </a:rPr>
              <a:t>Information extraction</a:t>
            </a:r>
            <a:endParaRPr sz="2800" dirty="0">
              <a:latin typeface="Trebuchet MS"/>
              <a:ea typeface="Trebuchet MS"/>
              <a:cs typeface="Trebuchet MS"/>
              <a:sym typeface="Trebuchet MS"/>
            </a:endParaRPr>
          </a:p>
          <a:p>
            <a:pPr marL="355600" marR="0" lvl="0" indent="-342900" algn="l" rtl="0">
              <a:lnSpc>
                <a:spcPct val="118892"/>
              </a:lnSpc>
              <a:spcBef>
                <a:spcPts val="0"/>
              </a:spcBef>
              <a:spcAft>
                <a:spcPts val="0"/>
              </a:spcAft>
              <a:buSzPts val="2800"/>
              <a:buFont typeface="Arial"/>
              <a:buChar char="•"/>
            </a:pPr>
            <a:r>
              <a:rPr lang="en-US" sz="2800" dirty="0">
                <a:latin typeface="Trebuchet MS"/>
                <a:ea typeface="Trebuchet MS"/>
                <a:cs typeface="Trebuchet MS"/>
                <a:sym typeface="Trebuchet MS"/>
              </a:rPr>
              <a:t>Social networks</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smtClean="0">
                <a:latin typeface="Trebuchet MS"/>
                <a:ea typeface="Trebuchet MS"/>
                <a:cs typeface="Trebuchet MS"/>
                <a:sym typeface="Trebuchet MS"/>
              </a:rPr>
              <a:t>Language Processing</a:t>
            </a:r>
          </a:p>
          <a:p>
            <a:pPr marL="12700" marR="0" lvl="0" algn="l" rtl="0">
              <a:lnSpc>
                <a:spcPct val="100000"/>
              </a:lnSpc>
              <a:spcBef>
                <a:spcPts val="40"/>
              </a:spcBef>
              <a:spcAft>
                <a:spcPts val="0"/>
              </a:spcAft>
              <a:buSzPts val="2800"/>
            </a:pPr>
            <a:r>
              <a:rPr lang="en-US" sz="2800" dirty="0" smtClean="0">
                <a:latin typeface="Trebuchet MS"/>
                <a:ea typeface="Trebuchet MS"/>
                <a:cs typeface="Trebuchet MS"/>
                <a:sym typeface="Trebuchet MS"/>
              </a:rPr>
              <a:t>Many more emerging…</a:t>
            </a:r>
            <a:endParaRPr sz="2800" dirty="0">
              <a:latin typeface="Trebuchet MS"/>
              <a:ea typeface="Trebuchet MS"/>
              <a:cs typeface="Trebuchet MS"/>
              <a:sym typeface="Trebuchet MS"/>
            </a:endParaRPr>
          </a:p>
        </p:txBody>
      </p:sp>
      <p:sp>
        <p:nvSpPr>
          <p:cNvPr id="404" name="Google Shape;404;p61"/>
          <p:cNvSpPr txBox="1"/>
          <p:nvPr/>
        </p:nvSpPr>
        <p:spPr>
          <a:xfrm>
            <a:off x="78754" y="6569500"/>
            <a:ext cx="28137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a:latin typeface="Trebuchet MS"/>
                <a:ea typeface="Trebuchet MS"/>
                <a:cs typeface="Trebuchet MS"/>
                <a:sym typeface="Trebuchet MS"/>
              </a:rPr>
              <a:t>Slide credit: Pedro Domingos</a:t>
            </a:r>
            <a:endParaRPr sz="1400">
              <a:latin typeface="Trebuchet MS"/>
              <a:ea typeface="Trebuchet MS"/>
              <a:cs typeface="Trebuchet MS"/>
              <a:sym typeface="Trebuchet MS"/>
            </a:endParaRPr>
          </a:p>
        </p:txBody>
      </p:sp>
      <p:sp>
        <p:nvSpPr>
          <p:cNvPr id="5" name="Rectangle 2"/>
          <p:cNvSpPr txBox="1">
            <a:spLocks noChangeArrowheads="1"/>
          </p:cNvSpPr>
          <p:nvPr/>
        </p:nvSpPr>
        <p:spPr>
          <a:xfrm>
            <a:off x="0" y="433252"/>
            <a:ext cx="9144000" cy="838200"/>
          </a:xfrm>
          <a:prstGeom prst="rect">
            <a:avLst/>
          </a:prstGeom>
        </p:spPr>
        <p:txBody>
          <a:bodyPr anchor="ctr"/>
          <a:lstStyle>
            <a:lvl1pPr algn="l" defTabSz="914400" rtl="0" eaLnBrk="1" latinLnBrk="0" hangingPunct="1">
              <a:spcBef>
                <a:spcPct val="0"/>
              </a:spcBef>
              <a:buNone/>
              <a:defRPr sz="3200" kern="1200">
                <a:solidFill>
                  <a:schemeClr val="tx1"/>
                </a:solidFill>
                <a:latin typeface="+mj-lt"/>
                <a:ea typeface="+mj-ea"/>
                <a:cs typeface="+mj-cs"/>
              </a:defRPr>
            </a:lvl1pPr>
          </a:lstStyle>
          <a:p>
            <a:pPr fontAlgn="auto">
              <a:spcAft>
                <a:spcPts val="0"/>
              </a:spcAft>
            </a:pPr>
            <a:r>
              <a:rPr lang="en-US" sz="4400" b="1" dirty="0"/>
              <a:t>Application </a:t>
            </a:r>
            <a:r>
              <a:rPr lang="en-US" sz="4400" b="1" dirty="0" smtClean="0"/>
              <a:t>Domains</a:t>
            </a:r>
            <a:endParaRPr lang="en-US" sz="4400" b="1" dirty="0">
              <a:latin typeface="+mn-lt"/>
            </a:endParaRPr>
          </a:p>
        </p:txBody>
      </p:sp>
    </p:spTree>
    <p:extLst>
      <p:ext uri="{BB962C8B-B14F-4D97-AF65-F5344CB8AC3E}">
        <p14:creationId xmlns:p14="http://schemas.microsoft.com/office/powerpoint/2010/main" val="411097095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A47ACC5-74FF-419D-80B0-7ED09D2E665C}" type="slidenum">
              <a:rPr lang="en-US" altLang="ko-KR"/>
              <a:pPr/>
              <a:t>220</a:t>
            </a:fld>
            <a:endParaRPr lang="en-US" altLang="ko-KR"/>
          </a:p>
        </p:txBody>
      </p:sp>
      <p:sp>
        <p:nvSpPr>
          <p:cNvPr id="202754" name="Rectangle 2"/>
          <p:cNvSpPr>
            <a:spLocks noGrp="1" noChangeArrowheads="1"/>
          </p:cNvSpPr>
          <p:nvPr>
            <p:ph type="title"/>
          </p:nvPr>
        </p:nvSpPr>
        <p:spPr>
          <a:xfrm>
            <a:off x="395536" y="274638"/>
            <a:ext cx="7605464" cy="850106"/>
          </a:xfrm>
        </p:spPr>
        <p:txBody>
          <a:bodyPr/>
          <a:lstStyle/>
          <a:p>
            <a:r>
              <a:rPr lang="en-US" altLang="ko-KR" sz="3600" dirty="0"/>
              <a:t>Most Probable Classification </a:t>
            </a:r>
            <a:br>
              <a:rPr lang="en-US" altLang="ko-KR" sz="3600" dirty="0"/>
            </a:br>
            <a:r>
              <a:rPr lang="en-US" altLang="ko-KR" sz="3600" dirty="0"/>
              <a:t>of New Instances</a:t>
            </a:r>
          </a:p>
        </p:txBody>
      </p:sp>
      <p:sp>
        <p:nvSpPr>
          <p:cNvPr id="202755" name="Rectangle 3"/>
          <p:cNvSpPr>
            <a:spLocks noGrp="1" noChangeArrowheads="1"/>
          </p:cNvSpPr>
          <p:nvPr>
            <p:ph type="body" idx="1"/>
          </p:nvPr>
        </p:nvSpPr>
        <p:spPr>
          <a:xfrm>
            <a:off x="685800" y="2057400"/>
            <a:ext cx="7772400" cy="4419600"/>
          </a:xfrm>
        </p:spPr>
        <p:txBody>
          <a:bodyPr/>
          <a:lstStyle/>
          <a:p>
            <a:r>
              <a:rPr lang="en-US" altLang="ko-KR" sz="2400"/>
              <a:t>So far we’ve sought the most probable </a:t>
            </a:r>
            <a:r>
              <a:rPr lang="en-US" altLang="ko-KR" sz="2400" i="1"/>
              <a:t>hypothesis</a:t>
            </a:r>
            <a:r>
              <a:rPr lang="en-US" altLang="ko-KR" sz="2400"/>
              <a:t> given the data </a:t>
            </a:r>
            <a:r>
              <a:rPr lang="en-US" altLang="ko-KR" sz="2400" i="1"/>
              <a:t>D</a:t>
            </a:r>
            <a:r>
              <a:rPr lang="en-US" altLang="ko-KR" sz="2400"/>
              <a:t> (i.e., </a:t>
            </a:r>
            <a:r>
              <a:rPr lang="en-US" altLang="ko-KR" sz="2400" i="1"/>
              <a:t>h</a:t>
            </a:r>
            <a:r>
              <a:rPr lang="en-US" altLang="ko-KR" sz="2400" i="1" baseline="-25000"/>
              <a:t>MAP</a:t>
            </a:r>
            <a:r>
              <a:rPr lang="en-US" altLang="ko-KR" sz="2400"/>
              <a:t>)</a:t>
            </a:r>
          </a:p>
          <a:p>
            <a:r>
              <a:rPr lang="en-US" altLang="ko-KR" sz="2400"/>
              <a:t>Given new instance </a:t>
            </a:r>
            <a:r>
              <a:rPr lang="en-US" altLang="ko-KR" sz="2400" i="1"/>
              <a:t>x</a:t>
            </a:r>
            <a:r>
              <a:rPr lang="en-US" altLang="ko-KR" sz="2400"/>
              <a:t>, what is its most probable </a:t>
            </a:r>
            <a:r>
              <a:rPr lang="en-US" altLang="ko-KR" sz="2400" i="1"/>
              <a:t>classification</a:t>
            </a:r>
            <a:r>
              <a:rPr lang="en-US" altLang="ko-KR" sz="2400"/>
              <a:t>?</a:t>
            </a:r>
          </a:p>
          <a:p>
            <a:pPr lvl="1"/>
            <a:r>
              <a:rPr lang="en-US" altLang="ko-KR" sz="2000" i="1"/>
              <a:t>h</a:t>
            </a:r>
            <a:r>
              <a:rPr lang="en-US" altLang="ko-KR" sz="2000" i="1" baseline="-25000"/>
              <a:t>MAP</a:t>
            </a:r>
            <a:r>
              <a:rPr lang="en-US" altLang="ko-KR" sz="2000"/>
              <a:t>(</a:t>
            </a:r>
            <a:r>
              <a:rPr lang="en-US" altLang="ko-KR" sz="2000" i="1"/>
              <a:t>x</a:t>
            </a:r>
            <a:r>
              <a:rPr lang="en-US" altLang="ko-KR" sz="2000"/>
              <a:t>) is not the most probable classification!</a:t>
            </a:r>
          </a:p>
          <a:p>
            <a:r>
              <a:rPr lang="en-US" altLang="ko-KR" sz="2400"/>
              <a:t>Consider:</a:t>
            </a:r>
          </a:p>
          <a:p>
            <a:pPr lvl="1"/>
            <a:r>
              <a:rPr lang="en-US" altLang="ko-KR" sz="2000"/>
              <a:t>Three possible hypotheses:</a:t>
            </a:r>
          </a:p>
          <a:p>
            <a:pPr algn="ctr">
              <a:buFont typeface="Wingdings" panose="05000000000000000000" pitchFamily="2" charset="2"/>
              <a:buNone/>
            </a:pPr>
            <a:r>
              <a:rPr lang="en-US" altLang="ko-KR" sz="2000" i="1"/>
              <a:t>P</a:t>
            </a:r>
            <a:r>
              <a:rPr lang="en-US" altLang="ko-KR" sz="2000"/>
              <a:t>(</a:t>
            </a:r>
            <a:r>
              <a:rPr lang="en-US" altLang="ko-KR" sz="2000" i="1"/>
              <a:t>h</a:t>
            </a:r>
            <a:r>
              <a:rPr lang="en-US" altLang="ko-KR" sz="2000" baseline="-25000"/>
              <a:t>1</a:t>
            </a:r>
            <a:r>
              <a:rPr lang="en-US" altLang="ko-KR" sz="2000"/>
              <a:t>|</a:t>
            </a:r>
            <a:r>
              <a:rPr lang="en-US" altLang="ko-KR" sz="2000" i="1"/>
              <a:t>D</a:t>
            </a:r>
            <a:r>
              <a:rPr lang="en-US" altLang="ko-KR" sz="2000"/>
              <a:t>) = .4, </a:t>
            </a:r>
            <a:r>
              <a:rPr lang="en-US" altLang="ko-KR" sz="2000" i="1"/>
              <a:t>P</a:t>
            </a:r>
            <a:r>
              <a:rPr lang="en-US" altLang="ko-KR" sz="2000"/>
              <a:t>(</a:t>
            </a:r>
            <a:r>
              <a:rPr lang="en-US" altLang="ko-KR" sz="2000" i="1"/>
              <a:t>h</a:t>
            </a:r>
            <a:r>
              <a:rPr lang="en-US" altLang="ko-KR" sz="2000" baseline="-25000"/>
              <a:t>2</a:t>
            </a:r>
            <a:r>
              <a:rPr lang="en-US" altLang="ko-KR" sz="2000"/>
              <a:t>|</a:t>
            </a:r>
            <a:r>
              <a:rPr lang="en-US" altLang="ko-KR" sz="2000" i="1"/>
              <a:t>D</a:t>
            </a:r>
            <a:r>
              <a:rPr lang="en-US" altLang="ko-KR" sz="2000"/>
              <a:t>) = .3,  </a:t>
            </a:r>
            <a:r>
              <a:rPr lang="en-US" altLang="ko-KR" sz="2000" i="1"/>
              <a:t>P</a:t>
            </a:r>
            <a:r>
              <a:rPr lang="en-US" altLang="ko-KR" sz="2000"/>
              <a:t>(</a:t>
            </a:r>
            <a:r>
              <a:rPr lang="en-US" altLang="ko-KR" sz="2000" i="1"/>
              <a:t>h</a:t>
            </a:r>
            <a:r>
              <a:rPr lang="en-US" altLang="ko-KR" sz="2000" baseline="-25000"/>
              <a:t>3</a:t>
            </a:r>
            <a:r>
              <a:rPr lang="en-US" altLang="ko-KR" sz="2000"/>
              <a:t>|</a:t>
            </a:r>
            <a:r>
              <a:rPr lang="en-US" altLang="ko-KR" sz="2000" i="1"/>
              <a:t>D</a:t>
            </a:r>
            <a:r>
              <a:rPr lang="en-US" altLang="ko-KR" sz="2000"/>
              <a:t>) = .3</a:t>
            </a:r>
          </a:p>
          <a:p>
            <a:pPr lvl="1"/>
            <a:r>
              <a:rPr lang="en-US" altLang="ko-KR" sz="2000"/>
              <a:t>Given new instance </a:t>
            </a:r>
            <a:r>
              <a:rPr lang="en-US" altLang="ko-KR" sz="2000" i="1"/>
              <a:t>x</a:t>
            </a:r>
            <a:r>
              <a:rPr lang="en-US" altLang="ko-KR" sz="2000"/>
              <a:t>,</a:t>
            </a:r>
          </a:p>
          <a:p>
            <a:pPr algn="ctr">
              <a:buFont typeface="Wingdings" panose="05000000000000000000" pitchFamily="2" charset="2"/>
              <a:buNone/>
            </a:pPr>
            <a:r>
              <a:rPr lang="en-US" altLang="ko-KR" sz="2000" i="1"/>
              <a:t>h</a:t>
            </a:r>
            <a:r>
              <a:rPr lang="en-US" altLang="ko-KR" sz="2000" baseline="-25000"/>
              <a:t>1</a:t>
            </a:r>
            <a:r>
              <a:rPr lang="en-US" altLang="ko-KR" sz="2000"/>
              <a:t>(</a:t>
            </a:r>
            <a:r>
              <a:rPr lang="en-US" altLang="ko-KR" sz="2000" i="1"/>
              <a:t>x</a:t>
            </a:r>
            <a:r>
              <a:rPr lang="en-US" altLang="ko-KR" sz="2000"/>
              <a:t>) = +,  </a:t>
            </a:r>
            <a:r>
              <a:rPr lang="en-US" altLang="ko-KR" sz="2000" i="1"/>
              <a:t>h</a:t>
            </a:r>
            <a:r>
              <a:rPr lang="en-US" altLang="ko-KR" sz="2000" baseline="-25000"/>
              <a:t>2</a:t>
            </a:r>
            <a:r>
              <a:rPr lang="en-US" altLang="ko-KR" sz="2000"/>
              <a:t>(</a:t>
            </a:r>
            <a:r>
              <a:rPr lang="en-US" altLang="ko-KR" sz="2000" i="1"/>
              <a:t>x</a:t>
            </a:r>
            <a:r>
              <a:rPr lang="en-US" altLang="ko-KR" sz="2000"/>
              <a:t>) = </a:t>
            </a:r>
            <a:r>
              <a:rPr lang="en-US" altLang="ko-KR" sz="2000">
                <a:sym typeface="Symbol" panose="05050102010706020507" pitchFamily="18" charset="2"/>
              </a:rPr>
              <a:t></a:t>
            </a:r>
            <a:r>
              <a:rPr lang="en-US" altLang="ko-KR" sz="2000"/>
              <a:t>,  </a:t>
            </a:r>
            <a:r>
              <a:rPr lang="en-US" altLang="ko-KR" sz="2000" i="1"/>
              <a:t>h</a:t>
            </a:r>
            <a:r>
              <a:rPr lang="en-US" altLang="ko-KR" sz="2000" baseline="-25000"/>
              <a:t>3</a:t>
            </a:r>
            <a:r>
              <a:rPr lang="en-US" altLang="ko-KR" sz="2000"/>
              <a:t>(</a:t>
            </a:r>
            <a:r>
              <a:rPr lang="en-US" altLang="ko-KR" sz="2000" i="1"/>
              <a:t>x</a:t>
            </a:r>
            <a:r>
              <a:rPr lang="en-US" altLang="ko-KR" sz="2000"/>
              <a:t>) = </a:t>
            </a:r>
            <a:r>
              <a:rPr lang="en-US" altLang="ko-KR" sz="2000">
                <a:sym typeface="Symbol" panose="05050102010706020507" pitchFamily="18" charset="2"/>
              </a:rPr>
              <a:t></a:t>
            </a:r>
          </a:p>
          <a:p>
            <a:pPr lvl="1"/>
            <a:r>
              <a:rPr lang="en-US" altLang="ko-KR" sz="2000">
                <a:sym typeface="Symbol" panose="05050102010706020507" pitchFamily="18" charset="2"/>
              </a:rPr>
              <a:t>What’s most probable classification of </a:t>
            </a:r>
            <a:r>
              <a:rPr lang="en-US" altLang="ko-KR" sz="2000" i="1">
                <a:sym typeface="Symbol" panose="05050102010706020507" pitchFamily="18" charset="2"/>
              </a:rPr>
              <a:t>x</a:t>
            </a:r>
            <a:r>
              <a:rPr lang="en-US" altLang="ko-KR" sz="2000">
                <a:sym typeface="Symbol" panose="05050102010706020507" pitchFamily="18" charset="2"/>
              </a:rPr>
              <a:t>?</a:t>
            </a:r>
          </a:p>
        </p:txBody>
      </p:sp>
    </p:spTree>
    <p:extLst>
      <p:ext uri="{BB962C8B-B14F-4D97-AF65-F5344CB8AC3E}">
        <p14:creationId xmlns:p14="http://schemas.microsoft.com/office/powerpoint/2010/main" val="404597910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074B417C-9094-4CBF-B0C6-5B42F722E7B2}" type="slidenum">
              <a:rPr lang="en-US" altLang="ko-KR"/>
              <a:pPr/>
              <a:t>221</a:t>
            </a:fld>
            <a:endParaRPr lang="en-US" altLang="ko-KR"/>
          </a:p>
        </p:txBody>
      </p:sp>
      <p:sp>
        <p:nvSpPr>
          <p:cNvPr id="201730" name="Rectangle 2"/>
          <p:cNvSpPr>
            <a:spLocks noGrp="1" noChangeArrowheads="1"/>
          </p:cNvSpPr>
          <p:nvPr>
            <p:ph type="title"/>
          </p:nvPr>
        </p:nvSpPr>
        <p:spPr/>
        <p:txBody>
          <a:bodyPr/>
          <a:lstStyle/>
          <a:p>
            <a:r>
              <a:rPr lang="en-US" altLang="ko-KR"/>
              <a:t>Bayes Optimal Classifier</a:t>
            </a:r>
          </a:p>
        </p:txBody>
      </p:sp>
      <p:sp>
        <p:nvSpPr>
          <p:cNvPr id="201731" name="Rectangle 3"/>
          <p:cNvSpPr>
            <a:spLocks noGrp="1" noChangeArrowheads="1"/>
          </p:cNvSpPr>
          <p:nvPr>
            <p:ph type="body" idx="1"/>
          </p:nvPr>
        </p:nvSpPr>
        <p:spPr>
          <a:xfrm>
            <a:off x="1219200" y="1981200"/>
            <a:ext cx="7010400" cy="4114800"/>
          </a:xfrm>
        </p:spPr>
        <p:txBody>
          <a:bodyPr/>
          <a:lstStyle/>
          <a:p>
            <a:r>
              <a:rPr lang="en-US" altLang="ko-KR" sz="2400" b="1"/>
              <a:t>Bayes optimal classification:</a:t>
            </a:r>
          </a:p>
          <a:p>
            <a:endParaRPr lang="en-US" altLang="ko-KR" sz="2400"/>
          </a:p>
          <a:p>
            <a:r>
              <a:rPr lang="en-US" altLang="ko-KR" sz="2400"/>
              <a:t>Example:</a:t>
            </a:r>
          </a:p>
          <a:p>
            <a:pPr algn="ctr">
              <a:lnSpc>
                <a:spcPct val="90000"/>
              </a:lnSpc>
              <a:buFont typeface="Wingdings" panose="05000000000000000000" pitchFamily="2" charset="2"/>
              <a:buNone/>
            </a:pPr>
            <a:r>
              <a:rPr lang="en-US" altLang="ko-KR" sz="2000" i="1"/>
              <a:t>P</a:t>
            </a:r>
            <a:r>
              <a:rPr lang="en-US" altLang="ko-KR" sz="2000"/>
              <a:t>(</a:t>
            </a:r>
            <a:r>
              <a:rPr lang="en-US" altLang="ko-KR" sz="2000" i="1"/>
              <a:t>h</a:t>
            </a:r>
            <a:r>
              <a:rPr lang="en-US" altLang="ko-KR" sz="2000" baseline="-25000"/>
              <a:t>1</a:t>
            </a:r>
            <a:r>
              <a:rPr lang="en-US" altLang="ko-KR" sz="2000"/>
              <a:t>|</a:t>
            </a:r>
            <a:r>
              <a:rPr lang="en-US" altLang="ko-KR" sz="2000" i="1"/>
              <a:t>D</a:t>
            </a:r>
            <a:r>
              <a:rPr lang="en-US" altLang="ko-KR" sz="2000"/>
              <a:t>) = .4, </a:t>
            </a:r>
            <a:r>
              <a:rPr lang="en-US" altLang="ko-KR" sz="2000" i="1"/>
              <a:t>P</a:t>
            </a:r>
            <a:r>
              <a:rPr lang="en-US" altLang="ko-KR" sz="2000"/>
              <a:t>(</a:t>
            </a:r>
            <a:r>
              <a:rPr lang="en-US" altLang="ko-KR" sz="2000">
                <a:sym typeface="Symbol" panose="05050102010706020507" pitchFamily="18" charset="2"/>
              </a:rPr>
              <a:t></a:t>
            </a:r>
            <a:r>
              <a:rPr lang="en-US" altLang="ko-KR" sz="2000"/>
              <a:t>|</a:t>
            </a:r>
            <a:r>
              <a:rPr lang="en-US" altLang="ko-KR" sz="2000" i="1"/>
              <a:t>h</a:t>
            </a:r>
            <a:r>
              <a:rPr lang="en-US" altLang="ko-KR" sz="2000" baseline="-25000"/>
              <a:t>1</a:t>
            </a:r>
            <a:r>
              <a:rPr lang="en-US" altLang="ko-KR" sz="2000"/>
              <a:t>) = 0,  </a:t>
            </a:r>
            <a:r>
              <a:rPr lang="en-US" altLang="ko-KR" sz="2000" i="1"/>
              <a:t>P</a:t>
            </a:r>
            <a:r>
              <a:rPr lang="en-US" altLang="ko-KR" sz="2000"/>
              <a:t>(+|</a:t>
            </a:r>
            <a:r>
              <a:rPr lang="en-US" altLang="ko-KR" sz="2000" i="1"/>
              <a:t>h</a:t>
            </a:r>
            <a:r>
              <a:rPr lang="en-US" altLang="ko-KR" sz="2000" baseline="-25000"/>
              <a:t>1</a:t>
            </a:r>
            <a:r>
              <a:rPr lang="en-US" altLang="ko-KR" sz="2000"/>
              <a:t>) = 1</a:t>
            </a:r>
          </a:p>
          <a:p>
            <a:pPr algn="ctr">
              <a:lnSpc>
                <a:spcPct val="90000"/>
              </a:lnSpc>
              <a:buFont typeface="Wingdings" panose="05000000000000000000" pitchFamily="2" charset="2"/>
              <a:buNone/>
            </a:pPr>
            <a:r>
              <a:rPr lang="en-US" altLang="ko-KR" sz="2000" i="1"/>
              <a:t>P</a:t>
            </a:r>
            <a:r>
              <a:rPr lang="en-US" altLang="ko-KR" sz="2000"/>
              <a:t>(</a:t>
            </a:r>
            <a:r>
              <a:rPr lang="en-US" altLang="ko-KR" sz="2000" i="1"/>
              <a:t>h</a:t>
            </a:r>
            <a:r>
              <a:rPr lang="en-US" altLang="ko-KR" sz="2000" baseline="-25000"/>
              <a:t>2</a:t>
            </a:r>
            <a:r>
              <a:rPr lang="en-US" altLang="ko-KR" sz="2000"/>
              <a:t>|</a:t>
            </a:r>
            <a:r>
              <a:rPr lang="en-US" altLang="ko-KR" sz="2000" i="1"/>
              <a:t>D</a:t>
            </a:r>
            <a:r>
              <a:rPr lang="en-US" altLang="ko-KR" sz="2000"/>
              <a:t>) = .3, </a:t>
            </a:r>
            <a:r>
              <a:rPr lang="en-US" altLang="ko-KR" sz="2000" i="1"/>
              <a:t>P</a:t>
            </a:r>
            <a:r>
              <a:rPr lang="en-US" altLang="ko-KR" sz="2000"/>
              <a:t>(</a:t>
            </a:r>
            <a:r>
              <a:rPr lang="en-US" altLang="ko-KR" sz="2000">
                <a:sym typeface="Symbol" panose="05050102010706020507" pitchFamily="18" charset="2"/>
              </a:rPr>
              <a:t></a:t>
            </a:r>
            <a:r>
              <a:rPr lang="en-US" altLang="ko-KR" sz="2000"/>
              <a:t>|</a:t>
            </a:r>
            <a:r>
              <a:rPr lang="en-US" altLang="ko-KR" sz="2000" i="1"/>
              <a:t>h</a:t>
            </a:r>
            <a:r>
              <a:rPr lang="en-US" altLang="ko-KR" sz="2000" baseline="-25000"/>
              <a:t>2</a:t>
            </a:r>
            <a:r>
              <a:rPr lang="en-US" altLang="ko-KR" sz="2000"/>
              <a:t>) = 1,  </a:t>
            </a:r>
            <a:r>
              <a:rPr lang="en-US" altLang="ko-KR" sz="2000" i="1"/>
              <a:t>P</a:t>
            </a:r>
            <a:r>
              <a:rPr lang="en-US" altLang="ko-KR" sz="2000"/>
              <a:t>(+|</a:t>
            </a:r>
            <a:r>
              <a:rPr lang="en-US" altLang="ko-KR" sz="2000" i="1"/>
              <a:t>h</a:t>
            </a:r>
            <a:r>
              <a:rPr lang="en-US" altLang="ko-KR" sz="2000" baseline="-25000"/>
              <a:t>2</a:t>
            </a:r>
            <a:r>
              <a:rPr lang="en-US" altLang="ko-KR" sz="2000"/>
              <a:t>) = 0</a:t>
            </a:r>
          </a:p>
          <a:p>
            <a:pPr algn="ctr">
              <a:lnSpc>
                <a:spcPct val="90000"/>
              </a:lnSpc>
              <a:buFont typeface="Wingdings" panose="05000000000000000000" pitchFamily="2" charset="2"/>
              <a:buNone/>
            </a:pPr>
            <a:r>
              <a:rPr lang="en-US" altLang="ko-KR" sz="2000" i="1"/>
              <a:t>P</a:t>
            </a:r>
            <a:r>
              <a:rPr lang="en-US" altLang="ko-KR" sz="2000"/>
              <a:t>(</a:t>
            </a:r>
            <a:r>
              <a:rPr lang="en-US" altLang="ko-KR" sz="2000" i="1"/>
              <a:t>h</a:t>
            </a:r>
            <a:r>
              <a:rPr lang="en-US" altLang="ko-KR" sz="2000" baseline="-25000"/>
              <a:t>3</a:t>
            </a:r>
            <a:r>
              <a:rPr lang="en-US" altLang="ko-KR" sz="2000"/>
              <a:t>|</a:t>
            </a:r>
            <a:r>
              <a:rPr lang="en-US" altLang="ko-KR" sz="2000" i="1"/>
              <a:t>D</a:t>
            </a:r>
            <a:r>
              <a:rPr lang="en-US" altLang="ko-KR" sz="2000"/>
              <a:t>) = .3, </a:t>
            </a:r>
            <a:r>
              <a:rPr lang="en-US" altLang="ko-KR" sz="2000" i="1"/>
              <a:t>P</a:t>
            </a:r>
            <a:r>
              <a:rPr lang="en-US" altLang="ko-KR" sz="2000"/>
              <a:t>(</a:t>
            </a:r>
            <a:r>
              <a:rPr lang="en-US" altLang="ko-KR" sz="2000">
                <a:sym typeface="Symbol" panose="05050102010706020507" pitchFamily="18" charset="2"/>
              </a:rPr>
              <a:t></a:t>
            </a:r>
            <a:r>
              <a:rPr lang="en-US" altLang="ko-KR" sz="2000"/>
              <a:t>|</a:t>
            </a:r>
            <a:r>
              <a:rPr lang="en-US" altLang="ko-KR" sz="2000" i="1"/>
              <a:t>h</a:t>
            </a:r>
            <a:r>
              <a:rPr lang="en-US" altLang="ko-KR" sz="2000" baseline="-25000"/>
              <a:t>3</a:t>
            </a:r>
            <a:r>
              <a:rPr lang="en-US" altLang="ko-KR" sz="2000"/>
              <a:t>) = 1,  </a:t>
            </a:r>
            <a:r>
              <a:rPr lang="en-US" altLang="ko-KR" sz="2000" i="1"/>
              <a:t>P</a:t>
            </a:r>
            <a:r>
              <a:rPr lang="en-US" altLang="ko-KR" sz="2000"/>
              <a:t>(+|</a:t>
            </a:r>
            <a:r>
              <a:rPr lang="en-US" altLang="ko-KR" sz="2000" i="1"/>
              <a:t>h</a:t>
            </a:r>
            <a:r>
              <a:rPr lang="en-US" altLang="ko-KR" sz="2000" baseline="-25000"/>
              <a:t>3</a:t>
            </a:r>
            <a:r>
              <a:rPr lang="en-US" altLang="ko-KR" sz="2000"/>
              <a:t>) = 0</a:t>
            </a:r>
          </a:p>
          <a:p>
            <a:pPr>
              <a:buFont typeface="Wingdings" panose="05000000000000000000" pitchFamily="2" charset="2"/>
              <a:buNone/>
            </a:pPr>
            <a:r>
              <a:rPr lang="en-US" altLang="ko-KR" sz="2400"/>
              <a:t>	therefore</a:t>
            </a:r>
          </a:p>
          <a:p>
            <a:endParaRPr lang="en-US" altLang="ko-KR" sz="3600"/>
          </a:p>
          <a:p>
            <a:pPr>
              <a:buFont typeface="Wingdings" panose="05000000000000000000" pitchFamily="2" charset="2"/>
              <a:buNone/>
            </a:pPr>
            <a:r>
              <a:rPr lang="en-US" altLang="ko-KR" sz="2400"/>
              <a:t>	and</a:t>
            </a:r>
          </a:p>
        </p:txBody>
      </p:sp>
      <p:pic>
        <p:nvPicPr>
          <p:cNvPr id="201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466975"/>
            <a:ext cx="3238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7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0" y="4613275"/>
            <a:ext cx="2857500"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7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715000"/>
            <a:ext cx="3781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52340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51E1E12-B6D7-40DF-905C-A99FE8C432C4}" type="slidenum">
              <a:rPr lang="en-US" altLang="ko-KR"/>
              <a:pPr/>
              <a:t>222</a:t>
            </a:fld>
            <a:endParaRPr lang="en-US" altLang="ko-KR"/>
          </a:p>
        </p:txBody>
      </p:sp>
      <p:sp>
        <p:nvSpPr>
          <p:cNvPr id="204804" name="Rectangle 4"/>
          <p:cNvSpPr>
            <a:spLocks noGrp="1" noChangeArrowheads="1"/>
          </p:cNvSpPr>
          <p:nvPr>
            <p:ph type="title"/>
          </p:nvPr>
        </p:nvSpPr>
        <p:spPr/>
        <p:txBody>
          <a:bodyPr/>
          <a:lstStyle/>
          <a:p>
            <a:r>
              <a:rPr lang="en-US" altLang="ko-KR"/>
              <a:t>Gibbs Classifier</a:t>
            </a:r>
          </a:p>
        </p:txBody>
      </p:sp>
      <p:sp>
        <p:nvSpPr>
          <p:cNvPr id="204805" name="Rectangle 5"/>
          <p:cNvSpPr>
            <a:spLocks noGrp="1" noChangeArrowheads="1"/>
          </p:cNvSpPr>
          <p:nvPr>
            <p:ph type="body" idx="1"/>
          </p:nvPr>
        </p:nvSpPr>
        <p:spPr>
          <a:xfrm>
            <a:off x="685800" y="1905000"/>
            <a:ext cx="7772400" cy="4114800"/>
          </a:xfrm>
        </p:spPr>
        <p:txBody>
          <a:bodyPr>
            <a:normAutofit lnSpcReduction="10000"/>
          </a:bodyPr>
          <a:lstStyle/>
          <a:p>
            <a:r>
              <a:rPr lang="en-US" altLang="ko-KR" sz="2400"/>
              <a:t>Bayes optimal classifier provides best result, but can be expensive if many hypotheses.</a:t>
            </a:r>
          </a:p>
          <a:p>
            <a:r>
              <a:rPr lang="en-US" altLang="ko-KR" sz="2400"/>
              <a:t>Gibbs algorithm:</a:t>
            </a:r>
          </a:p>
          <a:p>
            <a:pPr lvl="1">
              <a:buFontTx/>
              <a:buNone/>
            </a:pPr>
            <a:r>
              <a:rPr lang="en-US" altLang="ko-KR" sz="2000">
                <a:solidFill>
                  <a:srgbClr val="0066CC"/>
                </a:solidFill>
              </a:rPr>
              <a:t>1.</a:t>
            </a:r>
            <a:r>
              <a:rPr lang="en-US" altLang="ko-KR" sz="2000"/>
              <a:t> Choose one hypothesis at random, according to </a:t>
            </a:r>
            <a:r>
              <a:rPr lang="en-US" altLang="ko-KR" sz="2000" i="1"/>
              <a:t>P</a:t>
            </a:r>
            <a:r>
              <a:rPr lang="en-US" altLang="ko-KR" sz="2000"/>
              <a:t>(</a:t>
            </a:r>
            <a:r>
              <a:rPr lang="en-US" altLang="ko-KR" sz="2000" i="1"/>
              <a:t>h</a:t>
            </a:r>
            <a:r>
              <a:rPr lang="en-US" altLang="ko-KR" sz="2000"/>
              <a:t>|</a:t>
            </a:r>
            <a:r>
              <a:rPr lang="en-US" altLang="ko-KR" sz="2000" i="1"/>
              <a:t>D</a:t>
            </a:r>
            <a:r>
              <a:rPr lang="en-US" altLang="ko-KR" sz="2000"/>
              <a:t>)</a:t>
            </a:r>
          </a:p>
          <a:p>
            <a:pPr lvl="1">
              <a:buFontTx/>
              <a:buNone/>
            </a:pPr>
            <a:r>
              <a:rPr lang="en-US" altLang="ko-KR" sz="2000">
                <a:solidFill>
                  <a:srgbClr val="0066CC"/>
                </a:solidFill>
              </a:rPr>
              <a:t>2.</a:t>
            </a:r>
            <a:r>
              <a:rPr lang="en-US" altLang="ko-KR" sz="2000"/>
              <a:t> Use this to classify new instance</a:t>
            </a:r>
          </a:p>
          <a:p>
            <a:r>
              <a:rPr lang="en-US" altLang="ko-KR" sz="2400"/>
              <a:t>Surprising fact: Assume target concepts are drawn at random from </a:t>
            </a:r>
            <a:r>
              <a:rPr lang="en-US" altLang="ko-KR" sz="2400" i="1"/>
              <a:t>H</a:t>
            </a:r>
            <a:r>
              <a:rPr lang="en-US" altLang="ko-KR" sz="2400"/>
              <a:t> according to priors on </a:t>
            </a:r>
            <a:r>
              <a:rPr lang="en-US" altLang="ko-KR" sz="2400" i="1"/>
              <a:t>H</a:t>
            </a:r>
            <a:r>
              <a:rPr lang="en-US" altLang="ko-KR" sz="2400"/>
              <a:t>. Then:</a:t>
            </a:r>
          </a:p>
          <a:p>
            <a:pPr algn="ctr">
              <a:buFont typeface="Wingdings" panose="05000000000000000000" pitchFamily="2" charset="2"/>
              <a:buNone/>
            </a:pPr>
            <a:r>
              <a:rPr lang="en-US" altLang="ko-KR" sz="2000" i="1"/>
              <a:t>E</a:t>
            </a:r>
            <a:r>
              <a:rPr lang="en-US" altLang="ko-KR" sz="2000"/>
              <a:t>[</a:t>
            </a:r>
            <a:r>
              <a:rPr lang="en-US" altLang="ko-KR" sz="2000" i="1"/>
              <a:t>error</a:t>
            </a:r>
            <a:r>
              <a:rPr lang="en-US" altLang="ko-KR" sz="2000" i="1" baseline="-25000"/>
              <a:t>Gibbs</a:t>
            </a:r>
            <a:r>
              <a:rPr lang="en-US" altLang="ko-KR" sz="2000"/>
              <a:t>]  </a:t>
            </a:r>
            <a:r>
              <a:rPr lang="en-US" altLang="ko-KR" sz="2000">
                <a:sym typeface="Symbol" panose="05050102010706020507" pitchFamily="18" charset="2"/>
              </a:rPr>
              <a:t>  2</a:t>
            </a:r>
            <a:r>
              <a:rPr lang="en-US" altLang="ko-KR" sz="2000" i="1"/>
              <a:t>E </a:t>
            </a:r>
            <a:r>
              <a:rPr lang="en-US" altLang="ko-KR" sz="2000"/>
              <a:t>[</a:t>
            </a:r>
            <a:r>
              <a:rPr lang="en-US" altLang="ko-KR" sz="2000" i="1"/>
              <a:t>error</a:t>
            </a:r>
            <a:r>
              <a:rPr lang="en-US" altLang="ko-KR" sz="2000" i="1" baseline="-25000"/>
              <a:t>BayesOptional</a:t>
            </a:r>
            <a:r>
              <a:rPr lang="en-US" altLang="ko-KR" sz="2000"/>
              <a:t>]</a:t>
            </a:r>
            <a:r>
              <a:rPr lang="en-US" altLang="ko-KR" sz="2400"/>
              <a:t> </a:t>
            </a:r>
          </a:p>
          <a:p>
            <a:r>
              <a:rPr lang="en-US" altLang="ko-KR" sz="2400"/>
              <a:t>Suppose correct, uniform prior distribution over </a:t>
            </a:r>
            <a:r>
              <a:rPr lang="en-US" altLang="ko-KR" sz="2400" i="1"/>
              <a:t>H</a:t>
            </a:r>
            <a:r>
              <a:rPr lang="en-US" altLang="ko-KR" sz="2400"/>
              <a:t>, then</a:t>
            </a:r>
          </a:p>
          <a:p>
            <a:pPr lvl="1"/>
            <a:r>
              <a:rPr lang="en-US" altLang="ko-KR" sz="2000"/>
              <a:t>Pick any hypothesis from </a:t>
            </a:r>
            <a:r>
              <a:rPr lang="en-US" altLang="ko-KR" sz="2000" i="1"/>
              <a:t>VS</a:t>
            </a:r>
            <a:r>
              <a:rPr lang="en-US" altLang="ko-KR" sz="2000"/>
              <a:t>, with uniform probability</a:t>
            </a:r>
          </a:p>
          <a:p>
            <a:pPr lvl="1"/>
            <a:r>
              <a:rPr lang="en-US" altLang="ko-KR" sz="2000"/>
              <a:t>Its expected error no worse than twice Bayes optimal</a:t>
            </a:r>
          </a:p>
        </p:txBody>
      </p:sp>
    </p:spTree>
    <p:extLst>
      <p:ext uri="{BB962C8B-B14F-4D97-AF65-F5344CB8AC3E}">
        <p14:creationId xmlns:p14="http://schemas.microsoft.com/office/powerpoint/2010/main" val="367189512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ML setting</a:t>
            </a:r>
            <a:endParaRPr lang="en-GB" dirty="0"/>
          </a:p>
        </p:txBody>
      </p:sp>
      <p:sp>
        <p:nvSpPr>
          <p:cNvPr id="3" name="Content Placeholder 2"/>
          <p:cNvSpPr>
            <a:spLocks noGrp="1"/>
          </p:cNvSpPr>
          <p:nvPr>
            <p:ph idx="1"/>
          </p:nvPr>
        </p:nvSpPr>
        <p:spPr/>
        <p:txBody>
          <a:bodyPr>
            <a:normAutofit/>
          </a:bodyPr>
          <a:lstStyle/>
          <a:p>
            <a:pPr>
              <a:lnSpc>
                <a:spcPct val="110000"/>
              </a:lnSpc>
            </a:pPr>
            <a:r>
              <a:rPr lang="en-GB" dirty="0" smtClean="0"/>
              <a:t>Bayesian Analysis</a:t>
            </a:r>
          </a:p>
          <a:p>
            <a:pPr lvl="1">
              <a:lnSpc>
                <a:spcPct val="110000"/>
              </a:lnSpc>
              <a:spcBef>
                <a:spcPts val="544"/>
              </a:spcBef>
              <a:buClr>
                <a:schemeClr val="dk1"/>
              </a:buClr>
              <a:buSzPts val="2720"/>
            </a:pPr>
            <a:r>
              <a:rPr lang="en-GB" sz="2400" dirty="0" smtClean="0"/>
              <a:t>start </a:t>
            </a:r>
            <a:r>
              <a:rPr lang="en-GB" sz="2400" dirty="0"/>
              <a:t>with </a:t>
            </a:r>
            <a:r>
              <a:rPr lang="en-GB" sz="2400" dirty="0" smtClean="0"/>
              <a:t>some belief about the system, </a:t>
            </a:r>
            <a:r>
              <a:rPr lang="en-GB" sz="2400" dirty="0"/>
              <a:t>called a prior. </a:t>
            </a:r>
          </a:p>
          <a:p>
            <a:pPr lvl="1">
              <a:lnSpc>
                <a:spcPct val="110000"/>
              </a:lnSpc>
              <a:spcBef>
                <a:spcPts val="544"/>
              </a:spcBef>
              <a:buClr>
                <a:schemeClr val="dk1"/>
              </a:buClr>
              <a:buSzPts val="2720"/>
            </a:pPr>
            <a:r>
              <a:rPr lang="en-GB" sz="2400" dirty="0" smtClean="0"/>
              <a:t>Then </a:t>
            </a:r>
            <a:r>
              <a:rPr lang="en-GB" sz="2400" dirty="0"/>
              <a:t>we obtain some data and use it to update our belief. </a:t>
            </a:r>
            <a:endParaRPr lang="en-GB" dirty="0"/>
          </a:p>
          <a:p>
            <a:pPr lvl="1">
              <a:lnSpc>
                <a:spcPct val="110000"/>
              </a:lnSpc>
              <a:spcBef>
                <a:spcPts val="544"/>
              </a:spcBef>
              <a:buClr>
                <a:schemeClr val="dk1"/>
              </a:buClr>
              <a:buSzPts val="2720"/>
            </a:pPr>
            <a:r>
              <a:rPr lang="en-GB" sz="2400" dirty="0"/>
              <a:t>The outcome is called a posterior. </a:t>
            </a:r>
            <a:endParaRPr lang="en-GB" sz="2400" dirty="0" smtClean="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223</a:t>
            </a:fld>
            <a:endParaRPr lang="en-US"/>
          </a:p>
        </p:txBody>
      </p:sp>
    </p:spTree>
    <p:extLst>
      <p:ext uri="{BB962C8B-B14F-4D97-AF65-F5344CB8AC3E}">
        <p14:creationId xmlns:p14="http://schemas.microsoft.com/office/powerpoint/2010/main" val="412822285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ML Setting</a:t>
            </a:r>
            <a:endParaRPr lang="en-GB" dirty="0"/>
          </a:p>
        </p:txBody>
      </p:sp>
      <p:sp>
        <p:nvSpPr>
          <p:cNvPr id="3" name="Content Placeholder 2"/>
          <p:cNvSpPr>
            <a:spLocks noGrp="1"/>
          </p:cNvSpPr>
          <p:nvPr>
            <p:ph idx="1"/>
          </p:nvPr>
        </p:nvSpPr>
        <p:spPr>
          <a:xfrm>
            <a:off x="395536" y="1418046"/>
            <a:ext cx="8229600" cy="4525963"/>
          </a:xfrm>
        </p:spPr>
        <p:txBody>
          <a:bodyPr>
            <a:noAutofit/>
          </a:bodyPr>
          <a:lstStyle/>
          <a:p>
            <a:pPr lvl="0">
              <a:spcBef>
                <a:spcPts val="0"/>
              </a:spcBef>
              <a:buClr>
                <a:schemeClr val="dk1"/>
              </a:buClr>
              <a:buSzPts val="2380"/>
            </a:pPr>
            <a:r>
              <a:rPr lang="en-GB" sz="2400" dirty="0" smtClean="0"/>
              <a:t>P(h </a:t>
            </a:r>
            <a:r>
              <a:rPr lang="en-GB" sz="2400" dirty="0"/>
              <a:t>| </a:t>
            </a:r>
            <a:r>
              <a:rPr lang="en-GB" sz="2400" dirty="0" smtClean="0"/>
              <a:t>D) </a:t>
            </a:r>
            <a:r>
              <a:rPr lang="en-GB" sz="2400" dirty="0"/>
              <a:t>a </a:t>
            </a:r>
            <a:r>
              <a:rPr lang="en-GB" sz="2400" dirty="0" smtClean="0"/>
              <a:t>posterior</a:t>
            </a:r>
            <a:r>
              <a:rPr lang="en-GB" sz="2400" dirty="0"/>
              <a:t> </a:t>
            </a:r>
            <a:r>
              <a:rPr lang="en-GB" sz="2400" dirty="0" smtClean="0"/>
              <a:t>determines the class label</a:t>
            </a:r>
            <a:endParaRPr lang="en-GB" sz="2400" dirty="0"/>
          </a:p>
          <a:p>
            <a:pPr lvl="0">
              <a:spcBef>
                <a:spcPts val="476"/>
              </a:spcBef>
              <a:buClr>
                <a:schemeClr val="dk1"/>
              </a:buClr>
              <a:buSzPts val="2380"/>
            </a:pPr>
            <a:r>
              <a:rPr lang="en-GB" sz="2400" dirty="0"/>
              <a:t>It’s a probability distribution over model parameters obtained from prior beliefs and data</a:t>
            </a:r>
            <a:r>
              <a:rPr lang="en-GB" sz="2400" dirty="0" smtClean="0"/>
              <a:t>. </a:t>
            </a:r>
            <a:endParaRPr lang="en-GB" sz="2400" dirty="0"/>
          </a:p>
          <a:p>
            <a:pPr lvl="0">
              <a:spcBef>
                <a:spcPts val="476"/>
              </a:spcBef>
              <a:buClr>
                <a:schemeClr val="dk1"/>
              </a:buClr>
              <a:buSzPts val="2380"/>
            </a:pPr>
            <a:r>
              <a:rPr lang="en-GB" sz="2400" dirty="0"/>
              <a:t>When one uses likelihood to get point estimates of model parameters, it’s called </a:t>
            </a:r>
            <a:r>
              <a:rPr lang="en-GB" sz="2400" dirty="0" smtClean="0"/>
              <a:t>Maximum Likelihood estimation or </a:t>
            </a:r>
            <a:r>
              <a:rPr lang="en-GB" sz="2400" dirty="0"/>
              <a:t>MLE. </a:t>
            </a:r>
            <a:r>
              <a:rPr lang="en-GB" sz="2400" dirty="0" smtClean="0"/>
              <a:t> </a:t>
            </a:r>
            <a:endParaRPr lang="en-GB" sz="2400" dirty="0"/>
          </a:p>
          <a:p>
            <a:pPr lvl="0">
              <a:spcBef>
                <a:spcPts val="476"/>
              </a:spcBef>
              <a:buClr>
                <a:schemeClr val="dk1"/>
              </a:buClr>
              <a:buSzPts val="2380"/>
            </a:pPr>
            <a:r>
              <a:rPr lang="en-GB" sz="2400" dirty="0"/>
              <a:t>If one also takes the prior into account, then it’s </a:t>
            </a:r>
            <a:r>
              <a:rPr lang="en-GB" sz="2400" dirty="0" smtClean="0"/>
              <a:t>maximum a posteriori estimation (</a:t>
            </a:r>
            <a:r>
              <a:rPr lang="en-GB" sz="2400" dirty="0"/>
              <a:t>MAP). </a:t>
            </a:r>
          </a:p>
          <a:p>
            <a:pPr lvl="0">
              <a:spcBef>
                <a:spcPts val="476"/>
              </a:spcBef>
              <a:buClr>
                <a:schemeClr val="dk1"/>
              </a:buClr>
              <a:buSzPts val="2380"/>
            </a:pPr>
            <a:r>
              <a:rPr lang="en-GB" sz="2400" dirty="0"/>
              <a:t>MLE and MAP are the same if the prior is </a:t>
            </a:r>
            <a:r>
              <a:rPr lang="en-GB" sz="2400" dirty="0" smtClean="0"/>
              <a:t>uniform</a:t>
            </a:r>
          </a:p>
          <a:p>
            <a:pPr lvl="0">
              <a:spcBef>
                <a:spcPts val="476"/>
              </a:spcBef>
              <a:buClr>
                <a:schemeClr val="dk1"/>
              </a:buClr>
              <a:buSzPts val="2380"/>
            </a:pPr>
            <a:r>
              <a:rPr lang="en-GB" sz="2400" dirty="0" smtClean="0"/>
              <a:t>This forms the basis for Naïve Bayes classifier</a:t>
            </a:r>
            <a:endParaRPr lang="en-GB" sz="24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224</a:t>
            </a:fld>
            <a:endParaRPr lang="en-US"/>
          </a:p>
        </p:txBody>
      </p:sp>
    </p:spTree>
    <p:extLst>
      <p:ext uri="{BB962C8B-B14F-4D97-AF65-F5344CB8AC3E}">
        <p14:creationId xmlns:p14="http://schemas.microsoft.com/office/powerpoint/2010/main" val="80387565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Bayesian learning algorithms that calculate explicit probabilities for hypotheses, such as the naive Bayes classifier, are among the most practical approaches to certain types of learning </a:t>
            </a:r>
            <a:r>
              <a:rPr lang="en-US" dirty="0" smtClean="0"/>
              <a:t>problems</a:t>
            </a:r>
          </a:p>
          <a:p>
            <a:pPr>
              <a:buFont typeface="Arial" panose="020B0604020202020204" pitchFamily="34" charset="0"/>
              <a:buChar char="•"/>
            </a:pPr>
            <a:endParaRPr lang="en-US" dirty="0"/>
          </a:p>
          <a:p>
            <a:pPr>
              <a:buFont typeface="Arial" panose="020B0604020202020204" pitchFamily="34" charset="0"/>
              <a:buChar char="•"/>
            </a:pPr>
            <a:r>
              <a:rPr lang="en-US" dirty="0" smtClean="0"/>
              <a:t>For example: Problem </a:t>
            </a:r>
            <a:r>
              <a:rPr lang="en-US" dirty="0"/>
              <a:t>of learning to classify text documents such as electronic news articles</a:t>
            </a:r>
            <a:r>
              <a:rPr lang="en-US" dirty="0" smtClean="0"/>
              <a:t>.</a:t>
            </a:r>
          </a:p>
          <a:p>
            <a:pPr>
              <a:buFont typeface="Arial" panose="020B0604020202020204" pitchFamily="34" charset="0"/>
              <a:buChar char="•"/>
            </a:pPr>
            <a:r>
              <a:rPr lang="en-US" dirty="0"/>
              <a:t>For such learning tasks, the naive Bayes classifier is among the most effective algorithms known </a:t>
            </a:r>
          </a:p>
        </p:txBody>
      </p:sp>
      <p:sp>
        <p:nvSpPr>
          <p:cNvPr id="3" name="Content Placeholder 2"/>
          <p:cNvSpPr>
            <a:spLocks noGrp="1"/>
          </p:cNvSpPr>
          <p:nvPr>
            <p:ph sz="quarter" idx="10"/>
          </p:nvPr>
        </p:nvSpPr>
        <p:spPr/>
        <p:txBody>
          <a:bodyPr/>
          <a:lstStyle/>
          <a:p>
            <a:r>
              <a:rPr lang="en-US" dirty="0" smtClean="0"/>
              <a:t>Bayesian Learning </a:t>
            </a:r>
            <a:endParaRPr lang="en-US" dirty="0"/>
          </a:p>
        </p:txBody>
      </p:sp>
    </p:spTree>
    <p:extLst>
      <p:ext uri="{BB962C8B-B14F-4D97-AF65-F5344CB8AC3E}">
        <p14:creationId xmlns:p14="http://schemas.microsoft.com/office/powerpoint/2010/main" val="404513260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defTabSz="685800" eaLnBrk="1" hangingPunct="1">
              <a:spcBef>
                <a:spcPct val="0"/>
              </a:spcBef>
              <a:buClrTx/>
              <a:buSzTx/>
              <a:buNone/>
            </a:pPr>
            <a:fld id="{36D644AB-E39F-4C78-9986-D66EE2B8E8D9}" type="slidenum">
              <a:rPr lang="en-US" altLang="en-US" sz="900">
                <a:solidFill>
                  <a:prstClr val="black"/>
                </a:solidFill>
              </a:rPr>
              <a:pPr defTabSz="685800" eaLnBrk="1" hangingPunct="1">
                <a:spcBef>
                  <a:spcPct val="0"/>
                </a:spcBef>
                <a:buClrTx/>
                <a:buSzTx/>
                <a:buNone/>
              </a:pPr>
              <a:t>226</a:t>
            </a:fld>
            <a:endParaRPr lang="en-US" altLang="en-US" sz="900">
              <a:solidFill>
                <a:prstClr val="black"/>
              </a:solidFill>
            </a:endParaRPr>
          </a:p>
        </p:txBody>
      </p:sp>
      <p:sp>
        <p:nvSpPr>
          <p:cNvPr id="61443" name="Rectangle 2"/>
          <p:cNvSpPr>
            <a:spLocks noGrp="1" noChangeArrowheads="1"/>
          </p:cNvSpPr>
          <p:nvPr>
            <p:ph type="title" idx="4294967295"/>
          </p:nvPr>
        </p:nvSpPr>
        <p:spPr>
          <a:xfrm>
            <a:off x="165100" y="376238"/>
            <a:ext cx="8978900" cy="1222375"/>
          </a:xfrm>
          <a:prstGeom prst="rect">
            <a:avLst/>
          </a:prstGeom>
        </p:spPr>
        <p:txBody>
          <a:bodyPr>
            <a:normAutofit/>
          </a:bodyPr>
          <a:lstStyle/>
          <a:p>
            <a:pPr eaLnBrk="1" hangingPunct="1"/>
            <a:r>
              <a:rPr lang="en-US" altLang="en-US" sz="3200" b="1" dirty="0">
                <a:latin typeface="Times New Roman" panose="02020603050405020304" pitchFamily="18" charset="0"/>
                <a:cs typeface="Times New Roman" panose="02020603050405020304" pitchFamily="18" charset="0"/>
              </a:rPr>
              <a:t>Independence</a:t>
            </a:r>
          </a:p>
        </p:txBody>
      </p:sp>
      <p:sp>
        <p:nvSpPr>
          <p:cNvPr id="2" name="Content Placeholder 1">
            <a:extLst>
              <a:ext uri="{FF2B5EF4-FFF2-40B4-BE49-F238E27FC236}">
                <a16:creationId xmlns:a16="http://schemas.microsoft.com/office/drawing/2014/main" id="{EC146048-AB10-4ADB-8274-371015944739}"/>
              </a:ext>
            </a:extLst>
          </p:cNvPr>
          <p:cNvSpPr>
            <a:spLocks noGrp="1" noChangeArrowheads="1"/>
          </p:cNvSpPr>
          <p:nvPr>
            <p:ph idx="1"/>
          </p:nvPr>
        </p:nvSpPr>
        <p:spPr bwMode="auto">
          <a:xfrm>
            <a:off x="273842" y="1391113"/>
            <a:ext cx="8761416"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rgbClr val="333333"/>
                </a:solidFill>
                <a:effectLst/>
                <a:latin typeface="Times New Roman" panose="02020603050405020304" pitchFamily="18" charset="0"/>
              </a:rPr>
              <a:t>Two </a:t>
            </a:r>
            <a:r>
              <a:rPr kumimoji="0" lang="en-US" altLang="en-US" sz="2400" b="0" i="0" u="none" strike="noStrike" cap="none" normalizeH="0" baseline="0" dirty="0">
                <a:ln>
                  <a:noFill/>
                </a:ln>
                <a:solidFill>
                  <a:srgbClr val="333333"/>
                </a:solidFill>
                <a:effectLst/>
                <a:latin typeface="Times New Roman" panose="02020603050405020304" pitchFamily="18" charset="0"/>
              </a:rPr>
              <a:t>events A and B are independent if and only if P(A∩B)=P(A)P(B).</a:t>
            </a:r>
          </a:p>
          <a:p>
            <a:pPr marL="171450" indent="-171450">
              <a:buClrTx/>
              <a:buFont typeface="Arial" panose="020B0604020202020204" pitchFamily="34" charset="0"/>
              <a:buChar char="•"/>
            </a:pPr>
            <a:r>
              <a:rPr lang="en-US" altLang="en-US" sz="2400" dirty="0" smtClean="0">
                <a:solidFill>
                  <a:srgbClr val="333333"/>
                </a:solidFill>
                <a:latin typeface="Times New Roman" panose="02020603050405020304" pitchFamily="18" charset="0"/>
              </a:rPr>
              <a:t>if </a:t>
            </a:r>
            <a:r>
              <a:rPr lang="en-US" altLang="en-US" sz="2400" dirty="0">
                <a:solidFill>
                  <a:srgbClr val="333333"/>
                </a:solidFill>
                <a:latin typeface="Times New Roman" panose="02020603050405020304" pitchFamily="18" charset="0"/>
              </a:rPr>
              <a:t>two events A and B are independent </a:t>
            </a:r>
            <a:r>
              <a:rPr lang="en-US" altLang="en-US" sz="2400" dirty="0" smtClean="0">
                <a:solidFill>
                  <a:srgbClr val="333333"/>
                </a:solidFill>
                <a:latin typeface="Times New Roman" panose="02020603050405020304" pitchFamily="18" charset="0"/>
              </a:rPr>
              <a:t>then</a:t>
            </a:r>
            <a:r>
              <a:rPr lang="en-US" altLang="en-US" sz="2400" dirty="0">
                <a:solidFill>
                  <a:srgbClr val="333333"/>
                </a:solidFill>
                <a:latin typeface="Times New Roman" panose="02020603050405020304" pitchFamily="18" charset="0"/>
              </a:rPr>
              <a:t> P(A|B)=P(A</a:t>
            </a:r>
            <a:r>
              <a:rPr lang="en-US" altLang="en-US" sz="2400" dirty="0" smtClean="0">
                <a:solidFill>
                  <a:srgbClr val="333333"/>
                </a:solidFill>
                <a:latin typeface="Times New Roman" panose="02020603050405020304" pitchFamily="18" charset="0"/>
              </a:rPr>
              <a:t>)</a:t>
            </a:r>
            <a:r>
              <a:rPr lang="en-US" altLang="en-US" sz="2400" dirty="0" smtClean="0">
                <a:latin typeface="Times New Roman" panose="02020603050405020304" pitchFamily="18" charset="0"/>
              </a:rPr>
              <a:t> </a:t>
            </a:r>
            <a:endParaRPr lang="en-US" altLang="en-US" sz="2400" dirty="0">
              <a:latin typeface="Times New Roman" panose="02020603050405020304" pitchFamily="18" charset="0"/>
            </a:endParaRPr>
          </a:p>
          <a:p>
            <a:pPr marL="171450" marR="0" lvl="0" indent="-171450" algn="l" defTabSz="914400" rtl="0" eaLnBrk="0" fontAlgn="base" latinLnBrk="0" hangingPunct="0">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altLang="en-US" sz="2400" dirty="0">
              <a:latin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tabLst/>
            </a:pPr>
            <a:endParaRPr lang="en-US" altLang="en-US" sz="2400" dirty="0">
              <a:latin typeface="Times New Roman" panose="02020603050405020304" pitchFamily="18" charset="0"/>
            </a:endParaRPr>
          </a:p>
          <a:p>
            <a:pPr marL="171450" indent="-171450">
              <a:lnSpc>
                <a:spcPct val="150000"/>
              </a:lnSpc>
              <a:buClrTx/>
              <a:buFont typeface="Arial" panose="020B0604020202020204" pitchFamily="34" charset="0"/>
              <a:buChar char="•"/>
            </a:pPr>
            <a:endParaRPr lang="en-US" altLang="en-US" sz="2400" dirty="0" smtClean="0">
              <a:solidFill>
                <a:srgbClr val="333333"/>
              </a:solidFill>
              <a:latin typeface="Times New Roman" panose="02020603050405020304" pitchFamily="18" charset="0"/>
            </a:endParaRPr>
          </a:p>
          <a:p>
            <a:pPr marL="171450" indent="-171450">
              <a:lnSpc>
                <a:spcPct val="150000"/>
              </a:lnSpc>
              <a:buClrTx/>
              <a:buFont typeface="Arial" panose="020B0604020202020204" pitchFamily="34" charset="0"/>
              <a:buChar char="•"/>
            </a:pPr>
            <a:r>
              <a:rPr lang="en-US" altLang="en-US" sz="2400" dirty="0" smtClean="0">
                <a:solidFill>
                  <a:srgbClr val="333333"/>
                </a:solidFill>
                <a:latin typeface="Times New Roman" panose="02020603050405020304" pitchFamily="18" charset="0"/>
              </a:rPr>
              <a:t>In </a:t>
            </a:r>
            <a:r>
              <a:rPr lang="en-US" altLang="en-US" sz="2400" dirty="0">
                <a:solidFill>
                  <a:srgbClr val="333333"/>
                </a:solidFill>
                <a:latin typeface="Times New Roman" panose="02020603050405020304" pitchFamily="18" charset="0"/>
              </a:rPr>
              <a:t>general, for n events A1,A2,⋯,An to be independent we must have</a:t>
            </a:r>
            <a:r>
              <a:rPr lang="en-US" altLang="en-US" sz="2400" dirty="0">
                <a:latin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altLang="en-US" sz="2400" dirty="0">
              <a:latin typeface="Times New Roman" panose="02020603050405020304" pitchFamily="18" charset="0"/>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altLang="en-US" sz="2400" dirty="0">
              <a:latin typeface="Times New Roman" panose="02020603050405020304" pitchFamily="18" charset="0"/>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6A425E9D-5B1E-4576-84A1-01546B31DD32}"/>
              </a:ext>
            </a:extLst>
          </p:cNvPr>
          <p:cNvPicPr>
            <a:picLocks noChangeAspect="1"/>
          </p:cNvPicPr>
          <p:nvPr/>
        </p:nvPicPr>
        <p:blipFill>
          <a:blip r:embed="rId3"/>
          <a:stretch>
            <a:fillRect/>
          </a:stretch>
        </p:blipFill>
        <p:spPr>
          <a:xfrm>
            <a:off x="3657600" y="2667000"/>
            <a:ext cx="2781665" cy="1916591"/>
          </a:xfrm>
          <a:prstGeom prst="rect">
            <a:avLst/>
          </a:prstGeom>
        </p:spPr>
      </p:pic>
      <p:sp>
        <p:nvSpPr>
          <p:cNvPr id="4" name="Rectangle 2">
            <a:extLst>
              <a:ext uri="{FF2B5EF4-FFF2-40B4-BE49-F238E27FC236}">
                <a16:creationId xmlns:a16="http://schemas.microsoft.com/office/drawing/2014/main" id="{F8A5B2C6-E9F1-4E4A-B65D-EE815929CF15}"/>
              </a:ext>
            </a:extLst>
          </p:cNvPr>
          <p:cNvSpPr>
            <a:spLocks noChangeArrowheads="1"/>
          </p:cNvSpPr>
          <p:nvPr/>
        </p:nvSpPr>
        <p:spPr bwMode="auto">
          <a:xfrm>
            <a:off x="4796434" y="20665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C943853-7439-49EA-816E-309AD421350A}"/>
              </a:ext>
            </a:extLst>
          </p:cNvPr>
          <p:cNvPicPr>
            <a:picLocks noChangeAspect="1"/>
          </p:cNvPicPr>
          <p:nvPr/>
        </p:nvPicPr>
        <p:blipFill>
          <a:blip r:embed="rId4"/>
          <a:stretch>
            <a:fillRect/>
          </a:stretch>
        </p:blipFill>
        <p:spPr>
          <a:xfrm>
            <a:off x="1145762" y="5311028"/>
            <a:ext cx="7017575" cy="868735"/>
          </a:xfrm>
          <a:prstGeom prst="rect">
            <a:avLst/>
          </a:prstGeom>
        </p:spPr>
      </p:pic>
    </p:spTree>
    <p:extLst>
      <p:ext uri="{BB962C8B-B14F-4D97-AF65-F5344CB8AC3E}">
        <p14:creationId xmlns:p14="http://schemas.microsoft.com/office/powerpoint/2010/main" val="416260015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pPr marL="266700" lvl="1" indent="-266700">
              <a:buFont typeface="Wingdings" panose="05000000000000000000" pitchFamily="2" charset="2"/>
              <a:buChar char="§"/>
              <a:tabLst>
                <a:tab pos="266700" algn="l"/>
              </a:tabLst>
            </a:pPr>
            <a:r>
              <a:rPr lang="en-US" sz="2400" dirty="0"/>
              <a:t>Conditional Probability is a measure of the probability of an event given that </a:t>
            </a:r>
            <a:r>
              <a:rPr lang="en-US" sz="2400" dirty="0" smtClean="0"/>
              <a:t>another </a:t>
            </a:r>
            <a:r>
              <a:rPr lang="en-US" sz="2400" dirty="0"/>
              <a:t>event has already occurred</a:t>
            </a:r>
            <a:r>
              <a:rPr lang="en-US" sz="2400" dirty="0" smtClean="0"/>
              <a:t>.</a:t>
            </a:r>
          </a:p>
          <a:p>
            <a:pPr marL="266700" lvl="1" indent="-266700">
              <a:buFont typeface="Wingdings" panose="05000000000000000000" pitchFamily="2" charset="2"/>
              <a:buChar char="§"/>
              <a:tabLst>
                <a:tab pos="266700" algn="l"/>
              </a:tabLst>
            </a:pPr>
            <a:r>
              <a:rPr lang="en-US" sz="2400" dirty="0" smtClean="0"/>
              <a:t>If </a:t>
            </a:r>
            <a:r>
              <a:rPr lang="en-US" sz="2400" dirty="0"/>
              <a:t>the event of interest is A and the event B is known or assumed to have occurred.</a:t>
            </a:r>
          </a:p>
          <a:p>
            <a:pPr marL="266700" lvl="1" indent="-266700">
              <a:buFont typeface="Wingdings" panose="05000000000000000000" pitchFamily="2" charset="2"/>
              <a:buChar char="§"/>
              <a:tabLst>
                <a:tab pos="266700" algn="l"/>
              </a:tabLst>
            </a:pPr>
            <a:r>
              <a:rPr lang="en-US" sz="2400" dirty="0"/>
              <a:t>This probability is written </a:t>
            </a:r>
            <a:r>
              <a:rPr lang="en-US" sz="2400" i="1" dirty="0"/>
              <a:t>P(A|B)</a:t>
            </a:r>
            <a:r>
              <a:rPr lang="en-US" sz="2400" dirty="0"/>
              <a:t>, notation for the </a:t>
            </a:r>
            <a:r>
              <a:rPr lang="en-US" sz="2400" i="1" dirty="0"/>
              <a:t>probability of A given B</a:t>
            </a:r>
            <a:r>
              <a:rPr lang="en-US" sz="2400" dirty="0"/>
              <a:t>. </a:t>
            </a:r>
          </a:p>
          <a:p>
            <a:pPr marL="266700" lvl="1" indent="-266700">
              <a:buFont typeface="Wingdings" panose="05000000000000000000" pitchFamily="2" charset="2"/>
              <a:buChar char="§"/>
              <a:tabLst>
                <a:tab pos="266700" algn="l"/>
              </a:tabLst>
            </a:pPr>
            <a:endParaRPr lang="en-IN" dirty="0"/>
          </a:p>
        </p:txBody>
      </p:sp>
      <p:sp>
        <p:nvSpPr>
          <p:cNvPr id="5" name="Title 4"/>
          <p:cNvSpPr>
            <a:spLocks noGrp="1"/>
          </p:cNvSpPr>
          <p:nvPr>
            <p:ph type="title" idx="4294967295"/>
          </p:nvPr>
        </p:nvSpPr>
        <p:spPr>
          <a:xfrm>
            <a:off x="251460" y="629443"/>
            <a:ext cx="6991350" cy="765175"/>
          </a:xfrm>
          <a:prstGeom prst="rect">
            <a:avLst/>
          </a:prstGeom>
        </p:spPr>
        <p:txBody>
          <a:bodyPr>
            <a:normAutofit/>
          </a:bodyPr>
          <a:lstStyle/>
          <a:p>
            <a:r>
              <a:rPr lang="en-US" sz="3600" b="1" dirty="0">
                <a:latin typeface="Times New Roman" panose="02020603050405020304" pitchFamily="18" charset="0"/>
                <a:cs typeface="Times New Roman" panose="02020603050405020304" pitchFamily="18" charset="0"/>
              </a:rPr>
              <a:t>Conditional Probability</a:t>
            </a:r>
          </a:p>
        </p:txBody>
      </p:sp>
      <p:pic>
        <p:nvPicPr>
          <p:cNvPr id="4" name="Picture 3">
            <a:extLst>
              <a:ext uri="{FF2B5EF4-FFF2-40B4-BE49-F238E27FC236}">
                <a16:creationId xmlns:a16="http://schemas.microsoft.com/office/drawing/2014/main" id="{99A20139-9185-43F7-AC23-B9B80FC725D2}"/>
              </a:ext>
            </a:extLst>
          </p:cNvPr>
          <p:cNvPicPr>
            <a:picLocks noChangeAspect="1"/>
          </p:cNvPicPr>
          <p:nvPr/>
        </p:nvPicPr>
        <p:blipFill>
          <a:blip r:embed="rId2"/>
          <a:stretch>
            <a:fillRect/>
          </a:stretch>
        </p:blipFill>
        <p:spPr>
          <a:xfrm>
            <a:off x="2557423" y="4343400"/>
            <a:ext cx="3724354" cy="1466733"/>
          </a:xfrm>
          <a:prstGeom prst="rect">
            <a:avLst/>
          </a:prstGeom>
        </p:spPr>
      </p:pic>
    </p:spTree>
    <p:extLst>
      <p:ext uri="{BB962C8B-B14F-4D97-AF65-F5344CB8AC3E}">
        <p14:creationId xmlns:p14="http://schemas.microsoft.com/office/powerpoint/2010/main" val="64645448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3"/>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IN" sz="3600" b="1" dirty="0">
                <a:latin typeface="Times New Roman" panose="02020603050405020304" pitchFamily="18" charset="0"/>
                <a:cs typeface="Times New Roman" panose="02020603050405020304" pitchFamily="18" charset="0"/>
              </a:rPr>
              <a:t>Chain Rule for Conditional Probability</a:t>
            </a:r>
            <a:endParaRPr sz="36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6182BDC-648E-4ADC-84D2-6161432738BC}"/>
              </a:ext>
            </a:extLst>
          </p:cNvPr>
          <p:cNvPicPr>
            <a:picLocks noChangeAspect="1"/>
          </p:cNvPicPr>
          <p:nvPr/>
        </p:nvPicPr>
        <p:blipFill>
          <a:blip r:embed="rId3"/>
          <a:stretch>
            <a:fillRect/>
          </a:stretch>
        </p:blipFill>
        <p:spPr>
          <a:xfrm>
            <a:off x="928800" y="1424463"/>
            <a:ext cx="6163200" cy="577291"/>
          </a:xfrm>
          <a:prstGeom prst="rect">
            <a:avLst/>
          </a:prstGeom>
        </p:spPr>
      </p:pic>
      <p:pic>
        <p:nvPicPr>
          <p:cNvPr id="3" name="Picture 2">
            <a:extLst>
              <a:ext uri="{FF2B5EF4-FFF2-40B4-BE49-F238E27FC236}">
                <a16:creationId xmlns:a16="http://schemas.microsoft.com/office/drawing/2014/main" id="{FB52933C-06A8-425C-8AC8-05A9C6E5CBC8}"/>
              </a:ext>
            </a:extLst>
          </p:cNvPr>
          <p:cNvPicPr>
            <a:picLocks noChangeAspect="1"/>
          </p:cNvPicPr>
          <p:nvPr/>
        </p:nvPicPr>
        <p:blipFill>
          <a:blip r:embed="rId4"/>
          <a:stretch>
            <a:fillRect/>
          </a:stretch>
        </p:blipFill>
        <p:spPr>
          <a:xfrm>
            <a:off x="806400" y="2085389"/>
            <a:ext cx="6415200" cy="770284"/>
          </a:xfrm>
          <a:prstGeom prst="rect">
            <a:avLst/>
          </a:prstGeom>
        </p:spPr>
      </p:pic>
      <p:pic>
        <p:nvPicPr>
          <p:cNvPr id="4" name="Picture 3">
            <a:extLst>
              <a:ext uri="{FF2B5EF4-FFF2-40B4-BE49-F238E27FC236}">
                <a16:creationId xmlns:a16="http://schemas.microsoft.com/office/drawing/2014/main" id="{F76A8F22-69C6-4CF3-875F-75E7B17FC9EC}"/>
              </a:ext>
            </a:extLst>
          </p:cNvPr>
          <p:cNvPicPr>
            <a:picLocks noChangeAspect="1"/>
          </p:cNvPicPr>
          <p:nvPr/>
        </p:nvPicPr>
        <p:blipFill>
          <a:blip r:embed="rId5"/>
          <a:stretch>
            <a:fillRect/>
          </a:stretch>
        </p:blipFill>
        <p:spPr>
          <a:xfrm>
            <a:off x="806400" y="2939308"/>
            <a:ext cx="7020000" cy="2318708"/>
          </a:xfrm>
          <a:prstGeom prst="rect">
            <a:avLst/>
          </a:prstGeom>
        </p:spPr>
      </p:pic>
      <p:pic>
        <p:nvPicPr>
          <p:cNvPr id="5" name="Picture 4">
            <a:extLst>
              <a:ext uri="{FF2B5EF4-FFF2-40B4-BE49-F238E27FC236}">
                <a16:creationId xmlns:a16="http://schemas.microsoft.com/office/drawing/2014/main" id="{CCC32E44-46DA-49B7-95A5-431AAEEEA635}"/>
              </a:ext>
            </a:extLst>
          </p:cNvPr>
          <p:cNvPicPr>
            <a:picLocks noChangeAspect="1"/>
          </p:cNvPicPr>
          <p:nvPr/>
        </p:nvPicPr>
        <p:blipFill>
          <a:blip r:embed="rId6"/>
          <a:stretch>
            <a:fillRect/>
          </a:stretch>
        </p:blipFill>
        <p:spPr>
          <a:xfrm>
            <a:off x="700200" y="5341651"/>
            <a:ext cx="7423200" cy="883580"/>
          </a:xfrm>
          <a:prstGeom prst="rect">
            <a:avLst/>
          </a:prstGeom>
        </p:spPr>
      </p:pic>
      <p:sp>
        <p:nvSpPr>
          <p:cNvPr id="6" name="Rectangle 5">
            <a:extLst>
              <a:ext uri="{FF2B5EF4-FFF2-40B4-BE49-F238E27FC236}">
                <a16:creationId xmlns:a16="http://schemas.microsoft.com/office/drawing/2014/main" id="{2D84CF96-7835-4C6A-B60E-9306ED4299A6}"/>
              </a:ext>
            </a:extLst>
          </p:cNvPr>
          <p:cNvSpPr/>
          <p:nvPr/>
        </p:nvSpPr>
        <p:spPr>
          <a:xfrm>
            <a:off x="700200" y="6204449"/>
            <a:ext cx="7779600" cy="369332"/>
          </a:xfrm>
          <a:prstGeom prst="rect">
            <a:avLst/>
          </a:prstGeom>
        </p:spPr>
        <p:txBody>
          <a:bodyPr wrap="square">
            <a:spAutoFit/>
          </a:bodyPr>
          <a:lstStyle/>
          <a:p>
            <a:r>
              <a:rPr lang="en-IN" dirty="0">
                <a:hlinkClick r:id="rId7"/>
              </a:rPr>
              <a:t>https://www.probabilitycourse.com/chapter1/1_4_0_conditional_probability.php</a:t>
            </a:r>
            <a:endParaRPr lang="en-IN" dirty="0"/>
          </a:p>
        </p:txBody>
      </p:sp>
    </p:spTree>
    <p:extLst>
      <p:ext uri="{BB962C8B-B14F-4D97-AF65-F5344CB8AC3E}">
        <p14:creationId xmlns:p14="http://schemas.microsoft.com/office/powerpoint/2010/main" val="265005270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independence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b="1" dirty="0" smtClean="0"/>
                  <a:t>Definition</a:t>
                </a:r>
                <a:r>
                  <a:rPr lang="en-US" dirty="0" smtClean="0"/>
                  <a:t>: </a:t>
                </a:r>
                <a14:m>
                  <m:oMath xmlns:m="http://schemas.openxmlformats.org/officeDocument/2006/math">
                    <m:r>
                      <a:rPr lang="en-US" i="1" dirty="0" smtClean="0">
                        <a:latin typeface="Cambria Math" panose="02040503050406030204" pitchFamily="18" charset="0"/>
                      </a:rPr>
                      <m:t>𝑋</m:t>
                    </m:r>
                  </m:oMath>
                </a14:m>
                <a:r>
                  <a:rPr lang="en-US" dirty="0"/>
                  <a:t> is conditionally independent of </a:t>
                </a:r>
                <a14:m>
                  <m:oMath xmlns:m="http://schemas.openxmlformats.org/officeDocument/2006/math">
                    <m:r>
                      <a:rPr lang="en-US" b="0" i="1" smtClean="0">
                        <a:latin typeface="Cambria Math" panose="02040503050406030204" pitchFamily="18" charset="0"/>
                      </a:rPr>
                      <m:t>𝑌</m:t>
                    </m:r>
                  </m:oMath>
                </a14:m>
                <a:r>
                  <a:rPr lang="en-US" dirty="0" smtClean="0"/>
                  <a:t> </a:t>
                </a:r>
                <a:r>
                  <a:rPr lang="en-US" dirty="0"/>
                  <a:t>given </a:t>
                </a:r>
                <a14:m>
                  <m:oMath xmlns:m="http://schemas.openxmlformats.org/officeDocument/2006/math">
                    <m:r>
                      <a:rPr lang="en-US" b="0" i="1" dirty="0" smtClean="0">
                        <a:latin typeface="Cambria Math" panose="02040503050406030204" pitchFamily="18" charset="0"/>
                      </a:rPr>
                      <m:t>𝑍</m:t>
                    </m:r>
                  </m:oMath>
                </a14:m>
                <a:r>
                  <a:rPr lang="en-US" dirty="0"/>
                  <a:t>, </a:t>
                </a:r>
                <a:r>
                  <a:rPr lang="en-US" dirty="0" smtClean="0"/>
                  <a:t>if the </a:t>
                </a:r>
                <a:r>
                  <a:rPr lang="en-US" dirty="0"/>
                  <a:t>probability distribution governing </a:t>
                </a:r>
                <a14:m>
                  <m:oMath xmlns:m="http://schemas.openxmlformats.org/officeDocument/2006/math">
                    <m:r>
                      <a:rPr lang="en-US" i="1" dirty="0">
                        <a:latin typeface="Cambria Math" panose="02040503050406030204" pitchFamily="18" charset="0"/>
                      </a:rPr>
                      <m:t>𝑋</m:t>
                    </m:r>
                  </m:oMath>
                </a14:m>
                <a:r>
                  <a:rPr lang="en-US" dirty="0"/>
                  <a:t> is </a:t>
                </a:r>
                <a:r>
                  <a:rPr lang="en-US" dirty="0" smtClean="0"/>
                  <a:t>independent of </a:t>
                </a:r>
                <a:r>
                  <a:rPr lang="en-US" dirty="0"/>
                  <a:t>the value of </a:t>
                </a:r>
                <a14:m>
                  <m:oMath xmlns:m="http://schemas.openxmlformats.org/officeDocument/2006/math">
                    <m:r>
                      <a:rPr lang="en-US" b="0" i="1" smtClean="0">
                        <a:latin typeface="Cambria Math" panose="02040503050406030204" pitchFamily="18" charset="0"/>
                      </a:rPr>
                      <m:t>𝑌</m:t>
                    </m:r>
                  </m:oMath>
                </a14:m>
                <a:r>
                  <a:rPr lang="en-US" dirty="0" smtClean="0"/>
                  <a:t>, </a:t>
                </a:r>
                <a:r>
                  <a:rPr lang="en-US" dirty="0"/>
                  <a:t>given the value of </a:t>
                </a:r>
                <a14:m>
                  <m:oMath xmlns:m="http://schemas.openxmlformats.org/officeDocument/2006/math">
                    <m:r>
                      <a:rPr lang="en-US" b="0" i="1" smtClean="0">
                        <a:latin typeface="Cambria Math" panose="02040503050406030204" pitchFamily="18" charset="0"/>
                      </a:rPr>
                      <m:t>𝑍</m:t>
                    </m:r>
                  </m:oMath>
                </a14:m>
                <a:endParaRPr lang="en-US" dirty="0" smtClean="0"/>
              </a:p>
              <a:p>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𝑘</m:t>
                          </m:r>
                        </m:e>
                      </m:d>
                      <m:r>
                        <a:rPr lang="en-US" b="0" i="1" dirty="0" smtClean="0">
                          <a:latin typeface="Cambria Math" panose="02040503050406030204" pitchFamily="18" charset="0"/>
                        </a:rPr>
                        <m:t> </m:t>
                      </m:r>
                      <m:r>
                        <a:rPr lang="en-US" b="0" i="1" dirty="0" smtClean="0">
                          <a:latin typeface="Cambria Math" panose="02040503050406030204" pitchFamily="18" charset="0"/>
                        </a:rPr>
                        <m:t>𝑃</m:t>
                      </m:r>
                      <m:d>
                        <m:dPr>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e>
                      </m:d>
                      <m:r>
                        <a:rPr lang="en-US" b="0" i="1" dirty="0" smtClean="0">
                          <a:latin typeface="Cambria Math" panose="02040503050406030204" pitchFamily="18" charset="0"/>
                        </a:rPr>
                        <m:t>𝑌</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 </m:t>
                      </m:r>
                      <m:r>
                        <a:rPr lang="en-US" b="0" i="1" dirty="0" smtClean="0">
                          <a:latin typeface="Cambria Math" panose="02040503050406030204" pitchFamily="18" charset="0"/>
                        </a:rPr>
                        <m:t>𝑍</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𝑘</m:t>
                          </m:r>
                        </m:sub>
                      </m:sSub>
                      <m:r>
                        <a:rPr lang="en-US" b="0" i="1" dirty="0" smtClean="0">
                          <a:latin typeface="Cambria Math" panose="02040503050406030204" pitchFamily="18" charset="0"/>
                        </a:rPr>
                        <m:t>)=</m:t>
                      </m:r>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𝑘</m:t>
                          </m:r>
                        </m:sub>
                      </m:sSub>
                      <m:r>
                        <a:rPr lang="en-US" b="0" i="1" dirty="0" smtClean="0">
                          <a:latin typeface="Cambria Math" panose="02040503050406030204" pitchFamily="18" charset="0"/>
                        </a:rPr>
                        <m:t>)</m:t>
                      </m:r>
                    </m:oMath>
                  </m:oMathPara>
                </a14:m>
                <a:endParaRPr lang="en-US" dirty="0" smtClean="0"/>
              </a:p>
              <a:p>
                <a:pPr marL="0" indent="0">
                  <a:buNone/>
                </a:pPr>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e>
                        <m:e>
                          <m:r>
                            <a:rPr lang="en-US" b="0" i="1" dirty="0" smtClean="0">
                              <a:latin typeface="Cambria Math" panose="02040503050406030204" pitchFamily="18" charset="0"/>
                            </a:rPr>
                            <m:t>𝑌</m:t>
                          </m:r>
                          <m:r>
                            <a:rPr lang="en-US" b="0" i="1" dirty="0" smtClean="0">
                              <a:latin typeface="Cambria Math" panose="02040503050406030204" pitchFamily="18" charset="0"/>
                            </a:rPr>
                            <m:t>, </m:t>
                          </m:r>
                          <m:r>
                            <a:rPr lang="en-US" b="0" i="1" dirty="0" smtClean="0">
                              <a:latin typeface="Cambria Math" panose="02040503050406030204" pitchFamily="18" charset="0"/>
                            </a:rPr>
                            <m:t>𝑍</m:t>
                          </m:r>
                        </m:e>
                      </m:d>
                      <m:r>
                        <a:rPr lang="en-US" b="0" i="1" dirty="0" smtClean="0">
                          <a:latin typeface="Cambria Math" panose="02040503050406030204" pitchFamily="18" charset="0"/>
                        </a:rPr>
                        <m:t>=</m:t>
                      </m:r>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𝑍</m:t>
                      </m:r>
                      <m:r>
                        <a:rPr lang="en-US" b="0" i="1" dirty="0" smtClean="0">
                          <a:latin typeface="Cambria Math" panose="02040503050406030204" pitchFamily="18" charset="0"/>
                        </a:rPr>
                        <m:t>)</m:t>
                      </m:r>
                    </m:oMath>
                  </m:oMathPara>
                </a14:m>
                <a:endParaRPr lang="en-US" dirty="0" smtClean="0"/>
              </a:p>
              <a:p>
                <a:pPr marL="0" indent="0">
                  <a:buNone/>
                </a:pPr>
                <a:r>
                  <a:rPr lang="en-US" dirty="0" smtClean="0"/>
                  <a:t>Example:</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Thunder</m:t>
                          </m:r>
                        </m:e>
                        <m:e>
                          <m:r>
                            <m:rPr>
                              <m:sty m:val="p"/>
                            </m:rPr>
                            <a:rPr lang="en-US" b="0" i="0" dirty="0" smtClean="0">
                              <a:latin typeface="Cambria Math" panose="02040503050406030204" pitchFamily="18" charset="0"/>
                            </a:rPr>
                            <m:t>Rain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Lightning</m:t>
                          </m:r>
                        </m:e>
                      </m:d>
                      <m:r>
                        <a:rPr lang="en-US" b="0" i="1" dirty="0" smtClean="0">
                          <a:latin typeface="Cambria Math" panose="02040503050406030204" pitchFamily="18" charset="0"/>
                        </a:rPr>
                        <m:t>=</m:t>
                      </m:r>
                      <m:r>
                        <a:rPr lang="en-US" b="0" i="1" dirty="0" smtClean="0">
                          <a:latin typeface="Cambria Math" panose="02040503050406030204" pitchFamily="18" charset="0"/>
                        </a:rPr>
                        <m:t>𝑃</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Thunder</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Lightning</m:t>
                      </m:r>
                      <m:r>
                        <a:rPr lang="en-US" b="0" i="1" dirty="0" smtClean="0">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07" t="-2156" r="-2148"/>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Tom Mitchell</a:t>
            </a:r>
          </a:p>
        </p:txBody>
      </p:sp>
    </p:spTree>
    <p:extLst>
      <p:ext uri="{BB962C8B-B14F-4D97-AF65-F5344CB8AC3E}">
        <p14:creationId xmlns:p14="http://schemas.microsoft.com/office/powerpoint/2010/main" val="20748487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6"/>
          <p:cNvSpPr txBox="1">
            <a:spLocks noGrp="1"/>
          </p:cNvSpPr>
          <p:nvPr>
            <p:ph type="title"/>
          </p:nvPr>
        </p:nvSpPr>
        <p:spPr>
          <a:xfrm>
            <a:off x="765075" y="2144075"/>
            <a:ext cx="7643700" cy="2920200"/>
          </a:xfrm>
          <a:prstGeom prst="rect">
            <a:avLst/>
          </a:prstGeom>
          <a:noFill/>
          <a:ln>
            <a:noFill/>
          </a:ln>
        </p:spPr>
        <p:txBody>
          <a:bodyPr spcFirstLastPara="1" wrap="square" lIns="0" tIns="9525" rIns="0" bIns="0" anchor="t" anchorCtr="0">
            <a:noAutofit/>
          </a:bodyPr>
          <a:lstStyle/>
          <a:p>
            <a:pPr marL="1471930" marR="5080" lvl="0" indent="-1459865" algn="l" rtl="0">
              <a:lnSpc>
                <a:spcPct val="100400"/>
              </a:lnSpc>
              <a:spcBef>
                <a:spcPts val="0"/>
              </a:spcBef>
              <a:spcAft>
                <a:spcPts val="0"/>
              </a:spcAft>
              <a:buNone/>
            </a:pPr>
            <a:r>
              <a:rPr lang="en-US" dirty="0"/>
              <a:t>State of the Art Applications of Machine Learning</a:t>
            </a:r>
            <a:endParaRPr dirty="0"/>
          </a:p>
          <a:p>
            <a:pPr marL="1471930" marR="5080" lvl="0" indent="-1459865" algn="l" rtl="0">
              <a:lnSpc>
                <a:spcPct val="100400"/>
              </a:lnSpc>
              <a:spcBef>
                <a:spcPts val="0"/>
              </a:spcBef>
              <a:spcAft>
                <a:spcPts val="0"/>
              </a:spcAft>
              <a:buNone/>
            </a:pPr>
            <a:endParaRPr dirty="0"/>
          </a:p>
          <a:p>
            <a:pPr marL="1471930" marR="5080" lvl="0" indent="-1459865" algn="l" rtl="0">
              <a:lnSpc>
                <a:spcPct val="100400"/>
              </a:lnSpc>
              <a:spcBef>
                <a:spcPts val="0"/>
              </a:spcBef>
              <a:spcAft>
                <a:spcPts val="0"/>
              </a:spcAft>
              <a:buNone/>
            </a:pPr>
            <a:r>
              <a:rPr lang="en-US" sz="1800" dirty="0" smtClean="0"/>
              <a:t>.</a:t>
            </a:r>
            <a:endParaRPr dirty="0"/>
          </a:p>
        </p:txBody>
      </p:sp>
      <p:sp>
        <p:nvSpPr>
          <p:cNvPr id="441" name="Google Shape;441;p66"/>
          <p:cNvSpPr txBox="1"/>
          <p:nvPr/>
        </p:nvSpPr>
        <p:spPr>
          <a:xfrm>
            <a:off x="8425815" y="6422072"/>
            <a:ext cx="180975" cy="208279"/>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endParaRPr sz="1200">
              <a:latin typeface="Trebuchet MS"/>
              <a:ea typeface="Trebuchet MS"/>
              <a:cs typeface="Trebuchet MS"/>
              <a:sym typeface="Trebuchet MS"/>
            </a:endParaRPr>
          </a:p>
        </p:txBody>
      </p:sp>
    </p:spTree>
    <p:extLst>
      <p:ext uri="{BB962C8B-B14F-4D97-AF65-F5344CB8AC3E}">
        <p14:creationId xmlns:p14="http://schemas.microsoft.com/office/powerpoint/2010/main" val="898178862"/>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Applying conditional independence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64444"/>
                <a:ext cx="8534400" cy="5105400"/>
              </a:xfrm>
            </p:spPr>
            <p:txBody>
              <a:bodyPr>
                <a:normAutofit fontScale="92500"/>
              </a:bodyPr>
              <a:lstStyle/>
              <a:p>
                <a:r>
                  <a:rPr lang="en-US" dirty="0" smtClean="0"/>
                  <a:t>Naïve Bayes assumes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smtClean="0"/>
                  <a:t>are conditionally independent given </a:t>
                </a:r>
                <a14:m>
                  <m:oMath xmlns:m="http://schemas.openxmlformats.org/officeDocument/2006/math">
                    <m:r>
                      <a:rPr lang="en-US" b="0" i="1" dirty="0" smtClean="0">
                        <a:latin typeface="Cambria Math" panose="02040503050406030204" pitchFamily="18" charset="0"/>
                      </a:rPr>
                      <m:t>𝑌</m:t>
                    </m:r>
                  </m:oMath>
                </a14:m>
                <a:endParaRPr lang="en-US" dirty="0" smtClean="0"/>
              </a:p>
              <a:p>
                <a:pPr marL="0" indent="0">
                  <a:buNone/>
                </a:pPr>
                <a:r>
                  <a:rPr lang="en-US" dirty="0" smtClean="0"/>
                  <a:t>e.g., </a:t>
                </a:r>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e>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 </m:t>
                        </m:r>
                        <m:r>
                          <a:rPr lang="en-US" i="1" dirty="0">
                            <a:latin typeface="Cambria Math" panose="02040503050406030204" pitchFamily="18" charset="0"/>
                          </a:rPr>
                          <m:t>𝑌</m:t>
                        </m:r>
                      </m:e>
                    </m:d>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𝑌</m:t>
                    </m:r>
                    <m:r>
                      <a:rPr lang="en-US" i="1" dirty="0">
                        <a:latin typeface="Cambria Math" panose="02040503050406030204" pitchFamily="18" charset="0"/>
                      </a:rPr>
                      <m:t>)</m:t>
                    </m:r>
                  </m:oMath>
                </a14:m>
                <a:endParaRPr lang="en-US" dirty="0" smtClean="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2</m:t>
                              </m:r>
                            </m:sub>
                          </m:sSub>
                        </m:e>
                        <m:e>
                          <m:r>
                            <a:rPr lang="en-US" b="0" i="1" dirty="0" smtClean="0">
                              <a:latin typeface="Cambria Math" panose="02040503050406030204" pitchFamily="18" charset="0"/>
                            </a:rPr>
                            <m:t>𝑌</m:t>
                          </m:r>
                        </m:e>
                      </m:d>
                      <m:r>
                        <a:rPr lang="en-US" b="0" i="1" dirty="0" smtClean="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e>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𝑌</m:t>
                          </m:r>
                        </m:e>
                      </m:d>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2</m:t>
                              </m:r>
                            </m:sub>
                          </m:sSub>
                        </m:e>
                        <m:e>
                          <m:r>
                            <a:rPr lang="en-US" b="0" i="1" dirty="0" smtClean="0">
                              <a:latin typeface="Cambria Math" panose="02040503050406030204" pitchFamily="18" charset="0"/>
                            </a:rPr>
                            <m:t>𝑌</m:t>
                          </m:r>
                        </m:e>
                      </m:d>
                    </m:oMath>
                  </m:oMathPara>
                </a14:m>
                <a:endParaRPr lang="en-US" b="0" dirty="0" smtClean="0"/>
              </a:p>
              <a:p>
                <a:pPr marL="0" indent="0">
                  <a:buNone/>
                </a:pPr>
                <a:r>
                  <a:rPr lang="en-US" dirty="0" smtClean="0"/>
                  <a:t>                       </a:t>
                </a:r>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e>
                      <m:e>
                        <m:r>
                          <a:rPr lang="en-US" i="1" dirty="0">
                            <a:latin typeface="Cambria Math" panose="02040503050406030204" pitchFamily="18" charset="0"/>
                          </a:rPr>
                          <m:t>𝑌</m:t>
                        </m:r>
                      </m:e>
                    </m:d>
                    <m:r>
                      <a:rPr lang="en-US" b="0" i="1" dirty="0" smtClean="0">
                        <a:latin typeface="Cambria Math" panose="02040503050406030204" pitchFamily="18" charset="0"/>
                      </a:rPr>
                      <m:t>𝑃</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𝑌</m:t>
                    </m:r>
                    <m:r>
                      <a:rPr lang="en-US" b="0" i="1" dirty="0" smtClean="0">
                        <a:latin typeface="Cambria Math" panose="02040503050406030204" pitchFamily="18" charset="0"/>
                      </a:rPr>
                      <m:t>)</m:t>
                    </m:r>
                  </m:oMath>
                </a14:m>
                <a:endParaRPr lang="en-US" dirty="0" smtClean="0"/>
              </a:p>
              <a:p>
                <a:pPr marL="0" indent="0">
                  <a:buNone/>
                </a:pPr>
                <a:endParaRPr lang="en-US" dirty="0"/>
              </a:p>
              <a:p>
                <a:pPr marL="0" indent="0">
                  <a:buNone/>
                </a:pPr>
                <a:r>
                  <a:rPr lang="en-US" dirty="0" smtClean="0"/>
                  <a:t>General form: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e>
                        <m:r>
                          <a:rPr lang="en-US" i="1">
                            <a:latin typeface="Cambria Math" panose="02040503050406030204" pitchFamily="18" charset="0"/>
                          </a:rPr>
                          <m:t>𝑌</m:t>
                        </m:r>
                      </m:e>
                    </m:d>
                    <m:r>
                      <a:rPr lang="en-US">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e>
                    </m:nary>
                  </m:oMath>
                </a14:m>
                <a:endParaRPr lang="en-US" dirty="0"/>
              </a:p>
              <a:p>
                <a:pPr marL="0" indent="0">
                  <a:buNone/>
                </a:pPr>
                <a:r>
                  <a:rPr lang="en-US" dirty="0" smtClean="0"/>
                  <a:t>How many parameters to describe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e>
                        <m:r>
                          <a:rPr lang="en-US" i="1">
                            <a:latin typeface="Cambria Math" panose="02040503050406030204" pitchFamily="18" charset="0"/>
                          </a:rPr>
                          <m:t>𝑌</m:t>
                        </m:r>
                      </m:e>
                    </m:d>
                  </m:oMath>
                </a14:m>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64444"/>
                <a:ext cx="8534400" cy="5105400"/>
              </a:xfrm>
              <a:blipFill rotWithShape="0">
                <a:blip r:embed="rId2"/>
                <a:stretch>
                  <a:fillRect l="-1714" t="-1432"/>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543800" y="6096000"/>
            <a:ext cx="1676693" cy="273844"/>
          </a:xfrm>
        </p:spPr>
        <p:txBody>
          <a:bodyPr/>
          <a:lstStyle/>
          <a:p>
            <a:pPr>
              <a:defRPr/>
            </a:pPr>
            <a:r>
              <a:rPr lang="en-US" sz="1050" dirty="0"/>
              <a:t>Slide credit: Tom Mitchell</a:t>
            </a:r>
          </a:p>
        </p:txBody>
      </p:sp>
    </p:spTree>
    <p:extLst>
      <p:ext uri="{BB962C8B-B14F-4D97-AF65-F5344CB8AC3E}">
        <p14:creationId xmlns:p14="http://schemas.microsoft.com/office/powerpoint/2010/main" val="1361512268"/>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8" y="533400"/>
            <a:ext cx="7023847" cy="850106"/>
          </a:xfrm>
        </p:spPr>
        <p:txBody>
          <a:bodyPr/>
          <a:lstStyle/>
          <a:p>
            <a:r>
              <a:rPr lang="en-US" b="1" dirty="0" smtClean="0"/>
              <a:t>Naïve Bayes Independence assumption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Assumption:</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e>
                        <m:e>
                          <m:r>
                            <a:rPr lang="en-US" sz="2400" i="1">
                              <a:latin typeface="Cambria Math" panose="02040503050406030204" pitchFamily="18" charset="0"/>
                            </a:rPr>
                            <m:t>𝑌</m:t>
                          </m:r>
                        </m:e>
                      </m:d>
                      <m:r>
                        <a:rPr lang="en-US" sz="2400">
                          <a:latin typeface="Cambria Math" panose="02040503050406030204" pitchFamily="18" charset="0"/>
                        </a:rPr>
                        <m:t>= </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𝑛</m:t>
                          </m:r>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e>
                      </m:nary>
                    </m:oMath>
                  </m:oMathPara>
                </a14:m>
                <a:endParaRPr lang="en-US" sz="2400" dirty="0"/>
              </a:p>
              <a:p>
                <a:endParaRPr lang="en-US" sz="2400" dirty="0"/>
              </a:p>
              <a:p>
                <a:r>
                  <a:rPr lang="en-US" sz="2400" dirty="0"/>
                  <a:t>i.e.,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𝑗</m:t>
                        </m:r>
                      </m:sub>
                    </m:sSub>
                  </m:oMath>
                </a14:m>
                <a:r>
                  <a:rPr lang="en-US" sz="2400" dirty="0"/>
                  <a:t> are </a:t>
                </a:r>
                <a:r>
                  <a:rPr lang="en-US" sz="2400" u="sng" dirty="0"/>
                  <a:t>conditionally independent</a:t>
                </a:r>
                <a:r>
                  <a:rPr lang="en-US" sz="2400" dirty="0"/>
                  <a:t/>
                </a:r>
                <a:br>
                  <a:rPr lang="en-US" sz="2400" dirty="0"/>
                </a:br>
                <a:r>
                  <a:rPr lang="en-US" sz="2400" dirty="0"/>
                  <a:t> given </a:t>
                </a:r>
                <a14:m>
                  <m:oMath xmlns:m="http://schemas.openxmlformats.org/officeDocument/2006/math">
                    <m:r>
                      <a:rPr lang="en-US" sz="2400" i="1">
                        <a:latin typeface="Cambria Math" panose="02040503050406030204" pitchFamily="18" charset="0"/>
                      </a:rPr>
                      <m:t>𝑌</m:t>
                    </m:r>
                  </m:oMath>
                </a14:m>
                <a:r>
                  <a:rPr lang="en-US" sz="2400" dirty="0"/>
                  <a:t> for </a:t>
                </a:r>
                <a14:m>
                  <m:oMath xmlns:m="http://schemas.openxmlformats.org/officeDocument/2006/math">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US">
                    <a:noFill/>
                  </a:rPr>
                  <a:t> </a:t>
                </a:r>
              </a:p>
            </p:txBody>
          </p:sp>
        </mc:Fallback>
      </mc:AlternateContent>
      <p:sp>
        <p:nvSpPr>
          <p:cNvPr id="5" name="Footer Placeholder 3"/>
          <p:cNvSpPr>
            <a:spLocks noGrp="1"/>
          </p:cNvSpPr>
          <p:nvPr>
            <p:ph type="ftr" sz="quarter" idx="11"/>
          </p:nvPr>
        </p:nvSpPr>
        <p:spPr>
          <a:xfrm>
            <a:off x="7467308" y="5726907"/>
            <a:ext cx="1302620" cy="399256"/>
          </a:xfrm>
        </p:spPr>
        <p:txBody>
          <a:bodyPr/>
          <a:lstStyle/>
          <a:p>
            <a:pPr>
              <a:defRPr/>
            </a:pPr>
            <a:r>
              <a:rPr lang="en-US" sz="1050" dirty="0"/>
              <a:t>Slide credit: Tom Mitchell</a:t>
            </a:r>
          </a:p>
        </p:txBody>
      </p:sp>
    </p:spTree>
    <p:extLst>
      <p:ext uri="{BB962C8B-B14F-4D97-AF65-F5344CB8AC3E}">
        <p14:creationId xmlns:p14="http://schemas.microsoft.com/office/powerpoint/2010/main" val="228319947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a:t>
            </a:r>
            <a:r>
              <a:rPr lang="en-US" dirty="0" smtClean="0"/>
              <a:t>Bayes classifier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Bayes rule: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𝑋</m:t>
                              </m:r>
                            </m:e>
                            <m:sub>
                              <m:r>
                                <a:rPr lang="en-US" b="0" i="1" smtClean="0">
                                  <a:latin typeface="Cambria Math" panose="02040503050406030204" pitchFamily="18" charset="0"/>
                                </a:rPr>
                                <m:t>𝑛</m:t>
                              </m:r>
                            </m:sub>
                          </m:sSub>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e>
                          </m:d>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𝑗</m:t>
                                      </m:r>
                                    </m:sub>
                                  </m:sSub>
                                </m:e>
                              </m:d>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𝑗</m:t>
                                      </m:r>
                                    </m:sub>
                                  </m:sSub>
                                </m:e>
                              </m:d>
                              <m:r>
                                <m:rPr>
                                  <m:nor/>
                                </m:rPr>
                                <a:rPr lang="en-US" dirty="0"/>
                                <m:t> </m:t>
                              </m:r>
                            </m:e>
                          </m:nary>
                        </m:den>
                      </m:f>
                    </m:oMath>
                  </m:oMathPara>
                </a14:m>
                <a:endParaRPr lang="en-US" b="0" dirty="0" smtClean="0"/>
              </a:p>
              <a:p>
                <a:pPr marL="0" indent="0">
                  <a:buNone/>
                </a:pPr>
                <a:endParaRPr lang="en-US" b="0" dirty="0" smtClean="0"/>
              </a:p>
              <a:p>
                <a:r>
                  <a:rPr lang="en-US" dirty="0" smtClean="0"/>
                  <a:t>Assume conditional independence among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en-US" dirty="0" smtClean="0"/>
                  <a:t>’s:</a:t>
                </a: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m:rPr>
                                  <m:sty m:val="p"/>
                                </m:rPr>
                                <a:rPr lang="en-US">
                                  <a:latin typeface="Cambria Math" panose="02040503050406030204" pitchFamily="18" charset="0"/>
                                </a:rPr>
                                <m:t>Π</m:t>
                              </m:r>
                            </m:e>
                            <m:sub>
                              <m:r>
                                <a:rPr lang="en-US" i="1">
                                  <a:latin typeface="Cambria Math" panose="02040503050406030204" pitchFamily="18" charset="0"/>
                                </a:rPr>
                                <m:t>𝑖</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num>
                        <m:den>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𝑗</m:t>
                                      </m:r>
                                    </m:sub>
                                  </m:sSub>
                                </m:e>
                              </m:d>
                              <m:sSub>
                                <m:sSubPr>
                                  <m:ctrlPr>
                                    <a:rPr lang="en-US" i="1">
                                      <a:latin typeface="Cambria Math" panose="02040503050406030204" pitchFamily="18" charset="0"/>
                                    </a:rPr>
                                  </m:ctrlPr>
                                </m:sSubPr>
                                <m:e>
                                  <m:r>
                                    <m:rPr>
                                      <m:sty m:val="p"/>
                                    </m:rPr>
                                    <a:rPr lang="en-US">
                                      <a:latin typeface="Cambria Math" panose="02040503050406030204" pitchFamily="18" charset="0"/>
                                    </a:rPr>
                                    <m:t>Π</m:t>
                                  </m:r>
                                </m:e>
                                <m:sub>
                                  <m:r>
                                    <a:rPr lang="en-US" i="1">
                                      <a:latin typeface="Cambria Math" panose="02040503050406030204" pitchFamily="18" charset="0"/>
                                    </a:rPr>
                                    <m:t>𝑖</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𝑗</m:t>
                                  </m:r>
                                </m:sub>
                              </m:sSub>
                              <m:r>
                                <a:rPr lang="en-US" i="1">
                                  <a:latin typeface="Cambria Math" panose="02040503050406030204" pitchFamily="18" charset="0"/>
                                </a:rPr>
                                <m:t>)</m:t>
                              </m:r>
                            </m:e>
                          </m:nary>
                        </m:den>
                      </m:f>
                    </m:oMath>
                  </m:oMathPara>
                </a14:m>
                <a:endParaRPr lang="en-US" dirty="0"/>
              </a:p>
              <a:p>
                <a:endParaRPr lang="en-US" b="0" dirty="0" smtClean="0"/>
              </a:p>
              <a:p>
                <a:r>
                  <a:rPr lang="en-US" b="0" dirty="0" smtClean="0"/>
                  <a:t>Pick the most probable (MAP)  Y</a:t>
                </a:r>
              </a:p>
              <a:p>
                <a:pPr marL="0" indent="0">
                  <a:buNone/>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𝑌</m:t>
                          </m:r>
                        </m:e>
                      </m:acc>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argmax</m:t>
                              </m:r>
                            </m:e>
                            <m:li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𝑘</m:t>
                                  </m:r>
                                </m:sub>
                              </m:sSub>
                            </m:lim>
                          </m:limLow>
                        </m:fName>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m:rPr>
                                  <m:sty m:val="p"/>
                                </m:rPr>
                                <a:rPr lang="en-US">
                                  <a:latin typeface="Cambria Math" panose="02040503050406030204" pitchFamily="18" charset="0"/>
                                </a:rPr>
                                <m:t>Π</m:t>
                              </m:r>
                            </m:e>
                            <m:sub>
                              <m:r>
                                <a:rPr lang="en-US" i="1">
                                  <a:latin typeface="Cambria Math" panose="02040503050406030204" pitchFamily="18" charset="0"/>
                                </a:rPr>
                                <m:t>𝑖</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e>
                      </m:func>
                    </m:oMath>
                  </m:oMathPara>
                </a14:m>
                <a:endParaRPr lang="en-US" b="0" dirty="0" smtClean="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7" t="-256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8" y="5726907"/>
            <a:ext cx="1302620" cy="399256"/>
          </a:xfrm>
        </p:spPr>
        <p:txBody>
          <a:bodyPr/>
          <a:lstStyle/>
          <a:p>
            <a:pPr>
              <a:defRPr/>
            </a:pPr>
            <a:r>
              <a:rPr lang="en-US" sz="1050" dirty="0"/>
              <a:t>Slide credit: Tom Mitchell</a:t>
            </a:r>
          </a:p>
        </p:txBody>
      </p:sp>
      <p:cxnSp>
        <p:nvCxnSpPr>
          <p:cNvPr id="6" name="Straight Arrow Connector 5"/>
          <p:cNvCxnSpPr/>
          <p:nvPr/>
        </p:nvCxnSpPr>
        <p:spPr>
          <a:xfrm flipV="1">
            <a:off x="4184073" y="5657057"/>
            <a:ext cx="76200" cy="46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81400" y="6016844"/>
            <a:ext cx="1219200" cy="584775"/>
          </a:xfrm>
          <a:prstGeom prst="rect">
            <a:avLst/>
          </a:prstGeom>
          <a:noFill/>
        </p:spPr>
        <p:txBody>
          <a:bodyPr wrap="square" rtlCol="0">
            <a:spAutoFit/>
          </a:bodyPr>
          <a:lstStyle/>
          <a:p>
            <a:r>
              <a:rPr lang="en-US" dirty="0" smtClean="0"/>
              <a:t>Prior Probability</a:t>
            </a:r>
            <a:endParaRPr lang="en-US" dirty="0"/>
          </a:p>
        </p:txBody>
      </p:sp>
      <p:sp>
        <p:nvSpPr>
          <p:cNvPr id="11" name="TextBox 10"/>
          <p:cNvSpPr txBox="1"/>
          <p:nvPr/>
        </p:nvSpPr>
        <p:spPr>
          <a:xfrm>
            <a:off x="5715000" y="6103434"/>
            <a:ext cx="1219200" cy="338554"/>
          </a:xfrm>
          <a:prstGeom prst="rect">
            <a:avLst/>
          </a:prstGeom>
          <a:noFill/>
        </p:spPr>
        <p:txBody>
          <a:bodyPr wrap="square" rtlCol="0">
            <a:spAutoFit/>
          </a:bodyPr>
          <a:lstStyle/>
          <a:p>
            <a:r>
              <a:rPr lang="en-US" dirty="0" smtClean="0"/>
              <a:t>MLE</a:t>
            </a:r>
            <a:endParaRPr lang="en-US" dirty="0"/>
          </a:p>
        </p:txBody>
      </p:sp>
      <p:cxnSp>
        <p:nvCxnSpPr>
          <p:cNvPr id="12" name="Straight Arrow Connector 11"/>
          <p:cNvCxnSpPr/>
          <p:nvPr/>
        </p:nvCxnSpPr>
        <p:spPr>
          <a:xfrm flipV="1">
            <a:off x="6096000" y="5657057"/>
            <a:ext cx="76200" cy="46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27730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NAÏVE BAYES CLASSIFIER</a:t>
            </a:r>
            <a:endParaRPr lang="en-GB" dirty="0"/>
          </a:p>
        </p:txBody>
      </p:sp>
      <p:sp>
        <p:nvSpPr>
          <p:cNvPr id="3" name="Content Placeholder 2"/>
          <p:cNvSpPr>
            <a:spLocks noGrp="1"/>
          </p:cNvSpPr>
          <p:nvPr>
            <p:ph idx="1"/>
          </p:nvPr>
        </p:nvSpPr>
        <p:spPr/>
        <p:txBody>
          <a:bodyPr/>
          <a:lstStyle/>
          <a:p>
            <a:r>
              <a:rPr lang="en-US" sz="2400" dirty="0">
                <a:ea typeface="ＭＳ Ｐゴシック" panose="020B0600070205080204" pitchFamily="34" charset="-128"/>
              </a:rPr>
              <a:t>Assume independence among attributes X</a:t>
            </a:r>
            <a:r>
              <a:rPr lang="en-US" baseline="-25000" dirty="0">
                <a:ea typeface="ＭＳ Ｐゴシック" panose="020B0600070205080204" pitchFamily="34" charset="-128"/>
              </a:rPr>
              <a:t>i</a:t>
            </a:r>
            <a:r>
              <a:rPr lang="en-US" sz="2400" dirty="0">
                <a:ea typeface="ＭＳ Ｐゴシック" panose="020B0600070205080204" pitchFamily="34" charset="-128"/>
              </a:rPr>
              <a:t> when class is given:    </a:t>
            </a:r>
          </a:p>
          <a:p>
            <a:pPr lvl="1"/>
            <a:r>
              <a:rPr lang="en-US" sz="2400" dirty="0">
                <a:ea typeface="ＭＳ Ｐゴシック" panose="020B0600070205080204" pitchFamily="34" charset="-128"/>
              </a:rPr>
              <a:t>P(X</a:t>
            </a:r>
            <a:r>
              <a:rPr lang="en-US" sz="2400" baseline="-25000" dirty="0">
                <a:ea typeface="ＭＳ Ｐゴシック" panose="020B0600070205080204" pitchFamily="34" charset="-128"/>
              </a:rPr>
              <a:t>1</a:t>
            </a:r>
            <a:r>
              <a:rPr lang="en-US" sz="2400" dirty="0">
                <a:ea typeface="ＭＳ Ｐゴシック" panose="020B0600070205080204" pitchFamily="34" charset="-128"/>
              </a:rPr>
              <a:t>, X</a:t>
            </a:r>
            <a:r>
              <a:rPr lang="en-US" sz="2400" baseline="-25000" dirty="0">
                <a:ea typeface="ＭＳ Ｐゴシック" panose="020B0600070205080204" pitchFamily="34" charset="-128"/>
              </a:rPr>
              <a:t>2</a:t>
            </a:r>
            <a:r>
              <a:rPr lang="en-US" sz="2400" dirty="0">
                <a:ea typeface="ＭＳ Ｐゴシック" panose="020B0600070205080204" pitchFamily="34" charset="-128"/>
              </a:rPr>
              <a:t>, …, </a:t>
            </a:r>
            <a:r>
              <a:rPr lang="en-US" sz="2400" dirty="0" err="1">
                <a:ea typeface="ＭＳ Ｐゴシック" panose="020B0600070205080204" pitchFamily="34" charset="-128"/>
              </a:rPr>
              <a:t>X</a:t>
            </a:r>
            <a:r>
              <a:rPr lang="en-US" sz="2400" baseline="-25000" dirty="0" err="1">
                <a:ea typeface="ＭＳ Ｐゴシック" panose="020B0600070205080204" pitchFamily="34" charset="-128"/>
              </a:rPr>
              <a:t>d</a:t>
            </a:r>
            <a:r>
              <a:rPr lang="en-US" sz="2400" baseline="-25000" dirty="0">
                <a:ea typeface="ＭＳ Ｐゴシック" panose="020B0600070205080204" pitchFamily="34" charset="-128"/>
              </a:rPr>
              <a:t> </a:t>
            </a:r>
            <a:r>
              <a:rPr lang="en-US" sz="2400" dirty="0">
                <a:ea typeface="ＭＳ Ｐゴシック" panose="020B0600070205080204" pitchFamily="34" charset="-128"/>
              </a:rPr>
              <a:t>|</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 P(X</a:t>
            </a:r>
            <a:r>
              <a:rPr lang="en-US" sz="2400" baseline="-25000" dirty="0">
                <a:ea typeface="ＭＳ Ｐゴシック" panose="020B0600070205080204" pitchFamily="34" charset="-128"/>
              </a:rPr>
              <a:t>1</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P(X</a:t>
            </a:r>
            <a:r>
              <a:rPr lang="en-US" sz="2400" baseline="-25000" dirty="0">
                <a:ea typeface="ＭＳ Ｐゴシック" panose="020B0600070205080204" pitchFamily="34" charset="-128"/>
              </a:rPr>
              <a:t>2</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P(</a:t>
            </a:r>
            <a:r>
              <a:rPr lang="en-US" sz="2400" dirty="0" err="1">
                <a:ea typeface="ＭＳ Ｐゴシック" panose="020B0600070205080204" pitchFamily="34" charset="-128"/>
              </a:rPr>
              <a:t>X</a:t>
            </a:r>
            <a:r>
              <a:rPr lang="en-US" sz="2400" baseline="-25000" dirty="0" err="1">
                <a:ea typeface="ＭＳ Ｐゴシック" panose="020B0600070205080204" pitchFamily="34" charset="-128"/>
              </a:rPr>
              <a:t>d</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a:t>
            </a:r>
          </a:p>
          <a:p>
            <a:pPr lvl="1">
              <a:buNone/>
            </a:pPr>
            <a:r>
              <a:rPr lang="en-US" sz="2400" dirty="0">
                <a:ea typeface="ＭＳ Ｐゴシック" panose="020B0600070205080204" pitchFamily="34" charset="-128"/>
              </a:rPr>
              <a:t> </a:t>
            </a:r>
          </a:p>
          <a:p>
            <a:pPr lvl="1"/>
            <a:r>
              <a:rPr lang="en-US" sz="2400" dirty="0">
                <a:ea typeface="ＭＳ Ｐゴシック" panose="020B0600070205080204" pitchFamily="34" charset="-128"/>
              </a:rPr>
              <a:t>Now we can estimate P(X</a:t>
            </a:r>
            <a:r>
              <a:rPr lang="en-US" baseline="-25000" dirty="0">
                <a:ea typeface="ＭＳ Ｐゴシック" panose="020B0600070205080204" pitchFamily="34" charset="-128"/>
              </a:rPr>
              <a:t>i</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baseline="-25000" dirty="0" err="1">
                <a:ea typeface="ＭＳ Ｐゴシック" panose="020B0600070205080204" pitchFamily="34" charset="-128"/>
              </a:rPr>
              <a:t>j</a:t>
            </a:r>
            <a:r>
              <a:rPr lang="en-US" sz="2400" dirty="0">
                <a:ea typeface="ＭＳ Ｐゴシック" panose="020B0600070205080204" pitchFamily="34" charset="-128"/>
              </a:rPr>
              <a:t>) for all X</a:t>
            </a:r>
            <a:r>
              <a:rPr lang="en-US" baseline="-25000" dirty="0">
                <a:ea typeface="ＭＳ Ｐゴシック" panose="020B0600070205080204" pitchFamily="34" charset="-128"/>
              </a:rPr>
              <a:t>i</a:t>
            </a:r>
            <a:r>
              <a:rPr lang="en-US" sz="2400" dirty="0">
                <a:ea typeface="ＭＳ Ｐゴシック" panose="020B0600070205080204" pitchFamily="34" charset="-128"/>
              </a:rPr>
              <a:t> and </a:t>
            </a:r>
            <a:r>
              <a:rPr lang="en-US" sz="2400" dirty="0" err="1">
                <a:ea typeface="ＭＳ Ｐゴシック" panose="020B0600070205080204" pitchFamily="34" charset="-128"/>
              </a:rPr>
              <a:t>Y</a:t>
            </a:r>
            <a:r>
              <a:rPr lang="en-US" baseline="-25000" dirty="0" err="1">
                <a:ea typeface="ＭＳ Ｐゴシック" panose="020B0600070205080204" pitchFamily="34" charset="-128"/>
              </a:rPr>
              <a:t>j</a:t>
            </a:r>
            <a:r>
              <a:rPr lang="en-US" sz="2400" dirty="0">
                <a:ea typeface="ＭＳ Ｐゴシック" panose="020B0600070205080204" pitchFamily="34" charset="-128"/>
              </a:rPr>
              <a:t> combinations from the training data</a:t>
            </a:r>
          </a:p>
          <a:p>
            <a:pPr lvl="1">
              <a:buNone/>
            </a:pPr>
            <a:endParaRPr lang="en-US" sz="2400" dirty="0">
              <a:ea typeface="ＭＳ Ｐゴシック" panose="020B0600070205080204" pitchFamily="34" charset="-128"/>
            </a:endParaRPr>
          </a:p>
          <a:p>
            <a:pPr lvl="1"/>
            <a:r>
              <a:rPr lang="en-US" sz="2400" dirty="0">
                <a:ea typeface="ＭＳ Ｐゴシック" panose="020B0600070205080204" pitchFamily="34" charset="-128"/>
              </a:rPr>
              <a:t>New point is classified to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if  P(</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a:t>
            </a:r>
            <a:r>
              <a:rPr lang="en-US" sz="2400" dirty="0">
                <a:ea typeface="ＭＳ Ｐゴシック" panose="020B0600070205080204" pitchFamily="34" charset="-128"/>
                <a:sym typeface="Symbol" panose="05050102010706020507" pitchFamily="18" charset="2"/>
              </a:rPr>
              <a:t></a:t>
            </a:r>
            <a:r>
              <a:rPr lang="en-US" sz="2400" dirty="0">
                <a:ea typeface="ＭＳ Ｐゴシック" panose="020B0600070205080204" pitchFamily="34" charset="-128"/>
              </a:rPr>
              <a:t> P(X</a:t>
            </a:r>
            <a:r>
              <a:rPr lang="en-US" sz="2400" baseline="-25000" dirty="0">
                <a:ea typeface="ＭＳ Ｐゴシック" panose="020B0600070205080204" pitchFamily="34" charset="-128"/>
              </a:rPr>
              <a:t>i</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is maximal.</a:t>
            </a:r>
            <a:endParaRPr lang="en-US" dirty="0">
              <a:ea typeface="ＭＳ Ｐゴシック" panose="020B0600070205080204" pitchFamily="34" charset="-128"/>
            </a:endParaRPr>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233</a:t>
            </a:fld>
            <a:endParaRPr lang="en-US"/>
          </a:p>
        </p:txBody>
      </p:sp>
      <p:sp>
        <p:nvSpPr>
          <p:cNvPr id="6" name="TextBox 5"/>
          <p:cNvSpPr txBox="1"/>
          <p:nvPr/>
        </p:nvSpPr>
        <p:spPr>
          <a:xfrm>
            <a:off x="395536" y="6553200"/>
            <a:ext cx="6192688" cy="338554"/>
          </a:xfrm>
          <a:prstGeom prst="rect">
            <a:avLst/>
          </a:prstGeom>
          <a:noFill/>
        </p:spPr>
        <p:txBody>
          <a:bodyPr wrap="square" rtlCol="0">
            <a:spAutoFit/>
          </a:bodyPr>
          <a:lstStyle/>
          <a:p>
            <a:r>
              <a:rPr lang="en-GB" dirty="0" smtClean="0"/>
              <a:t>Slide adopted from “Introduction to Data mining” </a:t>
            </a:r>
            <a:r>
              <a:rPr lang="en-GB" dirty="0" err="1" smtClean="0"/>
              <a:t>Vipin</a:t>
            </a:r>
            <a:r>
              <a:rPr lang="en-GB" dirty="0" smtClean="0"/>
              <a:t> Kumar</a:t>
            </a:r>
            <a:endParaRPr lang="en-GB" dirty="0"/>
          </a:p>
        </p:txBody>
      </p:sp>
    </p:spTree>
    <p:extLst>
      <p:ext uri="{BB962C8B-B14F-4D97-AF65-F5344CB8AC3E}">
        <p14:creationId xmlns:p14="http://schemas.microsoft.com/office/powerpoint/2010/main" val="115230387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Naïve Bayes Classifier – Example </a:t>
            </a:r>
            <a:r>
              <a:rPr lang="en-IN" b="1" dirty="0" smtClean="0"/>
              <a:t>1</a:t>
            </a:r>
            <a:endParaRPr lang="en-GB"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234</a:t>
            </a:fld>
            <a:endParaRPr lang="en-US"/>
          </a:p>
        </p:txBody>
      </p:sp>
      <p:graphicFrame>
        <p:nvGraphicFramePr>
          <p:cNvPr id="6" name="Object 3"/>
          <p:cNvGraphicFramePr>
            <a:graphicFrameLocks noChangeAspect="1"/>
          </p:cNvGraphicFramePr>
          <p:nvPr>
            <p:extLst>
              <p:ext uri="{D42A27DB-BD31-4B8C-83A1-F6EECF244321}">
                <p14:modId xmlns:p14="http://schemas.microsoft.com/office/powerpoint/2010/main" val="665898450"/>
              </p:ext>
            </p:extLst>
          </p:nvPr>
        </p:nvGraphicFramePr>
        <p:xfrm>
          <a:off x="152400" y="1565917"/>
          <a:ext cx="5181600" cy="3733800"/>
        </p:xfrm>
        <a:graphic>
          <a:graphicData uri="http://schemas.openxmlformats.org/presentationml/2006/ole">
            <mc:AlternateContent xmlns:mc="http://schemas.openxmlformats.org/markup-compatibility/2006">
              <mc:Choice xmlns:v="urn:schemas-microsoft-com:vml" Requires="v">
                <p:oleObj spid="_x0000_s9218" name="Worksheet" r:id="rId3" imgW="6057900" imgH="4241800" progId="Excel.Sheet.8">
                  <p:embed/>
                </p:oleObj>
              </mc:Choice>
              <mc:Fallback>
                <p:oleObj name="Worksheet" r:id="rId3" imgW="6057900" imgH="4241800" progId="Excel.Sheet.8">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65917"/>
                        <a:ext cx="5181600" cy="3733800"/>
                      </a:xfrm>
                      <a:prstGeom prst="rect">
                        <a:avLst/>
                      </a:prstGeom>
                      <a:noFill/>
                      <a:ln>
                        <a:noFill/>
                      </a:ln>
                      <a:effec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84766886"/>
              </p:ext>
            </p:extLst>
          </p:nvPr>
        </p:nvGraphicFramePr>
        <p:xfrm>
          <a:off x="152400" y="5605603"/>
          <a:ext cx="5153025" cy="438150"/>
        </p:xfrm>
        <a:graphic>
          <a:graphicData uri="http://schemas.openxmlformats.org/presentationml/2006/ole">
            <mc:AlternateContent xmlns:mc="http://schemas.openxmlformats.org/markup-compatibility/2006">
              <mc:Choice xmlns:v="urn:schemas-microsoft-com:vml" Requires="v">
                <p:oleObj spid="_x0000_s9219" name="Worksheet" r:id="rId5" imgW="4876800" imgH="393700" progId="Excel.Sheet.8">
                  <p:embed/>
                </p:oleObj>
              </mc:Choice>
              <mc:Fallback>
                <p:oleObj name="Worksheet" r:id="rId5" imgW="4876800" imgH="393700" progId="Excel.Sheet.8">
                  <p:embed/>
                  <p:pic>
                    <p:nvPicPr>
                      <p:cNvPr id="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5605603"/>
                        <a:ext cx="51530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5487988" y="2362200"/>
          <a:ext cx="3656012" cy="2584450"/>
        </p:xfrm>
        <a:graphic>
          <a:graphicData uri="http://schemas.openxmlformats.org/presentationml/2006/ole">
            <mc:AlternateContent xmlns:mc="http://schemas.openxmlformats.org/markup-compatibility/2006">
              <mc:Choice xmlns:v="urn:schemas-microsoft-com:vml" Requires="v">
                <p:oleObj spid="_x0000_s9220" name="Equation" r:id="rId7" imgW="4457700" imgH="3149600" progId="Equation.3">
                  <p:embed/>
                </p:oleObj>
              </mc:Choice>
              <mc:Fallback>
                <p:oleObj name="Equation" r:id="rId7" imgW="4457700" imgH="3149600" progId="Equation.3">
                  <p:embed/>
                  <p:pic>
                    <p:nvPicPr>
                      <p:cNvPr id="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7988" y="2362200"/>
                        <a:ext cx="3656012" cy="258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9" name="Text Box 6"/>
          <p:cNvSpPr txBox="1">
            <a:spLocks noChangeArrowheads="1"/>
          </p:cNvSpPr>
          <p:nvPr/>
        </p:nvSpPr>
        <p:spPr bwMode="auto">
          <a:xfrm>
            <a:off x="5867400" y="1295400"/>
            <a:ext cx="2743200" cy="942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mtClean="0"/>
              <a:t>A: attributes</a:t>
            </a:r>
          </a:p>
          <a:p>
            <a:pPr>
              <a:spcBef>
                <a:spcPct val="50000"/>
              </a:spcBef>
              <a:defRPr/>
            </a:pPr>
            <a:r>
              <a:rPr lang="en-US" smtClean="0"/>
              <a:t>M: mammals</a:t>
            </a:r>
          </a:p>
          <a:p>
            <a:pPr>
              <a:spcBef>
                <a:spcPct val="50000"/>
              </a:spcBef>
              <a:defRPr/>
            </a:pPr>
            <a:r>
              <a:rPr lang="en-US" smtClean="0"/>
              <a:t>N: non-mammals</a:t>
            </a:r>
          </a:p>
        </p:txBody>
      </p:sp>
      <p:sp>
        <p:nvSpPr>
          <p:cNvPr id="10" name="Text Box 7"/>
          <p:cNvSpPr txBox="1">
            <a:spLocks noChangeArrowheads="1"/>
          </p:cNvSpPr>
          <p:nvPr/>
        </p:nvSpPr>
        <p:spPr bwMode="auto">
          <a:xfrm>
            <a:off x="5791200" y="5257800"/>
            <a:ext cx="2743200" cy="623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mtClean="0"/>
              <a:t>P(A|M)P(M) &gt; P(A|N)P(N)</a:t>
            </a:r>
          </a:p>
          <a:p>
            <a:pPr>
              <a:spcBef>
                <a:spcPct val="50000"/>
              </a:spcBef>
              <a:defRPr/>
            </a:pPr>
            <a:r>
              <a:rPr lang="en-US" smtClean="0"/>
              <a:t>=&gt; Mammals</a:t>
            </a:r>
          </a:p>
        </p:txBody>
      </p:sp>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4384440" y="1785960"/>
              <a:ext cx="598680" cy="54000"/>
            </p14:xfrm>
          </p:contentPart>
        </mc:Choice>
        <mc:Fallback xmlns="">
          <p:pic>
            <p:nvPicPr>
              <p:cNvPr id="3" name="Ink 2"/>
              <p:cNvPicPr/>
              <p:nvPr/>
            </p:nvPicPr>
            <p:blipFill>
              <a:blip r:embed="rId10"/>
              <a:stretch>
                <a:fillRect/>
              </a:stretch>
            </p:blipFill>
            <p:spPr>
              <a:xfrm>
                <a:off x="4368600" y="1722600"/>
                <a:ext cx="6303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p14:cNvContentPartPr/>
              <p14:nvPr/>
            </p14:nvContentPartPr>
            <p14:xfrm>
              <a:off x="4375800" y="2339640"/>
              <a:ext cx="625320" cy="89640"/>
            </p14:xfrm>
          </p:contentPart>
        </mc:Choice>
        <mc:Fallback xmlns="">
          <p:pic>
            <p:nvPicPr>
              <p:cNvPr id="4" name="Ink 3"/>
              <p:cNvPicPr/>
              <p:nvPr/>
            </p:nvPicPr>
            <p:blipFill>
              <a:blip r:embed="rId12"/>
              <a:stretch>
                <a:fillRect/>
              </a:stretch>
            </p:blipFill>
            <p:spPr>
              <a:xfrm>
                <a:off x="4359960" y="2275920"/>
                <a:ext cx="6570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4375800" y="2875320"/>
              <a:ext cx="598680" cy="63000"/>
            </p14:xfrm>
          </p:contentPart>
        </mc:Choice>
        <mc:Fallback xmlns="">
          <p:pic>
            <p:nvPicPr>
              <p:cNvPr id="11" name="Ink 10"/>
              <p:cNvPicPr/>
              <p:nvPr/>
            </p:nvPicPr>
            <p:blipFill>
              <a:blip r:embed="rId14"/>
              <a:stretch>
                <a:fillRect/>
              </a:stretch>
            </p:blipFill>
            <p:spPr>
              <a:xfrm>
                <a:off x="4359960" y="2811960"/>
                <a:ext cx="63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4366800" y="3232440"/>
              <a:ext cx="660960" cy="27360"/>
            </p14:xfrm>
          </p:contentPart>
        </mc:Choice>
        <mc:Fallback xmlns="">
          <p:pic>
            <p:nvPicPr>
              <p:cNvPr id="12" name="Ink 11"/>
              <p:cNvPicPr/>
              <p:nvPr/>
            </p:nvPicPr>
            <p:blipFill>
              <a:blip r:embed="rId16"/>
              <a:stretch>
                <a:fillRect/>
              </a:stretch>
            </p:blipFill>
            <p:spPr>
              <a:xfrm>
                <a:off x="4350960" y="3169080"/>
                <a:ext cx="692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p14:cNvContentPartPr/>
              <p14:nvPr/>
            </p14:nvContentPartPr>
            <p14:xfrm>
              <a:off x="4366800" y="3929040"/>
              <a:ext cx="669960" cy="18360"/>
            </p14:xfrm>
          </p:contentPart>
        </mc:Choice>
        <mc:Fallback xmlns="">
          <p:pic>
            <p:nvPicPr>
              <p:cNvPr id="13" name="Ink 12"/>
              <p:cNvPicPr/>
              <p:nvPr/>
            </p:nvPicPr>
            <p:blipFill>
              <a:blip r:embed="rId18"/>
              <a:stretch>
                <a:fillRect/>
              </a:stretch>
            </p:blipFill>
            <p:spPr>
              <a:xfrm>
                <a:off x="4350960" y="3865680"/>
                <a:ext cx="701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p14:cNvContentPartPr/>
              <p14:nvPr/>
            </p14:nvContentPartPr>
            <p14:xfrm>
              <a:off x="4384440" y="4625640"/>
              <a:ext cx="705960" cy="54000"/>
            </p14:xfrm>
          </p:contentPart>
        </mc:Choice>
        <mc:Fallback xmlns="">
          <p:pic>
            <p:nvPicPr>
              <p:cNvPr id="14" name="Ink 13"/>
              <p:cNvPicPr/>
              <p:nvPr/>
            </p:nvPicPr>
            <p:blipFill>
              <a:blip r:embed="rId20"/>
              <a:stretch>
                <a:fillRect/>
              </a:stretch>
            </p:blipFill>
            <p:spPr>
              <a:xfrm>
                <a:off x="4368600" y="4561920"/>
                <a:ext cx="737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p14:cNvContentPartPr/>
              <p14:nvPr/>
            </p14:nvContentPartPr>
            <p14:xfrm>
              <a:off x="4366800" y="4991760"/>
              <a:ext cx="563040" cy="36000"/>
            </p14:xfrm>
          </p:contentPart>
        </mc:Choice>
        <mc:Fallback xmlns="">
          <p:pic>
            <p:nvPicPr>
              <p:cNvPr id="15" name="Ink 14"/>
              <p:cNvPicPr/>
              <p:nvPr/>
            </p:nvPicPr>
            <p:blipFill>
              <a:blip r:embed="rId22"/>
              <a:stretch>
                <a:fillRect/>
              </a:stretch>
            </p:blipFill>
            <p:spPr>
              <a:xfrm>
                <a:off x="4350960" y="4928040"/>
                <a:ext cx="594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p14:cNvContentPartPr/>
              <p14:nvPr/>
            </p14:nvContentPartPr>
            <p14:xfrm>
              <a:off x="1187640" y="1803960"/>
              <a:ext cx="268560" cy="360"/>
            </p14:xfrm>
          </p:contentPart>
        </mc:Choice>
        <mc:Fallback xmlns="">
          <p:pic>
            <p:nvPicPr>
              <p:cNvPr id="16" name="Ink 15"/>
              <p:cNvPicPr/>
              <p:nvPr/>
            </p:nvPicPr>
            <p:blipFill>
              <a:blip r:embed="rId24"/>
              <a:stretch>
                <a:fillRect/>
              </a:stretch>
            </p:blipFill>
            <p:spPr>
              <a:xfrm>
                <a:off x="1171800" y="1740240"/>
                <a:ext cx="300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p14:cNvContentPartPr/>
              <p14:nvPr/>
            </p14:nvContentPartPr>
            <p14:xfrm>
              <a:off x="1187640" y="2357280"/>
              <a:ext cx="250560" cy="36360"/>
            </p14:xfrm>
          </p:contentPart>
        </mc:Choice>
        <mc:Fallback xmlns="">
          <p:pic>
            <p:nvPicPr>
              <p:cNvPr id="17" name="Ink 16"/>
              <p:cNvPicPr/>
              <p:nvPr/>
            </p:nvPicPr>
            <p:blipFill>
              <a:blip r:embed="rId26"/>
              <a:stretch>
                <a:fillRect/>
              </a:stretch>
            </p:blipFill>
            <p:spPr>
              <a:xfrm>
                <a:off x="1171800" y="2293920"/>
                <a:ext cx="282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p14:cNvContentPartPr/>
              <p14:nvPr/>
            </p14:nvContentPartPr>
            <p14:xfrm>
              <a:off x="1187640" y="2866320"/>
              <a:ext cx="232560" cy="9360"/>
            </p14:xfrm>
          </p:contentPart>
        </mc:Choice>
        <mc:Fallback xmlns="">
          <p:pic>
            <p:nvPicPr>
              <p:cNvPr id="18" name="Ink 17"/>
              <p:cNvPicPr/>
              <p:nvPr/>
            </p:nvPicPr>
            <p:blipFill>
              <a:blip r:embed="rId28"/>
              <a:stretch>
                <a:fillRect/>
              </a:stretch>
            </p:blipFill>
            <p:spPr>
              <a:xfrm>
                <a:off x="1171800" y="2802960"/>
                <a:ext cx="264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p14:cNvContentPartPr/>
              <p14:nvPr/>
            </p14:nvContentPartPr>
            <p14:xfrm>
              <a:off x="1196640" y="3938040"/>
              <a:ext cx="259560" cy="36000"/>
            </p14:xfrm>
          </p:contentPart>
        </mc:Choice>
        <mc:Fallback xmlns="">
          <p:pic>
            <p:nvPicPr>
              <p:cNvPr id="19" name="Ink 18"/>
              <p:cNvPicPr/>
              <p:nvPr/>
            </p:nvPicPr>
            <p:blipFill>
              <a:blip r:embed="rId30"/>
              <a:stretch>
                <a:fillRect/>
              </a:stretch>
            </p:blipFill>
            <p:spPr>
              <a:xfrm>
                <a:off x="1180800" y="3874320"/>
                <a:ext cx="291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p14:cNvContentPartPr/>
              <p14:nvPr/>
            </p14:nvContentPartPr>
            <p14:xfrm>
              <a:off x="1187640" y="5027400"/>
              <a:ext cx="232560" cy="360"/>
            </p14:xfrm>
          </p:contentPart>
        </mc:Choice>
        <mc:Fallback xmlns="">
          <p:pic>
            <p:nvPicPr>
              <p:cNvPr id="20" name="Ink 19"/>
              <p:cNvPicPr/>
              <p:nvPr/>
            </p:nvPicPr>
            <p:blipFill>
              <a:blip r:embed="rId32"/>
              <a:stretch>
                <a:fillRect/>
              </a:stretch>
            </p:blipFill>
            <p:spPr>
              <a:xfrm>
                <a:off x="1171800" y="4964040"/>
                <a:ext cx="264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p14:cNvContentPartPr/>
              <p14:nvPr/>
            </p14:nvContentPartPr>
            <p14:xfrm>
              <a:off x="1223640" y="3268440"/>
              <a:ext cx="223560" cy="9000"/>
            </p14:xfrm>
          </p:contentPart>
        </mc:Choice>
        <mc:Fallback xmlns="">
          <p:pic>
            <p:nvPicPr>
              <p:cNvPr id="21" name="Ink 20"/>
              <p:cNvPicPr/>
              <p:nvPr/>
            </p:nvPicPr>
            <p:blipFill>
              <a:blip r:embed="rId34"/>
              <a:stretch>
                <a:fillRect/>
              </a:stretch>
            </p:blipFill>
            <p:spPr>
              <a:xfrm>
                <a:off x="1207440" y="3204720"/>
                <a:ext cx="255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p14:cNvContentPartPr/>
              <p14:nvPr/>
            </p14:nvContentPartPr>
            <p14:xfrm>
              <a:off x="1973520" y="1812600"/>
              <a:ext cx="232560" cy="27360"/>
            </p14:xfrm>
          </p:contentPart>
        </mc:Choice>
        <mc:Fallback xmlns="">
          <p:pic>
            <p:nvPicPr>
              <p:cNvPr id="22" name="Ink 21"/>
              <p:cNvPicPr/>
              <p:nvPr/>
            </p:nvPicPr>
            <p:blipFill>
              <a:blip r:embed="rId36"/>
              <a:stretch>
                <a:fillRect/>
              </a:stretch>
            </p:blipFill>
            <p:spPr>
              <a:xfrm>
                <a:off x="1957680" y="1749240"/>
                <a:ext cx="264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p14:cNvContentPartPr/>
              <p14:nvPr/>
            </p14:nvContentPartPr>
            <p14:xfrm>
              <a:off x="1937880" y="2384280"/>
              <a:ext cx="232560" cy="27000"/>
            </p14:xfrm>
          </p:contentPart>
        </mc:Choice>
        <mc:Fallback xmlns="">
          <p:pic>
            <p:nvPicPr>
              <p:cNvPr id="23" name="Ink 22"/>
              <p:cNvPicPr/>
              <p:nvPr/>
            </p:nvPicPr>
            <p:blipFill>
              <a:blip r:embed="rId38"/>
              <a:stretch>
                <a:fillRect/>
              </a:stretch>
            </p:blipFill>
            <p:spPr>
              <a:xfrm>
                <a:off x="1922040" y="2320560"/>
                <a:ext cx="264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p14:cNvContentPartPr/>
              <p14:nvPr/>
            </p14:nvContentPartPr>
            <p14:xfrm>
              <a:off x="1964520" y="3241440"/>
              <a:ext cx="205920" cy="45000"/>
            </p14:xfrm>
          </p:contentPart>
        </mc:Choice>
        <mc:Fallback xmlns="">
          <p:pic>
            <p:nvPicPr>
              <p:cNvPr id="24" name="Ink 23"/>
              <p:cNvPicPr/>
              <p:nvPr/>
            </p:nvPicPr>
            <p:blipFill>
              <a:blip r:embed="rId40"/>
              <a:stretch>
                <a:fillRect/>
              </a:stretch>
            </p:blipFill>
            <p:spPr>
              <a:xfrm>
                <a:off x="1948680" y="3178080"/>
                <a:ext cx="237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p14:cNvContentPartPr/>
              <p14:nvPr/>
            </p14:nvContentPartPr>
            <p14:xfrm>
              <a:off x="1991520" y="3955680"/>
              <a:ext cx="187920" cy="9360"/>
            </p14:xfrm>
          </p:contentPart>
        </mc:Choice>
        <mc:Fallback xmlns="">
          <p:pic>
            <p:nvPicPr>
              <p:cNvPr id="25" name="Ink 24"/>
              <p:cNvPicPr/>
              <p:nvPr/>
            </p:nvPicPr>
            <p:blipFill>
              <a:blip r:embed="rId42"/>
              <a:stretch>
                <a:fillRect/>
              </a:stretch>
            </p:blipFill>
            <p:spPr>
              <a:xfrm>
                <a:off x="1975680" y="3892320"/>
                <a:ext cx="219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p14:cNvContentPartPr/>
              <p14:nvPr/>
            </p14:nvContentPartPr>
            <p14:xfrm>
              <a:off x="1982520" y="4652280"/>
              <a:ext cx="232560" cy="36000"/>
            </p14:xfrm>
          </p:contentPart>
        </mc:Choice>
        <mc:Fallback xmlns="">
          <p:pic>
            <p:nvPicPr>
              <p:cNvPr id="26" name="Ink 25"/>
              <p:cNvPicPr/>
              <p:nvPr/>
            </p:nvPicPr>
            <p:blipFill>
              <a:blip r:embed="rId44"/>
              <a:stretch>
                <a:fillRect/>
              </a:stretch>
            </p:blipFill>
            <p:spPr>
              <a:xfrm>
                <a:off x="1966680" y="4588920"/>
                <a:ext cx="264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p14:cNvContentPartPr/>
              <p14:nvPr/>
            </p14:nvContentPartPr>
            <p14:xfrm>
              <a:off x="1982520" y="5018400"/>
              <a:ext cx="232560" cy="27360"/>
            </p14:xfrm>
          </p:contentPart>
        </mc:Choice>
        <mc:Fallback xmlns="">
          <p:pic>
            <p:nvPicPr>
              <p:cNvPr id="27" name="Ink 26"/>
              <p:cNvPicPr/>
              <p:nvPr/>
            </p:nvPicPr>
            <p:blipFill>
              <a:blip r:embed="rId46"/>
              <a:stretch>
                <a:fillRect/>
              </a:stretch>
            </p:blipFill>
            <p:spPr>
              <a:xfrm>
                <a:off x="1966680" y="4955040"/>
                <a:ext cx="264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p14:cNvContentPartPr/>
              <p14:nvPr/>
            </p14:nvContentPartPr>
            <p14:xfrm>
              <a:off x="2786040" y="2366280"/>
              <a:ext cx="223920" cy="9360"/>
            </p14:xfrm>
          </p:contentPart>
        </mc:Choice>
        <mc:Fallback xmlns="">
          <p:pic>
            <p:nvPicPr>
              <p:cNvPr id="28" name="Ink 27"/>
              <p:cNvPicPr/>
              <p:nvPr/>
            </p:nvPicPr>
            <p:blipFill>
              <a:blip r:embed="rId48"/>
              <a:stretch>
                <a:fillRect/>
              </a:stretch>
            </p:blipFill>
            <p:spPr>
              <a:xfrm>
                <a:off x="2770200" y="2302920"/>
                <a:ext cx="255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p14:cNvContentPartPr/>
              <p14:nvPr/>
            </p14:nvContentPartPr>
            <p14:xfrm>
              <a:off x="2795040" y="2339640"/>
              <a:ext cx="250560" cy="18000"/>
            </p14:xfrm>
          </p:contentPart>
        </mc:Choice>
        <mc:Fallback xmlns="">
          <p:pic>
            <p:nvPicPr>
              <p:cNvPr id="29" name="Ink 28"/>
              <p:cNvPicPr/>
              <p:nvPr/>
            </p:nvPicPr>
            <p:blipFill>
              <a:blip r:embed="rId50"/>
              <a:stretch>
                <a:fillRect/>
              </a:stretch>
            </p:blipFill>
            <p:spPr>
              <a:xfrm>
                <a:off x="2779200" y="2275920"/>
                <a:ext cx="2822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p14:cNvContentPartPr/>
              <p14:nvPr/>
            </p14:nvContentPartPr>
            <p14:xfrm>
              <a:off x="2768400" y="5027400"/>
              <a:ext cx="223560" cy="360"/>
            </p14:xfrm>
          </p:contentPart>
        </mc:Choice>
        <mc:Fallback xmlns="">
          <p:pic>
            <p:nvPicPr>
              <p:cNvPr id="30" name="Ink 29"/>
              <p:cNvPicPr/>
              <p:nvPr/>
            </p:nvPicPr>
            <p:blipFill>
              <a:blip r:embed="rId52"/>
              <a:stretch>
                <a:fillRect/>
              </a:stretch>
            </p:blipFill>
            <p:spPr>
              <a:xfrm>
                <a:off x="2752560" y="4964040"/>
                <a:ext cx="255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p14:cNvContentPartPr/>
              <p14:nvPr/>
            </p14:nvContentPartPr>
            <p14:xfrm>
              <a:off x="3580920" y="2366280"/>
              <a:ext cx="169920" cy="360"/>
            </p14:xfrm>
          </p:contentPart>
        </mc:Choice>
        <mc:Fallback xmlns="">
          <p:pic>
            <p:nvPicPr>
              <p:cNvPr id="31" name="Ink 30"/>
              <p:cNvPicPr/>
              <p:nvPr/>
            </p:nvPicPr>
            <p:blipFill>
              <a:blip r:embed="rId54"/>
              <a:stretch>
                <a:fillRect/>
              </a:stretch>
            </p:blipFill>
            <p:spPr>
              <a:xfrm>
                <a:off x="3565080" y="2302920"/>
                <a:ext cx="201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p14:cNvContentPartPr/>
              <p14:nvPr/>
            </p14:nvContentPartPr>
            <p14:xfrm>
              <a:off x="3562920" y="5018400"/>
              <a:ext cx="187920" cy="18360"/>
            </p14:xfrm>
          </p:contentPart>
        </mc:Choice>
        <mc:Fallback xmlns="">
          <p:pic>
            <p:nvPicPr>
              <p:cNvPr id="32" name="Ink 31"/>
              <p:cNvPicPr/>
              <p:nvPr/>
            </p:nvPicPr>
            <p:blipFill>
              <a:blip r:embed="rId56"/>
              <a:stretch>
                <a:fillRect/>
              </a:stretch>
            </p:blipFill>
            <p:spPr>
              <a:xfrm>
                <a:off x="3547080" y="4955040"/>
                <a:ext cx="219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p14:cNvContentPartPr/>
              <p14:nvPr/>
            </p14:nvContentPartPr>
            <p14:xfrm>
              <a:off x="1214640" y="3447000"/>
              <a:ext cx="232560" cy="360"/>
            </p14:xfrm>
          </p:contentPart>
        </mc:Choice>
        <mc:Fallback xmlns="">
          <p:pic>
            <p:nvPicPr>
              <p:cNvPr id="33" name="Ink 32"/>
              <p:cNvPicPr/>
              <p:nvPr/>
            </p:nvPicPr>
            <p:blipFill>
              <a:blip r:embed="rId58"/>
              <a:stretch>
                <a:fillRect/>
              </a:stretch>
            </p:blipFill>
            <p:spPr>
              <a:xfrm>
                <a:off x="1198800" y="3383280"/>
                <a:ext cx="264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p14:cNvContentPartPr/>
              <p14:nvPr/>
            </p14:nvContentPartPr>
            <p14:xfrm>
              <a:off x="2786040" y="2196720"/>
              <a:ext cx="232560" cy="18360"/>
            </p14:xfrm>
          </p:contentPart>
        </mc:Choice>
        <mc:Fallback xmlns="">
          <p:pic>
            <p:nvPicPr>
              <p:cNvPr id="34" name="Ink 33"/>
              <p:cNvPicPr/>
              <p:nvPr/>
            </p:nvPicPr>
            <p:blipFill>
              <a:blip r:embed="rId60"/>
              <a:stretch>
                <a:fillRect/>
              </a:stretch>
            </p:blipFill>
            <p:spPr>
              <a:xfrm>
                <a:off x="2770200" y="2133360"/>
                <a:ext cx="264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p14:cNvContentPartPr/>
              <p14:nvPr/>
            </p14:nvContentPartPr>
            <p14:xfrm>
              <a:off x="2777400" y="3393360"/>
              <a:ext cx="259200" cy="62640"/>
            </p14:xfrm>
          </p:contentPart>
        </mc:Choice>
        <mc:Fallback xmlns="">
          <p:pic>
            <p:nvPicPr>
              <p:cNvPr id="35" name="Ink 34"/>
              <p:cNvPicPr/>
              <p:nvPr/>
            </p:nvPicPr>
            <p:blipFill>
              <a:blip r:embed="rId62"/>
              <a:stretch>
                <a:fillRect/>
              </a:stretch>
            </p:blipFill>
            <p:spPr>
              <a:xfrm>
                <a:off x="2761560" y="3329640"/>
                <a:ext cx="290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p14:cNvContentPartPr/>
              <p14:nvPr/>
            </p14:nvContentPartPr>
            <p14:xfrm>
              <a:off x="2786040" y="4134600"/>
              <a:ext cx="214920" cy="9000"/>
            </p14:xfrm>
          </p:contentPart>
        </mc:Choice>
        <mc:Fallback xmlns="">
          <p:pic>
            <p:nvPicPr>
              <p:cNvPr id="36" name="Ink 35"/>
              <p:cNvPicPr/>
              <p:nvPr/>
            </p:nvPicPr>
            <p:blipFill>
              <a:blip r:embed="rId64"/>
              <a:stretch>
                <a:fillRect/>
              </a:stretch>
            </p:blipFill>
            <p:spPr>
              <a:xfrm>
                <a:off x="2770200" y="4070880"/>
                <a:ext cx="246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Ink 36"/>
              <p14:cNvContentPartPr/>
              <p14:nvPr/>
            </p14:nvContentPartPr>
            <p14:xfrm>
              <a:off x="3571920" y="2018160"/>
              <a:ext cx="196920" cy="27000"/>
            </p14:xfrm>
          </p:contentPart>
        </mc:Choice>
        <mc:Fallback xmlns="">
          <p:pic>
            <p:nvPicPr>
              <p:cNvPr id="37" name="Ink 36"/>
              <p:cNvPicPr/>
              <p:nvPr/>
            </p:nvPicPr>
            <p:blipFill>
              <a:blip r:embed="rId66"/>
              <a:stretch>
                <a:fillRect/>
              </a:stretch>
            </p:blipFill>
            <p:spPr>
              <a:xfrm>
                <a:off x="3556080" y="1954440"/>
                <a:ext cx="228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Ink 37"/>
              <p14:cNvContentPartPr/>
              <p14:nvPr/>
            </p14:nvContentPartPr>
            <p14:xfrm>
              <a:off x="3580920" y="2178720"/>
              <a:ext cx="161280" cy="360"/>
            </p14:xfrm>
          </p:contentPart>
        </mc:Choice>
        <mc:Fallback xmlns="">
          <p:pic>
            <p:nvPicPr>
              <p:cNvPr id="38" name="Ink 37"/>
              <p:cNvPicPr/>
              <p:nvPr/>
            </p:nvPicPr>
            <p:blipFill>
              <a:blip r:embed="rId68"/>
              <a:stretch>
                <a:fillRect/>
              </a:stretch>
            </p:blipFill>
            <p:spPr>
              <a:xfrm>
                <a:off x="3565080" y="2115360"/>
                <a:ext cx="192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p14:cNvContentPartPr/>
              <p14:nvPr/>
            </p14:nvContentPartPr>
            <p14:xfrm>
              <a:off x="3571920" y="3429000"/>
              <a:ext cx="143280" cy="27000"/>
            </p14:xfrm>
          </p:contentPart>
        </mc:Choice>
        <mc:Fallback xmlns="">
          <p:pic>
            <p:nvPicPr>
              <p:cNvPr id="39" name="Ink 38"/>
              <p:cNvPicPr/>
              <p:nvPr/>
            </p:nvPicPr>
            <p:blipFill>
              <a:blip r:embed="rId70"/>
              <a:stretch>
                <a:fillRect/>
              </a:stretch>
            </p:blipFill>
            <p:spPr>
              <a:xfrm>
                <a:off x="3556080" y="3365640"/>
                <a:ext cx="1749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Ink 39"/>
              <p14:cNvContentPartPr/>
              <p14:nvPr/>
            </p14:nvContentPartPr>
            <p14:xfrm>
              <a:off x="3589920" y="4161240"/>
              <a:ext cx="134280" cy="360"/>
            </p14:xfrm>
          </p:contentPart>
        </mc:Choice>
        <mc:Fallback xmlns="">
          <p:pic>
            <p:nvPicPr>
              <p:cNvPr id="40" name="Ink 39"/>
              <p:cNvPicPr/>
              <p:nvPr/>
            </p:nvPicPr>
            <p:blipFill>
              <a:blip r:embed="rId72"/>
              <a:stretch>
                <a:fillRect/>
              </a:stretch>
            </p:blipFill>
            <p:spPr>
              <a:xfrm>
                <a:off x="3574080" y="4097880"/>
                <a:ext cx="165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Ink 40"/>
              <p14:cNvContentPartPr/>
              <p14:nvPr/>
            </p14:nvContentPartPr>
            <p14:xfrm>
              <a:off x="1982520" y="1964520"/>
              <a:ext cx="169920" cy="27000"/>
            </p14:xfrm>
          </p:contentPart>
        </mc:Choice>
        <mc:Fallback xmlns="">
          <p:pic>
            <p:nvPicPr>
              <p:cNvPr id="41" name="Ink 40"/>
              <p:cNvPicPr/>
              <p:nvPr/>
            </p:nvPicPr>
            <p:blipFill>
              <a:blip r:embed="rId74"/>
              <a:stretch>
                <a:fillRect/>
              </a:stretch>
            </p:blipFill>
            <p:spPr>
              <a:xfrm>
                <a:off x="1966680" y="1901160"/>
                <a:ext cx="201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Ink 41"/>
              <p14:cNvContentPartPr/>
              <p14:nvPr/>
            </p14:nvContentPartPr>
            <p14:xfrm>
              <a:off x="2000520" y="2178720"/>
              <a:ext cx="178920" cy="18360"/>
            </p14:xfrm>
          </p:contentPart>
        </mc:Choice>
        <mc:Fallback xmlns="">
          <p:pic>
            <p:nvPicPr>
              <p:cNvPr id="42" name="Ink 41"/>
              <p:cNvPicPr/>
              <p:nvPr/>
            </p:nvPicPr>
            <p:blipFill>
              <a:blip r:embed="rId76"/>
              <a:stretch>
                <a:fillRect/>
              </a:stretch>
            </p:blipFill>
            <p:spPr>
              <a:xfrm>
                <a:off x="1984680" y="2115360"/>
                <a:ext cx="210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Ink 42"/>
              <p14:cNvContentPartPr/>
              <p14:nvPr/>
            </p14:nvContentPartPr>
            <p14:xfrm>
              <a:off x="2000520" y="2536200"/>
              <a:ext cx="142920" cy="18000"/>
            </p14:xfrm>
          </p:contentPart>
        </mc:Choice>
        <mc:Fallback xmlns="">
          <p:pic>
            <p:nvPicPr>
              <p:cNvPr id="43" name="Ink 42"/>
              <p:cNvPicPr/>
              <p:nvPr/>
            </p:nvPicPr>
            <p:blipFill>
              <a:blip r:embed="rId78"/>
              <a:stretch>
                <a:fillRect/>
              </a:stretch>
            </p:blipFill>
            <p:spPr>
              <a:xfrm>
                <a:off x="1984680" y="2472480"/>
                <a:ext cx="1749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Ink 43"/>
              <p14:cNvContentPartPr/>
              <p14:nvPr/>
            </p14:nvContentPartPr>
            <p14:xfrm>
              <a:off x="1973520" y="2732400"/>
              <a:ext cx="178920" cy="18360"/>
            </p14:xfrm>
          </p:contentPart>
        </mc:Choice>
        <mc:Fallback xmlns="">
          <p:pic>
            <p:nvPicPr>
              <p:cNvPr id="44" name="Ink 43"/>
              <p:cNvPicPr/>
              <p:nvPr/>
            </p:nvPicPr>
            <p:blipFill>
              <a:blip r:embed="rId80"/>
              <a:stretch>
                <a:fillRect/>
              </a:stretch>
            </p:blipFill>
            <p:spPr>
              <a:xfrm>
                <a:off x="1957680" y="2669040"/>
                <a:ext cx="210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Ink 44"/>
              <p14:cNvContentPartPr/>
              <p14:nvPr/>
            </p14:nvContentPartPr>
            <p14:xfrm>
              <a:off x="1946880" y="3429000"/>
              <a:ext cx="241200" cy="9360"/>
            </p14:xfrm>
          </p:contentPart>
        </mc:Choice>
        <mc:Fallback xmlns="">
          <p:pic>
            <p:nvPicPr>
              <p:cNvPr id="45" name="Ink 44"/>
              <p:cNvPicPr/>
              <p:nvPr/>
            </p:nvPicPr>
            <p:blipFill>
              <a:blip r:embed="rId82"/>
              <a:stretch>
                <a:fillRect/>
              </a:stretch>
            </p:blipFill>
            <p:spPr>
              <a:xfrm>
                <a:off x="1931040" y="3365640"/>
                <a:ext cx="273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Ink 45"/>
              <p14:cNvContentPartPr/>
              <p14:nvPr/>
            </p14:nvContentPartPr>
            <p14:xfrm>
              <a:off x="1937880" y="3607560"/>
              <a:ext cx="205560" cy="360"/>
            </p14:xfrm>
          </p:contentPart>
        </mc:Choice>
        <mc:Fallback xmlns="">
          <p:pic>
            <p:nvPicPr>
              <p:cNvPr id="46" name="Ink 45"/>
              <p:cNvPicPr/>
              <p:nvPr/>
            </p:nvPicPr>
            <p:blipFill>
              <a:blip r:embed="rId84"/>
              <a:stretch>
                <a:fillRect/>
              </a:stretch>
            </p:blipFill>
            <p:spPr>
              <a:xfrm>
                <a:off x="1922040" y="3544200"/>
                <a:ext cx="237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Ink 46"/>
              <p14:cNvContentPartPr/>
              <p14:nvPr/>
            </p14:nvContentPartPr>
            <p14:xfrm>
              <a:off x="1991520" y="3786120"/>
              <a:ext cx="160920" cy="27360"/>
            </p14:xfrm>
          </p:contentPart>
        </mc:Choice>
        <mc:Fallback xmlns="">
          <p:pic>
            <p:nvPicPr>
              <p:cNvPr id="47" name="Ink 46"/>
              <p:cNvPicPr/>
              <p:nvPr/>
            </p:nvPicPr>
            <p:blipFill>
              <a:blip r:embed="rId86"/>
              <a:stretch>
                <a:fillRect/>
              </a:stretch>
            </p:blipFill>
            <p:spPr>
              <a:xfrm>
                <a:off x="1975680" y="3722760"/>
                <a:ext cx="192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Ink 47"/>
              <p14:cNvContentPartPr/>
              <p14:nvPr/>
            </p14:nvContentPartPr>
            <p14:xfrm>
              <a:off x="1991520" y="4134600"/>
              <a:ext cx="169920" cy="9000"/>
            </p14:xfrm>
          </p:contentPart>
        </mc:Choice>
        <mc:Fallback xmlns="">
          <p:pic>
            <p:nvPicPr>
              <p:cNvPr id="48" name="Ink 47"/>
              <p:cNvPicPr/>
              <p:nvPr/>
            </p:nvPicPr>
            <p:blipFill>
              <a:blip r:embed="rId88"/>
              <a:stretch>
                <a:fillRect/>
              </a:stretch>
            </p:blipFill>
            <p:spPr>
              <a:xfrm>
                <a:off x="1975680" y="4070880"/>
                <a:ext cx="201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Ink 48"/>
              <p14:cNvContentPartPr/>
              <p14:nvPr/>
            </p14:nvContentPartPr>
            <p14:xfrm>
              <a:off x="1964520" y="4277160"/>
              <a:ext cx="214920" cy="27360"/>
            </p14:xfrm>
          </p:contentPart>
        </mc:Choice>
        <mc:Fallback xmlns="">
          <p:pic>
            <p:nvPicPr>
              <p:cNvPr id="49" name="Ink 48"/>
              <p:cNvPicPr/>
              <p:nvPr/>
            </p:nvPicPr>
            <p:blipFill>
              <a:blip r:embed="rId90"/>
              <a:stretch>
                <a:fillRect/>
              </a:stretch>
            </p:blipFill>
            <p:spPr>
              <a:xfrm>
                <a:off x="1948680" y="4213800"/>
                <a:ext cx="246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Ink 49"/>
              <p14:cNvContentPartPr/>
              <p14:nvPr/>
            </p14:nvContentPartPr>
            <p14:xfrm>
              <a:off x="1982520" y="4473720"/>
              <a:ext cx="187920" cy="360"/>
            </p14:xfrm>
          </p:contentPart>
        </mc:Choice>
        <mc:Fallback xmlns="">
          <p:pic>
            <p:nvPicPr>
              <p:cNvPr id="50" name="Ink 49"/>
              <p:cNvPicPr/>
              <p:nvPr/>
            </p:nvPicPr>
            <p:blipFill>
              <a:blip r:embed="rId92"/>
              <a:stretch>
                <a:fillRect/>
              </a:stretch>
            </p:blipFill>
            <p:spPr>
              <a:xfrm>
                <a:off x="1966680" y="4410360"/>
                <a:ext cx="219600" cy="127440"/>
              </a:xfrm>
              <a:prstGeom prst="rect">
                <a:avLst/>
              </a:prstGeom>
            </p:spPr>
          </p:pic>
        </mc:Fallback>
      </mc:AlternateContent>
    </p:spTree>
    <p:extLst>
      <p:ext uri="{BB962C8B-B14F-4D97-AF65-F5344CB8AC3E}">
        <p14:creationId xmlns:p14="http://schemas.microsoft.com/office/powerpoint/2010/main" val="153453636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455612"/>
            <a:ext cx="7467600" cy="765175"/>
          </a:xfrm>
          <a:prstGeom prst="rect">
            <a:avLst/>
          </a:prstGeom>
        </p:spPr>
        <p:txBody>
          <a:bodyPr>
            <a:normAutofit/>
          </a:bodyPr>
          <a:lstStyle/>
          <a:p>
            <a:pPr algn="l"/>
            <a:r>
              <a:rPr lang="en-IN" sz="2800" b="1" dirty="0"/>
              <a:t>Naïve Bayes Classifier </a:t>
            </a:r>
            <a:r>
              <a:rPr lang="en-IN" sz="2800" b="1" dirty="0" smtClean="0"/>
              <a:t>– Example 2</a:t>
            </a:r>
            <a:endParaRPr lang="en-US" sz="2800" b="1" dirty="0"/>
          </a:p>
        </p:txBody>
      </p:sp>
      <p:sp>
        <p:nvSpPr>
          <p:cNvPr id="6" name="Text Placeholder 2">
            <a:extLst>
              <a:ext uri="{FF2B5EF4-FFF2-40B4-BE49-F238E27FC236}">
                <a16:creationId xmlns:a16="http://schemas.microsoft.com/office/drawing/2014/main" id="{C69014E2-E178-1947-9158-0831963D7DEA}"/>
              </a:ext>
            </a:extLst>
          </p:cNvPr>
          <p:cNvSpPr>
            <a:spLocks noGrp="1"/>
          </p:cNvSpPr>
          <p:nvPr>
            <p:ph type="body" sz="quarter" idx="4294967295"/>
          </p:nvPr>
        </p:nvSpPr>
        <p:spPr>
          <a:xfrm>
            <a:off x="152400" y="1447800"/>
            <a:ext cx="7472363" cy="3771900"/>
          </a:xfrm>
        </p:spPr>
        <p:txBody>
          <a:bodyPr>
            <a:normAutofit fontScale="92500" lnSpcReduction="10000"/>
          </a:bodyPr>
          <a:lstStyle/>
          <a:p>
            <a:r>
              <a:rPr lang="en-US" dirty="0"/>
              <a:t>Use case is to predict the chances of playing tennis given a few parameters</a:t>
            </a:r>
          </a:p>
          <a:p>
            <a:pPr lvl="1"/>
            <a:r>
              <a:rPr lang="en-US" dirty="0"/>
              <a:t>Weather outlook</a:t>
            </a:r>
          </a:p>
          <a:p>
            <a:pPr lvl="1"/>
            <a:r>
              <a:rPr lang="en-US" dirty="0"/>
              <a:t>Temperature</a:t>
            </a:r>
          </a:p>
          <a:p>
            <a:pPr lvl="1"/>
            <a:r>
              <a:rPr lang="en-US" dirty="0"/>
              <a:t>Humidity</a:t>
            </a:r>
          </a:p>
          <a:p>
            <a:pPr lvl="1"/>
            <a:r>
              <a:rPr lang="en-US" dirty="0"/>
              <a:t>Wind </a:t>
            </a:r>
          </a:p>
          <a:p>
            <a:r>
              <a:rPr lang="en-US" dirty="0" smtClean="0"/>
              <a:t>Data </a:t>
            </a:r>
            <a:r>
              <a:rPr lang="en-US" dirty="0"/>
              <a:t>is </a:t>
            </a:r>
            <a:r>
              <a:rPr lang="en-US" dirty="0" smtClean="0"/>
              <a:t>given</a:t>
            </a:r>
          </a:p>
          <a:p>
            <a:pPr marL="0" indent="0">
              <a:buNone/>
            </a:pPr>
            <a:r>
              <a:rPr lang="en-US" dirty="0" smtClean="0"/>
              <a:t> </a:t>
            </a:r>
            <a:r>
              <a:rPr lang="en-US" dirty="0"/>
              <a:t>for 14 days</a:t>
            </a:r>
          </a:p>
        </p:txBody>
      </p:sp>
      <p:pic>
        <p:nvPicPr>
          <p:cNvPr id="2" name="Picture 1">
            <a:extLst>
              <a:ext uri="{FF2B5EF4-FFF2-40B4-BE49-F238E27FC236}">
                <a16:creationId xmlns:a16="http://schemas.microsoft.com/office/drawing/2014/main" id="{DB1B71E1-67BA-B645-84BC-C7A89F7256CF}"/>
              </a:ext>
            </a:extLst>
          </p:cNvPr>
          <p:cNvPicPr>
            <a:picLocks noChangeAspect="1"/>
          </p:cNvPicPr>
          <p:nvPr/>
        </p:nvPicPr>
        <p:blipFill>
          <a:blip r:embed="rId2"/>
          <a:stretch>
            <a:fillRect/>
          </a:stretch>
        </p:blipFill>
        <p:spPr>
          <a:xfrm>
            <a:off x="4038600" y="2438400"/>
            <a:ext cx="4799855" cy="3324224"/>
          </a:xfrm>
          <a:prstGeom prst="rect">
            <a:avLst/>
          </a:prstGeom>
        </p:spPr>
      </p:pic>
    </p:spTree>
    <p:extLst>
      <p:ext uri="{BB962C8B-B14F-4D97-AF65-F5344CB8AC3E}">
        <p14:creationId xmlns:p14="http://schemas.microsoft.com/office/powerpoint/2010/main" val="289169900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C69014E2-E178-1947-9158-0831963D7DEA}"/>
              </a:ext>
            </a:extLst>
          </p:cNvPr>
          <p:cNvSpPr>
            <a:spLocks noGrp="1"/>
          </p:cNvSpPr>
          <p:nvPr>
            <p:ph type="body" sz="quarter" idx="4294967295"/>
          </p:nvPr>
        </p:nvSpPr>
        <p:spPr>
          <a:xfrm>
            <a:off x="152400" y="1447800"/>
            <a:ext cx="8991600" cy="4381500"/>
          </a:xfrm>
        </p:spPr>
        <p:txBody>
          <a:bodyPr>
            <a:normAutofit fontScale="25000" lnSpcReduction="20000"/>
          </a:bodyPr>
          <a:lstStyle/>
          <a:p>
            <a:r>
              <a:rPr lang="en-US" sz="7200" dirty="0"/>
              <a:t>New input set to be classified is – </a:t>
            </a:r>
            <a:endParaRPr lang="en-US" sz="7200" dirty="0" smtClean="0"/>
          </a:p>
          <a:p>
            <a:pPr marL="0" indent="0">
              <a:buNone/>
            </a:pPr>
            <a:r>
              <a:rPr lang="en-IN" sz="7200" i="1" dirty="0" smtClean="0"/>
              <a:t>{</a:t>
            </a:r>
            <a:r>
              <a:rPr lang="en-IN" sz="7200" i="1" dirty="0"/>
              <a:t>Outlook = sunny, Temperature = cool, Humidity = high, Wind = strong</a:t>
            </a:r>
            <a:r>
              <a:rPr lang="en-IN" sz="7200" i="1" dirty="0" smtClean="0"/>
              <a:t>}</a:t>
            </a:r>
          </a:p>
          <a:p>
            <a:r>
              <a:rPr lang="en-US" sz="7200" dirty="0" smtClean="0"/>
              <a:t>Output parameter (</a:t>
            </a:r>
            <a:r>
              <a:rPr lang="en-US" sz="7200" i="1" dirty="0" err="1" smtClean="0"/>
              <a:t>PlayTennis</a:t>
            </a:r>
            <a:r>
              <a:rPr lang="en-US" sz="7200" dirty="0" smtClean="0"/>
              <a:t>) has 2 classes – Yes, No</a:t>
            </a:r>
          </a:p>
          <a:p>
            <a:endParaRPr lang="en-US" sz="7200" dirty="0" smtClean="0"/>
          </a:p>
          <a:p>
            <a:r>
              <a:rPr lang="en-US" sz="7200" dirty="0" smtClean="0"/>
              <a:t>Step-1 </a:t>
            </a:r>
            <a:r>
              <a:rPr lang="en-US" sz="7200" dirty="0"/>
              <a:t>Calculate conditional probabilities of each input parameter given each of the classes (likelihood)</a:t>
            </a:r>
          </a:p>
          <a:p>
            <a:pPr marL="0" indent="0">
              <a:buNone/>
            </a:pPr>
            <a:r>
              <a:rPr lang="en-US" sz="7200" i="1" dirty="0"/>
              <a:t>	P(Outlook=sunny | </a:t>
            </a:r>
            <a:r>
              <a:rPr lang="en-US" sz="7200" i="1" dirty="0" err="1"/>
              <a:t>PlayTennis</a:t>
            </a:r>
            <a:r>
              <a:rPr lang="en-US" sz="7200" i="1" dirty="0"/>
              <a:t>=yes) = 2 / 9	</a:t>
            </a:r>
            <a:endParaRPr lang="en-US" sz="7200" i="1" dirty="0" smtClean="0"/>
          </a:p>
          <a:p>
            <a:pPr marL="0" indent="0">
              <a:buNone/>
            </a:pPr>
            <a:r>
              <a:rPr lang="en-US" sz="7200" i="1" dirty="0"/>
              <a:t>	</a:t>
            </a:r>
            <a:r>
              <a:rPr lang="en-US" sz="7200" i="1" dirty="0" smtClean="0"/>
              <a:t>P(Outlook=sunny </a:t>
            </a:r>
            <a:r>
              <a:rPr lang="en-US" sz="7200" i="1" dirty="0"/>
              <a:t>| </a:t>
            </a:r>
            <a:r>
              <a:rPr lang="en-US" sz="7200" i="1" dirty="0" err="1"/>
              <a:t>PlayTennis</a:t>
            </a:r>
            <a:r>
              <a:rPr lang="en-US" sz="7200" i="1" dirty="0"/>
              <a:t>=no) = 3 / 5 </a:t>
            </a:r>
          </a:p>
          <a:p>
            <a:pPr marL="0" indent="0">
              <a:buNone/>
            </a:pPr>
            <a:r>
              <a:rPr lang="en-US" sz="7200" i="1" dirty="0"/>
              <a:t>	P(Temp=cool | </a:t>
            </a:r>
            <a:r>
              <a:rPr lang="en-US" sz="7200" i="1" dirty="0" err="1"/>
              <a:t>PlayTennis</a:t>
            </a:r>
            <a:r>
              <a:rPr lang="en-US" sz="7200" i="1" dirty="0"/>
              <a:t>=yes) = 3 / 9		</a:t>
            </a:r>
            <a:endParaRPr lang="en-US" sz="7200" i="1" dirty="0" smtClean="0"/>
          </a:p>
          <a:p>
            <a:pPr marL="0" indent="0">
              <a:buNone/>
            </a:pPr>
            <a:r>
              <a:rPr lang="en-US" sz="7200" i="1" dirty="0"/>
              <a:t>	</a:t>
            </a:r>
            <a:r>
              <a:rPr lang="en-US" sz="7200" i="1" dirty="0" smtClean="0"/>
              <a:t>P(Temp=cool </a:t>
            </a:r>
            <a:r>
              <a:rPr lang="en-US" sz="7200" i="1" dirty="0"/>
              <a:t>| </a:t>
            </a:r>
            <a:r>
              <a:rPr lang="en-US" sz="7200" i="1" dirty="0" err="1"/>
              <a:t>PlayTennis</a:t>
            </a:r>
            <a:r>
              <a:rPr lang="en-US" sz="7200" i="1" dirty="0"/>
              <a:t>=no) = 1 / 5</a:t>
            </a:r>
          </a:p>
          <a:p>
            <a:pPr marL="0" indent="0">
              <a:buNone/>
            </a:pPr>
            <a:r>
              <a:rPr lang="en-US" sz="7200" i="1" dirty="0"/>
              <a:t>	P(Humidity=high | </a:t>
            </a:r>
            <a:r>
              <a:rPr lang="en-US" sz="7200" i="1" dirty="0" err="1"/>
              <a:t>PlayTennis</a:t>
            </a:r>
            <a:r>
              <a:rPr lang="en-US" sz="7200" i="1" dirty="0"/>
              <a:t>=yes) = 3 / 9	</a:t>
            </a:r>
            <a:endParaRPr lang="en-US" sz="7200" i="1" dirty="0" smtClean="0"/>
          </a:p>
          <a:p>
            <a:pPr marL="0" indent="0">
              <a:buNone/>
            </a:pPr>
            <a:r>
              <a:rPr lang="en-US" sz="7200" i="1" dirty="0"/>
              <a:t>	</a:t>
            </a:r>
            <a:r>
              <a:rPr lang="en-US" sz="7200" i="1" dirty="0" smtClean="0"/>
              <a:t>P(Humidity=high </a:t>
            </a:r>
            <a:r>
              <a:rPr lang="en-US" sz="7200" i="1" dirty="0"/>
              <a:t>| </a:t>
            </a:r>
            <a:r>
              <a:rPr lang="en-US" sz="7200" i="1" dirty="0" err="1"/>
              <a:t>PlayTennis</a:t>
            </a:r>
            <a:r>
              <a:rPr lang="en-US" sz="7200" i="1" dirty="0"/>
              <a:t>=no) = 4 / 5</a:t>
            </a:r>
          </a:p>
          <a:p>
            <a:pPr marL="0" indent="0">
              <a:buNone/>
            </a:pPr>
            <a:r>
              <a:rPr lang="en-US" sz="7200" i="1" dirty="0"/>
              <a:t>	P(Wind=strong | </a:t>
            </a:r>
            <a:r>
              <a:rPr lang="en-US" sz="7200" i="1" dirty="0" err="1"/>
              <a:t>PlayTennis</a:t>
            </a:r>
            <a:r>
              <a:rPr lang="en-US" sz="7200" i="1" dirty="0"/>
              <a:t>=yes) = 3 / 9		</a:t>
            </a:r>
            <a:endParaRPr lang="en-US" sz="7200" i="1" dirty="0" smtClean="0"/>
          </a:p>
          <a:p>
            <a:pPr marL="0" indent="0">
              <a:buNone/>
            </a:pPr>
            <a:r>
              <a:rPr lang="en-US" sz="7200" i="1" dirty="0"/>
              <a:t>	</a:t>
            </a:r>
            <a:r>
              <a:rPr lang="en-US" sz="7200" i="1" dirty="0" smtClean="0"/>
              <a:t>P(Wind=strong </a:t>
            </a:r>
            <a:r>
              <a:rPr lang="en-US" sz="7200" i="1" dirty="0"/>
              <a:t>| </a:t>
            </a:r>
            <a:r>
              <a:rPr lang="en-US" sz="7200" i="1" dirty="0" err="1"/>
              <a:t>PlayTennis</a:t>
            </a:r>
            <a:r>
              <a:rPr lang="en-US" sz="7200" i="1" dirty="0"/>
              <a:t>=no) = 3 / </a:t>
            </a:r>
            <a:r>
              <a:rPr lang="en-US" sz="7200" i="1" dirty="0" smtClean="0"/>
              <a:t>5</a:t>
            </a:r>
          </a:p>
          <a:p>
            <a:pPr marL="0" indent="0">
              <a:buNone/>
            </a:pPr>
            <a:endParaRPr lang="en-US" sz="7200" i="1" dirty="0"/>
          </a:p>
          <a:p>
            <a:r>
              <a:rPr lang="en-US" sz="7200" dirty="0"/>
              <a:t>Step-2 Calculate total probability of each of the classes (prior)</a:t>
            </a:r>
          </a:p>
          <a:p>
            <a:pPr marL="342900" lvl="1" indent="0">
              <a:buNone/>
            </a:pPr>
            <a:r>
              <a:rPr lang="en-US" sz="7200" dirty="0"/>
              <a:t>	</a:t>
            </a:r>
            <a:r>
              <a:rPr lang="en-US" sz="7200" i="1" dirty="0"/>
              <a:t> P(</a:t>
            </a:r>
            <a:r>
              <a:rPr lang="en-US" sz="7200" i="1" dirty="0" err="1"/>
              <a:t>PlayTennis</a:t>
            </a:r>
            <a:r>
              <a:rPr lang="en-US" sz="7200" i="1" dirty="0"/>
              <a:t>=yes) = 9/14			</a:t>
            </a:r>
            <a:endParaRPr lang="en-US" sz="7200" i="1" dirty="0" smtClean="0"/>
          </a:p>
          <a:p>
            <a:pPr marL="342900" lvl="1" indent="0">
              <a:buNone/>
            </a:pPr>
            <a:r>
              <a:rPr lang="en-US" sz="7200" i="1" dirty="0"/>
              <a:t>	</a:t>
            </a:r>
            <a:r>
              <a:rPr lang="en-US" sz="7200" i="1" dirty="0" smtClean="0"/>
              <a:t> </a:t>
            </a:r>
            <a:r>
              <a:rPr lang="en-US" sz="7200" i="1" dirty="0"/>
              <a:t>P(</a:t>
            </a:r>
            <a:r>
              <a:rPr lang="en-US" sz="7200" i="1" dirty="0" err="1"/>
              <a:t>PlayTennis</a:t>
            </a:r>
            <a:r>
              <a:rPr lang="en-US" sz="7200" i="1" dirty="0"/>
              <a:t>=no) = 5/14</a:t>
            </a:r>
          </a:p>
          <a:p>
            <a:pPr marL="0" indent="0">
              <a:buNone/>
            </a:pPr>
            <a:r>
              <a:rPr lang="en-US" sz="3800" i="1" dirty="0"/>
              <a:t>	</a:t>
            </a:r>
            <a:endParaRPr lang="en-US" sz="3800" dirty="0"/>
          </a:p>
        </p:txBody>
      </p:sp>
      <p:sp>
        <p:nvSpPr>
          <p:cNvPr id="7" name="Title 4"/>
          <p:cNvSpPr txBox="1">
            <a:spLocks/>
          </p:cNvSpPr>
          <p:nvPr/>
        </p:nvSpPr>
        <p:spPr>
          <a:xfrm>
            <a:off x="0" y="455612"/>
            <a:ext cx="6991350" cy="765175"/>
          </a:xfrm>
          <a:prstGeom prst="rect">
            <a:avLst/>
          </a:prstGeom>
        </p:spPr>
        <p:txBody>
          <a:bodyPr vert="horz" lIns="91440" tIns="45720" rIns="91440" bIns="45720" rtlCol="0" anchor="ctr">
            <a:normAutofit fontScale="82500" lnSpcReduction="10000"/>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IN" dirty="0"/>
              <a:t>Naïve Bayes Classifier – Example 2</a:t>
            </a:r>
            <a:endParaRPr lang="en-US" dirty="0"/>
          </a:p>
        </p:txBody>
      </p:sp>
    </p:spTree>
    <p:extLst>
      <p:ext uri="{BB962C8B-B14F-4D97-AF65-F5344CB8AC3E}">
        <p14:creationId xmlns:p14="http://schemas.microsoft.com/office/powerpoint/2010/main" val="137556186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C69014E2-E178-1947-9158-0831963D7DEA}"/>
              </a:ext>
            </a:extLst>
          </p:cNvPr>
          <p:cNvSpPr>
            <a:spLocks noGrp="1"/>
          </p:cNvSpPr>
          <p:nvPr>
            <p:ph type="body" sz="quarter" idx="4294967295"/>
          </p:nvPr>
        </p:nvSpPr>
        <p:spPr>
          <a:xfrm>
            <a:off x="0" y="1600200"/>
            <a:ext cx="8745630" cy="3771900"/>
          </a:xfrm>
        </p:spPr>
        <p:txBody>
          <a:bodyPr>
            <a:normAutofit fontScale="25000" lnSpcReduction="20000"/>
          </a:bodyPr>
          <a:lstStyle/>
          <a:p>
            <a:r>
              <a:rPr lang="en-US" sz="7200" dirty="0"/>
              <a:t>Step-3 Calculate probability for each class given the input conditions in new input set (posterior)</a:t>
            </a:r>
          </a:p>
          <a:p>
            <a:pPr marL="0" indent="0">
              <a:buNone/>
            </a:pPr>
            <a:r>
              <a:rPr lang="en-US" sz="7200" dirty="0" smtClean="0"/>
              <a:t> </a:t>
            </a:r>
            <a:r>
              <a:rPr lang="en-US" sz="7200" dirty="0"/>
              <a:t>P(</a:t>
            </a:r>
            <a:r>
              <a:rPr lang="en-US" sz="7200" dirty="0" err="1"/>
              <a:t>PlayTennis</a:t>
            </a:r>
            <a:r>
              <a:rPr lang="en-US" sz="7200" dirty="0"/>
              <a:t>=yes | Outlook=sunny, Temp=cool, Humidity=high, Wind=strong)</a:t>
            </a:r>
          </a:p>
          <a:p>
            <a:pPr marL="0" indent="0">
              <a:buNone/>
            </a:pPr>
            <a:r>
              <a:rPr lang="en-US" sz="7200" dirty="0"/>
              <a:t>		</a:t>
            </a:r>
            <a:endParaRPr lang="en-US" sz="7200" dirty="0" smtClean="0"/>
          </a:p>
          <a:p>
            <a:pPr marL="0" indent="0">
              <a:buNone/>
            </a:pPr>
            <a:r>
              <a:rPr lang="en-US" sz="7200" dirty="0" smtClean="0"/>
              <a:t>= </a:t>
            </a:r>
            <a:r>
              <a:rPr lang="en-US" sz="7200" dirty="0"/>
              <a:t>P(yes). P(sunny | yes). P(cool | yes). P(high | yes). P(strong | yes)</a:t>
            </a:r>
          </a:p>
          <a:p>
            <a:pPr marL="0" indent="0">
              <a:buNone/>
            </a:pPr>
            <a:r>
              <a:rPr lang="en-US" sz="7200" dirty="0" smtClean="0"/>
              <a:t>= </a:t>
            </a:r>
            <a:r>
              <a:rPr lang="en-US" sz="7200" dirty="0"/>
              <a:t>9/14 * 2/9 * 3/9 * 3/9 * 3/9 = 0.00529</a:t>
            </a:r>
          </a:p>
          <a:p>
            <a:pPr marL="0" indent="0">
              <a:buNone/>
            </a:pPr>
            <a:r>
              <a:rPr lang="en-US" sz="7200" dirty="0"/>
              <a:t>	 </a:t>
            </a:r>
          </a:p>
          <a:p>
            <a:pPr marL="0" indent="0">
              <a:buNone/>
            </a:pPr>
            <a:r>
              <a:rPr lang="en-US" sz="7200" dirty="0" smtClean="0"/>
              <a:t>P(</a:t>
            </a:r>
            <a:r>
              <a:rPr lang="en-US" sz="7200" dirty="0" err="1" smtClean="0"/>
              <a:t>PlayTennis</a:t>
            </a:r>
            <a:r>
              <a:rPr lang="en-US" sz="7200" dirty="0" smtClean="0"/>
              <a:t>=no </a:t>
            </a:r>
            <a:r>
              <a:rPr lang="en-US" sz="7200" dirty="0"/>
              <a:t>| Outlook=sunny, Temp=cool, Humidity=high, Wind=strong)</a:t>
            </a:r>
          </a:p>
          <a:p>
            <a:pPr marL="0" indent="0">
              <a:buNone/>
            </a:pPr>
            <a:r>
              <a:rPr lang="en-US" sz="7200" dirty="0" smtClean="0"/>
              <a:t>= </a:t>
            </a:r>
            <a:r>
              <a:rPr lang="en-US" sz="7200" dirty="0"/>
              <a:t>P(no). P(sunny | no). P(cool | no). P(high | no). P(strong | no)</a:t>
            </a:r>
          </a:p>
          <a:p>
            <a:pPr marL="0" indent="0">
              <a:buNone/>
            </a:pPr>
            <a:r>
              <a:rPr lang="en-US" sz="7200" dirty="0" smtClean="0"/>
              <a:t>= </a:t>
            </a:r>
            <a:r>
              <a:rPr lang="en-US" sz="7200" dirty="0"/>
              <a:t>5/14 * 3/5 * 1/5 * 4/5 * 3/5 = </a:t>
            </a:r>
            <a:r>
              <a:rPr lang="en-US" sz="7200" dirty="0" smtClean="0"/>
              <a:t>0.02057</a:t>
            </a:r>
          </a:p>
          <a:p>
            <a:pPr marL="0" indent="0">
              <a:buNone/>
            </a:pPr>
            <a:endParaRPr lang="en-US" sz="7200" dirty="0"/>
          </a:p>
          <a:p>
            <a:pPr marL="0" indent="0">
              <a:buNone/>
            </a:pPr>
            <a:r>
              <a:rPr lang="en-US" sz="7200" dirty="0"/>
              <a:t>Using Naïve Bayes classifier, argmax (P) = no, which mean the classier assign </a:t>
            </a:r>
            <a:r>
              <a:rPr lang="en-US" sz="7200" dirty="0" err="1"/>
              <a:t>PlayTennis</a:t>
            </a:r>
            <a:r>
              <a:rPr lang="en-US" sz="7200" dirty="0"/>
              <a:t> = </a:t>
            </a:r>
            <a:r>
              <a:rPr lang="en-US" sz="7200" dirty="0" smtClean="0"/>
              <a:t>No</a:t>
            </a:r>
          </a:p>
          <a:p>
            <a:pPr marL="0" indent="0">
              <a:buNone/>
            </a:pPr>
            <a:endParaRPr lang="en-US" sz="7200" dirty="0"/>
          </a:p>
          <a:p>
            <a:pPr marL="0" indent="0">
              <a:buNone/>
            </a:pPr>
            <a:r>
              <a:rPr lang="en-US" sz="1200" i="1" dirty="0"/>
              <a:t>	</a:t>
            </a:r>
            <a:endParaRPr lang="en-US" dirty="0"/>
          </a:p>
        </p:txBody>
      </p:sp>
      <p:sp>
        <p:nvSpPr>
          <p:cNvPr id="7" name="Title 4"/>
          <p:cNvSpPr txBox="1">
            <a:spLocks/>
          </p:cNvSpPr>
          <p:nvPr/>
        </p:nvSpPr>
        <p:spPr>
          <a:xfrm>
            <a:off x="0" y="455612"/>
            <a:ext cx="6991350" cy="765175"/>
          </a:xfrm>
          <a:prstGeom prst="rect">
            <a:avLst/>
          </a:prstGeom>
        </p:spPr>
        <p:txBody>
          <a:bodyPr vert="horz" lIns="91440" tIns="45720" rIns="91440" bIns="45720" rtlCol="0" anchor="ctr">
            <a:normAutofit fontScale="82500" lnSpcReduction="10000"/>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IN" dirty="0"/>
              <a:t>Naïve Bayes Classifier – Example 2</a:t>
            </a:r>
            <a:endParaRPr lang="en-US" dirty="0"/>
          </a:p>
        </p:txBody>
      </p:sp>
    </p:spTree>
    <p:extLst>
      <p:ext uri="{BB962C8B-B14F-4D97-AF65-F5344CB8AC3E}">
        <p14:creationId xmlns:p14="http://schemas.microsoft.com/office/powerpoint/2010/main" val="415848296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0021DE-05A8-4B72-89C6-8BA182B0E8BE}"/>
              </a:ext>
            </a:extLst>
          </p:cNvPr>
          <p:cNvSpPr>
            <a:spLocks noGrp="1"/>
          </p:cNvSpPr>
          <p:nvPr>
            <p:ph idx="1"/>
          </p:nvPr>
        </p:nvSpPr>
        <p:spPr/>
        <p:txBody>
          <a:bodyPr/>
          <a:lstStyle/>
          <a:p>
            <a:endParaRPr lang="en-IN"/>
          </a:p>
        </p:txBody>
      </p:sp>
      <p:sp>
        <p:nvSpPr>
          <p:cNvPr id="3" name="Content Placeholder 2">
            <a:extLst>
              <a:ext uri="{FF2B5EF4-FFF2-40B4-BE49-F238E27FC236}">
                <a16:creationId xmlns:a16="http://schemas.microsoft.com/office/drawing/2014/main" id="{98285282-48B7-42A8-B802-0ADAFA5F5E53}"/>
              </a:ext>
            </a:extLst>
          </p:cNvPr>
          <p:cNvSpPr>
            <a:spLocks noGrp="1"/>
          </p:cNvSpPr>
          <p:nvPr>
            <p:ph sz="quarter" idx="10"/>
          </p:nvPr>
        </p:nvSpPr>
        <p:spPr>
          <a:xfrm>
            <a:off x="0" y="372163"/>
            <a:ext cx="7772400" cy="1143000"/>
          </a:xfrm>
        </p:spPr>
        <p:txBody>
          <a:bodyPr/>
          <a:lstStyle/>
          <a:p>
            <a:r>
              <a:rPr lang="en-IN" dirty="0" smtClean="0"/>
              <a:t>Discrete and Continuous value attributes</a:t>
            </a:r>
            <a:endParaRPr lang="en-IN" dirty="0"/>
          </a:p>
        </p:txBody>
      </p:sp>
      <p:sp>
        <p:nvSpPr>
          <p:cNvPr id="4" name="Slide Number Placeholder 3">
            <a:extLst>
              <a:ext uri="{FF2B5EF4-FFF2-40B4-BE49-F238E27FC236}">
                <a16:creationId xmlns:a16="http://schemas.microsoft.com/office/drawing/2014/main" id="{F52702FB-51DA-41F0-891C-65C616245365}"/>
              </a:ext>
            </a:extLst>
          </p:cNvPr>
          <p:cNvSpPr>
            <a:spLocks noGrp="1"/>
          </p:cNvSpPr>
          <p:nvPr>
            <p:ph type="sldNum" sz="quarter" idx="4294967295"/>
          </p:nvPr>
        </p:nvSpPr>
        <p:spPr/>
        <p:txBody>
          <a:bodyPr/>
          <a:lstStyle/>
          <a:p>
            <a:fld id="{BC8D7E44-7D4F-4942-A8C9-2DF6BF8399E8}" type="slidenum">
              <a:rPr lang="en-US" smtClean="0"/>
              <a:pPr/>
              <a:t>238</a:t>
            </a:fld>
            <a:endParaRPr lang="en-US" dirty="0"/>
          </a:p>
        </p:txBody>
      </p:sp>
      <p:pic>
        <p:nvPicPr>
          <p:cNvPr id="5" name="Picture 4">
            <a:extLst>
              <a:ext uri="{FF2B5EF4-FFF2-40B4-BE49-F238E27FC236}">
                <a16:creationId xmlns:a16="http://schemas.microsoft.com/office/drawing/2014/main" id="{33F2EA80-3019-4D11-AD83-E58408BBC6A5}"/>
              </a:ext>
            </a:extLst>
          </p:cNvPr>
          <p:cNvPicPr>
            <a:picLocks noChangeAspect="1"/>
          </p:cNvPicPr>
          <p:nvPr/>
        </p:nvPicPr>
        <p:blipFill>
          <a:blip r:embed="rId2"/>
          <a:stretch>
            <a:fillRect/>
          </a:stretch>
        </p:blipFill>
        <p:spPr>
          <a:xfrm>
            <a:off x="304800" y="1508236"/>
            <a:ext cx="7578744" cy="4650473"/>
          </a:xfrm>
          <a:prstGeom prst="rect">
            <a:avLst/>
          </a:prstGeom>
        </p:spPr>
      </p:pic>
    </p:spTree>
    <p:extLst>
      <p:ext uri="{BB962C8B-B14F-4D97-AF65-F5344CB8AC3E}">
        <p14:creationId xmlns:p14="http://schemas.microsoft.com/office/powerpoint/2010/main" val="236346632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Rectangle 2"/>
          <p:cNvSpPr>
            <a:spLocks noGrp="1" noChangeArrowheads="1"/>
          </p:cNvSpPr>
          <p:nvPr>
            <p:ph type="title"/>
          </p:nvPr>
        </p:nvSpPr>
        <p:spPr>
          <a:xfrm>
            <a:off x="152400" y="669926"/>
            <a:ext cx="8305800" cy="549274"/>
          </a:xfrm>
        </p:spPr>
        <p:txBody>
          <a:bodyPr>
            <a:normAutofit fontScale="90000"/>
          </a:bodyPr>
          <a:lstStyle/>
          <a:p>
            <a:r>
              <a:rPr lang="en-US" altLang="en-US" sz="3200" b="1" dirty="0" smtClean="0">
                <a:latin typeface="Times New Roman" panose="02020603050405020304" pitchFamily="18" charset="0"/>
                <a:cs typeface="Times New Roman" panose="02020603050405020304" pitchFamily="18" charset="0"/>
              </a:rPr>
              <a:t>Estimate </a:t>
            </a:r>
            <a:r>
              <a:rPr lang="en-US" altLang="en-US" sz="3200" b="1" dirty="0">
                <a:latin typeface="Times New Roman" panose="02020603050405020304" pitchFamily="18" charset="0"/>
                <a:cs typeface="Times New Roman" panose="02020603050405020304" pitchFamily="18" charset="0"/>
              </a:rPr>
              <a:t>Probabilities from </a:t>
            </a:r>
            <a:r>
              <a:rPr lang="en-US" altLang="en-US" sz="3200" b="1" dirty="0" smtClean="0">
                <a:latin typeface="Times New Roman" panose="02020603050405020304" pitchFamily="18" charset="0"/>
                <a:cs typeface="Times New Roman" panose="02020603050405020304" pitchFamily="18" charset="0"/>
              </a:rPr>
              <a:t>Continuous Data</a:t>
            </a:r>
            <a:r>
              <a:rPr lang="en-US" altLang="en-US" sz="3200" b="1" dirty="0" smtClean="0"/>
              <a:t> </a:t>
            </a:r>
            <a:endParaRPr lang="en-US" altLang="en-US" sz="3200" b="1" dirty="0"/>
          </a:p>
        </p:txBody>
      </p:sp>
      <p:sp>
        <p:nvSpPr>
          <p:cNvPr id="1074179" name="Rectangle 3"/>
          <p:cNvSpPr>
            <a:spLocks noGrp="1" noChangeArrowheads="1"/>
          </p:cNvSpPr>
          <p:nvPr>
            <p:ph idx="1"/>
          </p:nvPr>
        </p:nvSpPr>
        <p:spPr>
          <a:xfrm>
            <a:off x="4648200" y="1555894"/>
            <a:ext cx="4876800" cy="4351338"/>
          </a:xfrm>
        </p:spPr>
        <p:txBody>
          <a:bodyPr/>
          <a:lstStyle/>
          <a:p>
            <a:r>
              <a:rPr lang="en-US" altLang="en-US" sz="2400" dirty="0">
                <a:latin typeface="Times New Roman" panose="02020603050405020304" pitchFamily="18" charset="0"/>
                <a:cs typeface="Times New Roman" panose="02020603050405020304" pitchFamily="18" charset="0"/>
              </a:rPr>
              <a:t>Normal distribution:</a:t>
            </a:r>
          </a:p>
          <a:p>
            <a:pPr lvl="1"/>
            <a:endParaRPr lang="en-US" altLang="en-US" sz="2400" dirty="0">
              <a:latin typeface="Times New Roman" panose="02020603050405020304" pitchFamily="18" charset="0"/>
              <a:cs typeface="Times New Roman" panose="02020603050405020304" pitchFamily="18" charset="0"/>
            </a:endParaRPr>
          </a:p>
          <a:p>
            <a:pPr lvl="1"/>
            <a:endParaRPr lang="en-US" altLang="en-US" sz="2400" dirty="0">
              <a:latin typeface="Times New Roman" panose="02020603050405020304" pitchFamily="18" charset="0"/>
              <a:cs typeface="Times New Roman" panose="02020603050405020304" pitchFamily="18" charset="0"/>
            </a:endParaRPr>
          </a:p>
          <a:p>
            <a:pPr lvl="1"/>
            <a:endParaRPr lang="en-US" altLang="en-US" sz="1000" dirty="0">
              <a:latin typeface="Times New Roman" panose="02020603050405020304" pitchFamily="18" charset="0"/>
              <a:cs typeface="Times New Roman" panose="02020603050405020304" pitchFamily="18" charset="0"/>
            </a:endParaRPr>
          </a:p>
          <a:p>
            <a:pPr lvl="1"/>
            <a:r>
              <a:rPr lang="en-US" altLang="en-US" sz="2400" dirty="0">
                <a:latin typeface="Times New Roman" panose="02020603050405020304" pitchFamily="18" charset="0"/>
                <a:cs typeface="Times New Roman" panose="02020603050405020304" pitchFamily="18" charset="0"/>
              </a:rPr>
              <a:t>One for each (</a:t>
            </a:r>
            <a:r>
              <a:rPr lang="en-US" altLang="en-US" sz="2400" dirty="0" err="1">
                <a:latin typeface="Times New Roman" panose="02020603050405020304" pitchFamily="18" charset="0"/>
                <a:cs typeface="Times New Roman" panose="02020603050405020304" pitchFamily="18" charset="0"/>
              </a:rPr>
              <a:t>A</a:t>
            </a:r>
            <a:r>
              <a:rPr lang="en-US" altLang="en-US" sz="2400" baseline="-25000" dirty="0" err="1">
                <a:latin typeface="Times New Roman" panose="02020603050405020304" pitchFamily="18" charset="0"/>
                <a:cs typeface="Times New Roman" panose="02020603050405020304" pitchFamily="18" charset="0"/>
              </a:rPr>
              <a:t>i</a:t>
            </a:r>
            <a:r>
              <a:rPr lang="en-US" altLang="en-US" sz="2400" dirty="0" err="1">
                <a:latin typeface="Times New Roman" panose="02020603050405020304" pitchFamily="18" charset="0"/>
                <a:cs typeface="Times New Roman" panose="02020603050405020304" pitchFamily="18" charset="0"/>
              </a:rPr>
              <a:t>,c</a:t>
            </a:r>
            <a:r>
              <a:rPr lang="en-US" altLang="en-US" sz="2400" baseline="-25000"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 pair</a:t>
            </a:r>
          </a:p>
          <a:p>
            <a:pPr lvl="1"/>
            <a:endParaRPr lang="en-US" altLang="en-US" sz="8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For (Income, Class=No):</a:t>
            </a:r>
          </a:p>
          <a:p>
            <a:pPr lvl="1"/>
            <a:r>
              <a:rPr lang="en-US" altLang="en-US" sz="2400" dirty="0">
                <a:latin typeface="Times New Roman" panose="02020603050405020304" pitchFamily="18" charset="0"/>
                <a:cs typeface="Times New Roman" panose="02020603050405020304" pitchFamily="18" charset="0"/>
              </a:rPr>
              <a:t>If Class=No</a:t>
            </a:r>
          </a:p>
          <a:p>
            <a:pPr lvl="2"/>
            <a:r>
              <a:rPr lang="en-US" altLang="en-US" sz="2000" dirty="0">
                <a:latin typeface="Times New Roman" panose="02020603050405020304" pitchFamily="18" charset="0"/>
                <a:cs typeface="Times New Roman" panose="02020603050405020304" pitchFamily="18" charset="0"/>
              </a:rPr>
              <a:t> sample mean = 110</a:t>
            </a:r>
          </a:p>
          <a:p>
            <a:pPr lvl="2"/>
            <a:r>
              <a:rPr lang="en-US" altLang="en-US" sz="2000" dirty="0">
                <a:latin typeface="Times New Roman" panose="02020603050405020304" pitchFamily="18" charset="0"/>
                <a:cs typeface="Times New Roman" panose="02020603050405020304" pitchFamily="18" charset="0"/>
              </a:rPr>
              <a:t> sample variance = 3179.16</a:t>
            </a:r>
          </a:p>
          <a:p>
            <a:pPr lvl="1">
              <a:buFont typeface="Arial" panose="020B0604020202020204" pitchFamily="34" charset="0"/>
              <a:buNone/>
            </a:pPr>
            <a:endParaRPr lang="en-US" altLang="en-US" sz="2400" dirty="0">
              <a:latin typeface="Times New Roman" panose="02020603050405020304" pitchFamily="18" charset="0"/>
              <a:cs typeface="Times New Roman" panose="02020603050405020304" pitchFamily="18" charset="0"/>
            </a:endParaRPr>
          </a:p>
        </p:txBody>
      </p:sp>
      <p:graphicFrame>
        <p:nvGraphicFramePr>
          <p:cNvPr id="1074181" name="Object 5"/>
          <p:cNvGraphicFramePr>
            <a:graphicFrameLocks noChangeAspect="1"/>
          </p:cNvGraphicFramePr>
          <p:nvPr/>
        </p:nvGraphicFramePr>
        <p:xfrm>
          <a:off x="5486400" y="2133600"/>
          <a:ext cx="2141537" cy="781050"/>
        </p:xfrm>
        <a:graphic>
          <a:graphicData uri="http://schemas.openxmlformats.org/presentationml/2006/ole">
            <mc:AlternateContent xmlns:mc="http://schemas.openxmlformats.org/markup-compatibility/2006">
              <mc:Choice xmlns:v="urn:schemas-microsoft-com:vml" Requires="v">
                <p:oleObj spid="_x0000_s10242" name="Equation" r:id="rId3" imgW="1600200" imgH="583920" progId="Equation.3">
                  <p:embed/>
                </p:oleObj>
              </mc:Choice>
              <mc:Fallback>
                <p:oleObj name="Equation" r:id="rId3" imgW="1600200" imgH="583920" progId="Equation.3">
                  <p:embed/>
                  <p:pic>
                    <p:nvPicPr>
                      <p:cNvPr id="1074181" name="Object 5"/>
                      <p:cNvPicPr>
                        <a:picLocks noChangeAspect="1" noChangeArrowheads="1"/>
                      </p:cNvPicPr>
                      <p:nvPr/>
                    </p:nvPicPr>
                    <p:blipFill>
                      <a:blip r:embed="rId4"/>
                      <a:srcRect/>
                      <a:stretch>
                        <a:fillRect/>
                      </a:stretch>
                    </p:blipFill>
                    <p:spPr bwMode="auto">
                      <a:xfrm>
                        <a:off x="5486400" y="2133600"/>
                        <a:ext cx="2141537" cy="781050"/>
                      </a:xfrm>
                      <a:prstGeom prst="rect">
                        <a:avLst/>
                      </a:prstGeom>
                      <a:noFill/>
                      <a:ln>
                        <a:noFill/>
                      </a:ln>
                      <a:effectLst/>
                    </p:spPr>
                  </p:pic>
                </p:oleObj>
              </mc:Fallback>
            </mc:AlternateContent>
          </a:graphicData>
        </a:graphic>
      </p:graphicFrame>
      <p:graphicFrame>
        <p:nvGraphicFramePr>
          <p:cNvPr id="1074182" name="Object 6"/>
          <p:cNvGraphicFramePr>
            <a:graphicFrameLocks noChangeAspect="1"/>
          </p:cNvGraphicFramePr>
          <p:nvPr>
            <p:extLst>
              <p:ext uri="{D42A27DB-BD31-4B8C-83A1-F6EECF244321}">
                <p14:modId xmlns:p14="http://schemas.microsoft.com/office/powerpoint/2010/main" val="1660552333"/>
              </p:ext>
            </p:extLst>
          </p:nvPr>
        </p:nvGraphicFramePr>
        <p:xfrm>
          <a:off x="4876800" y="5583382"/>
          <a:ext cx="3986212" cy="647700"/>
        </p:xfrm>
        <a:graphic>
          <a:graphicData uri="http://schemas.openxmlformats.org/presentationml/2006/ole">
            <mc:AlternateContent xmlns:mc="http://schemas.openxmlformats.org/markup-compatibility/2006">
              <mc:Choice xmlns:v="urn:schemas-microsoft-com:vml" Requires="v">
                <p:oleObj spid="_x0000_s10243" name="Equation" r:id="rId5" imgW="2971800" imgH="482400" progId="Equation.3">
                  <p:embed/>
                </p:oleObj>
              </mc:Choice>
              <mc:Fallback>
                <p:oleObj name="Equation" r:id="rId5" imgW="2971800" imgH="482400" progId="Equation.3">
                  <p:embed/>
                  <p:pic>
                    <p:nvPicPr>
                      <p:cNvPr id="1074182" name="Object 6"/>
                      <p:cNvPicPr>
                        <a:picLocks noChangeAspect="1" noChangeArrowheads="1"/>
                      </p:cNvPicPr>
                      <p:nvPr/>
                    </p:nvPicPr>
                    <p:blipFill>
                      <a:blip r:embed="rId6"/>
                      <a:srcRect/>
                      <a:stretch>
                        <a:fillRect/>
                      </a:stretch>
                    </p:blipFill>
                    <p:spPr bwMode="auto">
                      <a:xfrm>
                        <a:off x="4876800" y="5583382"/>
                        <a:ext cx="398621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32650744"/>
              </p:ext>
            </p:extLst>
          </p:nvPr>
        </p:nvGraphicFramePr>
        <p:xfrm>
          <a:off x="159327" y="1555894"/>
          <a:ext cx="4412673" cy="4297680"/>
        </p:xfrm>
        <a:graphic>
          <a:graphicData uri="http://schemas.openxmlformats.org/drawingml/2006/table">
            <a:tbl>
              <a:tblPr firstRow="1" bandRow="1">
                <a:tableStyleId>{5C22544A-7EE6-4342-B048-85BDC9FD1C3A}</a:tableStyleId>
              </a:tblPr>
              <a:tblGrid>
                <a:gridCol w="523875">
                  <a:extLst>
                    <a:ext uri="{9D8B030D-6E8A-4147-A177-3AD203B41FA5}">
                      <a16:colId xmlns:a16="http://schemas.microsoft.com/office/drawing/2014/main" val="20000"/>
                    </a:ext>
                  </a:extLst>
                </a:gridCol>
                <a:gridCol w="873126">
                  <a:extLst>
                    <a:ext uri="{9D8B030D-6E8A-4147-A177-3AD203B41FA5}">
                      <a16:colId xmlns:a16="http://schemas.microsoft.com/office/drawing/2014/main" val="20001"/>
                    </a:ext>
                  </a:extLst>
                </a:gridCol>
                <a:gridCol w="1135063">
                  <a:extLst>
                    <a:ext uri="{9D8B030D-6E8A-4147-A177-3AD203B41FA5}">
                      <a16:colId xmlns:a16="http://schemas.microsoft.com/office/drawing/2014/main" val="20002"/>
                    </a:ext>
                  </a:extLst>
                </a:gridCol>
                <a:gridCol w="1083973">
                  <a:extLst>
                    <a:ext uri="{9D8B030D-6E8A-4147-A177-3AD203B41FA5}">
                      <a16:colId xmlns:a16="http://schemas.microsoft.com/office/drawing/2014/main" val="20003"/>
                    </a:ext>
                  </a:extLst>
                </a:gridCol>
                <a:gridCol w="796636">
                  <a:extLst>
                    <a:ext uri="{9D8B030D-6E8A-4147-A177-3AD203B41FA5}">
                      <a16:colId xmlns:a16="http://schemas.microsoft.com/office/drawing/2014/main" val="20004"/>
                    </a:ext>
                  </a:extLst>
                </a:gridCol>
              </a:tblGrid>
              <a:tr h="370840">
                <a:tc>
                  <a:txBody>
                    <a:bodyPr/>
                    <a:lstStyle/>
                    <a:p>
                      <a:r>
                        <a:rPr lang="en-US" dirty="0" err="1">
                          <a:solidFill>
                            <a:schemeClr val="tx1"/>
                          </a:solidFill>
                        </a:rPr>
                        <a:t>Tid</a:t>
                      </a:r>
                      <a:endParaRPr lang="en-US" dirty="0">
                        <a:solidFill>
                          <a:schemeClr val="tx1"/>
                        </a:solidFill>
                      </a:endParaRPr>
                    </a:p>
                  </a:txBody>
                  <a:tcPr/>
                </a:tc>
                <a:tc>
                  <a:txBody>
                    <a:bodyPr/>
                    <a:lstStyle/>
                    <a:p>
                      <a:r>
                        <a:rPr lang="en-US" dirty="0">
                          <a:solidFill>
                            <a:schemeClr val="tx1"/>
                          </a:solidFill>
                        </a:rPr>
                        <a:t>Refund</a:t>
                      </a:r>
                    </a:p>
                  </a:txBody>
                  <a:tcPr/>
                </a:tc>
                <a:tc>
                  <a:txBody>
                    <a:bodyPr/>
                    <a:lstStyle/>
                    <a:p>
                      <a:r>
                        <a:rPr lang="en-US" dirty="0">
                          <a:solidFill>
                            <a:schemeClr val="tx1"/>
                          </a:solidFill>
                        </a:rPr>
                        <a:t>Marital Status</a:t>
                      </a:r>
                    </a:p>
                  </a:txBody>
                  <a:tcPr/>
                </a:tc>
                <a:tc>
                  <a:txBody>
                    <a:bodyPr/>
                    <a:lstStyle/>
                    <a:p>
                      <a:r>
                        <a:rPr lang="en-US" dirty="0">
                          <a:solidFill>
                            <a:schemeClr val="tx1"/>
                          </a:solidFill>
                        </a:rPr>
                        <a:t>Taxable Income</a:t>
                      </a:r>
                    </a:p>
                  </a:txBody>
                  <a:tcPr/>
                </a:tc>
                <a:tc>
                  <a:txBody>
                    <a:bodyPr/>
                    <a:lstStyle/>
                    <a:p>
                      <a:r>
                        <a:rPr lang="en-US" dirty="0">
                          <a:solidFill>
                            <a:schemeClr val="tx1"/>
                          </a:solidFill>
                        </a:rPr>
                        <a:t>Evade</a:t>
                      </a:r>
                    </a:p>
                  </a:txBody>
                  <a:tcPr/>
                </a:tc>
                <a:extLst>
                  <a:ext uri="{0D108BD9-81ED-4DB2-BD59-A6C34878D82A}">
                    <a16:rowId xmlns:a16="http://schemas.microsoft.com/office/drawing/2014/main" val="10000"/>
                  </a:ext>
                </a:extLst>
              </a:tr>
              <a:tr h="259080">
                <a:tc>
                  <a:txBody>
                    <a:bodyPr/>
                    <a:lstStyle/>
                    <a:p>
                      <a:r>
                        <a:rPr lang="en-US" dirty="0">
                          <a:solidFill>
                            <a:schemeClr val="tx1"/>
                          </a:solidFill>
                        </a:rPr>
                        <a:t>1</a:t>
                      </a:r>
                    </a:p>
                  </a:txBody>
                  <a:tcPr/>
                </a:tc>
                <a:tc>
                  <a:txBody>
                    <a:bodyPr/>
                    <a:lstStyle/>
                    <a:p>
                      <a:r>
                        <a:rPr lang="en-US" dirty="0">
                          <a:solidFill>
                            <a:schemeClr val="tx1"/>
                          </a:solidFill>
                        </a:rPr>
                        <a:t>Yes</a:t>
                      </a:r>
                    </a:p>
                  </a:txBody>
                  <a:tcPr/>
                </a:tc>
                <a:tc>
                  <a:txBody>
                    <a:bodyPr/>
                    <a:lstStyle/>
                    <a:p>
                      <a:r>
                        <a:rPr lang="en-US" dirty="0">
                          <a:solidFill>
                            <a:schemeClr val="tx1"/>
                          </a:solidFill>
                        </a:rPr>
                        <a:t>Single</a:t>
                      </a:r>
                    </a:p>
                  </a:txBody>
                  <a:tcPr/>
                </a:tc>
                <a:tc>
                  <a:txBody>
                    <a:bodyPr/>
                    <a:lstStyle/>
                    <a:p>
                      <a:r>
                        <a:rPr lang="en-US" dirty="0">
                          <a:solidFill>
                            <a:schemeClr val="tx1"/>
                          </a:solidFill>
                        </a:rPr>
                        <a:t>125K</a:t>
                      </a:r>
                    </a:p>
                  </a:txBody>
                  <a:tcPr/>
                </a:tc>
                <a:tc>
                  <a:txBody>
                    <a:bodyPr/>
                    <a:lstStyle/>
                    <a:p>
                      <a:r>
                        <a:rPr lang="en-US" dirty="0">
                          <a:solidFill>
                            <a:schemeClr val="tx1"/>
                          </a:solidFill>
                        </a:rPr>
                        <a:t>No</a:t>
                      </a:r>
                    </a:p>
                  </a:txBody>
                  <a:tcPr/>
                </a:tc>
                <a:extLst>
                  <a:ext uri="{0D108BD9-81ED-4DB2-BD59-A6C34878D82A}">
                    <a16:rowId xmlns:a16="http://schemas.microsoft.com/office/drawing/2014/main" val="10001"/>
                  </a:ext>
                </a:extLst>
              </a:tr>
              <a:tr h="266700">
                <a:tc>
                  <a:txBody>
                    <a:bodyPr/>
                    <a:lstStyle/>
                    <a:p>
                      <a:r>
                        <a:rPr lang="en-US" dirty="0">
                          <a:solidFill>
                            <a:schemeClr val="tx1"/>
                          </a:solidFill>
                        </a:rPr>
                        <a:t>2</a:t>
                      </a:r>
                    </a:p>
                  </a:txBody>
                  <a:tcPr/>
                </a:tc>
                <a:tc>
                  <a:txBody>
                    <a:bodyPr/>
                    <a:lstStyle/>
                    <a:p>
                      <a:r>
                        <a:rPr lang="en-US" dirty="0">
                          <a:solidFill>
                            <a:schemeClr val="tx1"/>
                          </a:solidFill>
                        </a:rPr>
                        <a:t>No</a:t>
                      </a:r>
                    </a:p>
                  </a:txBody>
                  <a:tcPr/>
                </a:tc>
                <a:tc>
                  <a:txBody>
                    <a:bodyPr/>
                    <a:lstStyle/>
                    <a:p>
                      <a:r>
                        <a:rPr lang="en-US" dirty="0">
                          <a:solidFill>
                            <a:schemeClr val="tx1"/>
                          </a:solidFill>
                        </a:rPr>
                        <a:t>Married</a:t>
                      </a:r>
                    </a:p>
                  </a:txBody>
                  <a:tcPr/>
                </a:tc>
                <a:tc>
                  <a:txBody>
                    <a:bodyPr/>
                    <a:lstStyle/>
                    <a:p>
                      <a:r>
                        <a:rPr lang="en-US" dirty="0">
                          <a:solidFill>
                            <a:schemeClr val="tx1"/>
                          </a:solidFill>
                        </a:rPr>
                        <a:t>100K</a:t>
                      </a:r>
                    </a:p>
                  </a:txBody>
                  <a:tcPr/>
                </a:tc>
                <a:tc>
                  <a:txBody>
                    <a:bodyPr/>
                    <a:lstStyle/>
                    <a:p>
                      <a:r>
                        <a:rPr lang="en-US" dirty="0">
                          <a:solidFill>
                            <a:schemeClr val="tx1"/>
                          </a:solidFill>
                        </a:rPr>
                        <a:t>No</a:t>
                      </a:r>
                    </a:p>
                  </a:txBody>
                  <a:tcPr/>
                </a:tc>
                <a:extLst>
                  <a:ext uri="{0D108BD9-81ED-4DB2-BD59-A6C34878D82A}">
                    <a16:rowId xmlns:a16="http://schemas.microsoft.com/office/drawing/2014/main" val="10002"/>
                  </a:ext>
                </a:extLst>
              </a:tr>
              <a:tr h="274320">
                <a:tc>
                  <a:txBody>
                    <a:bodyPr/>
                    <a:lstStyle/>
                    <a:p>
                      <a:r>
                        <a:rPr lang="en-US" dirty="0">
                          <a:solidFill>
                            <a:schemeClr val="tx1"/>
                          </a:solidFill>
                        </a:rPr>
                        <a:t>3</a:t>
                      </a:r>
                    </a:p>
                  </a:txBody>
                  <a:tcPr/>
                </a:tc>
                <a:tc>
                  <a:txBody>
                    <a:bodyPr/>
                    <a:lstStyle/>
                    <a:p>
                      <a:r>
                        <a:rPr lang="en-US" dirty="0">
                          <a:solidFill>
                            <a:schemeClr val="tx1"/>
                          </a:solidFill>
                        </a:rPr>
                        <a:t>No</a:t>
                      </a:r>
                    </a:p>
                  </a:txBody>
                  <a:tcPr/>
                </a:tc>
                <a:tc>
                  <a:txBody>
                    <a:bodyPr/>
                    <a:lstStyle/>
                    <a:p>
                      <a:r>
                        <a:rPr lang="en-US" dirty="0">
                          <a:solidFill>
                            <a:schemeClr val="tx1"/>
                          </a:solidFill>
                        </a:rPr>
                        <a:t>Single</a:t>
                      </a:r>
                    </a:p>
                  </a:txBody>
                  <a:tcPr/>
                </a:tc>
                <a:tc>
                  <a:txBody>
                    <a:bodyPr/>
                    <a:lstStyle/>
                    <a:p>
                      <a:r>
                        <a:rPr lang="en-US" dirty="0">
                          <a:solidFill>
                            <a:schemeClr val="tx1"/>
                          </a:solidFill>
                        </a:rPr>
                        <a:t>70K</a:t>
                      </a:r>
                    </a:p>
                  </a:txBody>
                  <a:tcPr/>
                </a:tc>
                <a:tc>
                  <a:txBody>
                    <a:bodyPr/>
                    <a:lstStyle/>
                    <a:p>
                      <a:r>
                        <a:rPr lang="en-US" dirty="0">
                          <a:solidFill>
                            <a:schemeClr val="tx1"/>
                          </a:solidFill>
                        </a:rPr>
                        <a:t>No</a:t>
                      </a:r>
                    </a:p>
                  </a:txBody>
                  <a:tcPr/>
                </a:tc>
                <a:extLst>
                  <a:ext uri="{0D108BD9-81ED-4DB2-BD59-A6C34878D82A}">
                    <a16:rowId xmlns:a16="http://schemas.microsoft.com/office/drawing/2014/main" val="10003"/>
                  </a:ext>
                </a:extLst>
              </a:tr>
              <a:tr h="281940">
                <a:tc>
                  <a:txBody>
                    <a:bodyPr/>
                    <a:lstStyle/>
                    <a:p>
                      <a:r>
                        <a:rPr lang="en-US" dirty="0">
                          <a:solidFill>
                            <a:schemeClr val="tx1"/>
                          </a:solidFill>
                        </a:rPr>
                        <a:t>4</a:t>
                      </a:r>
                    </a:p>
                  </a:txBody>
                  <a:tcPr/>
                </a:tc>
                <a:tc>
                  <a:txBody>
                    <a:bodyPr/>
                    <a:lstStyle/>
                    <a:p>
                      <a:r>
                        <a:rPr lang="en-US" dirty="0">
                          <a:solidFill>
                            <a:schemeClr val="tx1"/>
                          </a:solidFill>
                        </a:rPr>
                        <a:t>Yes</a:t>
                      </a:r>
                    </a:p>
                  </a:txBody>
                  <a:tcPr/>
                </a:tc>
                <a:tc>
                  <a:txBody>
                    <a:bodyPr/>
                    <a:lstStyle/>
                    <a:p>
                      <a:r>
                        <a:rPr lang="en-US" dirty="0">
                          <a:solidFill>
                            <a:schemeClr val="tx1"/>
                          </a:solidFill>
                        </a:rPr>
                        <a:t>Married</a:t>
                      </a:r>
                    </a:p>
                  </a:txBody>
                  <a:tcPr/>
                </a:tc>
                <a:tc>
                  <a:txBody>
                    <a:bodyPr/>
                    <a:lstStyle/>
                    <a:p>
                      <a:r>
                        <a:rPr lang="en-US" dirty="0">
                          <a:solidFill>
                            <a:schemeClr val="tx1"/>
                          </a:solidFill>
                        </a:rPr>
                        <a:t>120K</a:t>
                      </a:r>
                    </a:p>
                  </a:txBody>
                  <a:tcPr/>
                </a:tc>
                <a:tc>
                  <a:txBody>
                    <a:bodyPr/>
                    <a:lstStyle/>
                    <a:p>
                      <a:r>
                        <a:rPr lang="en-US" dirty="0">
                          <a:solidFill>
                            <a:schemeClr val="tx1"/>
                          </a:solidFill>
                        </a:rPr>
                        <a:t>No</a:t>
                      </a:r>
                    </a:p>
                  </a:txBody>
                  <a:tcPr/>
                </a:tc>
                <a:extLst>
                  <a:ext uri="{0D108BD9-81ED-4DB2-BD59-A6C34878D82A}">
                    <a16:rowId xmlns:a16="http://schemas.microsoft.com/office/drawing/2014/main" val="10004"/>
                  </a:ext>
                </a:extLst>
              </a:tr>
              <a:tr h="289560">
                <a:tc>
                  <a:txBody>
                    <a:bodyPr/>
                    <a:lstStyle/>
                    <a:p>
                      <a:r>
                        <a:rPr lang="en-US" dirty="0">
                          <a:solidFill>
                            <a:schemeClr val="tx1"/>
                          </a:solidFill>
                        </a:rPr>
                        <a:t>5</a:t>
                      </a:r>
                    </a:p>
                  </a:txBody>
                  <a:tcPr/>
                </a:tc>
                <a:tc>
                  <a:txBody>
                    <a:bodyPr/>
                    <a:lstStyle/>
                    <a:p>
                      <a:r>
                        <a:rPr lang="en-US" dirty="0">
                          <a:solidFill>
                            <a:schemeClr val="tx1"/>
                          </a:solidFill>
                        </a:rPr>
                        <a:t>No</a:t>
                      </a:r>
                    </a:p>
                  </a:txBody>
                  <a:tcPr/>
                </a:tc>
                <a:tc>
                  <a:txBody>
                    <a:bodyPr/>
                    <a:lstStyle/>
                    <a:p>
                      <a:r>
                        <a:rPr lang="en-US" dirty="0">
                          <a:solidFill>
                            <a:schemeClr val="tx1"/>
                          </a:solidFill>
                        </a:rPr>
                        <a:t>Divorced</a:t>
                      </a:r>
                    </a:p>
                  </a:txBody>
                  <a:tcPr/>
                </a:tc>
                <a:tc>
                  <a:txBody>
                    <a:bodyPr/>
                    <a:lstStyle/>
                    <a:p>
                      <a:r>
                        <a:rPr lang="en-US" dirty="0">
                          <a:solidFill>
                            <a:schemeClr val="tx1"/>
                          </a:solidFill>
                        </a:rPr>
                        <a:t>95K</a:t>
                      </a:r>
                    </a:p>
                  </a:txBody>
                  <a:tcPr/>
                </a:tc>
                <a:tc>
                  <a:txBody>
                    <a:bodyPr/>
                    <a:lstStyle/>
                    <a:p>
                      <a:r>
                        <a:rPr lang="en-US" dirty="0">
                          <a:solidFill>
                            <a:schemeClr val="tx1"/>
                          </a:solidFill>
                        </a:rPr>
                        <a:t>Yes</a:t>
                      </a:r>
                    </a:p>
                  </a:txBody>
                  <a:tcPr/>
                </a:tc>
                <a:extLst>
                  <a:ext uri="{0D108BD9-81ED-4DB2-BD59-A6C34878D82A}">
                    <a16:rowId xmlns:a16="http://schemas.microsoft.com/office/drawing/2014/main" val="10005"/>
                  </a:ext>
                </a:extLst>
              </a:tr>
              <a:tr h="297180">
                <a:tc>
                  <a:txBody>
                    <a:bodyPr/>
                    <a:lstStyle/>
                    <a:p>
                      <a:r>
                        <a:rPr lang="en-US" dirty="0">
                          <a:solidFill>
                            <a:schemeClr val="tx1"/>
                          </a:solidFill>
                        </a:rPr>
                        <a:t>6</a:t>
                      </a:r>
                    </a:p>
                  </a:txBody>
                  <a:tcPr/>
                </a:tc>
                <a:tc>
                  <a:txBody>
                    <a:bodyPr/>
                    <a:lstStyle/>
                    <a:p>
                      <a:r>
                        <a:rPr lang="en-US" dirty="0">
                          <a:solidFill>
                            <a:schemeClr val="tx1"/>
                          </a:solidFill>
                        </a:rPr>
                        <a:t>No</a:t>
                      </a:r>
                    </a:p>
                  </a:txBody>
                  <a:tcPr/>
                </a:tc>
                <a:tc>
                  <a:txBody>
                    <a:bodyPr/>
                    <a:lstStyle/>
                    <a:p>
                      <a:r>
                        <a:rPr lang="en-US" dirty="0">
                          <a:solidFill>
                            <a:schemeClr val="tx1"/>
                          </a:solidFill>
                        </a:rPr>
                        <a:t>Married</a:t>
                      </a:r>
                    </a:p>
                  </a:txBody>
                  <a:tcPr/>
                </a:tc>
                <a:tc>
                  <a:txBody>
                    <a:bodyPr/>
                    <a:lstStyle/>
                    <a:p>
                      <a:r>
                        <a:rPr lang="en-US" dirty="0">
                          <a:solidFill>
                            <a:schemeClr val="tx1"/>
                          </a:solidFill>
                        </a:rPr>
                        <a:t>60K</a:t>
                      </a:r>
                    </a:p>
                  </a:txBody>
                  <a:tcPr/>
                </a:tc>
                <a:tc>
                  <a:txBody>
                    <a:bodyPr/>
                    <a:lstStyle/>
                    <a:p>
                      <a:r>
                        <a:rPr lang="en-US" dirty="0">
                          <a:solidFill>
                            <a:schemeClr val="tx1"/>
                          </a:solidFill>
                        </a:rPr>
                        <a:t>No</a:t>
                      </a:r>
                    </a:p>
                  </a:txBody>
                  <a:tcPr/>
                </a:tc>
                <a:extLst>
                  <a:ext uri="{0D108BD9-81ED-4DB2-BD59-A6C34878D82A}">
                    <a16:rowId xmlns:a16="http://schemas.microsoft.com/office/drawing/2014/main" val="10006"/>
                  </a:ext>
                </a:extLst>
              </a:tr>
              <a:tr h="304800">
                <a:tc>
                  <a:txBody>
                    <a:bodyPr/>
                    <a:lstStyle/>
                    <a:p>
                      <a:r>
                        <a:rPr lang="en-US" dirty="0">
                          <a:solidFill>
                            <a:schemeClr val="tx1"/>
                          </a:solidFill>
                        </a:rPr>
                        <a:t>7</a:t>
                      </a:r>
                    </a:p>
                  </a:txBody>
                  <a:tcPr/>
                </a:tc>
                <a:tc>
                  <a:txBody>
                    <a:bodyPr/>
                    <a:lstStyle/>
                    <a:p>
                      <a:r>
                        <a:rPr lang="en-US" dirty="0">
                          <a:solidFill>
                            <a:schemeClr val="tx1"/>
                          </a:solidFill>
                        </a:rPr>
                        <a:t>Yes</a:t>
                      </a:r>
                    </a:p>
                  </a:txBody>
                  <a:tcPr/>
                </a:tc>
                <a:tc>
                  <a:txBody>
                    <a:bodyPr/>
                    <a:lstStyle/>
                    <a:p>
                      <a:r>
                        <a:rPr lang="en-US" dirty="0">
                          <a:solidFill>
                            <a:schemeClr val="tx1"/>
                          </a:solidFill>
                        </a:rPr>
                        <a:t>Divorced</a:t>
                      </a:r>
                    </a:p>
                  </a:txBody>
                  <a:tcPr/>
                </a:tc>
                <a:tc>
                  <a:txBody>
                    <a:bodyPr/>
                    <a:lstStyle/>
                    <a:p>
                      <a:r>
                        <a:rPr lang="en-US" dirty="0">
                          <a:solidFill>
                            <a:schemeClr val="tx1"/>
                          </a:solidFill>
                        </a:rPr>
                        <a:t>220K</a:t>
                      </a:r>
                    </a:p>
                  </a:txBody>
                  <a:tcPr/>
                </a:tc>
                <a:tc>
                  <a:txBody>
                    <a:bodyPr/>
                    <a:lstStyle/>
                    <a:p>
                      <a:r>
                        <a:rPr lang="en-US" dirty="0">
                          <a:solidFill>
                            <a:schemeClr val="tx1"/>
                          </a:solidFill>
                        </a:rPr>
                        <a:t>No</a:t>
                      </a:r>
                    </a:p>
                  </a:txBody>
                  <a:tcPr/>
                </a:tc>
                <a:extLst>
                  <a:ext uri="{0D108BD9-81ED-4DB2-BD59-A6C34878D82A}">
                    <a16:rowId xmlns:a16="http://schemas.microsoft.com/office/drawing/2014/main" val="10007"/>
                  </a:ext>
                </a:extLst>
              </a:tr>
              <a:tr h="304800">
                <a:tc>
                  <a:txBody>
                    <a:bodyPr/>
                    <a:lstStyle/>
                    <a:p>
                      <a:r>
                        <a:rPr lang="en-US" dirty="0">
                          <a:solidFill>
                            <a:schemeClr val="tx1"/>
                          </a:solidFill>
                        </a:rPr>
                        <a:t>8</a:t>
                      </a:r>
                    </a:p>
                  </a:txBody>
                  <a:tcPr/>
                </a:tc>
                <a:tc>
                  <a:txBody>
                    <a:bodyPr/>
                    <a:lstStyle/>
                    <a:p>
                      <a:r>
                        <a:rPr lang="en-US" dirty="0">
                          <a:solidFill>
                            <a:schemeClr val="tx1"/>
                          </a:solidFill>
                        </a:rPr>
                        <a:t>No</a:t>
                      </a:r>
                    </a:p>
                  </a:txBody>
                  <a:tcPr/>
                </a:tc>
                <a:tc>
                  <a:txBody>
                    <a:bodyPr/>
                    <a:lstStyle/>
                    <a:p>
                      <a:r>
                        <a:rPr lang="en-US" dirty="0">
                          <a:solidFill>
                            <a:schemeClr val="tx1"/>
                          </a:solidFill>
                        </a:rPr>
                        <a:t>Single</a:t>
                      </a:r>
                    </a:p>
                  </a:txBody>
                  <a:tcPr/>
                </a:tc>
                <a:tc>
                  <a:txBody>
                    <a:bodyPr/>
                    <a:lstStyle/>
                    <a:p>
                      <a:r>
                        <a:rPr lang="en-US" dirty="0">
                          <a:solidFill>
                            <a:schemeClr val="tx1"/>
                          </a:solidFill>
                        </a:rPr>
                        <a:t>85K</a:t>
                      </a:r>
                    </a:p>
                  </a:txBody>
                  <a:tcPr/>
                </a:tc>
                <a:tc>
                  <a:txBody>
                    <a:bodyPr/>
                    <a:lstStyle/>
                    <a:p>
                      <a:r>
                        <a:rPr lang="en-US" dirty="0">
                          <a:solidFill>
                            <a:schemeClr val="tx1"/>
                          </a:solidFill>
                        </a:rPr>
                        <a:t>Yes</a:t>
                      </a:r>
                    </a:p>
                  </a:txBody>
                  <a:tcPr/>
                </a:tc>
                <a:extLst>
                  <a:ext uri="{0D108BD9-81ED-4DB2-BD59-A6C34878D82A}">
                    <a16:rowId xmlns:a16="http://schemas.microsoft.com/office/drawing/2014/main" val="10008"/>
                  </a:ext>
                </a:extLst>
              </a:tr>
              <a:tr h="297180">
                <a:tc>
                  <a:txBody>
                    <a:bodyPr/>
                    <a:lstStyle/>
                    <a:p>
                      <a:r>
                        <a:rPr lang="en-US" dirty="0">
                          <a:solidFill>
                            <a:schemeClr val="tx1"/>
                          </a:solidFill>
                        </a:rPr>
                        <a:t>9</a:t>
                      </a:r>
                    </a:p>
                  </a:txBody>
                  <a:tcPr/>
                </a:tc>
                <a:tc>
                  <a:txBody>
                    <a:bodyPr/>
                    <a:lstStyle/>
                    <a:p>
                      <a:r>
                        <a:rPr lang="en-US" dirty="0">
                          <a:solidFill>
                            <a:schemeClr val="tx1"/>
                          </a:solidFill>
                        </a:rPr>
                        <a:t>No</a:t>
                      </a:r>
                    </a:p>
                  </a:txBody>
                  <a:tcPr/>
                </a:tc>
                <a:tc>
                  <a:txBody>
                    <a:bodyPr/>
                    <a:lstStyle/>
                    <a:p>
                      <a:r>
                        <a:rPr lang="en-US" dirty="0">
                          <a:solidFill>
                            <a:schemeClr val="tx1"/>
                          </a:solidFill>
                        </a:rPr>
                        <a:t>Married</a:t>
                      </a:r>
                    </a:p>
                  </a:txBody>
                  <a:tcPr/>
                </a:tc>
                <a:tc>
                  <a:txBody>
                    <a:bodyPr/>
                    <a:lstStyle/>
                    <a:p>
                      <a:r>
                        <a:rPr lang="en-US" dirty="0">
                          <a:solidFill>
                            <a:schemeClr val="tx1"/>
                          </a:solidFill>
                        </a:rPr>
                        <a:t>75K</a:t>
                      </a:r>
                    </a:p>
                  </a:txBody>
                  <a:tcPr/>
                </a:tc>
                <a:tc>
                  <a:txBody>
                    <a:bodyPr/>
                    <a:lstStyle/>
                    <a:p>
                      <a:r>
                        <a:rPr lang="en-US" dirty="0">
                          <a:solidFill>
                            <a:schemeClr val="tx1"/>
                          </a:solidFill>
                        </a:rPr>
                        <a:t>No</a:t>
                      </a:r>
                    </a:p>
                  </a:txBody>
                  <a:tcPr/>
                </a:tc>
                <a:extLst>
                  <a:ext uri="{0D108BD9-81ED-4DB2-BD59-A6C34878D82A}">
                    <a16:rowId xmlns:a16="http://schemas.microsoft.com/office/drawing/2014/main" val="10009"/>
                  </a:ext>
                </a:extLst>
              </a:tr>
              <a:tr h="228600">
                <a:tc>
                  <a:txBody>
                    <a:bodyPr/>
                    <a:lstStyle/>
                    <a:p>
                      <a:r>
                        <a:rPr lang="en-US" dirty="0">
                          <a:solidFill>
                            <a:schemeClr val="tx1"/>
                          </a:solidFill>
                        </a:rPr>
                        <a:t>10</a:t>
                      </a:r>
                    </a:p>
                  </a:txBody>
                  <a:tcPr/>
                </a:tc>
                <a:tc>
                  <a:txBody>
                    <a:bodyPr/>
                    <a:lstStyle/>
                    <a:p>
                      <a:r>
                        <a:rPr lang="en-US" dirty="0">
                          <a:solidFill>
                            <a:schemeClr val="tx1"/>
                          </a:solidFill>
                        </a:rPr>
                        <a:t>No</a:t>
                      </a:r>
                    </a:p>
                  </a:txBody>
                  <a:tcPr/>
                </a:tc>
                <a:tc>
                  <a:txBody>
                    <a:bodyPr/>
                    <a:lstStyle/>
                    <a:p>
                      <a:r>
                        <a:rPr lang="en-US" dirty="0">
                          <a:solidFill>
                            <a:schemeClr val="tx1"/>
                          </a:solidFill>
                        </a:rPr>
                        <a:t>Single</a:t>
                      </a:r>
                    </a:p>
                  </a:txBody>
                  <a:tcPr/>
                </a:tc>
                <a:tc>
                  <a:txBody>
                    <a:bodyPr/>
                    <a:lstStyle/>
                    <a:p>
                      <a:r>
                        <a:rPr lang="en-US" dirty="0">
                          <a:solidFill>
                            <a:schemeClr val="tx1"/>
                          </a:solidFill>
                        </a:rPr>
                        <a:t>90K</a:t>
                      </a:r>
                    </a:p>
                  </a:txBody>
                  <a:tcPr/>
                </a:tc>
                <a:tc>
                  <a:txBody>
                    <a:bodyPr/>
                    <a:lstStyle/>
                    <a:p>
                      <a:r>
                        <a:rPr lang="en-US" dirty="0">
                          <a:solidFill>
                            <a:schemeClr val="tx1"/>
                          </a:solidFill>
                        </a:rPr>
                        <a:t>Yes</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1256436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9"/>
          <p:cNvSpPr txBox="1">
            <a:spLocks noGrp="1"/>
          </p:cNvSpPr>
          <p:nvPr>
            <p:ph type="title"/>
          </p:nvPr>
        </p:nvSpPr>
        <p:spPr>
          <a:xfrm>
            <a:off x="26894" y="762000"/>
            <a:ext cx="8534100" cy="5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3600"/>
              <a:buFont typeface="Times New Roman"/>
              <a:buNone/>
            </a:pPr>
            <a:r>
              <a:rPr lang="en-US" dirty="0">
                <a:solidFill>
                  <a:srgbClr val="000000"/>
                </a:solidFill>
                <a:latin typeface="Trebuchet MS"/>
                <a:ea typeface="Trebuchet MS"/>
                <a:cs typeface="Trebuchet MS"/>
                <a:sym typeface="Trebuchet MS"/>
              </a:rPr>
              <a:t>Application </a:t>
            </a:r>
            <a:r>
              <a:rPr lang="en-US" dirty="0" smtClean="0">
                <a:solidFill>
                  <a:srgbClr val="000000"/>
                </a:solidFill>
                <a:latin typeface="Trebuchet MS"/>
                <a:ea typeface="Trebuchet MS"/>
                <a:cs typeface="Trebuchet MS"/>
                <a:sym typeface="Trebuchet MS"/>
              </a:rPr>
              <a:t>Types</a:t>
            </a:r>
            <a:endParaRPr dirty="0">
              <a:solidFill>
                <a:srgbClr val="000000"/>
              </a:solidFill>
              <a:latin typeface="Trebuchet MS"/>
              <a:ea typeface="Trebuchet MS"/>
              <a:cs typeface="Trebuchet MS"/>
              <a:sym typeface="Trebuchet MS"/>
            </a:endParaRPr>
          </a:p>
        </p:txBody>
      </p:sp>
      <p:sp>
        <p:nvSpPr>
          <p:cNvPr id="389" name="Google Shape;389;p59"/>
          <p:cNvSpPr txBox="1">
            <a:spLocks noGrp="1"/>
          </p:cNvSpPr>
          <p:nvPr>
            <p:ph type="body" idx="1"/>
          </p:nvPr>
        </p:nvSpPr>
        <p:spPr>
          <a:xfrm>
            <a:off x="685800" y="1371600"/>
            <a:ext cx="8139000" cy="46878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smtClean="0">
                <a:latin typeface="+mj-lt"/>
                <a:ea typeface="Times New Roman"/>
                <a:cs typeface="Times New Roman"/>
                <a:sym typeface="Times New Roman"/>
              </a:rPr>
              <a:t>Medical </a:t>
            </a:r>
            <a:r>
              <a:rPr lang="en-US" b="0" i="0" u="none" strike="noStrike" cap="none" dirty="0">
                <a:latin typeface="+mj-lt"/>
                <a:ea typeface="Times New Roman"/>
                <a:cs typeface="Times New Roman"/>
                <a:sym typeface="Times New Roman"/>
              </a:rPr>
              <a:t>diagnosis</a:t>
            </a:r>
            <a:endParaRPr dirty="0">
              <a:latin typeface="+mj-lt"/>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a:latin typeface="+mj-lt"/>
                <a:ea typeface="Times New Roman"/>
                <a:cs typeface="Times New Roman"/>
                <a:sym typeface="Times New Roman"/>
              </a:rPr>
              <a:t>Credit card applications or transactions</a:t>
            </a:r>
            <a:endParaRPr dirty="0">
              <a:latin typeface="+mj-lt"/>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a:latin typeface="+mj-lt"/>
                <a:ea typeface="Times New Roman"/>
                <a:cs typeface="Times New Roman"/>
                <a:sym typeface="Times New Roman"/>
              </a:rPr>
              <a:t>Fraud detection in e-commerce</a:t>
            </a:r>
            <a:endParaRPr dirty="0">
              <a:latin typeface="+mj-lt"/>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a:latin typeface="+mj-lt"/>
                <a:ea typeface="Times New Roman"/>
                <a:cs typeface="Times New Roman"/>
                <a:sym typeface="Times New Roman"/>
              </a:rPr>
              <a:t>Worm detection in network packets</a:t>
            </a:r>
            <a:endParaRPr dirty="0">
              <a:latin typeface="+mj-lt"/>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a:latin typeface="+mj-lt"/>
                <a:ea typeface="Times New Roman"/>
                <a:cs typeface="Times New Roman"/>
                <a:sym typeface="Times New Roman"/>
              </a:rPr>
              <a:t>Spam filtering in email</a:t>
            </a:r>
            <a:endParaRPr dirty="0">
              <a:latin typeface="+mj-lt"/>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a:latin typeface="+mj-lt"/>
                <a:ea typeface="Times New Roman"/>
                <a:cs typeface="Times New Roman"/>
                <a:sym typeface="Times New Roman"/>
              </a:rPr>
              <a:t>Recommended articles in a newspaper</a:t>
            </a:r>
            <a:endParaRPr dirty="0">
              <a:latin typeface="+mj-lt"/>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a:latin typeface="+mj-lt"/>
                <a:ea typeface="Times New Roman"/>
                <a:cs typeface="Times New Roman"/>
                <a:sym typeface="Times New Roman"/>
              </a:rPr>
              <a:t>Recommended books, movies, music, or jokes</a:t>
            </a:r>
            <a:endParaRPr dirty="0">
              <a:latin typeface="+mj-lt"/>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a:latin typeface="+mj-lt"/>
                <a:ea typeface="Times New Roman"/>
                <a:cs typeface="Times New Roman"/>
                <a:sym typeface="Times New Roman"/>
              </a:rPr>
              <a:t>Financial investments</a:t>
            </a:r>
            <a:endParaRPr dirty="0">
              <a:latin typeface="+mj-lt"/>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a:latin typeface="+mj-lt"/>
                <a:ea typeface="Times New Roman"/>
                <a:cs typeface="Times New Roman"/>
                <a:sym typeface="Times New Roman"/>
              </a:rPr>
              <a:t>DNA sequences</a:t>
            </a:r>
            <a:endParaRPr dirty="0">
              <a:latin typeface="+mj-lt"/>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a:latin typeface="+mj-lt"/>
                <a:ea typeface="Times New Roman"/>
                <a:cs typeface="Times New Roman"/>
                <a:sym typeface="Times New Roman"/>
              </a:rPr>
              <a:t>Spoken words</a:t>
            </a:r>
            <a:endParaRPr dirty="0">
              <a:latin typeface="+mj-lt"/>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a:latin typeface="+mj-lt"/>
                <a:ea typeface="Times New Roman"/>
                <a:cs typeface="Times New Roman"/>
                <a:sym typeface="Times New Roman"/>
              </a:rPr>
              <a:t>Handwritten letters</a:t>
            </a:r>
            <a:endParaRPr dirty="0">
              <a:latin typeface="+mj-lt"/>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dirty="0">
                <a:latin typeface="+mj-lt"/>
                <a:ea typeface="Times New Roman"/>
                <a:cs typeface="Times New Roman"/>
                <a:sym typeface="Times New Roman"/>
              </a:rPr>
              <a:t>Astronomical images</a:t>
            </a:r>
            <a:endParaRPr dirty="0">
              <a:latin typeface="+mj-lt"/>
            </a:endParaRPr>
          </a:p>
          <a:p>
            <a:pPr marL="342900" marR="0" lvl="0" indent="-215900" algn="l" rtl="0">
              <a:lnSpc>
                <a:spcPct val="100000"/>
              </a:lnSpc>
              <a:spcBef>
                <a:spcPts val="400"/>
              </a:spcBef>
              <a:spcAft>
                <a:spcPts val="0"/>
              </a:spcAft>
              <a:buClr>
                <a:srgbClr val="FF0000"/>
              </a:buClr>
              <a:buSzPts val="2000"/>
              <a:buFont typeface="Times New Roman"/>
              <a:buNone/>
            </a:pPr>
            <a:endParaRPr sz="2000" b="0" i="0" u="none" strike="noStrike" cap="none" dirty="0">
              <a:solidFill>
                <a:srgbClr val="333399"/>
              </a:solidFill>
              <a:latin typeface="Times New Roman"/>
              <a:ea typeface="Times New Roman"/>
              <a:cs typeface="Times New Roman"/>
              <a:sym typeface="Times New Roman"/>
            </a:endParaRPr>
          </a:p>
        </p:txBody>
      </p:sp>
      <p:sp>
        <p:nvSpPr>
          <p:cNvPr id="390" name="Google Shape;390;p59"/>
          <p:cNvSpPr txBox="1"/>
          <p:nvPr/>
        </p:nvSpPr>
        <p:spPr>
          <a:xfrm>
            <a:off x="78753" y="6570550"/>
            <a:ext cx="2620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a:latin typeface="Trebuchet MS"/>
                <a:ea typeface="Trebuchet MS"/>
                <a:cs typeface="Trebuchet MS"/>
                <a:sym typeface="Trebuchet MS"/>
              </a:rPr>
              <a:t>Slide credit: </a:t>
            </a:r>
            <a:r>
              <a:rPr lang="en-US">
                <a:latin typeface="Trebuchet MS"/>
                <a:ea typeface="Trebuchet MS"/>
                <a:cs typeface="Trebuchet MS"/>
                <a:sym typeface="Trebuchet MS"/>
              </a:rPr>
              <a:t>Ray Mooney</a:t>
            </a:r>
            <a:endParaRPr sz="1400">
              <a:latin typeface="Trebuchet MS"/>
              <a:ea typeface="Trebuchet MS"/>
              <a:cs typeface="Trebuchet MS"/>
              <a:sym typeface="Trebuchet MS"/>
            </a:endParaRPr>
          </a:p>
        </p:txBody>
      </p:sp>
    </p:spTree>
    <p:extLst>
      <p:ext uri="{BB962C8B-B14F-4D97-AF65-F5344CB8AC3E}">
        <p14:creationId xmlns:p14="http://schemas.microsoft.com/office/powerpoint/2010/main" val="176335704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Rectangle 2"/>
          <p:cNvSpPr>
            <a:spLocks noGrp="1" noChangeArrowheads="1"/>
          </p:cNvSpPr>
          <p:nvPr>
            <p:ph type="title"/>
          </p:nvPr>
        </p:nvSpPr>
        <p:spPr>
          <a:xfrm>
            <a:off x="152400" y="746126"/>
            <a:ext cx="7886700" cy="396874"/>
          </a:xfrm>
        </p:spPr>
        <p:txBody>
          <a:bodyPr>
            <a:noAutofit/>
          </a:bodyPr>
          <a:lstStyle/>
          <a:p>
            <a:r>
              <a:rPr lang="en-US" altLang="en-US" sz="3600" b="1" dirty="0">
                <a:latin typeface="Times New Roman" panose="02020603050405020304" pitchFamily="18" charset="0"/>
                <a:cs typeface="Times New Roman" panose="02020603050405020304" pitchFamily="18" charset="0"/>
              </a:rPr>
              <a:t>Example of </a:t>
            </a:r>
            <a:r>
              <a:rPr lang="en-US" altLang="en-US" sz="3600" b="1" dirty="0" smtClean="0">
                <a:latin typeface="Times New Roman" panose="02020603050405020304" pitchFamily="18" charset="0"/>
                <a:cs typeface="Times New Roman" panose="02020603050405020304" pitchFamily="18" charset="0"/>
              </a:rPr>
              <a:t>Naïve </a:t>
            </a:r>
            <a:r>
              <a:rPr lang="en-US" altLang="en-US" sz="3600" b="1" dirty="0">
                <a:latin typeface="Times New Roman" panose="02020603050405020304" pitchFamily="18" charset="0"/>
                <a:cs typeface="Times New Roman" panose="02020603050405020304" pitchFamily="18" charset="0"/>
              </a:rPr>
              <a:t>Bayes Classifier</a:t>
            </a:r>
          </a:p>
        </p:txBody>
      </p:sp>
      <p:graphicFrame>
        <p:nvGraphicFramePr>
          <p:cNvPr id="1075204" name="Object 4"/>
          <p:cNvGraphicFramePr>
            <a:graphicFrameLocks noChangeAspect="1"/>
          </p:cNvGraphicFramePr>
          <p:nvPr>
            <p:extLst>
              <p:ext uri="{D42A27DB-BD31-4B8C-83A1-F6EECF244321}">
                <p14:modId xmlns:p14="http://schemas.microsoft.com/office/powerpoint/2010/main" val="1246440791"/>
              </p:ext>
            </p:extLst>
          </p:nvPr>
        </p:nvGraphicFramePr>
        <p:xfrm>
          <a:off x="4953000" y="1787236"/>
          <a:ext cx="3485700" cy="285660"/>
        </p:xfrm>
        <a:graphic>
          <a:graphicData uri="http://schemas.openxmlformats.org/presentationml/2006/ole">
            <mc:AlternateContent xmlns:mc="http://schemas.openxmlformats.org/markup-compatibility/2006">
              <mc:Choice xmlns:v="urn:schemas-microsoft-com:vml" Requires="v">
                <p:oleObj spid="_x0000_s11266" name="Equation" r:id="rId3" imgW="2323800" imgH="190440" progId="Equation.3">
                  <p:embed/>
                </p:oleObj>
              </mc:Choice>
              <mc:Fallback>
                <p:oleObj name="Equation" r:id="rId3" imgW="2323800" imgH="190440" progId="Equation.3">
                  <p:embed/>
                  <p:pic>
                    <p:nvPicPr>
                      <p:cNvPr id="1075204" name="Object 4"/>
                      <p:cNvPicPr>
                        <a:picLocks noChangeAspect="1" noChangeArrowheads="1"/>
                      </p:cNvPicPr>
                      <p:nvPr/>
                    </p:nvPicPr>
                    <p:blipFill>
                      <a:blip r:embed="rId4"/>
                      <a:srcRect/>
                      <a:stretch>
                        <a:fillRect/>
                      </a:stretch>
                    </p:blipFill>
                    <p:spPr bwMode="auto">
                      <a:xfrm>
                        <a:off x="4953000" y="1787236"/>
                        <a:ext cx="3485700" cy="285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05" name="Rectangle 5"/>
          <p:cNvSpPr>
            <a:spLocks noChangeArrowheads="1"/>
          </p:cNvSpPr>
          <p:nvPr/>
        </p:nvSpPr>
        <p:spPr bwMode="auto">
          <a:xfrm>
            <a:off x="4572000" y="2209800"/>
            <a:ext cx="4953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92100" indent="-2921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P(</a:t>
            </a:r>
            <a:r>
              <a:rPr kumimoji="0" lang="en-US" altLang="en-US" sz="1600" b="0" i="0" u="none" strike="noStrike" kern="1200" cap="none" spc="0" normalizeH="0" baseline="0" noProof="0" dirty="0" err="1">
                <a:ln>
                  <a:noFill/>
                </a:ln>
                <a:solidFill>
                  <a:prstClr val="black"/>
                </a:solidFill>
                <a:effectLst/>
                <a:uLnTx/>
                <a:uFillTx/>
                <a:cs typeface="Times New Roman" panose="02020603050405020304" pitchFamily="18" charset="0"/>
              </a:rPr>
              <a:t>X|Class</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=No) = P(Refund=</a:t>
            </a:r>
            <a:r>
              <a:rPr kumimoji="0" lang="en-US" altLang="en-US" sz="1600" b="0" i="0" u="none" strike="noStrike" kern="1200" cap="none" spc="0" normalizeH="0" baseline="0" noProof="0" dirty="0" err="1">
                <a:ln>
                  <a:noFill/>
                </a:ln>
                <a:solidFill>
                  <a:prstClr val="black"/>
                </a:solidFill>
                <a:effectLst/>
                <a:uLnTx/>
                <a:uFillTx/>
                <a:cs typeface="Times New Roman" panose="02020603050405020304" pitchFamily="18" charset="0"/>
              </a:rPr>
              <a:t>No|Class</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=No)</a:t>
            </a:r>
            <a:b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b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		 </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sym typeface="Symbol" panose="05050102010706020507" pitchFamily="18" charset="2"/>
              </a:rPr>
              <a:t> P(Married| </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Class=No)</a:t>
            </a:r>
            <a:b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b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		 </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sym typeface="Symbol" panose="05050102010706020507" pitchFamily="18" charset="2"/>
              </a:rPr>
              <a:t></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 P(Income=120K| Class=No)</a:t>
            </a:r>
            <a:b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b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	              = 4/7 </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sym typeface="Symbol" panose="05050102010706020507" pitchFamily="18" charset="2"/>
              </a:rPr>
              <a:t> 4/7  0.0069 = 0.0023</a:t>
            </a: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defRPr/>
            </a:pPr>
            <a:endParaRPr kumimoji="0" lang="en-US" altLang="en-US" sz="800" b="0" i="0" u="none" strike="noStrike" kern="1200" cap="none" spc="0" normalizeH="0" baseline="0" noProof="0" dirty="0">
              <a:ln>
                <a:noFill/>
              </a:ln>
              <a:solidFill>
                <a:prstClr val="black"/>
              </a:solidFill>
              <a:effectLst/>
              <a:uLnTx/>
              <a:uFillTx/>
              <a:cs typeface="Times New Roman" panose="02020603050405020304" pitchFamily="18" charset="0"/>
              <a:sym typeface="Symbol" panose="05050102010706020507" pitchFamily="18" charset="2"/>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P(</a:t>
            </a:r>
            <a:r>
              <a:rPr kumimoji="0" lang="en-US" altLang="en-US" sz="1600" b="0" i="0" u="none" strike="noStrike" kern="1200" cap="none" spc="0" normalizeH="0" baseline="0" noProof="0" dirty="0" err="1">
                <a:ln>
                  <a:noFill/>
                </a:ln>
                <a:solidFill>
                  <a:prstClr val="black"/>
                </a:solidFill>
                <a:effectLst/>
                <a:uLnTx/>
                <a:uFillTx/>
                <a:cs typeface="Times New Roman" panose="02020603050405020304" pitchFamily="18" charset="0"/>
              </a:rPr>
              <a:t>X|Class</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=Yes) = P(Refund=No| Class=Yes)</a:t>
            </a:r>
            <a:b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b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   	                  </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sym typeface="Symbol" panose="05050102010706020507" pitchFamily="18" charset="2"/>
              </a:rPr>
              <a:t> P(Married| </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Class=Yes)</a:t>
            </a:r>
            <a:b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b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   	                  </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sym typeface="Symbol" panose="05050102010706020507" pitchFamily="18" charset="2"/>
              </a:rPr>
              <a:t></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 P(Income=120K| Class=Yes)</a:t>
            </a:r>
            <a:b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b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rPr>
              <a:t>	               = 1 </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sym typeface="Symbol" panose="05050102010706020507" pitchFamily="18" charset="2"/>
              </a:rPr>
              <a:t> 0  1.2  10</a:t>
            </a:r>
            <a:r>
              <a:rPr kumimoji="0" lang="en-US" altLang="en-US" sz="1600" b="0" i="0" u="none" strike="noStrike" kern="1200" cap="none" spc="0" normalizeH="0" baseline="30000" noProof="0" dirty="0">
                <a:ln>
                  <a:noFill/>
                </a:ln>
                <a:solidFill>
                  <a:prstClr val="black"/>
                </a:solidFill>
                <a:effectLst/>
                <a:uLnTx/>
                <a:uFillTx/>
                <a:cs typeface="Times New Roman" panose="02020603050405020304" pitchFamily="18" charset="0"/>
                <a:sym typeface="Symbol" panose="05050102010706020507" pitchFamily="18" charset="2"/>
              </a:rPr>
              <a:t>-9</a:t>
            </a:r>
            <a:r>
              <a:rPr kumimoji="0" lang="en-US" altLang="en-US" sz="1600" b="0" i="0" u="none" strike="noStrike" kern="1200" cap="none" spc="0" normalizeH="0" baseline="0" noProof="0" dirty="0">
                <a:ln>
                  <a:noFill/>
                </a:ln>
                <a:solidFill>
                  <a:prstClr val="black"/>
                </a:solidFill>
                <a:effectLst/>
                <a:uLnTx/>
                <a:uFillTx/>
                <a:cs typeface="Times New Roman" panose="02020603050405020304" pitchFamily="18" charset="0"/>
                <a:sym typeface="Symbol" panose="05050102010706020507" pitchFamily="18" charset="2"/>
              </a:rPr>
              <a:t> = 0</a:t>
            </a: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defRPr/>
            </a:pPr>
            <a:endParaRPr kumimoji="0" lang="en-US" altLang="en-US" sz="800" b="0" i="0" u="none" strike="noStrike" kern="1200" cap="none" spc="0" normalizeH="0" baseline="0" noProof="0" dirty="0">
              <a:ln>
                <a:noFill/>
              </a:ln>
              <a:solidFill>
                <a:prstClr val="black"/>
              </a:solidFill>
              <a:effectLst/>
              <a:uLnTx/>
              <a:uFillTx/>
              <a:cs typeface="Times New Roman" panose="02020603050405020304" pitchFamily="18" charset="0"/>
              <a:sym typeface="Symbol" panose="05050102010706020507" pitchFamily="18" charset="2"/>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cs typeface="Times New Roman" panose="02020603050405020304" pitchFamily="18" charset="0"/>
              </a:rPr>
              <a:t>Since P(</a:t>
            </a:r>
            <a:r>
              <a:rPr kumimoji="0" lang="en-US" altLang="en-US" sz="1800" b="0" i="0" u="none" strike="noStrike" kern="1200" cap="none" spc="0" normalizeH="0" baseline="0" noProof="0" dirty="0" err="1">
                <a:ln>
                  <a:noFill/>
                </a:ln>
                <a:solidFill>
                  <a:prstClr val="black"/>
                </a:solidFill>
                <a:effectLst/>
                <a:uLnTx/>
                <a:uFillTx/>
                <a:cs typeface="Times New Roman" panose="02020603050405020304" pitchFamily="18" charset="0"/>
              </a:rPr>
              <a:t>X|No</a:t>
            </a:r>
            <a:r>
              <a:rPr kumimoji="0" lang="en-US" altLang="en-US" sz="1800" b="0" i="0" u="none" strike="noStrike" kern="1200" cap="none" spc="0" normalizeH="0" baseline="0" noProof="0" dirty="0">
                <a:ln>
                  <a:noFill/>
                </a:ln>
                <a:solidFill>
                  <a:prstClr val="black"/>
                </a:solidFill>
                <a:effectLst/>
                <a:uLnTx/>
                <a:uFillTx/>
                <a:cs typeface="Times New Roman" panose="02020603050405020304" pitchFamily="18" charset="0"/>
              </a:rPr>
              <a:t>)P(No) &gt; P(</a:t>
            </a:r>
            <a:r>
              <a:rPr kumimoji="0" lang="en-US" altLang="en-US" sz="1800" b="0" i="0" u="none" strike="noStrike" kern="1200" cap="none" spc="0" normalizeH="0" baseline="0" noProof="0" dirty="0" err="1">
                <a:ln>
                  <a:noFill/>
                </a:ln>
                <a:solidFill>
                  <a:prstClr val="black"/>
                </a:solidFill>
                <a:effectLst/>
                <a:uLnTx/>
                <a:uFillTx/>
                <a:cs typeface="Times New Roman" panose="02020603050405020304" pitchFamily="18" charset="0"/>
              </a:rPr>
              <a:t>X|Yes</a:t>
            </a:r>
            <a:r>
              <a:rPr kumimoji="0" lang="en-US" altLang="en-US" sz="1800" b="0" i="0" u="none" strike="noStrike" kern="1200" cap="none" spc="0" normalizeH="0" baseline="0" noProof="0" dirty="0">
                <a:ln>
                  <a:noFill/>
                </a:ln>
                <a:solidFill>
                  <a:prstClr val="black"/>
                </a:solidFill>
                <a:effectLst/>
                <a:uLnTx/>
                <a:uFillTx/>
                <a:cs typeface="Times New Roman" panose="02020603050405020304" pitchFamily="18" charset="0"/>
              </a:rPr>
              <a:t>)P(Yes)</a:t>
            </a: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cs typeface="Times New Roman" panose="02020603050405020304" pitchFamily="18" charset="0"/>
              </a:rPr>
              <a:t>Therefore P(</a:t>
            </a:r>
            <a:r>
              <a:rPr kumimoji="0" lang="en-US" altLang="en-US" sz="1800" b="0" i="0" u="none" strike="noStrike" kern="1200" cap="none" spc="0" normalizeH="0" baseline="0" noProof="0" dirty="0" err="1">
                <a:ln>
                  <a:noFill/>
                </a:ln>
                <a:solidFill>
                  <a:prstClr val="black"/>
                </a:solidFill>
                <a:effectLst/>
                <a:uLnTx/>
                <a:uFillTx/>
                <a:cs typeface="Times New Roman" panose="02020603050405020304" pitchFamily="18" charset="0"/>
              </a:rPr>
              <a:t>No|X</a:t>
            </a:r>
            <a:r>
              <a:rPr kumimoji="0" lang="en-US" altLang="en-US" sz="1800" b="0" i="0" u="none" strike="noStrike" kern="1200" cap="none" spc="0" normalizeH="0" baseline="0" noProof="0" dirty="0">
                <a:ln>
                  <a:noFill/>
                </a:ln>
                <a:solidFill>
                  <a:prstClr val="black"/>
                </a:solidFill>
                <a:effectLst/>
                <a:uLnTx/>
                <a:uFillTx/>
                <a:cs typeface="Times New Roman" panose="02020603050405020304" pitchFamily="18" charset="0"/>
              </a:rPr>
              <a:t>) &gt; P(</a:t>
            </a:r>
            <a:r>
              <a:rPr kumimoji="0" lang="en-US" altLang="en-US" sz="1800" b="0" i="0" u="none" strike="noStrike" kern="1200" cap="none" spc="0" normalizeH="0" baseline="0" noProof="0" dirty="0" err="1">
                <a:ln>
                  <a:noFill/>
                </a:ln>
                <a:solidFill>
                  <a:prstClr val="black"/>
                </a:solidFill>
                <a:effectLst/>
                <a:uLnTx/>
                <a:uFillTx/>
                <a:cs typeface="Times New Roman" panose="02020603050405020304" pitchFamily="18" charset="0"/>
              </a:rPr>
              <a:t>Yes|X</a:t>
            </a:r>
            <a:r>
              <a:rPr kumimoji="0" lang="en-US" altLang="en-US" sz="1800" b="0" i="0" u="none" strike="noStrike" kern="1200" cap="none" spc="0" normalizeH="0" baseline="0" noProof="0" dirty="0">
                <a:ln>
                  <a:noFill/>
                </a:ln>
                <a:solidFill>
                  <a:prstClr val="black"/>
                </a:solidFill>
                <a:effectLst/>
                <a:uLnTx/>
                <a:uFillTx/>
                <a:cs typeface="Times New Roman" panose="02020603050405020304" pitchFamily="18" charset="0"/>
              </a:rPr>
              <a:t>)</a:t>
            </a:r>
            <a:br>
              <a:rPr kumimoji="0" lang="en-US" altLang="en-US" sz="1800" b="0" i="0" u="none" strike="noStrike" kern="1200" cap="none" spc="0" normalizeH="0" baseline="0" noProof="0" dirty="0">
                <a:ln>
                  <a:noFill/>
                </a:ln>
                <a:solidFill>
                  <a:prstClr val="black"/>
                </a:solidFill>
                <a:effectLst/>
                <a:uLnTx/>
                <a:uFillTx/>
                <a:cs typeface="Times New Roman" panose="02020603050405020304" pitchFamily="18" charset="0"/>
              </a:rPr>
            </a:br>
            <a:r>
              <a:rPr kumimoji="0" lang="en-US" altLang="en-US" sz="1800" b="0" i="0" u="none" strike="noStrike" kern="1200" cap="none" spc="0" normalizeH="0" baseline="0" noProof="0" dirty="0">
                <a:ln>
                  <a:noFill/>
                </a:ln>
                <a:solidFill>
                  <a:prstClr val="black"/>
                </a:solidFill>
                <a:effectLst/>
                <a:uLnTx/>
                <a:uFillTx/>
                <a:cs typeface="Times New Roman" panose="02020603050405020304" pitchFamily="18" charset="0"/>
              </a:rPr>
              <a:t>      </a:t>
            </a: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sym typeface="Symbol" panose="05050102010706020507" pitchFamily="18" charset="2"/>
              </a:rPr>
              <a:t>=&gt; Class = No</a:t>
            </a:r>
          </a:p>
        </p:txBody>
      </p:sp>
      <p:sp>
        <p:nvSpPr>
          <p:cNvPr id="1075206" name="Text Box 6"/>
          <p:cNvSpPr txBox="1">
            <a:spLocks noChangeArrowheads="1"/>
          </p:cNvSpPr>
          <p:nvPr/>
        </p:nvSpPr>
        <p:spPr bwMode="auto">
          <a:xfrm>
            <a:off x="4800600" y="1352071"/>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Given a Test Record:</a:t>
            </a:r>
          </a:p>
        </p:txBody>
      </p:sp>
      <p:graphicFrame>
        <p:nvGraphicFramePr>
          <p:cNvPr id="7" name="Table 6"/>
          <p:cNvGraphicFramePr>
            <a:graphicFrameLocks noGrp="1"/>
          </p:cNvGraphicFramePr>
          <p:nvPr>
            <p:extLst>
              <p:ext uri="{D42A27DB-BD31-4B8C-83A1-F6EECF244321}">
                <p14:modId xmlns:p14="http://schemas.microsoft.com/office/powerpoint/2010/main" val="2193785617"/>
              </p:ext>
            </p:extLst>
          </p:nvPr>
        </p:nvGraphicFramePr>
        <p:xfrm>
          <a:off x="131617" y="1543607"/>
          <a:ext cx="4440383" cy="4297680"/>
        </p:xfrm>
        <a:graphic>
          <a:graphicData uri="http://schemas.openxmlformats.org/drawingml/2006/table">
            <a:tbl>
              <a:tblPr firstRow="1" bandRow="1">
                <a:tableStyleId>{5C22544A-7EE6-4342-B048-85BDC9FD1C3A}</a:tableStyleId>
              </a:tblPr>
              <a:tblGrid>
                <a:gridCol w="555048">
                  <a:extLst>
                    <a:ext uri="{9D8B030D-6E8A-4147-A177-3AD203B41FA5}">
                      <a16:colId xmlns:a16="http://schemas.microsoft.com/office/drawing/2014/main" val="20000"/>
                    </a:ext>
                  </a:extLst>
                </a:gridCol>
                <a:gridCol w="925080">
                  <a:extLst>
                    <a:ext uri="{9D8B030D-6E8A-4147-A177-3AD203B41FA5}">
                      <a16:colId xmlns:a16="http://schemas.microsoft.com/office/drawing/2014/main" val="20001"/>
                    </a:ext>
                  </a:extLst>
                </a:gridCol>
                <a:gridCol w="1202603">
                  <a:extLst>
                    <a:ext uri="{9D8B030D-6E8A-4147-A177-3AD203B41FA5}">
                      <a16:colId xmlns:a16="http://schemas.microsoft.com/office/drawing/2014/main" val="20002"/>
                    </a:ext>
                  </a:extLst>
                </a:gridCol>
                <a:gridCol w="925080">
                  <a:extLst>
                    <a:ext uri="{9D8B030D-6E8A-4147-A177-3AD203B41FA5}">
                      <a16:colId xmlns:a16="http://schemas.microsoft.com/office/drawing/2014/main" val="20003"/>
                    </a:ext>
                  </a:extLst>
                </a:gridCol>
                <a:gridCol w="832572">
                  <a:extLst>
                    <a:ext uri="{9D8B030D-6E8A-4147-A177-3AD203B41FA5}">
                      <a16:colId xmlns:a16="http://schemas.microsoft.com/office/drawing/2014/main" val="20004"/>
                    </a:ext>
                  </a:extLst>
                </a:gridCol>
              </a:tblGrid>
              <a:tr h="370840">
                <a:tc>
                  <a:txBody>
                    <a:bodyPr/>
                    <a:lstStyle/>
                    <a:p>
                      <a:r>
                        <a:rPr lang="en-US" dirty="0" err="1">
                          <a:solidFill>
                            <a:schemeClr val="tx1"/>
                          </a:solidFill>
                        </a:rPr>
                        <a:t>Tid</a:t>
                      </a:r>
                      <a:endParaRPr lang="en-US" dirty="0">
                        <a:solidFill>
                          <a:schemeClr val="tx1"/>
                        </a:solidFill>
                      </a:endParaRPr>
                    </a:p>
                  </a:txBody>
                  <a:tcPr/>
                </a:tc>
                <a:tc>
                  <a:txBody>
                    <a:bodyPr/>
                    <a:lstStyle/>
                    <a:p>
                      <a:r>
                        <a:rPr lang="en-US" dirty="0">
                          <a:solidFill>
                            <a:schemeClr val="tx1"/>
                          </a:solidFill>
                        </a:rPr>
                        <a:t>Refund</a:t>
                      </a:r>
                    </a:p>
                  </a:txBody>
                  <a:tcPr/>
                </a:tc>
                <a:tc>
                  <a:txBody>
                    <a:bodyPr/>
                    <a:lstStyle/>
                    <a:p>
                      <a:r>
                        <a:rPr lang="en-US" dirty="0">
                          <a:solidFill>
                            <a:schemeClr val="tx1"/>
                          </a:solidFill>
                        </a:rPr>
                        <a:t>Marital Status</a:t>
                      </a:r>
                    </a:p>
                  </a:txBody>
                  <a:tcPr/>
                </a:tc>
                <a:tc>
                  <a:txBody>
                    <a:bodyPr/>
                    <a:lstStyle/>
                    <a:p>
                      <a:r>
                        <a:rPr lang="en-US" dirty="0">
                          <a:solidFill>
                            <a:schemeClr val="tx1"/>
                          </a:solidFill>
                        </a:rPr>
                        <a:t>Taxable Income</a:t>
                      </a:r>
                    </a:p>
                  </a:txBody>
                  <a:tcPr/>
                </a:tc>
                <a:tc>
                  <a:txBody>
                    <a:bodyPr/>
                    <a:lstStyle/>
                    <a:p>
                      <a:r>
                        <a:rPr lang="en-US" dirty="0">
                          <a:solidFill>
                            <a:schemeClr val="tx1"/>
                          </a:solidFill>
                        </a:rPr>
                        <a:t>Evade</a:t>
                      </a:r>
                    </a:p>
                  </a:txBody>
                  <a:tcPr/>
                </a:tc>
                <a:extLst>
                  <a:ext uri="{0D108BD9-81ED-4DB2-BD59-A6C34878D82A}">
                    <a16:rowId xmlns:a16="http://schemas.microsoft.com/office/drawing/2014/main" val="10000"/>
                  </a:ext>
                </a:extLst>
              </a:tr>
              <a:tr h="259080">
                <a:tc>
                  <a:txBody>
                    <a:bodyPr/>
                    <a:lstStyle/>
                    <a:p>
                      <a:r>
                        <a:rPr lang="en-US" dirty="0">
                          <a:solidFill>
                            <a:schemeClr val="tx1"/>
                          </a:solidFill>
                        </a:rPr>
                        <a:t>1</a:t>
                      </a:r>
                    </a:p>
                  </a:txBody>
                  <a:tcPr/>
                </a:tc>
                <a:tc>
                  <a:txBody>
                    <a:bodyPr/>
                    <a:lstStyle/>
                    <a:p>
                      <a:r>
                        <a:rPr lang="en-US" dirty="0">
                          <a:solidFill>
                            <a:schemeClr val="tx1"/>
                          </a:solidFill>
                        </a:rPr>
                        <a:t>Yes</a:t>
                      </a:r>
                    </a:p>
                  </a:txBody>
                  <a:tcPr/>
                </a:tc>
                <a:tc>
                  <a:txBody>
                    <a:bodyPr/>
                    <a:lstStyle/>
                    <a:p>
                      <a:r>
                        <a:rPr lang="en-US" dirty="0">
                          <a:solidFill>
                            <a:schemeClr val="tx1"/>
                          </a:solidFill>
                        </a:rPr>
                        <a:t>Single</a:t>
                      </a:r>
                    </a:p>
                  </a:txBody>
                  <a:tcPr/>
                </a:tc>
                <a:tc>
                  <a:txBody>
                    <a:bodyPr/>
                    <a:lstStyle/>
                    <a:p>
                      <a:r>
                        <a:rPr lang="en-US" dirty="0">
                          <a:solidFill>
                            <a:schemeClr val="tx1"/>
                          </a:solidFill>
                        </a:rPr>
                        <a:t>125K</a:t>
                      </a:r>
                    </a:p>
                  </a:txBody>
                  <a:tcPr/>
                </a:tc>
                <a:tc>
                  <a:txBody>
                    <a:bodyPr/>
                    <a:lstStyle/>
                    <a:p>
                      <a:r>
                        <a:rPr lang="en-US" dirty="0">
                          <a:solidFill>
                            <a:schemeClr val="tx1"/>
                          </a:solidFill>
                        </a:rPr>
                        <a:t>No</a:t>
                      </a:r>
                    </a:p>
                  </a:txBody>
                  <a:tcPr/>
                </a:tc>
                <a:extLst>
                  <a:ext uri="{0D108BD9-81ED-4DB2-BD59-A6C34878D82A}">
                    <a16:rowId xmlns:a16="http://schemas.microsoft.com/office/drawing/2014/main" val="10001"/>
                  </a:ext>
                </a:extLst>
              </a:tr>
              <a:tr h="266700">
                <a:tc>
                  <a:txBody>
                    <a:bodyPr/>
                    <a:lstStyle/>
                    <a:p>
                      <a:r>
                        <a:rPr lang="en-US" dirty="0">
                          <a:solidFill>
                            <a:schemeClr val="tx1"/>
                          </a:solidFill>
                        </a:rPr>
                        <a:t>2</a:t>
                      </a:r>
                    </a:p>
                  </a:txBody>
                  <a:tcPr/>
                </a:tc>
                <a:tc>
                  <a:txBody>
                    <a:bodyPr/>
                    <a:lstStyle/>
                    <a:p>
                      <a:r>
                        <a:rPr lang="en-US" dirty="0">
                          <a:solidFill>
                            <a:schemeClr val="tx1"/>
                          </a:solidFill>
                        </a:rPr>
                        <a:t>No</a:t>
                      </a:r>
                    </a:p>
                  </a:txBody>
                  <a:tcPr/>
                </a:tc>
                <a:tc>
                  <a:txBody>
                    <a:bodyPr/>
                    <a:lstStyle/>
                    <a:p>
                      <a:r>
                        <a:rPr lang="en-US" dirty="0">
                          <a:solidFill>
                            <a:schemeClr val="tx1"/>
                          </a:solidFill>
                        </a:rPr>
                        <a:t>Married</a:t>
                      </a:r>
                    </a:p>
                  </a:txBody>
                  <a:tcPr/>
                </a:tc>
                <a:tc>
                  <a:txBody>
                    <a:bodyPr/>
                    <a:lstStyle/>
                    <a:p>
                      <a:r>
                        <a:rPr lang="en-US" dirty="0">
                          <a:solidFill>
                            <a:schemeClr val="tx1"/>
                          </a:solidFill>
                        </a:rPr>
                        <a:t>100K</a:t>
                      </a:r>
                    </a:p>
                  </a:txBody>
                  <a:tcPr/>
                </a:tc>
                <a:tc>
                  <a:txBody>
                    <a:bodyPr/>
                    <a:lstStyle/>
                    <a:p>
                      <a:r>
                        <a:rPr lang="en-US" dirty="0">
                          <a:solidFill>
                            <a:schemeClr val="tx1"/>
                          </a:solidFill>
                        </a:rPr>
                        <a:t>No</a:t>
                      </a:r>
                    </a:p>
                  </a:txBody>
                  <a:tcPr/>
                </a:tc>
                <a:extLst>
                  <a:ext uri="{0D108BD9-81ED-4DB2-BD59-A6C34878D82A}">
                    <a16:rowId xmlns:a16="http://schemas.microsoft.com/office/drawing/2014/main" val="10002"/>
                  </a:ext>
                </a:extLst>
              </a:tr>
              <a:tr h="274320">
                <a:tc>
                  <a:txBody>
                    <a:bodyPr/>
                    <a:lstStyle/>
                    <a:p>
                      <a:r>
                        <a:rPr lang="en-US" dirty="0">
                          <a:solidFill>
                            <a:schemeClr val="tx1"/>
                          </a:solidFill>
                        </a:rPr>
                        <a:t>3</a:t>
                      </a:r>
                    </a:p>
                  </a:txBody>
                  <a:tcPr/>
                </a:tc>
                <a:tc>
                  <a:txBody>
                    <a:bodyPr/>
                    <a:lstStyle/>
                    <a:p>
                      <a:r>
                        <a:rPr lang="en-US" dirty="0">
                          <a:solidFill>
                            <a:schemeClr val="tx1"/>
                          </a:solidFill>
                        </a:rPr>
                        <a:t>No</a:t>
                      </a:r>
                    </a:p>
                  </a:txBody>
                  <a:tcPr/>
                </a:tc>
                <a:tc>
                  <a:txBody>
                    <a:bodyPr/>
                    <a:lstStyle/>
                    <a:p>
                      <a:r>
                        <a:rPr lang="en-US" dirty="0">
                          <a:solidFill>
                            <a:schemeClr val="tx1"/>
                          </a:solidFill>
                        </a:rPr>
                        <a:t>Single</a:t>
                      </a:r>
                    </a:p>
                  </a:txBody>
                  <a:tcPr/>
                </a:tc>
                <a:tc>
                  <a:txBody>
                    <a:bodyPr/>
                    <a:lstStyle/>
                    <a:p>
                      <a:r>
                        <a:rPr lang="en-US" dirty="0">
                          <a:solidFill>
                            <a:schemeClr val="tx1"/>
                          </a:solidFill>
                        </a:rPr>
                        <a:t>70K</a:t>
                      </a:r>
                    </a:p>
                  </a:txBody>
                  <a:tcPr/>
                </a:tc>
                <a:tc>
                  <a:txBody>
                    <a:bodyPr/>
                    <a:lstStyle/>
                    <a:p>
                      <a:r>
                        <a:rPr lang="en-US" dirty="0">
                          <a:solidFill>
                            <a:schemeClr val="tx1"/>
                          </a:solidFill>
                        </a:rPr>
                        <a:t>No</a:t>
                      </a:r>
                    </a:p>
                  </a:txBody>
                  <a:tcPr/>
                </a:tc>
                <a:extLst>
                  <a:ext uri="{0D108BD9-81ED-4DB2-BD59-A6C34878D82A}">
                    <a16:rowId xmlns:a16="http://schemas.microsoft.com/office/drawing/2014/main" val="10003"/>
                  </a:ext>
                </a:extLst>
              </a:tr>
              <a:tr h="281940">
                <a:tc>
                  <a:txBody>
                    <a:bodyPr/>
                    <a:lstStyle/>
                    <a:p>
                      <a:r>
                        <a:rPr lang="en-US" dirty="0">
                          <a:solidFill>
                            <a:schemeClr val="tx1"/>
                          </a:solidFill>
                        </a:rPr>
                        <a:t>4</a:t>
                      </a:r>
                    </a:p>
                  </a:txBody>
                  <a:tcPr/>
                </a:tc>
                <a:tc>
                  <a:txBody>
                    <a:bodyPr/>
                    <a:lstStyle/>
                    <a:p>
                      <a:r>
                        <a:rPr lang="en-US" dirty="0">
                          <a:solidFill>
                            <a:schemeClr val="tx1"/>
                          </a:solidFill>
                        </a:rPr>
                        <a:t>Yes</a:t>
                      </a:r>
                    </a:p>
                  </a:txBody>
                  <a:tcPr/>
                </a:tc>
                <a:tc>
                  <a:txBody>
                    <a:bodyPr/>
                    <a:lstStyle/>
                    <a:p>
                      <a:r>
                        <a:rPr lang="en-US" dirty="0">
                          <a:solidFill>
                            <a:schemeClr val="tx1"/>
                          </a:solidFill>
                        </a:rPr>
                        <a:t>Married</a:t>
                      </a:r>
                    </a:p>
                  </a:txBody>
                  <a:tcPr/>
                </a:tc>
                <a:tc>
                  <a:txBody>
                    <a:bodyPr/>
                    <a:lstStyle/>
                    <a:p>
                      <a:r>
                        <a:rPr lang="en-US" dirty="0">
                          <a:solidFill>
                            <a:schemeClr val="tx1"/>
                          </a:solidFill>
                        </a:rPr>
                        <a:t>120K</a:t>
                      </a:r>
                    </a:p>
                  </a:txBody>
                  <a:tcPr/>
                </a:tc>
                <a:tc>
                  <a:txBody>
                    <a:bodyPr/>
                    <a:lstStyle/>
                    <a:p>
                      <a:r>
                        <a:rPr lang="en-US" dirty="0">
                          <a:solidFill>
                            <a:schemeClr val="tx1"/>
                          </a:solidFill>
                        </a:rPr>
                        <a:t>No</a:t>
                      </a:r>
                    </a:p>
                  </a:txBody>
                  <a:tcPr/>
                </a:tc>
                <a:extLst>
                  <a:ext uri="{0D108BD9-81ED-4DB2-BD59-A6C34878D82A}">
                    <a16:rowId xmlns:a16="http://schemas.microsoft.com/office/drawing/2014/main" val="10004"/>
                  </a:ext>
                </a:extLst>
              </a:tr>
              <a:tr h="289560">
                <a:tc>
                  <a:txBody>
                    <a:bodyPr/>
                    <a:lstStyle/>
                    <a:p>
                      <a:r>
                        <a:rPr lang="en-US" dirty="0">
                          <a:solidFill>
                            <a:schemeClr val="tx1"/>
                          </a:solidFill>
                        </a:rPr>
                        <a:t>5</a:t>
                      </a:r>
                    </a:p>
                  </a:txBody>
                  <a:tcPr/>
                </a:tc>
                <a:tc>
                  <a:txBody>
                    <a:bodyPr/>
                    <a:lstStyle/>
                    <a:p>
                      <a:r>
                        <a:rPr lang="en-US" dirty="0">
                          <a:solidFill>
                            <a:schemeClr val="tx1"/>
                          </a:solidFill>
                        </a:rPr>
                        <a:t>No</a:t>
                      </a:r>
                    </a:p>
                  </a:txBody>
                  <a:tcPr/>
                </a:tc>
                <a:tc>
                  <a:txBody>
                    <a:bodyPr/>
                    <a:lstStyle/>
                    <a:p>
                      <a:r>
                        <a:rPr lang="en-US" dirty="0">
                          <a:solidFill>
                            <a:schemeClr val="tx1"/>
                          </a:solidFill>
                        </a:rPr>
                        <a:t>Divorced</a:t>
                      </a:r>
                    </a:p>
                  </a:txBody>
                  <a:tcPr/>
                </a:tc>
                <a:tc>
                  <a:txBody>
                    <a:bodyPr/>
                    <a:lstStyle/>
                    <a:p>
                      <a:r>
                        <a:rPr lang="en-US" dirty="0">
                          <a:solidFill>
                            <a:schemeClr val="tx1"/>
                          </a:solidFill>
                        </a:rPr>
                        <a:t>95K</a:t>
                      </a:r>
                    </a:p>
                  </a:txBody>
                  <a:tcPr/>
                </a:tc>
                <a:tc>
                  <a:txBody>
                    <a:bodyPr/>
                    <a:lstStyle/>
                    <a:p>
                      <a:r>
                        <a:rPr lang="en-US" dirty="0">
                          <a:solidFill>
                            <a:schemeClr val="tx1"/>
                          </a:solidFill>
                        </a:rPr>
                        <a:t>Yes</a:t>
                      </a:r>
                    </a:p>
                  </a:txBody>
                  <a:tcPr/>
                </a:tc>
                <a:extLst>
                  <a:ext uri="{0D108BD9-81ED-4DB2-BD59-A6C34878D82A}">
                    <a16:rowId xmlns:a16="http://schemas.microsoft.com/office/drawing/2014/main" val="10005"/>
                  </a:ext>
                </a:extLst>
              </a:tr>
              <a:tr h="297180">
                <a:tc>
                  <a:txBody>
                    <a:bodyPr/>
                    <a:lstStyle/>
                    <a:p>
                      <a:r>
                        <a:rPr lang="en-US" dirty="0">
                          <a:solidFill>
                            <a:schemeClr val="tx1"/>
                          </a:solidFill>
                        </a:rPr>
                        <a:t>6</a:t>
                      </a:r>
                    </a:p>
                  </a:txBody>
                  <a:tcPr/>
                </a:tc>
                <a:tc>
                  <a:txBody>
                    <a:bodyPr/>
                    <a:lstStyle/>
                    <a:p>
                      <a:r>
                        <a:rPr lang="en-US" dirty="0">
                          <a:solidFill>
                            <a:schemeClr val="tx1"/>
                          </a:solidFill>
                        </a:rPr>
                        <a:t>No</a:t>
                      </a:r>
                    </a:p>
                  </a:txBody>
                  <a:tcPr/>
                </a:tc>
                <a:tc>
                  <a:txBody>
                    <a:bodyPr/>
                    <a:lstStyle/>
                    <a:p>
                      <a:r>
                        <a:rPr lang="en-US" dirty="0">
                          <a:solidFill>
                            <a:schemeClr val="tx1"/>
                          </a:solidFill>
                        </a:rPr>
                        <a:t>Married</a:t>
                      </a:r>
                    </a:p>
                  </a:txBody>
                  <a:tcPr/>
                </a:tc>
                <a:tc>
                  <a:txBody>
                    <a:bodyPr/>
                    <a:lstStyle/>
                    <a:p>
                      <a:r>
                        <a:rPr lang="en-US" dirty="0">
                          <a:solidFill>
                            <a:schemeClr val="tx1"/>
                          </a:solidFill>
                        </a:rPr>
                        <a:t>60K</a:t>
                      </a:r>
                    </a:p>
                  </a:txBody>
                  <a:tcPr/>
                </a:tc>
                <a:tc>
                  <a:txBody>
                    <a:bodyPr/>
                    <a:lstStyle/>
                    <a:p>
                      <a:r>
                        <a:rPr lang="en-US" dirty="0">
                          <a:solidFill>
                            <a:schemeClr val="tx1"/>
                          </a:solidFill>
                        </a:rPr>
                        <a:t>No</a:t>
                      </a:r>
                    </a:p>
                  </a:txBody>
                  <a:tcPr/>
                </a:tc>
                <a:extLst>
                  <a:ext uri="{0D108BD9-81ED-4DB2-BD59-A6C34878D82A}">
                    <a16:rowId xmlns:a16="http://schemas.microsoft.com/office/drawing/2014/main" val="10006"/>
                  </a:ext>
                </a:extLst>
              </a:tr>
              <a:tr h="304800">
                <a:tc>
                  <a:txBody>
                    <a:bodyPr/>
                    <a:lstStyle/>
                    <a:p>
                      <a:r>
                        <a:rPr lang="en-US" dirty="0">
                          <a:solidFill>
                            <a:schemeClr val="tx1"/>
                          </a:solidFill>
                        </a:rPr>
                        <a:t>7</a:t>
                      </a:r>
                    </a:p>
                  </a:txBody>
                  <a:tcPr/>
                </a:tc>
                <a:tc>
                  <a:txBody>
                    <a:bodyPr/>
                    <a:lstStyle/>
                    <a:p>
                      <a:r>
                        <a:rPr lang="en-US" dirty="0">
                          <a:solidFill>
                            <a:schemeClr val="tx1"/>
                          </a:solidFill>
                        </a:rPr>
                        <a:t>Yes</a:t>
                      </a:r>
                    </a:p>
                  </a:txBody>
                  <a:tcPr/>
                </a:tc>
                <a:tc>
                  <a:txBody>
                    <a:bodyPr/>
                    <a:lstStyle/>
                    <a:p>
                      <a:r>
                        <a:rPr lang="en-US" dirty="0">
                          <a:solidFill>
                            <a:schemeClr val="tx1"/>
                          </a:solidFill>
                        </a:rPr>
                        <a:t>Divorced</a:t>
                      </a:r>
                    </a:p>
                  </a:txBody>
                  <a:tcPr/>
                </a:tc>
                <a:tc>
                  <a:txBody>
                    <a:bodyPr/>
                    <a:lstStyle/>
                    <a:p>
                      <a:r>
                        <a:rPr lang="en-US" dirty="0">
                          <a:solidFill>
                            <a:schemeClr val="tx1"/>
                          </a:solidFill>
                        </a:rPr>
                        <a:t>220K</a:t>
                      </a:r>
                    </a:p>
                  </a:txBody>
                  <a:tcPr/>
                </a:tc>
                <a:tc>
                  <a:txBody>
                    <a:bodyPr/>
                    <a:lstStyle/>
                    <a:p>
                      <a:r>
                        <a:rPr lang="en-US" dirty="0">
                          <a:solidFill>
                            <a:schemeClr val="tx1"/>
                          </a:solidFill>
                        </a:rPr>
                        <a:t>No</a:t>
                      </a:r>
                    </a:p>
                  </a:txBody>
                  <a:tcPr/>
                </a:tc>
                <a:extLst>
                  <a:ext uri="{0D108BD9-81ED-4DB2-BD59-A6C34878D82A}">
                    <a16:rowId xmlns:a16="http://schemas.microsoft.com/office/drawing/2014/main" val="10007"/>
                  </a:ext>
                </a:extLst>
              </a:tr>
              <a:tr h="304800">
                <a:tc>
                  <a:txBody>
                    <a:bodyPr/>
                    <a:lstStyle/>
                    <a:p>
                      <a:r>
                        <a:rPr lang="en-US" dirty="0">
                          <a:solidFill>
                            <a:schemeClr val="tx1"/>
                          </a:solidFill>
                        </a:rPr>
                        <a:t>8</a:t>
                      </a:r>
                    </a:p>
                  </a:txBody>
                  <a:tcPr/>
                </a:tc>
                <a:tc>
                  <a:txBody>
                    <a:bodyPr/>
                    <a:lstStyle/>
                    <a:p>
                      <a:r>
                        <a:rPr lang="en-US" dirty="0">
                          <a:solidFill>
                            <a:schemeClr val="tx1"/>
                          </a:solidFill>
                        </a:rPr>
                        <a:t>No</a:t>
                      </a:r>
                    </a:p>
                  </a:txBody>
                  <a:tcPr/>
                </a:tc>
                <a:tc>
                  <a:txBody>
                    <a:bodyPr/>
                    <a:lstStyle/>
                    <a:p>
                      <a:r>
                        <a:rPr lang="en-US" dirty="0">
                          <a:solidFill>
                            <a:schemeClr val="tx1"/>
                          </a:solidFill>
                        </a:rPr>
                        <a:t>Single</a:t>
                      </a:r>
                    </a:p>
                  </a:txBody>
                  <a:tcPr/>
                </a:tc>
                <a:tc>
                  <a:txBody>
                    <a:bodyPr/>
                    <a:lstStyle/>
                    <a:p>
                      <a:r>
                        <a:rPr lang="en-US" dirty="0">
                          <a:solidFill>
                            <a:schemeClr val="tx1"/>
                          </a:solidFill>
                        </a:rPr>
                        <a:t>85K</a:t>
                      </a:r>
                    </a:p>
                  </a:txBody>
                  <a:tcPr/>
                </a:tc>
                <a:tc>
                  <a:txBody>
                    <a:bodyPr/>
                    <a:lstStyle/>
                    <a:p>
                      <a:r>
                        <a:rPr lang="en-US" dirty="0">
                          <a:solidFill>
                            <a:schemeClr val="tx1"/>
                          </a:solidFill>
                        </a:rPr>
                        <a:t>Yes</a:t>
                      </a:r>
                    </a:p>
                  </a:txBody>
                  <a:tcPr/>
                </a:tc>
                <a:extLst>
                  <a:ext uri="{0D108BD9-81ED-4DB2-BD59-A6C34878D82A}">
                    <a16:rowId xmlns:a16="http://schemas.microsoft.com/office/drawing/2014/main" val="10008"/>
                  </a:ext>
                </a:extLst>
              </a:tr>
              <a:tr h="297180">
                <a:tc>
                  <a:txBody>
                    <a:bodyPr/>
                    <a:lstStyle/>
                    <a:p>
                      <a:r>
                        <a:rPr lang="en-US" dirty="0">
                          <a:solidFill>
                            <a:schemeClr val="tx1"/>
                          </a:solidFill>
                        </a:rPr>
                        <a:t>9</a:t>
                      </a:r>
                    </a:p>
                  </a:txBody>
                  <a:tcPr/>
                </a:tc>
                <a:tc>
                  <a:txBody>
                    <a:bodyPr/>
                    <a:lstStyle/>
                    <a:p>
                      <a:r>
                        <a:rPr lang="en-US" dirty="0">
                          <a:solidFill>
                            <a:schemeClr val="tx1"/>
                          </a:solidFill>
                        </a:rPr>
                        <a:t>No</a:t>
                      </a:r>
                    </a:p>
                  </a:txBody>
                  <a:tcPr/>
                </a:tc>
                <a:tc>
                  <a:txBody>
                    <a:bodyPr/>
                    <a:lstStyle/>
                    <a:p>
                      <a:r>
                        <a:rPr lang="en-US" dirty="0">
                          <a:solidFill>
                            <a:schemeClr val="tx1"/>
                          </a:solidFill>
                        </a:rPr>
                        <a:t>Married</a:t>
                      </a:r>
                    </a:p>
                  </a:txBody>
                  <a:tcPr/>
                </a:tc>
                <a:tc>
                  <a:txBody>
                    <a:bodyPr/>
                    <a:lstStyle/>
                    <a:p>
                      <a:r>
                        <a:rPr lang="en-US" dirty="0">
                          <a:solidFill>
                            <a:schemeClr val="tx1"/>
                          </a:solidFill>
                        </a:rPr>
                        <a:t>75K</a:t>
                      </a:r>
                    </a:p>
                  </a:txBody>
                  <a:tcPr/>
                </a:tc>
                <a:tc>
                  <a:txBody>
                    <a:bodyPr/>
                    <a:lstStyle/>
                    <a:p>
                      <a:r>
                        <a:rPr lang="en-US" dirty="0">
                          <a:solidFill>
                            <a:schemeClr val="tx1"/>
                          </a:solidFill>
                        </a:rPr>
                        <a:t>No</a:t>
                      </a:r>
                    </a:p>
                  </a:txBody>
                  <a:tcPr/>
                </a:tc>
                <a:extLst>
                  <a:ext uri="{0D108BD9-81ED-4DB2-BD59-A6C34878D82A}">
                    <a16:rowId xmlns:a16="http://schemas.microsoft.com/office/drawing/2014/main" val="10009"/>
                  </a:ext>
                </a:extLst>
              </a:tr>
              <a:tr h="228600">
                <a:tc>
                  <a:txBody>
                    <a:bodyPr/>
                    <a:lstStyle/>
                    <a:p>
                      <a:r>
                        <a:rPr lang="en-US" dirty="0">
                          <a:solidFill>
                            <a:schemeClr val="tx1"/>
                          </a:solidFill>
                        </a:rPr>
                        <a:t>10</a:t>
                      </a:r>
                    </a:p>
                  </a:txBody>
                  <a:tcPr/>
                </a:tc>
                <a:tc>
                  <a:txBody>
                    <a:bodyPr/>
                    <a:lstStyle/>
                    <a:p>
                      <a:r>
                        <a:rPr lang="en-US" dirty="0">
                          <a:solidFill>
                            <a:schemeClr val="tx1"/>
                          </a:solidFill>
                        </a:rPr>
                        <a:t>No</a:t>
                      </a:r>
                    </a:p>
                  </a:txBody>
                  <a:tcPr/>
                </a:tc>
                <a:tc>
                  <a:txBody>
                    <a:bodyPr/>
                    <a:lstStyle/>
                    <a:p>
                      <a:r>
                        <a:rPr lang="en-US" dirty="0">
                          <a:solidFill>
                            <a:schemeClr val="tx1"/>
                          </a:solidFill>
                        </a:rPr>
                        <a:t>Single</a:t>
                      </a:r>
                    </a:p>
                  </a:txBody>
                  <a:tcPr/>
                </a:tc>
                <a:tc>
                  <a:txBody>
                    <a:bodyPr/>
                    <a:lstStyle/>
                    <a:p>
                      <a:r>
                        <a:rPr lang="en-US" dirty="0">
                          <a:solidFill>
                            <a:schemeClr val="tx1"/>
                          </a:solidFill>
                        </a:rPr>
                        <a:t>90K</a:t>
                      </a:r>
                    </a:p>
                  </a:txBody>
                  <a:tcPr/>
                </a:tc>
                <a:tc>
                  <a:txBody>
                    <a:bodyPr/>
                    <a:lstStyle/>
                    <a:p>
                      <a:r>
                        <a:rPr lang="en-US" dirty="0">
                          <a:solidFill>
                            <a:schemeClr val="tx1"/>
                          </a:solidFill>
                        </a:rPr>
                        <a:t>Yes</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6240182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ea typeface="ＭＳ Ｐゴシック" panose="020B0600070205080204" pitchFamily="34" charset="-128"/>
              </a:rPr>
              <a:t>Issues with Naïve Bayes Classifier</a:t>
            </a:r>
          </a:p>
        </p:txBody>
      </p:sp>
      <p:sp>
        <p:nvSpPr>
          <p:cNvPr id="16387" name="Rectangle 3"/>
          <p:cNvSpPr>
            <a:spLocks noGrp="1" noChangeArrowheads="1"/>
          </p:cNvSpPr>
          <p:nvPr>
            <p:ph type="body" idx="1"/>
          </p:nvPr>
        </p:nvSpPr>
        <p:spPr/>
        <p:txBody>
          <a:bodyPr/>
          <a:lstStyle/>
          <a:p>
            <a:pPr marL="0" indent="0">
              <a:lnSpc>
                <a:spcPct val="130000"/>
              </a:lnSpc>
              <a:buFont typeface="Monotype Sorts" charset="0"/>
              <a:buNone/>
              <a:defRPr/>
            </a:pPr>
            <a:endParaRPr lang="en-US" sz="2400"/>
          </a:p>
          <a:p>
            <a:pPr marL="0" indent="0">
              <a:lnSpc>
                <a:spcPct val="130000"/>
              </a:lnSpc>
              <a:buFont typeface="Monotype Sorts" charset="0"/>
              <a:buChar char="l"/>
              <a:defRPr/>
            </a:pPr>
            <a:endParaRPr lang="en-US" sz="2400"/>
          </a:p>
          <a:p>
            <a:pPr marL="0" indent="0">
              <a:lnSpc>
                <a:spcPct val="130000"/>
              </a:lnSpc>
              <a:buFont typeface="Monotype Sorts" charset="0"/>
              <a:buChar char="l"/>
              <a:defRPr/>
            </a:pPr>
            <a:endParaRPr lang="en-US" sz="2400"/>
          </a:p>
          <a:p>
            <a:pPr marL="0" indent="0">
              <a:lnSpc>
                <a:spcPct val="130000"/>
              </a:lnSpc>
              <a:buFont typeface="Monotype Sorts" charset="0"/>
              <a:buChar char="l"/>
              <a:defRPr/>
            </a:pPr>
            <a:endParaRPr lang="en-US" sz="2400"/>
          </a:p>
        </p:txBody>
      </p:sp>
      <p:graphicFrame>
        <p:nvGraphicFramePr>
          <p:cNvPr id="35843" name="Object 1"/>
          <p:cNvGraphicFramePr>
            <a:graphicFrameLocks noChangeAspect="1"/>
          </p:cNvGraphicFramePr>
          <p:nvPr>
            <p:extLst>
              <p:ext uri="{D42A27DB-BD31-4B8C-83A1-F6EECF244321}">
                <p14:modId xmlns:p14="http://schemas.microsoft.com/office/powerpoint/2010/main" val="473936142"/>
              </p:ext>
            </p:extLst>
          </p:nvPr>
        </p:nvGraphicFramePr>
        <p:xfrm>
          <a:off x="423308" y="1718444"/>
          <a:ext cx="3681413" cy="3543300"/>
        </p:xfrm>
        <a:graphic>
          <a:graphicData uri="http://schemas.openxmlformats.org/presentationml/2006/ole">
            <mc:AlternateContent xmlns:mc="http://schemas.openxmlformats.org/markup-compatibility/2006">
              <mc:Choice xmlns:v="urn:schemas-microsoft-com:vml" Requires="v">
                <p:oleObj spid="_x0000_s12290" name="VISIO" r:id="rId3" imgW="4392168" imgH="5334000" progId="Visio.Drawing.6">
                  <p:embed/>
                </p:oleObj>
              </mc:Choice>
              <mc:Fallback>
                <p:oleObj name="VISIO" r:id="rId3" imgW="4392168" imgH="5334000" progId="Visio.Drawing.6">
                  <p:embed/>
                  <p:pic>
                    <p:nvPicPr>
                      <p:cNvPr id="35843" name="Object 1"/>
                      <p:cNvPicPr>
                        <a:picLocks noChangeAspect="1" noChangeArrowheads="1"/>
                      </p:cNvPicPr>
                      <p:nvPr/>
                    </p:nvPicPr>
                    <p:blipFill>
                      <a:blip r:embed="rId4">
                        <a:extLst>
                          <a:ext uri="{28A0092B-C50C-407E-A947-70E740481C1C}">
                            <a14:useLocalDpi xmlns:a14="http://schemas.microsoft.com/office/drawing/2010/main" val="0"/>
                          </a:ext>
                        </a:extLst>
                      </a:blip>
                      <a:srcRect t="20895"/>
                      <a:stretch>
                        <a:fillRect/>
                      </a:stretch>
                    </p:blipFill>
                    <p:spPr bwMode="auto">
                      <a:xfrm>
                        <a:off x="423308" y="1718444"/>
                        <a:ext cx="3681413"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4" name="TextBox 4"/>
          <p:cNvSpPr txBox="1">
            <a:spLocks noChangeArrowheads="1"/>
          </p:cNvSpPr>
          <p:nvPr/>
        </p:nvSpPr>
        <p:spPr bwMode="auto">
          <a:xfrm>
            <a:off x="5086304" y="1489051"/>
            <a:ext cx="3316288"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r>
              <a:rPr lang="en-US" sz="1600" dirty="0"/>
              <a:t>Naïve  Bayes Classifier:</a:t>
            </a:r>
          </a:p>
          <a:p>
            <a:endParaRPr lang="en-US" dirty="0"/>
          </a:p>
          <a:p>
            <a:r>
              <a:rPr lang="en-US" b="0" dirty="0"/>
              <a:t>P(Refund = Yes | No) = 2/6</a:t>
            </a:r>
          </a:p>
          <a:p>
            <a:r>
              <a:rPr lang="en-US" b="0" dirty="0"/>
              <a:t>P(Refund = No | No) = 4/6</a:t>
            </a:r>
          </a:p>
          <a:p>
            <a:r>
              <a:rPr lang="en-US" b="0" dirty="0"/>
              <a:t>P(Refund = Yes | Yes) = 0</a:t>
            </a:r>
          </a:p>
          <a:p>
            <a:r>
              <a:rPr lang="en-US" b="0" dirty="0"/>
              <a:t>P(Refund = No | Yes) = 1</a:t>
            </a:r>
          </a:p>
          <a:p>
            <a:r>
              <a:rPr lang="en-US" b="0" dirty="0"/>
              <a:t>P(Marital Status = Single | No) = 2/6</a:t>
            </a:r>
          </a:p>
          <a:p>
            <a:r>
              <a:rPr lang="en-US" b="0" dirty="0"/>
              <a:t>P(Marital Status = Divorced | No) = 0</a:t>
            </a:r>
          </a:p>
          <a:p>
            <a:r>
              <a:rPr lang="en-US" b="0" dirty="0"/>
              <a:t>P(Marital Status = Married | No) = 4/6</a:t>
            </a:r>
          </a:p>
          <a:p>
            <a:r>
              <a:rPr lang="en-US" b="0" dirty="0"/>
              <a:t>P(Marital Status = Single | Yes) = 2/3</a:t>
            </a:r>
          </a:p>
          <a:p>
            <a:r>
              <a:rPr lang="en-US" b="0" dirty="0"/>
              <a:t>P(Marital Status = Divorced | Yes) = 1/3</a:t>
            </a:r>
          </a:p>
          <a:p>
            <a:r>
              <a:rPr lang="en-US" b="0" dirty="0"/>
              <a:t>P(Marital Status = Married | Yes) = 0/3</a:t>
            </a:r>
          </a:p>
          <a:p>
            <a:r>
              <a:rPr lang="en-US" b="0" dirty="0"/>
              <a:t>For Taxable Income:</a:t>
            </a:r>
          </a:p>
          <a:p>
            <a:r>
              <a:rPr lang="en-US" b="0" dirty="0"/>
              <a:t>If class = No: sample mean = 91</a:t>
            </a:r>
          </a:p>
          <a:p>
            <a:r>
              <a:rPr lang="en-US" b="0" dirty="0"/>
              <a:t>	   sample variance = 685</a:t>
            </a:r>
          </a:p>
          <a:p>
            <a:r>
              <a:rPr lang="en-US" b="0" dirty="0"/>
              <a:t>If class = No: sample mean = 90</a:t>
            </a:r>
          </a:p>
          <a:p>
            <a:r>
              <a:rPr lang="en-US" b="0" dirty="0"/>
              <a:t>	   sample variance = 25</a:t>
            </a:r>
          </a:p>
          <a:p>
            <a:endParaRPr lang="en-US" b="0" dirty="0"/>
          </a:p>
        </p:txBody>
      </p:sp>
      <p:sp>
        <p:nvSpPr>
          <p:cNvPr id="6" name="Text Box 6"/>
          <p:cNvSpPr txBox="1">
            <a:spLocks noChangeArrowheads="1"/>
          </p:cNvSpPr>
          <p:nvPr/>
        </p:nvSpPr>
        <p:spPr bwMode="auto">
          <a:xfrm>
            <a:off x="308286" y="1380307"/>
            <a:ext cx="365760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lgn="ctr">
              <a:spcBef>
                <a:spcPct val="50000"/>
              </a:spcBef>
              <a:defRPr/>
            </a:pPr>
            <a:r>
              <a:rPr lang="en-US" sz="1600" b="0" dirty="0" smtClean="0"/>
              <a:t>Consider the table with </a:t>
            </a:r>
            <a:r>
              <a:rPr lang="en-US" sz="1600" b="0" dirty="0" err="1" smtClean="0"/>
              <a:t>Tid</a:t>
            </a:r>
            <a:r>
              <a:rPr lang="en-US" sz="1600" b="0" dirty="0" smtClean="0"/>
              <a:t> = 6 deleted</a:t>
            </a:r>
          </a:p>
        </p:txBody>
      </p:sp>
      <p:sp>
        <p:nvSpPr>
          <p:cNvPr id="9" name="TextBox 8"/>
          <p:cNvSpPr txBox="1">
            <a:spLocks noChangeArrowheads="1"/>
          </p:cNvSpPr>
          <p:nvPr/>
        </p:nvSpPr>
        <p:spPr bwMode="auto">
          <a:xfrm>
            <a:off x="419100" y="5064125"/>
            <a:ext cx="4506913"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r>
              <a:rPr lang="en-US" sz="1800" b="0"/>
              <a:t>Given X = (Refund = Yes, Divorced, 120K)</a:t>
            </a:r>
          </a:p>
          <a:p>
            <a:pPr>
              <a:lnSpc>
                <a:spcPct val="150000"/>
              </a:lnSpc>
            </a:pPr>
            <a:r>
              <a:rPr lang="en-US" sz="2000" b="0"/>
              <a:t>P(X | No) = 2/6 X 0 X 0.0083 = 0</a:t>
            </a:r>
          </a:p>
          <a:p>
            <a:r>
              <a:rPr lang="en-US" sz="2000" b="0"/>
              <a:t>P(X | Yes) = 0 X 1/3 X 1.2 X 10</a:t>
            </a:r>
            <a:r>
              <a:rPr lang="en-US" sz="2000" b="0" baseline="30000"/>
              <a:t>-9</a:t>
            </a:r>
            <a:r>
              <a:rPr lang="en-US" sz="2000" b="0"/>
              <a:t> = 0</a:t>
            </a:r>
          </a:p>
          <a:p>
            <a:endParaRPr lang="en-US" b="0"/>
          </a:p>
        </p:txBody>
      </p:sp>
      <p:sp>
        <p:nvSpPr>
          <p:cNvPr id="10" name="Rectangle 9"/>
          <p:cNvSpPr>
            <a:spLocks noChangeArrowheads="1"/>
          </p:cNvSpPr>
          <p:nvPr/>
        </p:nvSpPr>
        <p:spPr bwMode="auto">
          <a:xfrm>
            <a:off x="4964113" y="5181600"/>
            <a:ext cx="3810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lnSpc>
                <a:spcPct val="130000"/>
              </a:lnSpc>
            </a:pPr>
            <a:r>
              <a:rPr lang="en-US" sz="1800">
                <a:solidFill>
                  <a:srgbClr val="FF0000"/>
                </a:solidFill>
              </a:rPr>
              <a:t>Naïve Bayes will not be able to classify X as Yes or No!</a:t>
            </a:r>
          </a:p>
        </p:txBody>
      </p:sp>
      <p:cxnSp>
        <p:nvCxnSpPr>
          <p:cNvPr id="17" name="Straight Arrow Connector 16"/>
          <p:cNvCxnSpPr>
            <a:cxnSpLocks noChangeShapeType="1"/>
          </p:cNvCxnSpPr>
          <p:nvPr/>
        </p:nvCxnSpPr>
        <p:spPr bwMode="auto">
          <a:xfrm>
            <a:off x="3879273" y="3863181"/>
            <a:ext cx="609600" cy="0"/>
          </a:xfrm>
          <a:prstGeom prst="straightConnector1">
            <a:avLst/>
          </a:prstGeom>
          <a:noFill/>
          <a:ln w="38100">
            <a:solidFill>
              <a:srgbClr val="FF000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850" name="Rectangle 1"/>
          <p:cNvSpPr>
            <a:spLocks noChangeArrowheads="1"/>
          </p:cNvSpPr>
          <p:nvPr/>
        </p:nvSpPr>
        <p:spPr bwMode="auto">
          <a:xfrm>
            <a:off x="457200" y="3733800"/>
            <a:ext cx="3314700" cy="228600"/>
          </a:xfrm>
          <a:prstGeom prst="rect">
            <a:avLst/>
          </a:prstGeom>
          <a:solidFill>
            <a:srgbClr val="FF0000"/>
          </a:solidFill>
          <a:ln w="12700">
            <a:solidFill>
              <a:schemeClr val="tx1"/>
            </a:solidFill>
            <a:round/>
            <a:headEnd/>
            <a:tailEnd/>
          </a:ln>
        </p:spPr>
        <p:txBody>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endParaRPr lang="en-US"/>
          </a:p>
        </p:txBody>
      </p:sp>
      <p:sp>
        <p:nvSpPr>
          <p:cNvPr id="12" name="TextBox 11"/>
          <p:cNvSpPr txBox="1"/>
          <p:nvPr/>
        </p:nvSpPr>
        <p:spPr>
          <a:xfrm>
            <a:off x="395536" y="6553200"/>
            <a:ext cx="6192688" cy="338554"/>
          </a:xfrm>
          <a:prstGeom prst="rect">
            <a:avLst/>
          </a:prstGeom>
          <a:noFill/>
        </p:spPr>
        <p:txBody>
          <a:bodyPr wrap="square" rtlCol="0">
            <a:spAutoFit/>
          </a:bodyPr>
          <a:lstStyle/>
          <a:p>
            <a:r>
              <a:rPr lang="en-GB" dirty="0" smtClean="0"/>
              <a:t>Slide adopted from “Introduction to Data mining” </a:t>
            </a:r>
            <a:r>
              <a:rPr lang="en-GB" dirty="0" err="1" smtClean="0"/>
              <a:t>Vipin</a:t>
            </a:r>
            <a:r>
              <a:rPr lang="en-GB" dirty="0" smtClean="0"/>
              <a:t> Kumar</a:t>
            </a:r>
            <a:endParaRPr lang="en-GB" dirty="0"/>
          </a:p>
        </p:txBody>
      </p:sp>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241</a:t>
            </a:fld>
            <a:endParaRPr lang="en-US"/>
          </a:p>
        </p:txBody>
      </p:sp>
    </p:spTree>
    <p:extLst>
      <p:ext uri="{BB962C8B-B14F-4D97-AF65-F5344CB8AC3E}">
        <p14:creationId xmlns:p14="http://schemas.microsoft.com/office/powerpoint/2010/main" val="3693413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ea typeface="ＭＳ Ｐゴシック" panose="020B0600070205080204" pitchFamily="34" charset="-128"/>
              </a:rPr>
              <a:t>Issues with Naïve Bayes Classifier</a:t>
            </a:r>
          </a:p>
        </p:txBody>
      </p:sp>
      <p:sp>
        <p:nvSpPr>
          <p:cNvPr id="16387" name="Rectangle 3"/>
          <p:cNvSpPr>
            <a:spLocks noGrp="1" noChangeArrowheads="1"/>
          </p:cNvSpPr>
          <p:nvPr>
            <p:ph type="body" idx="1"/>
          </p:nvPr>
        </p:nvSpPr>
        <p:spPr>
          <a:xfrm>
            <a:off x="395536" y="1375151"/>
            <a:ext cx="8229600" cy="4525963"/>
          </a:xfrm>
        </p:spPr>
        <p:txBody>
          <a:bodyPr/>
          <a:lstStyle/>
          <a:p>
            <a:pPr marL="0" indent="0">
              <a:buNone/>
              <a:defRPr/>
            </a:pPr>
            <a:r>
              <a:rPr lang="en-US" dirty="0"/>
              <a:t>If one of the conditional probabilities is zero, then the entire expression becomes zero</a:t>
            </a:r>
            <a:endParaRPr lang="en-US" sz="2400" dirty="0"/>
          </a:p>
          <a:p>
            <a:pPr marL="0" indent="0">
              <a:buNone/>
              <a:defRPr/>
            </a:pPr>
            <a:r>
              <a:rPr lang="en-US" sz="2400" dirty="0"/>
              <a:t>Need to use other estimates of conditional probabilities than simple fractions</a:t>
            </a:r>
          </a:p>
          <a:p>
            <a:pPr marL="0" indent="0">
              <a:buNone/>
              <a:defRPr/>
            </a:pPr>
            <a:r>
              <a:rPr lang="en-US" sz="2400" dirty="0"/>
              <a:t>Probability estimation:</a:t>
            </a:r>
          </a:p>
        </p:txBody>
      </p:sp>
      <p:graphicFrame>
        <p:nvGraphicFramePr>
          <p:cNvPr id="36867" name="Object 4"/>
          <p:cNvGraphicFramePr>
            <a:graphicFrameLocks noChangeAspect="1"/>
          </p:cNvGraphicFramePr>
          <p:nvPr>
            <p:extLst>
              <p:ext uri="{D42A27DB-BD31-4B8C-83A1-F6EECF244321}">
                <p14:modId xmlns:p14="http://schemas.microsoft.com/office/powerpoint/2010/main" val="680263930"/>
              </p:ext>
            </p:extLst>
          </p:nvPr>
        </p:nvGraphicFramePr>
        <p:xfrm>
          <a:off x="776536" y="3599238"/>
          <a:ext cx="4291013" cy="2728913"/>
        </p:xfrm>
        <a:graphic>
          <a:graphicData uri="http://schemas.openxmlformats.org/presentationml/2006/ole">
            <mc:AlternateContent xmlns:mc="http://schemas.openxmlformats.org/markup-compatibility/2006">
              <mc:Choice xmlns:v="urn:schemas-microsoft-com:vml" Requires="v">
                <p:oleObj spid="_x0000_s13314" name="Equation" r:id="rId3" imgW="2095500" imgH="1333500" progId="Equation.3">
                  <p:embed/>
                </p:oleObj>
              </mc:Choice>
              <mc:Fallback>
                <p:oleObj name="Equation" r:id="rId3" imgW="2095500" imgH="1333500" progId="Equation.3">
                  <p:embed/>
                  <p:pic>
                    <p:nvPicPr>
                      <p:cNvPr id="3686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36" y="3599238"/>
                        <a:ext cx="4291013" cy="2728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 name="Text Box 5"/>
          <p:cNvSpPr txBox="1">
            <a:spLocks noChangeArrowheads="1"/>
          </p:cNvSpPr>
          <p:nvPr/>
        </p:nvSpPr>
        <p:spPr bwMode="auto">
          <a:xfrm>
            <a:off x="5315269" y="3438120"/>
            <a:ext cx="3557587" cy="28623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800">
                <a:solidFill>
                  <a:schemeClr val="tx1"/>
                </a:solidFill>
                <a:latin typeface="Arial" charset="0"/>
                <a:ea typeface="ＭＳ Ｐゴシック" charset="0"/>
                <a:cs typeface="ＭＳ Ｐゴシック" charset="0"/>
              </a:defRPr>
            </a:lvl1pPr>
            <a:lvl2pPr marL="742950" indent="-285750">
              <a:defRPr sz="28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spcBef>
                <a:spcPct val="50000"/>
              </a:spcBef>
              <a:defRPr/>
            </a:pPr>
            <a:r>
              <a:rPr lang="en-US" sz="2000" b="0" dirty="0" smtClean="0">
                <a:latin typeface="Times New Roman" charset="0"/>
              </a:rPr>
              <a:t>c: number of classes</a:t>
            </a:r>
          </a:p>
          <a:p>
            <a:pPr>
              <a:spcBef>
                <a:spcPct val="50000"/>
              </a:spcBef>
              <a:defRPr/>
            </a:pPr>
            <a:r>
              <a:rPr lang="en-US" sz="2000" b="0" dirty="0" smtClean="0">
                <a:latin typeface="Times New Roman" charset="0"/>
              </a:rPr>
              <a:t>p: prior probability of the class</a:t>
            </a:r>
          </a:p>
          <a:p>
            <a:pPr>
              <a:spcBef>
                <a:spcPct val="50000"/>
              </a:spcBef>
              <a:defRPr/>
            </a:pPr>
            <a:r>
              <a:rPr lang="en-US" sz="2000" b="0" dirty="0" smtClean="0">
                <a:latin typeface="Times New Roman" charset="0"/>
              </a:rPr>
              <a:t>m: parameter</a:t>
            </a:r>
            <a:br>
              <a:rPr lang="en-US" sz="2000" b="0" dirty="0" smtClean="0">
                <a:latin typeface="Times New Roman" charset="0"/>
              </a:rPr>
            </a:br>
            <a:r>
              <a:rPr lang="en-US" sz="2000" b="0" dirty="0" smtClean="0">
                <a:latin typeface="Times New Roman" charset="0"/>
              </a:rPr>
              <a:t/>
            </a:r>
            <a:br>
              <a:rPr lang="en-US" sz="2000" b="0" dirty="0" smtClean="0">
                <a:latin typeface="Times New Roman" charset="0"/>
              </a:rPr>
            </a:br>
            <a:r>
              <a:rPr lang="en-US" sz="2000" b="0" i="1" dirty="0" err="1" smtClean="0">
                <a:latin typeface="Times New Roman" charset="0"/>
              </a:rPr>
              <a:t>N</a:t>
            </a:r>
            <a:r>
              <a:rPr lang="en-US" sz="2000" b="0" i="1" baseline="-25000" dirty="0" err="1" smtClean="0">
                <a:latin typeface="Times New Roman" charset="0"/>
              </a:rPr>
              <a:t>c</a:t>
            </a:r>
            <a:r>
              <a:rPr lang="en-US" sz="2000" b="0" dirty="0" smtClean="0">
                <a:latin typeface="Times New Roman" charset="0"/>
              </a:rPr>
              <a:t>: number of instances in the class </a:t>
            </a:r>
            <a:br>
              <a:rPr lang="en-US" sz="2000" b="0" dirty="0" smtClean="0">
                <a:latin typeface="Times New Roman" charset="0"/>
              </a:rPr>
            </a:br>
            <a:r>
              <a:rPr lang="en-US" sz="2000" b="0" i="1" dirty="0" err="1" smtClean="0">
                <a:latin typeface="Times New Roman" charset="0"/>
              </a:rPr>
              <a:t>N</a:t>
            </a:r>
            <a:r>
              <a:rPr lang="en-US" sz="2000" b="0" i="1" baseline="-25000" dirty="0" err="1" smtClean="0">
                <a:latin typeface="Times New Roman" charset="0"/>
              </a:rPr>
              <a:t>ic</a:t>
            </a:r>
            <a:r>
              <a:rPr lang="en-US" sz="2000" b="0" dirty="0" smtClean="0">
                <a:latin typeface="Times New Roman" charset="0"/>
              </a:rPr>
              <a:t>: number of instances having attribute value </a:t>
            </a:r>
            <a:r>
              <a:rPr lang="en-US" sz="2000" b="0" i="1" dirty="0" smtClean="0">
                <a:latin typeface="Times New Roman" charset="0"/>
              </a:rPr>
              <a:t>A</a:t>
            </a:r>
            <a:r>
              <a:rPr lang="en-US" sz="2000" b="0" i="1" baseline="-25000" dirty="0" smtClean="0">
                <a:latin typeface="Times New Roman" charset="0"/>
              </a:rPr>
              <a:t>i</a:t>
            </a:r>
            <a:r>
              <a:rPr lang="en-US" sz="2000" b="0" dirty="0" smtClean="0">
                <a:latin typeface="Times New Roman" charset="0"/>
              </a:rPr>
              <a:t> in class </a:t>
            </a:r>
            <a:r>
              <a:rPr lang="en-US" sz="2000" b="0" i="1" dirty="0" smtClean="0">
                <a:latin typeface="Times New Roman" charset="0"/>
              </a:rPr>
              <a:t>c</a:t>
            </a:r>
          </a:p>
        </p:txBody>
      </p:sp>
      <p:sp>
        <p:nvSpPr>
          <p:cNvPr id="6" name="TextBox 5"/>
          <p:cNvSpPr txBox="1"/>
          <p:nvPr/>
        </p:nvSpPr>
        <p:spPr>
          <a:xfrm>
            <a:off x="395536" y="6553200"/>
            <a:ext cx="6192688" cy="338554"/>
          </a:xfrm>
          <a:prstGeom prst="rect">
            <a:avLst/>
          </a:prstGeom>
          <a:noFill/>
        </p:spPr>
        <p:txBody>
          <a:bodyPr wrap="square" rtlCol="0">
            <a:spAutoFit/>
          </a:bodyPr>
          <a:lstStyle/>
          <a:p>
            <a:r>
              <a:rPr lang="en-GB" dirty="0" smtClean="0"/>
              <a:t>Slide adopted from “Introduction to Data mining” </a:t>
            </a:r>
            <a:r>
              <a:rPr lang="en-GB" dirty="0" err="1" smtClean="0"/>
              <a:t>Vipin</a:t>
            </a:r>
            <a:r>
              <a:rPr lang="en-GB" dirty="0" smtClean="0"/>
              <a:t> Kumar</a:t>
            </a:r>
            <a:endParaRPr lang="en-GB" dirty="0"/>
          </a:p>
        </p:txBody>
      </p:sp>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242</a:t>
            </a:fld>
            <a:endParaRPr lang="en-US"/>
          </a:p>
        </p:txBody>
      </p:sp>
    </p:spTree>
    <p:extLst>
      <p:ext uri="{BB962C8B-B14F-4D97-AF65-F5344CB8AC3E}">
        <p14:creationId xmlns:p14="http://schemas.microsoft.com/office/powerpoint/2010/main" val="208249359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F51B6C-6607-42C9-8D19-9BE73126A064}"/>
              </a:ext>
            </a:extLst>
          </p:cNvPr>
          <p:cNvPicPr>
            <a:picLocks noGrp="1" noChangeAspect="1"/>
          </p:cNvPicPr>
          <p:nvPr>
            <p:ph idx="1"/>
          </p:nvPr>
        </p:nvPicPr>
        <p:blipFill rotWithShape="1">
          <a:blip r:embed="rId2"/>
          <a:srcRect b="23570"/>
          <a:stretch/>
        </p:blipFill>
        <p:spPr>
          <a:xfrm>
            <a:off x="152400" y="1676400"/>
            <a:ext cx="8810496" cy="3916361"/>
          </a:xfrm>
          <a:prstGeom prst="rect">
            <a:avLst/>
          </a:prstGeom>
        </p:spPr>
      </p:pic>
      <p:sp>
        <p:nvSpPr>
          <p:cNvPr id="3" name="Content Placeholder 2">
            <a:extLst>
              <a:ext uri="{FF2B5EF4-FFF2-40B4-BE49-F238E27FC236}">
                <a16:creationId xmlns:a16="http://schemas.microsoft.com/office/drawing/2014/main" id="{DF92BE60-1D96-4ED5-BEBF-047BF8BB03B2}"/>
              </a:ext>
            </a:extLst>
          </p:cNvPr>
          <p:cNvSpPr>
            <a:spLocks noGrp="1"/>
          </p:cNvSpPr>
          <p:nvPr>
            <p:ph sz="quarter" idx="10"/>
          </p:nvPr>
        </p:nvSpPr>
        <p:spPr/>
        <p:txBody>
          <a:bodyPr/>
          <a:lstStyle/>
          <a:p>
            <a:r>
              <a:rPr lang="en-US" dirty="0"/>
              <a:t>Naïve Bayes for Text Classification</a:t>
            </a:r>
            <a:endParaRPr lang="en-IN" dirty="0"/>
          </a:p>
        </p:txBody>
      </p:sp>
      <p:sp>
        <p:nvSpPr>
          <p:cNvPr id="4" name="Slide Number Placeholder 3">
            <a:extLst>
              <a:ext uri="{FF2B5EF4-FFF2-40B4-BE49-F238E27FC236}">
                <a16:creationId xmlns:a16="http://schemas.microsoft.com/office/drawing/2014/main" id="{2C9DDC3F-1991-4F67-B02A-BD0448EEAAD2}"/>
              </a:ext>
            </a:extLst>
          </p:cNvPr>
          <p:cNvSpPr>
            <a:spLocks noGrp="1"/>
          </p:cNvSpPr>
          <p:nvPr>
            <p:ph type="sldNum" sz="quarter" idx="4294967295"/>
          </p:nvPr>
        </p:nvSpPr>
        <p:spPr/>
        <p:txBody>
          <a:bodyPr/>
          <a:lstStyle/>
          <a:p>
            <a:fld id="{BC8D7E44-7D4F-4942-A8C9-2DF6BF8399E8}" type="slidenum">
              <a:rPr lang="en-US" smtClean="0"/>
              <a:pPr/>
              <a:t>243</a:t>
            </a:fld>
            <a:endParaRPr lang="en-US" dirty="0"/>
          </a:p>
        </p:txBody>
      </p:sp>
    </p:spTree>
    <p:extLst>
      <p:ext uri="{BB962C8B-B14F-4D97-AF65-F5344CB8AC3E}">
        <p14:creationId xmlns:p14="http://schemas.microsoft.com/office/powerpoint/2010/main" val="311314030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59" y="397576"/>
            <a:ext cx="6120680" cy="850106"/>
          </a:xfrm>
        </p:spPr>
        <p:txBody>
          <a:bodyPr/>
          <a:lstStyle/>
          <a:p>
            <a:r>
              <a:rPr lang="en-US" dirty="0"/>
              <a:t>A Simple Example</a:t>
            </a:r>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244</a:t>
            </a:fld>
            <a:endParaRPr lang="en-US"/>
          </a:p>
        </p:txBody>
      </p:sp>
      <p:graphicFrame>
        <p:nvGraphicFramePr>
          <p:cNvPr id="8" name="Content Placeholder 7"/>
          <p:cNvGraphicFramePr>
            <a:graphicFrameLocks noGrp="1"/>
          </p:cNvGraphicFramePr>
          <p:nvPr>
            <p:ph idx="1"/>
            <p:extLst/>
          </p:nvPr>
        </p:nvGraphicFramePr>
        <p:xfrm>
          <a:off x="76200" y="1383853"/>
          <a:ext cx="4419600" cy="2446020"/>
        </p:xfrm>
        <a:graphic>
          <a:graphicData uri="http://schemas.openxmlformats.org/drawingml/2006/table">
            <a:tbl>
              <a:tblPr firstRow="1" bandRow="1">
                <a:tableStyleId>{5C22544A-7EE6-4342-B048-85BDC9FD1C3A}</a:tableStyleId>
              </a:tblPr>
              <a:tblGrid>
                <a:gridCol w="3150475">
                  <a:extLst>
                    <a:ext uri="{9D8B030D-6E8A-4147-A177-3AD203B41FA5}">
                      <a16:colId xmlns:a16="http://schemas.microsoft.com/office/drawing/2014/main" val="20000"/>
                    </a:ext>
                  </a:extLst>
                </a:gridCol>
                <a:gridCol w="1269125">
                  <a:extLst>
                    <a:ext uri="{9D8B030D-6E8A-4147-A177-3AD203B41FA5}">
                      <a16:colId xmlns:a16="http://schemas.microsoft.com/office/drawing/2014/main" val="20001"/>
                    </a:ext>
                  </a:extLst>
                </a:gridCol>
              </a:tblGrid>
              <a:tr h="304799">
                <a:tc>
                  <a:txBody>
                    <a:bodyPr/>
                    <a:lstStyle/>
                    <a:p>
                      <a:r>
                        <a:rPr lang="en-US" b="1" dirty="0">
                          <a:effectLst/>
                        </a:rPr>
                        <a:t>Text</a:t>
                      </a:r>
                      <a:endParaRPr lang="en-US" dirty="0">
                        <a:effectLst/>
                      </a:endParaRPr>
                    </a:p>
                  </a:txBody>
                  <a:tcPr marL="114300" marR="114300" marT="76200" marB="57150" anchor="ctr"/>
                </a:tc>
                <a:tc>
                  <a:txBody>
                    <a:bodyPr/>
                    <a:lstStyle/>
                    <a:p>
                      <a:r>
                        <a:rPr lang="en-US" b="1" dirty="0">
                          <a:effectLst/>
                        </a:rPr>
                        <a:t>Tag</a:t>
                      </a:r>
                      <a:endParaRPr lang="en-US" dirty="0">
                        <a:effectLst/>
                      </a:endParaRPr>
                    </a:p>
                  </a:txBody>
                  <a:tcPr marL="114300" marR="114300" marT="76200" marB="57150" anchor="ctr"/>
                </a:tc>
                <a:extLst>
                  <a:ext uri="{0D108BD9-81ED-4DB2-BD59-A6C34878D82A}">
                    <a16:rowId xmlns:a16="http://schemas.microsoft.com/office/drawing/2014/main" val="10000"/>
                  </a:ext>
                </a:extLst>
              </a:tr>
              <a:tr h="380960">
                <a:tc>
                  <a:txBody>
                    <a:bodyPr/>
                    <a:lstStyle/>
                    <a:p>
                      <a:r>
                        <a:rPr lang="en-US">
                          <a:effectLst/>
                        </a:rPr>
                        <a:t>“A great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a16="http://schemas.microsoft.com/office/drawing/2014/main" val="10001"/>
                  </a:ext>
                </a:extLst>
              </a:tr>
              <a:tr h="327659">
                <a:tc>
                  <a:txBody>
                    <a:bodyPr/>
                    <a:lstStyle/>
                    <a:p>
                      <a:r>
                        <a:rPr lang="en-US">
                          <a:effectLst/>
                        </a:rPr>
                        <a:t>“The election was over”</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a16="http://schemas.microsoft.com/office/drawing/2014/main" val="10002"/>
                  </a:ext>
                </a:extLst>
              </a:tr>
              <a:tr h="380960">
                <a:tc>
                  <a:txBody>
                    <a:bodyPr/>
                    <a:lstStyle/>
                    <a:p>
                      <a:r>
                        <a:rPr lang="en-US">
                          <a:effectLst/>
                        </a:rPr>
                        <a:t>“Very clean match”</a:t>
                      </a:r>
                    </a:p>
                  </a:txBody>
                  <a:tcPr marL="114300" marR="114300" marT="76200" marB="57150" anchor="ctr"/>
                </a:tc>
                <a:tc>
                  <a:txBody>
                    <a:bodyPr/>
                    <a:lstStyle/>
                    <a:p>
                      <a:r>
                        <a:rPr lang="en-US" dirty="0">
                          <a:effectLst/>
                        </a:rPr>
                        <a:t>Sports</a:t>
                      </a:r>
                    </a:p>
                  </a:txBody>
                  <a:tcPr marL="114300" marR="114300" marT="76200" marB="57150" anchor="ctr"/>
                </a:tc>
                <a:extLst>
                  <a:ext uri="{0D108BD9-81ED-4DB2-BD59-A6C34878D82A}">
                    <a16:rowId xmlns:a16="http://schemas.microsoft.com/office/drawing/2014/main" val="10003"/>
                  </a:ext>
                </a:extLst>
              </a:tr>
              <a:tr h="274319">
                <a:tc>
                  <a:txBody>
                    <a:bodyPr/>
                    <a:lstStyle/>
                    <a:p>
                      <a:r>
                        <a:rPr lang="en-US">
                          <a:effectLst/>
                        </a:rPr>
                        <a:t>“A clean but forgettable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a16="http://schemas.microsoft.com/office/drawing/2014/main" val="10004"/>
                  </a:ext>
                </a:extLst>
              </a:tr>
              <a:tr h="380960">
                <a:tc>
                  <a:txBody>
                    <a:bodyPr/>
                    <a:lstStyle/>
                    <a:p>
                      <a:r>
                        <a:rPr lang="en-US">
                          <a:effectLst/>
                        </a:rPr>
                        <a:t>“It was a close election”</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a16="http://schemas.microsoft.com/office/drawing/2014/main" val="10005"/>
                  </a:ext>
                </a:extLst>
              </a:tr>
            </a:tbl>
          </a:graphicData>
        </a:graphic>
      </p:graphicFrame>
      <p:sp>
        <p:nvSpPr>
          <p:cNvPr id="9" name="Rectangle 8"/>
          <p:cNvSpPr/>
          <p:nvPr/>
        </p:nvSpPr>
        <p:spPr>
          <a:xfrm>
            <a:off x="4495799" y="1351037"/>
            <a:ext cx="4724399" cy="584775"/>
          </a:xfrm>
          <a:prstGeom prst="rect">
            <a:avLst/>
          </a:prstGeom>
        </p:spPr>
        <p:txBody>
          <a:bodyPr wrap="square">
            <a:spAutoFit/>
          </a:bodyPr>
          <a:lstStyle/>
          <a:p>
            <a:r>
              <a:rPr lang="en-US" dirty="0" smtClean="0">
                <a:solidFill>
                  <a:srgbClr val="2B3E51"/>
                </a:solidFill>
                <a:latin typeface="Open Sans"/>
              </a:rPr>
              <a:t>Which </a:t>
            </a:r>
            <a:r>
              <a:rPr lang="en-US" dirty="0">
                <a:solidFill>
                  <a:srgbClr val="2B3E51"/>
                </a:solidFill>
                <a:latin typeface="Open Sans"/>
              </a:rPr>
              <a:t>tag does the sentence </a:t>
            </a:r>
            <a:r>
              <a:rPr lang="en-US" i="1" dirty="0">
                <a:solidFill>
                  <a:srgbClr val="2B3E51"/>
                </a:solidFill>
                <a:latin typeface="&amp;quot"/>
              </a:rPr>
              <a:t>A very close game</a:t>
            </a:r>
            <a:r>
              <a:rPr lang="en-US" dirty="0">
                <a:solidFill>
                  <a:srgbClr val="2B3E51"/>
                </a:solidFill>
                <a:latin typeface="Open Sans"/>
              </a:rPr>
              <a:t> belong to</a:t>
            </a:r>
            <a:r>
              <a:rPr lang="en-US" dirty="0" smtClean="0">
                <a:solidFill>
                  <a:srgbClr val="2B3E51"/>
                </a:solidFill>
                <a:latin typeface="Open Sans"/>
              </a:rPr>
              <a:t>? i.e. P(sports|</a:t>
            </a:r>
            <a:r>
              <a:rPr lang="en-US" i="1" dirty="0">
                <a:solidFill>
                  <a:srgbClr val="2B3E51"/>
                </a:solidFill>
                <a:latin typeface="&amp;quot"/>
              </a:rPr>
              <a:t> A very close </a:t>
            </a:r>
            <a:r>
              <a:rPr lang="en-US" i="1" dirty="0" smtClean="0">
                <a:solidFill>
                  <a:srgbClr val="2B3E51"/>
                </a:solidFill>
                <a:latin typeface="&amp;quot"/>
              </a:rPr>
              <a:t>game</a:t>
            </a:r>
            <a:r>
              <a:rPr lang="en-US" dirty="0" smtClean="0">
                <a:solidFill>
                  <a:srgbClr val="2B3E51"/>
                </a:solidFill>
                <a:latin typeface="Open Sans"/>
              </a:rPr>
              <a:t>)</a:t>
            </a:r>
            <a:endParaRPr lang="en-US" dirty="0"/>
          </a:p>
        </p:txBody>
      </p:sp>
      <p:sp>
        <p:nvSpPr>
          <p:cNvPr id="14" name="Rectangle 13"/>
          <p:cNvSpPr/>
          <p:nvPr/>
        </p:nvSpPr>
        <p:spPr>
          <a:xfrm>
            <a:off x="4457096" y="2112957"/>
            <a:ext cx="4763103" cy="584775"/>
          </a:xfrm>
          <a:prstGeom prst="rect">
            <a:avLst/>
          </a:prstGeom>
        </p:spPr>
        <p:txBody>
          <a:bodyPr wrap="square">
            <a:spAutoFit/>
          </a:bodyPr>
          <a:lstStyle/>
          <a:p>
            <a:r>
              <a:rPr lang="en-US" dirty="0">
                <a:solidFill>
                  <a:srgbClr val="2B3E51"/>
                </a:solidFill>
                <a:latin typeface="AvenirRoman"/>
              </a:rPr>
              <a:t>Feature </a:t>
            </a:r>
            <a:r>
              <a:rPr lang="en-US" dirty="0" smtClean="0">
                <a:solidFill>
                  <a:srgbClr val="2B3E51"/>
                </a:solidFill>
                <a:latin typeface="AvenirRoman"/>
              </a:rPr>
              <a:t>Engineering: Bag of words </a:t>
            </a:r>
            <a:r>
              <a:rPr lang="en-US" dirty="0" err="1" smtClean="0">
                <a:solidFill>
                  <a:srgbClr val="2B3E51"/>
                </a:solidFill>
                <a:latin typeface="AvenirRoman"/>
              </a:rPr>
              <a:t>i.e</a:t>
            </a:r>
            <a:r>
              <a:rPr lang="en-US" dirty="0" smtClean="0">
                <a:solidFill>
                  <a:srgbClr val="2B3E51"/>
                </a:solidFill>
                <a:latin typeface="AvenirRoman"/>
              </a:rPr>
              <a:t> use </a:t>
            </a:r>
            <a:r>
              <a:rPr lang="en-US" dirty="0" smtClean="0"/>
              <a:t>word frequencies without considering order </a:t>
            </a:r>
            <a:endParaRPr lang="en-US" dirty="0"/>
          </a:p>
        </p:txBody>
      </p:sp>
      <p:sp>
        <p:nvSpPr>
          <p:cNvPr id="15" name="Rectangle 14"/>
          <p:cNvSpPr/>
          <p:nvPr/>
        </p:nvSpPr>
        <p:spPr>
          <a:xfrm>
            <a:off x="4563854" y="2703561"/>
            <a:ext cx="3620104" cy="1446550"/>
          </a:xfrm>
          <a:prstGeom prst="rect">
            <a:avLst/>
          </a:prstGeom>
        </p:spPr>
        <p:txBody>
          <a:bodyPr wrap="square">
            <a:spAutoFit/>
          </a:bodyPr>
          <a:lstStyle/>
          <a:p>
            <a:r>
              <a:rPr lang="en-US" dirty="0" smtClean="0">
                <a:solidFill>
                  <a:srgbClr val="2B3E51"/>
                </a:solidFill>
                <a:latin typeface="Open Sans"/>
              </a:rPr>
              <a:t>Using Bayes Theorem:</a:t>
            </a:r>
          </a:p>
          <a:p>
            <a:endParaRPr lang="en-US" sz="1200" b="1" dirty="0" smtClean="0">
              <a:solidFill>
                <a:srgbClr val="2B3E51"/>
              </a:solidFill>
              <a:latin typeface="Open Sans"/>
            </a:endParaRPr>
          </a:p>
          <a:p>
            <a:r>
              <a:rPr lang="en-US" sz="1200" b="1" dirty="0" smtClean="0">
                <a:solidFill>
                  <a:srgbClr val="2B3E51"/>
                </a:solidFill>
                <a:latin typeface="Open Sans"/>
              </a:rPr>
              <a:t>P(sports</a:t>
            </a:r>
            <a:r>
              <a:rPr lang="en-US" sz="1200" b="1" dirty="0">
                <a:solidFill>
                  <a:srgbClr val="2B3E51"/>
                </a:solidFill>
                <a:latin typeface="Open Sans"/>
              </a:rPr>
              <a:t>|</a:t>
            </a:r>
            <a:r>
              <a:rPr lang="en-US" sz="1200" b="1" i="1" dirty="0">
                <a:solidFill>
                  <a:srgbClr val="2B3E51"/>
                </a:solidFill>
                <a:latin typeface="&amp;quot"/>
              </a:rPr>
              <a:t> A very close game</a:t>
            </a:r>
            <a:r>
              <a:rPr lang="en-US" sz="1200" b="1" dirty="0" smtClean="0">
                <a:solidFill>
                  <a:srgbClr val="2B3E51"/>
                </a:solidFill>
                <a:latin typeface="Open Sans"/>
              </a:rPr>
              <a:t>)</a:t>
            </a:r>
          </a:p>
          <a:p>
            <a:endParaRPr lang="en-US" sz="1200" b="1" dirty="0" smtClean="0">
              <a:solidFill>
                <a:srgbClr val="2B3E51"/>
              </a:solidFill>
              <a:latin typeface="Open Sans"/>
            </a:endParaRPr>
          </a:p>
          <a:p>
            <a:r>
              <a:rPr lang="en-US" sz="1200" b="1" dirty="0" smtClean="0">
                <a:solidFill>
                  <a:srgbClr val="2B3E51"/>
                </a:solidFill>
                <a:latin typeface="Open Sans"/>
              </a:rPr>
              <a:t>= P(</a:t>
            </a:r>
            <a:r>
              <a:rPr lang="en-US" sz="1200" b="1" i="1" dirty="0" smtClean="0">
                <a:solidFill>
                  <a:srgbClr val="2B3E51"/>
                </a:solidFill>
                <a:latin typeface="&amp;quot"/>
              </a:rPr>
              <a:t>A very close game| </a:t>
            </a:r>
            <a:r>
              <a:rPr lang="en-US" sz="1200" b="1" dirty="0" smtClean="0">
                <a:solidFill>
                  <a:srgbClr val="2B3E51"/>
                </a:solidFill>
                <a:latin typeface="Open Sans"/>
              </a:rPr>
              <a:t>sports) P(sports)</a:t>
            </a:r>
          </a:p>
          <a:p>
            <a:r>
              <a:rPr lang="en-US" sz="1200" b="1" dirty="0" smtClean="0"/>
              <a:t>   ----------------------------------------------</a:t>
            </a:r>
          </a:p>
          <a:p>
            <a:r>
              <a:rPr lang="en-US" sz="1200" b="1" dirty="0" smtClean="0"/>
              <a:t>	</a:t>
            </a:r>
            <a:r>
              <a:rPr lang="en-US" sz="1200" b="1" dirty="0">
                <a:solidFill>
                  <a:srgbClr val="2B3E51"/>
                </a:solidFill>
                <a:latin typeface="Open Sans"/>
              </a:rPr>
              <a:t>P(</a:t>
            </a:r>
            <a:r>
              <a:rPr lang="en-US" sz="1200" b="1" i="1" dirty="0" smtClean="0">
                <a:solidFill>
                  <a:srgbClr val="2B3E51"/>
                </a:solidFill>
                <a:latin typeface="&amp;quot"/>
              </a:rPr>
              <a:t>A </a:t>
            </a:r>
            <a:r>
              <a:rPr lang="en-US" sz="1200" b="1" i="1" dirty="0">
                <a:solidFill>
                  <a:srgbClr val="2B3E51"/>
                </a:solidFill>
                <a:latin typeface="&amp;quot"/>
              </a:rPr>
              <a:t>very close </a:t>
            </a:r>
            <a:r>
              <a:rPr lang="en-US" sz="1200" b="1" i="1" dirty="0" smtClean="0">
                <a:solidFill>
                  <a:srgbClr val="2B3E51"/>
                </a:solidFill>
                <a:latin typeface="&amp;quot"/>
              </a:rPr>
              <a:t>game)</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06" y="4510623"/>
            <a:ext cx="6159500" cy="228600"/>
          </a:xfrm>
          <a:prstGeom prst="rect">
            <a:avLst/>
          </a:prstGeom>
        </p:spPr>
      </p:pic>
      <p:sp>
        <p:nvSpPr>
          <p:cNvPr id="17" name="Rectangle 16"/>
          <p:cNvSpPr/>
          <p:nvPr/>
        </p:nvSpPr>
        <p:spPr>
          <a:xfrm>
            <a:off x="91277" y="4110645"/>
            <a:ext cx="8380040" cy="338554"/>
          </a:xfrm>
          <a:prstGeom prst="rect">
            <a:avLst/>
          </a:prstGeom>
        </p:spPr>
        <p:txBody>
          <a:bodyPr wrap="square">
            <a:spAutoFit/>
          </a:bodyPr>
          <a:lstStyle/>
          <a:p>
            <a:r>
              <a:rPr lang="en-US" dirty="0"/>
              <a:t>We assume that every word in a sentence is </a:t>
            </a:r>
            <a:r>
              <a:rPr lang="en-US" b="1" dirty="0"/>
              <a:t>independent</a:t>
            </a:r>
            <a:r>
              <a:rPr lang="en-US" dirty="0"/>
              <a:t> of the other ones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06" y="4977103"/>
            <a:ext cx="6549465" cy="508000"/>
          </a:xfrm>
          <a:prstGeom prst="rect">
            <a:avLst/>
          </a:prstGeom>
        </p:spPr>
      </p:pic>
      <p:sp>
        <p:nvSpPr>
          <p:cNvPr id="22" name="Rectangle 21"/>
          <p:cNvSpPr/>
          <p:nvPr/>
        </p:nvSpPr>
        <p:spPr>
          <a:xfrm>
            <a:off x="10602" y="5607952"/>
            <a:ext cx="9057198" cy="338554"/>
          </a:xfrm>
          <a:prstGeom prst="rect">
            <a:avLst/>
          </a:prstGeom>
        </p:spPr>
        <p:txBody>
          <a:bodyPr wrap="square">
            <a:spAutoFit/>
          </a:bodyPr>
          <a:lstStyle/>
          <a:p>
            <a:r>
              <a:rPr lang="en-US" dirty="0" smtClean="0"/>
              <a:t>“</a:t>
            </a:r>
            <a:r>
              <a:rPr lang="en-US" dirty="0"/>
              <a:t>close” doesn’t </a:t>
            </a:r>
            <a:r>
              <a:rPr lang="en-US" dirty="0" smtClean="0"/>
              <a:t>appear in sentences of sports tag, So P(close | sports) = 0, which makes product 0</a:t>
            </a:r>
            <a:r>
              <a:rPr lang="en-US" dirty="0" smtClean="0">
                <a:solidFill>
                  <a:srgbClr val="2B3E51"/>
                </a:solidFill>
                <a:latin typeface="Open Sans"/>
              </a:rPr>
              <a:t> </a:t>
            </a:r>
            <a:endParaRPr lang="en-US" dirty="0"/>
          </a:p>
        </p:txBody>
      </p:sp>
    </p:spTree>
    <p:extLst>
      <p:ext uri="{BB962C8B-B14F-4D97-AF65-F5344CB8AC3E}">
        <p14:creationId xmlns:p14="http://schemas.microsoft.com/office/powerpoint/2010/main" val="401131496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Laplace smoothing</a:t>
            </a:r>
            <a:endParaRPr lang="en-US" dirty="0"/>
          </a:p>
        </p:txBody>
      </p:sp>
      <p:sp>
        <p:nvSpPr>
          <p:cNvPr id="3" name="Content Placeholder 2"/>
          <p:cNvSpPr>
            <a:spLocks noGrp="1"/>
          </p:cNvSpPr>
          <p:nvPr>
            <p:ph idx="1"/>
          </p:nvPr>
        </p:nvSpPr>
        <p:spPr/>
        <p:txBody>
          <a:bodyPr>
            <a:normAutofit/>
          </a:bodyPr>
          <a:lstStyle/>
          <a:p>
            <a:r>
              <a:rPr lang="en-US" sz="2400" u="sng" dirty="0">
                <a:hlinkClick r:id="rId2"/>
              </a:rPr>
              <a:t>Laplace smoothing</a:t>
            </a:r>
            <a:r>
              <a:rPr lang="en-US" sz="2400" dirty="0"/>
              <a:t>: we add 1 </a:t>
            </a:r>
            <a:r>
              <a:rPr lang="en-US" sz="2400" dirty="0" smtClean="0"/>
              <a:t>or in general constant k to </a:t>
            </a:r>
            <a:r>
              <a:rPr lang="en-US" sz="2400" dirty="0"/>
              <a:t>every count so it’s never zero. </a:t>
            </a:r>
            <a:endParaRPr lang="en-US" sz="2400" dirty="0" smtClean="0"/>
          </a:p>
          <a:p>
            <a:r>
              <a:rPr lang="en-US" sz="2400" dirty="0" smtClean="0"/>
              <a:t>To </a:t>
            </a:r>
            <a:r>
              <a:rPr lang="en-US" sz="2400" dirty="0"/>
              <a:t>balance this, we add the number of possible words to the divisor, so the division will never be greater than </a:t>
            </a:r>
            <a:r>
              <a:rPr lang="en-US" sz="2400" dirty="0" smtClean="0"/>
              <a:t>1</a:t>
            </a:r>
          </a:p>
          <a:p>
            <a:r>
              <a:rPr lang="en-US" sz="2400" dirty="0"/>
              <a:t>In our case, the possible words are ['a', 'great', 'very', 'over', 'it', 'but', 'game', 'election', 'clean', 'close', 'the', 'was', 'forgettable', 'match</a:t>
            </a:r>
            <a:r>
              <a:rPr lang="en-US" sz="2400" dirty="0" smtClean="0"/>
              <a:t>'].</a:t>
            </a:r>
          </a:p>
          <a:p>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245</a:t>
            </a:fld>
            <a:endParaRPr lang="en-US"/>
          </a:p>
        </p:txBody>
      </p:sp>
      <p:sp>
        <p:nvSpPr>
          <p:cNvPr id="7" name="AutoShape 2" descr="P(game | sports) = \dfrac {2 + 1}{11 + 14}"/>
          <p:cNvSpPr>
            <a:spLocks noChangeAspect="1" noChangeArrowheads="1"/>
          </p:cNvSpPr>
          <p:nvPr/>
        </p:nvSpPr>
        <p:spPr bwMode="auto">
          <a:xfrm>
            <a:off x="6027738" y="-98425"/>
            <a:ext cx="1971675" cy="361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8091353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2547"/>
            <a:ext cx="6120680" cy="850106"/>
          </a:xfrm>
        </p:spPr>
        <p:txBody>
          <a:bodyPr/>
          <a:lstStyle/>
          <a:p>
            <a:r>
              <a:rPr lang="en-US" dirty="0" smtClean="0"/>
              <a:t>Apply Laplace Smoothing</a:t>
            </a:r>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246</a:t>
            </a:fld>
            <a:endParaRPr lang="en-US"/>
          </a:p>
        </p:txBody>
      </p:sp>
      <p:graphicFrame>
        <p:nvGraphicFramePr>
          <p:cNvPr id="6" name="Table 5"/>
          <p:cNvGraphicFramePr>
            <a:graphicFrameLocks noGrp="1"/>
          </p:cNvGraphicFramePr>
          <p:nvPr>
            <p:extLst/>
          </p:nvPr>
        </p:nvGraphicFramePr>
        <p:xfrm>
          <a:off x="395537" y="1479729"/>
          <a:ext cx="7300665" cy="2057761"/>
        </p:xfrm>
        <a:graphic>
          <a:graphicData uri="http://schemas.openxmlformats.org/drawingml/2006/table">
            <a:tbl>
              <a:tblPr firstRow="1" bandRow="1">
                <a:tableStyleId>{5C22544A-7EE6-4342-B048-85BDC9FD1C3A}</a:tableStyleId>
              </a:tblPr>
              <a:tblGrid>
                <a:gridCol w="2433555">
                  <a:extLst>
                    <a:ext uri="{9D8B030D-6E8A-4147-A177-3AD203B41FA5}">
                      <a16:colId xmlns:a16="http://schemas.microsoft.com/office/drawing/2014/main" val="20000"/>
                    </a:ext>
                  </a:extLst>
                </a:gridCol>
                <a:gridCol w="2433555">
                  <a:extLst>
                    <a:ext uri="{9D8B030D-6E8A-4147-A177-3AD203B41FA5}">
                      <a16:colId xmlns:a16="http://schemas.microsoft.com/office/drawing/2014/main" val="20001"/>
                    </a:ext>
                  </a:extLst>
                </a:gridCol>
                <a:gridCol w="2433555">
                  <a:extLst>
                    <a:ext uri="{9D8B030D-6E8A-4147-A177-3AD203B41FA5}">
                      <a16:colId xmlns:a16="http://schemas.microsoft.com/office/drawing/2014/main" val="20002"/>
                    </a:ext>
                  </a:extLst>
                </a:gridCol>
              </a:tblGrid>
              <a:tr h="427081">
                <a:tc>
                  <a:txBody>
                    <a:bodyPr/>
                    <a:lstStyle/>
                    <a:p>
                      <a:r>
                        <a:rPr lang="en-US" b="1" dirty="0">
                          <a:effectLst/>
                        </a:rPr>
                        <a:t>Word</a:t>
                      </a:r>
                      <a:endParaRPr lang="en-US" dirty="0">
                        <a:effectLst/>
                      </a:endParaRPr>
                    </a:p>
                  </a:txBody>
                  <a:tcPr marL="114300" marR="114300" marT="76200" marB="57150" anchor="ctr"/>
                </a:tc>
                <a:tc>
                  <a:txBody>
                    <a:bodyPr/>
                    <a:lstStyle/>
                    <a:p>
                      <a:r>
                        <a:rPr lang="en-US" b="1">
                          <a:effectLst/>
                        </a:rPr>
                        <a:t>P(word | Sports)</a:t>
                      </a:r>
                      <a:endParaRPr lang="en-US">
                        <a:effectLst/>
                      </a:endParaRPr>
                    </a:p>
                  </a:txBody>
                  <a:tcPr marL="114300" marR="114300" marT="76200" marB="57150" anchor="ctr"/>
                </a:tc>
                <a:tc>
                  <a:txBody>
                    <a:bodyPr/>
                    <a:lstStyle/>
                    <a:p>
                      <a:r>
                        <a:rPr lang="en-US" b="1">
                          <a:effectLst/>
                        </a:rPr>
                        <a:t>P(word | Not Sports)</a:t>
                      </a:r>
                      <a:endParaRPr lang="en-US">
                        <a:effectLst/>
                      </a:endParaRPr>
                    </a:p>
                  </a:txBody>
                  <a:tcPr marL="114300" marR="114300" marT="76200" marB="57150" anchor="ctr"/>
                </a:tc>
                <a:extLst>
                  <a:ext uri="{0D108BD9-81ED-4DB2-BD59-A6C34878D82A}">
                    <a16:rowId xmlns:a16="http://schemas.microsoft.com/office/drawing/2014/main" val="10000"/>
                  </a:ext>
                </a:extLst>
              </a:tr>
              <a:tr h="358502">
                <a:tc>
                  <a:txBody>
                    <a:bodyPr/>
                    <a:lstStyle/>
                    <a:p>
                      <a:r>
                        <a:rPr lang="en-US">
                          <a:effectLst/>
                        </a:rPr>
                        <a:t>a</a:t>
                      </a:r>
                    </a:p>
                  </a:txBody>
                  <a:tcPr marL="114300" marR="114300" marT="76200" marB="57150" anchor="ctr"/>
                </a:tc>
                <a:tc>
                  <a:txBody>
                    <a:bodyPr/>
                    <a:lstStyle/>
                    <a:p>
                      <a:r>
                        <a:rPr lang="en-US" dirty="0" smtClean="0">
                          <a:effectLst/>
                        </a:rPr>
                        <a:t>2+1 / 11+14</a:t>
                      </a:r>
                      <a:endParaRPr lang="en-US" dirty="0">
                        <a:effectLst/>
                      </a:endParaRP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1+1 / 9+14</a:t>
                      </a:r>
                    </a:p>
                  </a:txBody>
                  <a:tcPr marL="114300" marR="114300" marT="76200" marB="57150" anchor="ctr"/>
                </a:tc>
                <a:extLst>
                  <a:ext uri="{0D108BD9-81ED-4DB2-BD59-A6C34878D82A}">
                    <a16:rowId xmlns:a16="http://schemas.microsoft.com/office/drawing/2014/main" val="10001"/>
                  </a:ext>
                </a:extLst>
              </a:tr>
              <a:tr h="358502">
                <a:tc>
                  <a:txBody>
                    <a:bodyPr/>
                    <a:lstStyle/>
                    <a:p>
                      <a:r>
                        <a:rPr lang="en-US">
                          <a:effectLst/>
                        </a:rPr>
                        <a:t>very</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1+1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0+1 / 9+14</a:t>
                      </a:r>
                    </a:p>
                  </a:txBody>
                  <a:tcPr marL="114300" marR="114300" marT="76200" marB="57150" anchor="ctr"/>
                </a:tc>
                <a:extLst>
                  <a:ext uri="{0D108BD9-81ED-4DB2-BD59-A6C34878D82A}">
                    <a16:rowId xmlns:a16="http://schemas.microsoft.com/office/drawing/2014/main" val="10002"/>
                  </a:ext>
                </a:extLst>
              </a:tr>
              <a:tr h="358502">
                <a:tc>
                  <a:txBody>
                    <a:bodyPr/>
                    <a:lstStyle/>
                    <a:p>
                      <a:r>
                        <a:rPr lang="en-US">
                          <a:effectLst/>
                        </a:rPr>
                        <a:t>close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0+1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1+1 / 9+14</a:t>
                      </a:r>
                    </a:p>
                  </a:txBody>
                  <a:tcPr marL="114300" marR="114300" marT="76200" marB="57150" anchor="ctr"/>
                </a:tc>
                <a:extLst>
                  <a:ext uri="{0D108BD9-81ED-4DB2-BD59-A6C34878D82A}">
                    <a16:rowId xmlns:a16="http://schemas.microsoft.com/office/drawing/2014/main" val="10003"/>
                  </a:ext>
                </a:extLst>
              </a:tr>
              <a:tr h="358502">
                <a:tc>
                  <a:txBody>
                    <a:bodyPr/>
                    <a:lstStyle/>
                    <a:p>
                      <a:r>
                        <a:rPr lang="en-US">
                          <a:effectLst/>
                        </a:rPr>
                        <a:t>game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2+1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0+1 / 9+14</a:t>
                      </a:r>
                    </a:p>
                  </a:txBody>
                  <a:tcPr marL="114300" marR="114300" marT="76200" marB="57150" anchor="ctr"/>
                </a:tc>
                <a:extLst>
                  <a:ext uri="{0D108BD9-81ED-4DB2-BD59-A6C34878D82A}">
                    <a16:rowId xmlns:a16="http://schemas.microsoft.com/office/drawing/2014/main" val="10004"/>
                  </a:ext>
                </a:extLst>
              </a:tr>
            </a:tbl>
          </a:graphicData>
        </a:graphic>
      </p:graphicFrame>
      <p:pic>
        <p:nvPicPr>
          <p:cNvPr id="3074" name="Picture 2" descr="P(a | Sports) \times P(very | Sports) \times P(close | Sports) \times P(game | Sports) \times P(Sports )\\ = 2.76\times 10^{-5}\\ = 0.0000276\\\\ P(a \vert Not\, Sports) \times P(very | Not\, Sports) \times P(close | Not\, Sports) \times P(game | Not\, Sports) \times P( Not\, Sports)\\ = 0.572\times 10^{-5}\\ = 0.000005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18" y="3824566"/>
            <a:ext cx="6838982" cy="219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193391"/>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6120680" cy="850106"/>
          </a:xfrm>
        </p:spPr>
        <p:txBody>
          <a:bodyPr/>
          <a:lstStyle/>
          <a:p>
            <a:r>
              <a:rPr lang="en-US" b="1" dirty="0" smtClean="0"/>
              <a:t>Naïve Bayes Classifier Applications</a:t>
            </a:r>
            <a:endParaRPr lang="en-US" b="1"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247</a:t>
            </a:fld>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045014"/>
            <a:ext cx="8229600" cy="3636334"/>
          </a:xfrm>
        </p:spPr>
      </p:pic>
    </p:spTree>
    <p:extLst>
      <p:ext uri="{BB962C8B-B14F-4D97-AF65-F5344CB8AC3E}">
        <p14:creationId xmlns:p14="http://schemas.microsoft.com/office/powerpoint/2010/main" val="161182136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BF4471-C7B5-411A-A7BB-CB9CE4AA7E38}" type="slidenum">
              <a:rPr lang="en-US" altLang="ko-KR"/>
              <a:pPr/>
              <a:t>248</a:t>
            </a:fld>
            <a:endParaRPr lang="en-US" altLang="ko-KR"/>
          </a:p>
        </p:txBody>
      </p:sp>
      <p:sp>
        <p:nvSpPr>
          <p:cNvPr id="203778" name="Rectangle 2"/>
          <p:cNvSpPr>
            <a:spLocks noGrp="1" noChangeArrowheads="1"/>
          </p:cNvSpPr>
          <p:nvPr>
            <p:ph type="title"/>
          </p:nvPr>
        </p:nvSpPr>
        <p:spPr/>
        <p:txBody>
          <a:bodyPr/>
          <a:lstStyle/>
          <a:p>
            <a:r>
              <a:rPr lang="en-US" altLang="ko-KR" dirty="0"/>
              <a:t>Naive Bayes </a:t>
            </a:r>
            <a:r>
              <a:rPr lang="en-US" altLang="ko-KR" dirty="0" smtClean="0"/>
              <a:t>Classifier</a:t>
            </a:r>
            <a:endParaRPr lang="en-US" altLang="ko-KR" dirty="0"/>
          </a:p>
        </p:txBody>
      </p:sp>
      <p:sp>
        <p:nvSpPr>
          <p:cNvPr id="203779" name="Rectangle 3"/>
          <p:cNvSpPr>
            <a:spLocks noGrp="1" noChangeArrowheads="1"/>
          </p:cNvSpPr>
          <p:nvPr>
            <p:ph type="body" idx="1"/>
          </p:nvPr>
        </p:nvSpPr>
        <p:spPr>
          <a:xfrm>
            <a:off x="685800" y="1981200"/>
            <a:ext cx="8001000" cy="4343400"/>
          </a:xfrm>
        </p:spPr>
        <p:txBody>
          <a:bodyPr/>
          <a:lstStyle/>
          <a:p>
            <a:r>
              <a:rPr lang="en-US" altLang="ko-KR" sz="2800" dirty="0"/>
              <a:t>Along with decision trees, neural networks, </a:t>
            </a:r>
            <a:r>
              <a:rPr lang="en-US" altLang="ko-KR" sz="2800" dirty="0" smtClean="0"/>
              <a:t>one </a:t>
            </a:r>
            <a:r>
              <a:rPr lang="en-US" altLang="ko-KR" sz="2800" dirty="0"/>
              <a:t>of the most practical learning methods.</a:t>
            </a:r>
          </a:p>
          <a:p>
            <a:r>
              <a:rPr lang="en-US" altLang="ko-KR" sz="2800" dirty="0"/>
              <a:t>When to use</a:t>
            </a:r>
          </a:p>
          <a:p>
            <a:pPr lvl="1"/>
            <a:r>
              <a:rPr lang="en-US" altLang="ko-KR" sz="2400" dirty="0"/>
              <a:t>Moderate or large training set available</a:t>
            </a:r>
          </a:p>
          <a:p>
            <a:pPr lvl="1"/>
            <a:r>
              <a:rPr lang="en-US" altLang="ko-KR" sz="2400" dirty="0"/>
              <a:t>Attributes that describe instances are conditionally independent given classification</a:t>
            </a:r>
          </a:p>
          <a:p>
            <a:r>
              <a:rPr lang="en-US" altLang="ko-KR" sz="2800" dirty="0"/>
              <a:t>Successful applications:</a:t>
            </a:r>
          </a:p>
          <a:p>
            <a:pPr lvl="1"/>
            <a:r>
              <a:rPr lang="en-US" altLang="ko-KR" sz="2400" dirty="0"/>
              <a:t>Diagnosis</a:t>
            </a:r>
          </a:p>
          <a:p>
            <a:pPr lvl="1"/>
            <a:r>
              <a:rPr lang="en-US" altLang="ko-KR" sz="2400" dirty="0"/>
              <a:t>Classifying text documents</a:t>
            </a:r>
          </a:p>
        </p:txBody>
      </p:sp>
    </p:spTree>
    <p:extLst>
      <p:ext uri="{BB962C8B-B14F-4D97-AF65-F5344CB8AC3E}">
        <p14:creationId xmlns:p14="http://schemas.microsoft.com/office/powerpoint/2010/main" val="118321631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2B1BACA-70F9-4407-9A47-F80D8AED6AC3}" type="slidenum">
              <a:rPr lang="en-US" altLang="ko-KR"/>
              <a:pPr/>
              <a:t>249</a:t>
            </a:fld>
            <a:endParaRPr lang="en-US" altLang="ko-KR"/>
          </a:p>
        </p:txBody>
      </p:sp>
      <p:sp>
        <p:nvSpPr>
          <p:cNvPr id="217090" name="Rectangle 2"/>
          <p:cNvSpPr>
            <a:spLocks noGrp="1" noChangeArrowheads="1"/>
          </p:cNvSpPr>
          <p:nvPr>
            <p:ph type="title"/>
          </p:nvPr>
        </p:nvSpPr>
        <p:spPr/>
        <p:txBody>
          <a:bodyPr/>
          <a:lstStyle/>
          <a:p>
            <a:r>
              <a:rPr lang="en-US" altLang="ko-KR" dirty="0"/>
              <a:t>Learning to Classify </a:t>
            </a:r>
            <a:r>
              <a:rPr lang="en-US" altLang="ko-KR" dirty="0" smtClean="0"/>
              <a:t>Text</a:t>
            </a:r>
            <a:endParaRPr lang="en-US" altLang="ko-KR" dirty="0"/>
          </a:p>
        </p:txBody>
      </p:sp>
      <p:sp>
        <p:nvSpPr>
          <p:cNvPr id="217091" name="Rectangle 3"/>
          <p:cNvSpPr>
            <a:spLocks noGrp="1" noChangeArrowheads="1"/>
          </p:cNvSpPr>
          <p:nvPr>
            <p:ph type="body" idx="1"/>
          </p:nvPr>
        </p:nvSpPr>
        <p:spPr>
          <a:xfrm>
            <a:off x="990600" y="2133600"/>
            <a:ext cx="7848600" cy="4114800"/>
          </a:xfrm>
        </p:spPr>
        <p:txBody>
          <a:bodyPr/>
          <a:lstStyle/>
          <a:p>
            <a:r>
              <a:rPr lang="en-US" altLang="ko-KR" sz="2800"/>
              <a:t>Why?</a:t>
            </a:r>
          </a:p>
          <a:p>
            <a:pPr lvl="1"/>
            <a:r>
              <a:rPr lang="en-US" altLang="ko-KR"/>
              <a:t>Learn which news articles are of interest</a:t>
            </a:r>
          </a:p>
          <a:p>
            <a:pPr lvl="1"/>
            <a:r>
              <a:rPr lang="en-US" altLang="ko-KR"/>
              <a:t>Learn to classify web pages by topic</a:t>
            </a:r>
          </a:p>
          <a:p>
            <a:pPr>
              <a:buFont typeface="Wingdings" panose="05000000000000000000" pitchFamily="2" charset="2"/>
              <a:buNone/>
            </a:pPr>
            <a:endParaRPr lang="en-US" altLang="ko-KR" sz="2000"/>
          </a:p>
          <a:p>
            <a:r>
              <a:rPr lang="en-US" altLang="ko-KR" sz="2800"/>
              <a:t>Naive Bayes is among most effective algorithms</a:t>
            </a:r>
          </a:p>
          <a:p>
            <a:r>
              <a:rPr lang="en-US" altLang="ko-KR" sz="2800"/>
              <a:t>What attributes shall we use to represent text documents??</a:t>
            </a:r>
          </a:p>
          <a:p>
            <a:endParaRPr lang="en-US" altLang="ko-KR" sz="2800"/>
          </a:p>
        </p:txBody>
      </p:sp>
    </p:spTree>
    <p:extLst>
      <p:ext uri="{BB962C8B-B14F-4D97-AF65-F5344CB8AC3E}">
        <p14:creationId xmlns:p14="http://schemas.microsoft.com/office/powerpoint/2010/main" val="36784602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7"/>
          <p:cNvSpPr txBox="1">
            <a:spLocks noGrp="1"/>
          </p:cNvSpPr>
          <p:nvPr>
            <p:ph type="title"/>
          </p:nvPr>
        </p:nvSpPr>
        <p:spPr>
          <a:xfrm>
            <a:off x="358590" y="1412377"/>
            <a:ext cx="6804210" cy="333400"/>
          </a:xfrm>
          <a:prstGeom prst="rect">
            <a:avLst/>
          </a:prstGeom>
          <a:noFill/>
          <a:ln>
            <a:noFill/>
          </a:ln>
        </p:spPr>
        <p:txBody>
          <a:bodyPr spcFirstLastPara="1" wrap="square" lIns="0" tIns="12700" rIns="0" bIns="0" anchor="t" anchorCtr="0">
            <a:noAutofit/>
          </a:bodyPr>
          <a:lstStyle/>
          <a:p>
            <a:pPr marL="1609725" marR="5080" lvl="0" indent="-1597660">
              <a:lnSpc>
                <a:spcPct val="113100"/>
              </a:lnSpc>
              <a:spcBef>
                <a:spcPts val="0"/>
              </a:spcBef>
            </a:pPr>
            <a:r>
              <a:rPr lang="en-US" sz="2400" dirty="0" smtClean="0"/>
              <a:t>It </a:t>
            </a:r>
            <a:r>
              <a:rPr lang="en-US" sz="2400" dirty="0"/>
              <a:t>is very hard to say what makes a 2</a:t>
            </a:r>
            <a:endParaRPr sz="2400" dirty="0"/>
          </a:p>
        </p:txBody>
      </p:sp>
      <p:sp>
        <p:nvSpPr>
          <p:cNvPr id="372" name="Google Shape;372;p57"/>
          <p:cNvSpPr/>
          <p:nvPr/>
        </p:nvSpPr>
        <p:spPr>
          <a:xfrm>
            <a:off x="827087" y="1905731"/>
            <a:ext cx="6814683" cy="41083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3" name="Google Shape;373;p57"/>
          <p:cNvSpPr/>
          <p:nvPr/>
        </p:nvSpPr>
        <p:spPr>
          <a:xfrm>
            <a:off x="845016" y="2558851"/>
            <a:ext cx="5219700" cy="827404"/>
          </a:xfrm>
          <a:custGeom>
            <a:avLst/>
            <a:gdLst/>
            <a:ahLst/>
            <a:cxnLst/>
            <a:rect l="l" t="t" r="r" b="b"/>
            <a:pathLst>
              <a:path w="5219700" h="827404" extrusionOk="0">
                <a:moveTo>
                  <a:pt x="0" y="0"/>
                </a:moveTo>
                <a:lnTo>
                  <a:pt x="5219702" y="0"/>
                </a:lnTo>
                <a:lnTo>
                  <a:pt x="5219702" y="827088"/>
                </a:lnTo>
                <a:lnTo>
                  <a:pt x="0" y="827088"/>
                </a:lnTo>
                <a:lnTo>
                  <a:pt x="0" y="0"/>
                </a:lnTo>
                <a:close/>
              </a:path>
            </a:pathLst>
          </a:custGeom>
          <a:noFill/>
          <a:ln w="1905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5" name="Google Shape;375;p57"/>
          <p:cNvSpPr/>
          <p:nvPr/>
        </p:nvSpPr>
        <p:spPr>
          <a:xfrm>
            <a:off x="2209800" y="4356416"/>
            <a:ext cx="1368425" cy="827404"/>
          </a:xfrm>
          <a:custGeom>
            <a:avLst/>
            <a:gdLst/>
            <a:ahLst/>
            <a:cxnLst/>
            <a:rect l="l" t="t" r="r" b="b"/>
            <a:pathLst>
              <a:path w="1368425" h="827404" extrusionOk="0">
                <a:moveTo>
                  <a:pt x="0" y="0"/>
                </a:moveTo>
                <a:lnTo>
                  <a:pt x="1368430" y="0"/>
                </a:lnTo>
                <a:lnTo>
                  <a:pt x="1368430"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6" name="Google Shape;376;p57"/>
          <p:cNvSpPr/>
          <p:nvPr/>
        </p:nvSpPr>
        <p:spPr>
          <a:xfrm>
            <a:off x="827087" y="3529012"/>
            <a:ext cx="720725" cy="827404"/>
          </a:xfrm>
          <a:custGeom>
            <a:avLst/>
            <a:gdLst/>
            <a:ahLst/>
            <a:cxnLst/>
            <a:rect l="l" t="t" r="r" b="b"/>
            <a:pathLst>
              <a:path w="720725" h="827404" extrusionOk="0">
                <a:moveTo>
                  <a:pt x="0" y="0"/>
                </a:moveTo>
                <a:lnTo>
                  <a:pt x="720725" y="0"/>
                </a:lnTo>
                <a:lnTo>
                  <a:pt x="720725" y="827087"/>
                </a:lnTo>
                <a:lnTo>
                  <a:pt x="0" y="827087"/>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7" name="Google Shape;377;p57"/>
          <p:cNvSpPr txBox="1"/>
          <p:nvPr/>
        </p:nvSpPr>
        <p:spPr>
          <a:xfrm>
            <a:off x="78753" y="6570550"/>
            <a:ext cx="2620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a:latin typeface="Trebuchet MS"/>
                <a:ea typeface="Trebuchet MS"/>
                <a:cs typeface="Trebuchet MS"/>
                <a:sym typeface="Trebuchet MS"/>
              </a:rPr>
              <a:t>Slide credit: Geoffrey Hinton</a:t>
            </a:r>
            <a:endParaRPr sz="1400">
              <a:latin typeface="Trebuchet MS"/>
              <a:ea typeface="Trebuchet MS"/>
              <a:cs typeface="Trebuchet MS"/>
              <a:sym typeface="Trebuchet MS"/>
            </a:endParaRPr>
          </a:p>
        </p:txBody>
      </p:sp>
      <p:sp>
        <p:nvSpPr>
          <p:cNvPr id="10" name="Rectangle 2"/>
          <p:cNvSpPr txBox="1">
            <a:spLocks noChangeArrowheads="1"/>
          </p:cNvSpPr>
          <p:nvPr/>
        </p:nvSpPr>
        <p:spPr>
          <a:xfrm>
            <a:off x="0" y="433252"/>
            <a:ext cx="9144000" cy="838200"/>
          </a:xfrm>
          <a:prstGeom prst="rect">
            <a:avLst/>
          </a:prstGeom>
        </p:spPr>
        <p:txBody>
          <a:bodyPr anchor="ctr"/>
          <a:lstStyle>
            <a:lvl1pPr algn="l" defTabSz="914400" rtl="0" eaLnBrk="1" latinLnBrk="0" hangingPunct="1">
              <a:spcBef>
                <a:spcPct val="0"/>
              </a:spcBef>
              <a:buNone/>
              <a:defRPr sz="3200" kern="1200">
                <a:solidFill>
                  <a:schemeClr val="tx1"/>
                </a:solidFill>
                <a:latin typeface="+mj-lt"/>
                <a:ea typeface="+mj-ea"/>
                <a:cs typeface="+mj-cs"/>
              </a:defRPr>
            </a:lvl1pPr>
          </a:lstStyle>
          <a:p>
            <a:pPr fontAlgn="auto">
              <a:spcAft>
                <a:spcPts val="0"/>
              </a:spcAft>
            </a:pPr>
            <a:r>
              <a:rPr lang="en-US" sz="4400" b="1" dirty="0" smtClean="0">
                <a:latin typeface="+mn-lt"/>
              </a:rPr>
              <a:t>Pattern recognition</a:t>
            </a:r>
            <a:endParaRPr lang="en-US" sz="4400" b="1" dirty="0">
              <a:latin typeface="+mn-lt"/>
            </a:endParaRPr>
          </a:p>
        </p:txBody>
      </p:sp>
      <p:sp>
        <p:nvSpPr>
          <p:cNvPr id="12" name="Google Shape;374;p57"/>
          <p:cNvSpPr/>
          <p:nvPr/>
        </p:nvSpPr>
        <p:spPr>
          <a:xfrm>
            <a:off x="7171765" y="1745777"/>
            <a:ext cx="720725" cy="827404"/>
          </a:xfrm>
          <a:custGeom>
            <a:avLst/>
            <a:gdLst/>
            <a:ahLst/>
            <a:cxnLst/>
            <a:rect l="l" t="t" r="r" b="b"/>
            <a:pathLst>
              <a:path w="720725" h="827404" extrusionOk="0">
                <a:moveTo>
                  <a:pt x="0" y="0"/>
                </a:moveTo>
                <a:lnTo>
                  <a:pt x="720725" y="0"/>
                </a:lnTo>
                <a:lnTo>
                  <a:pt x="720725"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extLst>
      <p:ext uri="{BB962C8B-B14F-4D97-AF65-F5344CB8AC3E}">
        <p14:creationId xmlns:p14="http://schemas.microsoft.com/office/powerpoint/2010/main" val="2716801766"/>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EACAC535-E1AD-46BE-A26E-109D7486F45C}" type="slidenum">
              <a:rPr lang="en-US" altLang="ko-KR"/>
              <a:pPr/>
              <a:t>250</a:t>
            </a:fld>
            <a:endParaRPr lang="en-US" altLang="ko-KR"/>
          </a:p>
        </p:txBody>
      </p:sp>
      <p:sp>
        <p:nvSpPr>
          <p:cNvPr id="228354" name="Rectangle 2"/>
          <p:cNvSpPr>
            <a:spLocks noGrp="1" noChangeArrowheads="1"/>
          </p:cNvSpPr>
          <p:nvPr>
            <p:ph type="title"/>
          </p:nvPr>
        </p:nvSpPr>
        <p:spPr/>
        <p:txBody>
          <a:bodyPr/>
          <a:lstStyle/>
          <a:p>
            <a:r>
              <a:rPr lang="en-US" altLang="ko-KR"/>
              <a:t>Learning to Classify Text (2/4)</a:t>
            </a:r>
          </a:p>
        </p:txBody>
      </p:sp>
      <p:sp>
        <p:nvSpPr>
          <p:cNvPr id="228355" name="Rectangle 3"/>
          <p:cNvSpPr>
            <a:spLocks noGrp="1" noChangeArrowheads="1"/>
          </p:cNvSpPr>
          <p:nvPr>
            <p:ph type="body" idx="1"/>
          </p:nvPr>
        </p:nvSpPr>
        <p:spPr>
          <a:xfrm>
            <a:off x="762000" y="1828800"/>
            <a:ext cx="7772400" cy="4419600"/>
          </a:xfrm>
        </p:spPr>
        <p:txBody>
          <a:bodyPr/>
          <a:lstStyle/>
          <a:p>
            <a:pPr>
              <a:lnSpc>
                <a:spcPct val="90000"/>
              </a:lnSpc>
              <a:buFont typeface="Wingdings" panose="05000000000000000000" pitchFamily="2" charset="2"/>
              <a:buNone/>
            </a:pPr>
            <a:r>
              <a:rPr lang="en-US" altLang="ko-KR" sz="2400"/>
              <a:t>Target concept Interesting? :</a:t>
            </a:r>
            <a:r>
              <a:rPr lang="en-US" altLang="ko-KR" sz="2400" i="1"/>
              <a:t> Document</a:t>
            </a:r>
            <a:r>
              <a:rPr lang="en-US" altLang="ko-KR" sz="2400"/>
              <a:t> </a:t>
            </a:r>
            <a:r>
              <a:rPr lang="en-US" altLang="ko-KR" sz="2400">
                <a:sym typeface="Symbol" panose="05050102010706020507" pitchFamily="18" charset="2"/>
              </a:rPr>
              <a:t>{, }</a:t>
            </a:r>
            <a:endParaRPr lang="en-US" altLang="ko-KR" sz="2400"/>
          </a:p>
          <a:p>
            <a:pPr>
              <a:lnSpc>
                <a:spcPct val="90000"/>
              </a:lnSpc>
              <a:buFont typeface="Wingdings" panose="05000000000000000000" pitchFamily="2" charset="2"/>
              <a:buNone/>
            </a:pPr>
            <a:r>
              <a:rPr lang="en-US" altLang="ko-KR" sz="2400" b="1">
                <a:solidFill>
                  <a:srgbClr val="0066CC"/>
                </a:solidFill>
              </a:rPr>
              <a:t>1.</a:t>
            </a:r>
            <a:r>
              <a:rPr lang="en-US" altLang="ko-KR" sz="2400"/>
              <a:t> Represent each document by vector of words</a:t>
            </a:r>
          </a:p>
          <a:p>
            <a:pPr lvl="1">
              <a:lnSpc>
                <a:spcPct val="90000"/>
              </a:lnSpc>
            </a:pPr>
            <a:r>
              <a:rPr lang="en-US" altLang="ko-KR" sz="2000"/>
              <a:t>one attribute per word position in document</a:t>
            </a:r>
          </a:p>
          <a:p>
            <a:pPr>
              <a:lnSpc>
                <a:spcPct val="90000"/>
              </a:lnSpc>
              <a:buFont typeface="Wingdings" panose="05000000000000000000" pitchFamily="2" charset="2"/>
              <a:buNone/>
            </a:pPr>
            <a:r>
              <a:rPr lang="en-US" altLang="ko-KR" sz="2400" b="1">
                <a:solidFill>
                  <a:srgbClr val="0066CC"/>
                </a:solidFill>
              </a:rPr>
              <a:t>2.</a:t>
            </a:r>
            <a:r>
              <a:rPr lang="en-US" altLang="ko-KR" sz="2400"/>
              <a:t> Learning: Use training examples to estimate</a:t>
            </a:r>
          </a:p>
          <a:p>
            <a:pPr lvl="1">
              <a:lnSpc>
                <a:spcPct val="90000"/>
              </a:lnSpc>
            </a:pPr>
            <a:r>
              <a:rPr lang="en-US" altLang="ko-KR" sz="2000"/>
              <a:t> </a:t>
            </a:r>
            <a:r>
              <a:rPr lang="en-US" altLang="ko-KR" sz="2000" i="1"/>
              <a:t>P</a:t>
            </a:r>
            <a:r>
              <a:rPr lang="en-US" altLang="ko-KR" sz="2000"/>
              <a:t>(</a:t>
            </a:r>
            <a:r>
              <a:rPr lang="en-US" altLang="ko-KR" sz="2000">
                <a:sym typeface="Symbol" panose="05050102010706020507" pitchFamily="18" charset="2"/>
              </a:rPr>
              <a:t></a:t>
            </a:r>
            <a:r>
              <a:rPr lang="en-US" altLang="ko-KR" sz="2000"/>
              <a:t>)	 	 </a:t>
            </a:r>
            <a:r>
              <a:rPr lang="en-US" altLang="ko-KR" sz="2000">
                <a:solidFill>
                  <a:srgbClr val="0066CC"/>
                </a:solidFill>
                <a:sym typeface="Symbol" panose="05050102010706020507" pitchFamily="18" charset="2"/>
              </a:rPr>
              <a:t></a:t>
            </a:r>
            <a:r>
              <a:rPr lang="en-US" altLang="ko-KR" sz="2000"/>
              <a:t>   </a:t>
            </a:r>
            <a:r>
              <a:rPr lang="en-US" altLang="ko-KR" sz="2000" i="1"/>
              <a:t>P</a:t>
            </a:r>
            <a:r>
              <a:rPr lang="en-US" altLang="ko-KR" sz="2000"/>
              <a:t>(</a:t>
            </a:r>
            <a:r>
              <a:rPr lang="en-US" altLang="ko-KR" sz="2000">
                <a:sym typeface="Symbol" panose="05050102010706020507" pitchFamily="18" charset="2"/>
              </a:rPr>
              <a:t></a:t>
            </a:r>
            <a:r>
              <a:rPr lang="en-US" altLang="ko-KR" sz="2000"/>
              <a:t>)</a:t>
            </a:r>
          </a:p>
          <a:p>
            <a:pPr lvl="1">
              <a:lnSpc>
                <a:spcPct val="90000"/>
              </a:lnSpc>
            </a:pPr>
            <a:r>
              <a:rPr lang="en-US" altLang="ko-KR" sz="2000"/>
              <a:t> </a:t>
            </a:r>
            <a:r>
              <a:rPr lang="en-US" altLang="ko-KR" sz="2000" i="1"/>
              <a:t>P</a:t>
            </a:r>
            <a:r>
              <a:rPr lang="en-US" altLang="ko-KR" sz="2000"/>
              <a:t>(</a:t>
            </a:r>
            <a:r>
              <a:rPr lang="en-US" altLang="ko-KR" sz="2000" i="1"/>
              <a:t>doc</a:t>
            </a:r>
            <a:r>
              <a:rPr lang="en-US" altLang="ko-KR" sz="2000"/>
              <a:t>|</a:t>
            </a:r>
            <a:r>
              <a:rPr lang="en-US" altLang="ko-KR" sz="2000">
                <a:sym typeface="Symbol" panose="05050102010706020507" pitchFamily="18" charset="2"/>
              </a:rPr>
              <a:t>)	</a:t>
            </a:r>
            <a:r>
              <a:rPr lang="en-US" altLang="ko-KR" sz="2000"/>
              <a:t> 	 </a:t>
            </a:r>
            <a:r>
              <a:rPr lang="en-US" altLang="ko-KR" sz="2000">
                <a:solidFill>
                  <a:srgbClr val="0066CC"/>
                </a:solidFill>
                <a:sym typeface="Symbol" panose="05050102010706020507" pitchFamily="18" charset="2"/>
              </a:rPr>
              <a:t></a:t>
            </a:r>
            <a:r>
              <a:rPr lang="en-US" altLang="ko-KR" sz="2000">
                <a:sym typeface="Symbol" panose="05050102010706020507" pitchFamily="18" charset="2"/>
              </a:rPr>
              <a:t>  </a:t>
            </a:r>
            <a:r>
              <a:rPr lang="en-US" altLang="ko-KR" sz="2000"/>
              <a:t> </a:t>
            </a:r>
            <a:r>
              <a:rPr lang="en-US" altLang="ko-KR" sz="2000" i="1"/>
              <a:t>P</a:t>
            </a:r>
            <a:r>
              <a:rPr lang="en-US" altLang="ko-KR" sz="2000"/>
              <a:t>(</a:t>
            </a:r>
            <a:r>
              <a:rPr lang="en-US" altLang="ko-KR" sz="2000" i="1"/>
              <a:t>doc</a:t>
            </a:r>
            <a:r>
              <a:rPr lang="en-US" altLang="ko-KR" sz="2000"/>
              <a:t>|</a:t>
            </a:r>
            <a:r>
              <a:rPr lang="en-US" altLang="ko-KR" sz="2000">
                <a:sym typeface="Symbol" panose="05050102010706020507" pitchFamily="18" charset="2"/>
              </a:rPr>
              <a:t>)</a:t>
            </a:r>
          </a:p>
          <a:p>
            <a:pPr>
              <a:lnSpc>
                <a:spcPct val="90000"/>
              </a:lnSpc>
              <a:buFont typeface="Wingdings" panose="05000000000000000000" pitchFamily="2" charset="2"/>
              <a:buNone/>
            </a:pPr>
            <a:r>
              <a:rPr lang="en-US" altLang="ko-KR" sz="2400">
                <a:sym typeface="Symbol" panose="05050102010706020507" pitchFamily="18" charset="2"/>
              </a:rPr>
              <a:t>Naive Bayes conditional independence assumption</a:t>
            </a:r>
          </a:p>
          <a:p>
            <a:pPr>
              <a:lnSpc>
                <a:spcPct val="130000"/>
              </a:lnSpc>
              <a:buFont typeface="Wingdings" panose="05000000000000000000" pitchFamily="2" charset="2"/>
              <a:buNone/>
            </a:pPr>
            <a:endParaRPr lang="en-US" altLang="ko-KR" sz="2400">
              <a:sym typeface="Symbol" panose="05050102010706020507" pitchFamily="18" charset="2"/>
            </a:endParaRPr>
          </a:p>
          <a:p>
            <a:pPr>
              <a:lnSpc>
                <a:spcPct val="90000"/>
              </a:lnSpc>
              <a:buFont typeface="Wingdings" panose="05000000000000000000" pitchFamily="2" charset="2"/>
              <a:buNone/>
            </a:pPr>
            <a:r>
              <a:rPr lang="en-US" altLang="ko-KR" sz="2400">
                <a:sym typeface="Symbol" panose="05050102010706020507" pitchFamily="18" charset="2"/>
              </a:rPr>
              <a:t>where </a:t>
            </a:r>
            <a:r>
              <a:rPr lang="en-US" altLang="ko-KR" sz="2400" i="1"/>
              <a:t>P</a:t>
            </a:r>
            <a:r>
              <a:rPr lang="en-US" altLang="ko-KR" sz="2400"/>
              <a:t>(</a:t>
            </a:r>
            <a:r>
              <a:rPr lang="en-US" altLang="ko-KR" sz="2400" i="1"/>
              <a:t>a</a:t>
            </a:r>
            <a:r>
              <a:rPr lang="en-US" altLang="ko-KR" sz="2400" i="1" baseline="-25000"/>
              <a:t>i</a:t>
            </a:r>
            <a:r>
              <a:rPr lang="en-US" altLang="ko-KR" sz="2400"/>
              <a:t> = </a:t>
            </a:r>
            <a:r>
              <a:rPr lang="en-US" altLang="ko-KR" sz="2400" i="1"/>
              <a:t>w</a:t>
            </a:r>
            <a:r>
              <a:rPr lang="en-US" altLang="ko-KR" sz="2400" i="1" baseline="-25000"/>
              <a:t>k</a:t>
            </a:r>
            <a:r>
              <a:rPr lang="en-US" altLang="ko-KR" sz="2400"/>
              <a:t> | </a:t>
            </a:r>
            <a:r>
              <a:rPr lang="en-US" altLang="ko-KR" sz="2400" i="1"/>
              <a:t>v</a:t>
            </a:r>
            <a:r>
              <a:rPr lang="en-US" altLang="ko-KR" sz="2400" i="1" baseline="-25000"/>
              <a:t>j</a:t>
            </a:r>
            <a:r>
              <a:rPr lang="en-US" altLang="ko-KR" sz="2400"/>
              <a:t>) </a:t>
            </a:r>
            <a:r>
              <a:rPr lang="en-US" altLang="ko-KR" sz="2400">
                <a:sym typeface="Symbol" panose="05050102010706020507" pitchFamily="18" charset="2"/>
              </a:rPr>
              <a:t>is probability that word in position</a:t>
            </a:r>
            <a:r>
              <a:rPr lang="en-US" altLang="ko-KR" sz="2400" i="1">
                <a:sym typeface="Symbol" panose="05050102010706020507" pitchFamily="18" charset="2"/>
              </a:rPr>
              <a:t> i</a:t>
            </a:r>
            <a:r>
              <a:rPr lang="en-US" altLang="ko-KR" sz="2400">
                <a:sym typeface="Symbol" panose="05050102010706020507" pitchFamily="18" charset="2"/>
              </a:rPr>
              <a:t> is </a:t>
            </a:r>
          </a:p>
          <a:p>
            <a:pPr>
              <a:lnSpc>
                <a:spcPct val="90000"/>
              </a:lnSpc>
              <a:buFont typeface="Wingdings" panose="05000000000000000000" pitchFamily="2" charset="2"/>
              <a:buNone/>
            </a:pPr>
            <a:r>
              <a:rPr lang="en-US" altLang="ko-KR" sz="2400" i="1"/>
              <a:t>w</a:t>
            </a:r>
            <a:r>
              <a:rPr lang="en-US" altLang="ko-KR" sz="2400" i="1" baseline="-25000"/>
              <a:t>k</a:t>
            </a:r>
            <a:r>
              <a:rPr lang="en-US" altLang="ko-KR" sz="2400">
                <a:sym typeface="Symbol" panose="05050102010706020507" pitchFamily="18" charset="2"/>
              </a:rPr>
              <a:t>, given </a:t>
            </a:r>
            <a:r>
              <a:rPr lang="en-US" altLang="ko-KR" sz="2400" i="1"/>
              <a:t>v</a:t>
            </a:r>
            <a:r>
              <a:rPr lang="en-US" altLang="ko-KR" sz="2400" i="1" baseline="-25000"/>
              <a:t>j</a:t>
            </a:r>
            <a:endParaRPr lang="en-US" altLang="ko-KR" sz="2400">
              <a:sym typeface="Symbol" panose="05050102010706020507" pitchFamily="18" charset="2"/>
            </a:endParaRPr>
          </a:p>
          <a:p>
            <a:pPr>
              <a:lnSpc>
                <a:spcPct val="90000"/>
              </a:lnSpc>
              <a:buFont typeface="Wingdings" panose="05000000000000000000" pitchFamily="2" charset="2"/>
              <a:buNone/>
            </a:pPr>
            <a:r>
              <a:rPr lang="en-US" altLang="ko-KR" sz="2400">
                <a:sym typeface="Symbol" panose="05050102010706020507" pitchFamily="18" charset="2"/>
              </a:rPr>
              <a:t>one more assumption:</a:t>
            </a:r>
          </a:p>
          <a:p>
            <a:pPr>
              <a:lnSpc>
                <a:spcPct val="90000"/>
              </a:lnSpc>
              <a:buFont typeface="Wingdings" panose="05000000000000000000" pitchFamily="2" charset="2"/>
              <a:buNone/>
            </a:pPr>
            <a:endParaRPr lang="en-US" altLang="ko-KR" sz="2400">
              <a:sym typeface="Symbol" panose="05050102010706020507" pitchFamily="18" charset="2"/>
            </a:endParaRPr>
          </a:p>
        </p:txBody>
      </p:sp>
      <p:pic>
        <p:nvPicPr>
          <p:cNvPr id="2283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451350"/>
            <a:ext cx="388620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83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5891213"/>
            <a:ext cx="4181475"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721739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3DB39234-D24F-4630-9103-B0BE3946433C}" type="slidenum">
              <a:rPr lang="en-US" altLang="ko-KR"/>
              <a:pPr/>
              <a:t>251</a:t>
            </a:fld>
            <a:endParaRPr lang="en-US" altLang="ko-KR"/>
          </a:p>
        </p:txBody>
      </p:sp>
      <p:sp>
        <p:nvSpPr>
          <p:cNvPr id="229378" name="Rectangle 2"/>
          <p:cNvSpPr>
            <a:spLocks noGrp="1" noChangeArrowheads="1"/>
          </p:cNvSpPr>
          <p:nvPr>
            <p:ph type="title"/>
          </p:nvPr>
        </p:nvSpPr>
        <p:spPr/>
        <p:txBody>
          <a:bodyPr/>
          <a:lstStyle/>
          <a:p>
            <a:r>
              <a:rPr lang="en-US" altLang="ko-KR"/>
              <a:t>Learning to Classify Text (3/4)</a:t>
            </a:r>
          </a:p>
        </p:txBody>
      </p:sp>
      <p:sp>
        <p:nvSpPr>
          <p:cNvPr id="229379" name="Rectangle 3"/>
          <p:cNvSpPr>
            <a:spLocks noGrp="1" noChangeArrowheads="1"/>
          </p:cNvSpPr>
          <p:nvPr>
            <p:ph type="body" idx="1"/>
          </p:nvPr>
        </p:nvSpPr>
        <p:spPr>
          <a:xfrm>
            <a:off x="685800" y="1981200"/>
            <a:ext cx="7772400" cy="4343400"/>
          </a:xfrm>
        </p:spPr>
        <p:txBody>
          <a:bodyPr/>
          <a:lstStyle/>
          <a:p>
            <a:pPr>
              <a:buFont typeface="Wingdings" panose="05000000000000000000" pitchFamily="2" charset="2"/>
              <a:buNone/>
            </a:pPr>
            <a:r>
              <a:rPr lang="en-US" altLang="ko-KR" sz="2400"/>
              <a:t>LEARN_NAIVE_BAYES_TEXT (</a:t>
            </a:r>
            <a:r>
              <a:rPr lang="en-US" altLang="ko-KR" sz="2400" i="1"/>
              <a:t>Examples</a:t>
            </a:r>
            <a:r>
              <a:rPr lang="en-US" altLang="ko-KR" sz="2400"/>
              <a:t>, V)</a:t>
            </a:r>
          </a:p>
          <a:p>
            <a:pPr>
              <a:buFont typeface="Wingdings" panose="05000000000000000000" pitchFamily="2" charset="2"/>
              <a:buNone/>
            </a:pPr>
            <a:r>
              <a:rPr lang="en-US" altLang="ko-KR" sz="2400" b="1" i="1">
                <a:solidFill>
                  <a:srgbClr val="0066CC"/>
                </a:solidFill>
              </a:rPr>
              <a:t>1.</a:t>
            </a:r>
            <a:r>
              <a:rPr lang="en-US" altLang="ko-KR" sz="2400" i="1"/>
              <a:t> collect all words and other tokens that occur in Examples</a:t>
            </a:r>
          </a:p>
          <a:p>
            <a:r>
              <a:rPr lang="en-US" altLang="ko-KR" sz="2400" i="1"/>
              <a:t>Vocabulary</a:t>
            </a:r>
            <a:r>
              <a:rPr lang="en-US" altLang="ko-KR" sz="2400"/>
              <a:t> </a:t>
            </a:r>
            <a:r>
              <a:rPr lang="en-US" altLang="ko-KR" sz="2400">
                <a:sym typeface="Symbol" panose="05050102010706020507" pitchFamily="18" charset="2"/>
              </a:rPr>
              <a:t></a:t>
            </a:r>
            <a:r>
              <a:rPr lang="en-US" altLang="ko-KR" sz="2400"/>
              <a:t> all distinct words and other tokens in </a:t>
            </a:r>
            <a:r>
              <a:rPr lang="en-US" altLang="ko-KR" sz="2400" i="1"/>
              <a:t>Examples</a:t>
            </a:r>
          </a:p>
          <a:p>
            <a:pPr>
              <a:buFont typeface="Wingdings" panose="05000000000000000000" pitchFamily="2" charset="2"/>
              <a:buNone/>
            </a:pPr>
            <a:r>
              <a:rPr lang="en-US" altLang="ko-KR" sz="2400" b="1" i="1">
                <a:solidFill>
                  <a:srgbClr val="0066CC"/>
                </a:solidFill>
              </a:rPr>
              <a:t>2</a:t>
            </a:r>
            <a:r>
              <a:rPr lang="en-US" altLang="ko-KR" sz="2400" b="1" i="1"/>
              <a:t>.</a:t>
            </a:r>
            <a:r>
              <a:rPr lang="en-US" altLang="ko-KR" sz="2400" i="1"/>
              <a:t> calculate the required P</a:t>
            </a:r>
            <a:r>
              <a:rPr lang="en-US" altLang="ko-KR" sz="2400"/>
              <a:t>(</a:t>
            </a:r>
            <a:r>
              <a:rPr lang="en-US" altLang="ko-KR" sz="2400" i="1"/>
              <a:t>v</a:t>
            </a:r>
            <a:r>
              <a:rPr lang="en-US" altLang="ko-KR" sz="2400" i="1" baseline="-25000"/>
              <a:t>j</a:t>
            </a:r>
            <a:r>
              <a:rPr lang="en-US" altLang="ko-KR" sz="2400"/>
              <a:t>)</a:t>
            </a:r>
            <a:r>
              <a:rPr lang="en-US" altLang="ko-KR" sz="2400" i="1"/>
              <a:t> and P</a:t>
            </a:r>
            <a:r>
              <a:rPr lang="en-US" altLang="ko-KR" sz="2400"/>
              <a:t>(</a:t>
            </a:r>
            <a:r>
              <a:rPr lang="en-US" altLang="ko-KR" sz="2400" i="1"/>
              <a:t>w</a:t>
            </a:r>
            <a:r>
              <a:rPr lang="en-US" altLang="ko-KR" sz="2400" i="1" baseline="-25000"/>
              <a:t>k</a:t>
            </a:r>
            <a:r>
              <a:rPr lang="en-US" altLang="ko-KR" sz="2400" i="1"/>
              <a:t> </a:t>
            </a:r>
            <a:r>
              <a:rPr lang="en-US" altLang="ko-KR" sz="2400"/>
              <a:t>| </a:t>
            </a:r>
            <a:r>
              <a:rPr lang="en-US" altLang="ko-KR" sz="2400" i="1"/>
              <a:t>v</a:t>
            </a:r>
            <a:r>
              <a:rPr lang="en-US" altLang="ko-KR" sz="2400" i="1" baseline="-25000"/>
              <a:t>j</a:t>
            </a:r>
            <a:r>
              <a:rPr lang="en-US" altLang="ko-KR" sz="2400"/>
              <a:t>)</a:t>
            </a:r>
            <a:r>
              <a:rPr lang="en-US" altLang="ko-KR" sz="2400" i="1"/>
              <a:t> probability terms</a:t>
            </a:r>
          </a:p>
          <a:p>
            <a:r>
              <a:rPr lang="en-US" altLang="ko-KR" sz="2400"/>
              <a:t>For each target value </a:t>
            </a:r>
            <a:r>
              <a:rPr lang="en-US" altLang="ko-KR" sz="2400" i="1"/>
              <a:t>v</a:t>
            </a:r>
            <a:r>
              <a:rPr lang="en-US" altLang="ko-KR" sz="2400" i="1" baseline="-25000"/>
              <a:t>j</a:t>
            </a:r>
            <a:r>
              <a:rPr lang="en-US" altLang="ko-KR" sz="2400"/>
              <a:t> in </a:t>
            </a:r>
            <a:r>
              <a:rPr lang="en-US" altLang="ko-KR" sz="2400" i="1"/>
              <a:t>V</a:t>
            </a:r>
            <a:r>
              <a:rPr lang="en-US" altLang="ko-KR" sz="2400"/>
              <a:t> do</a:t>
            </a:r>
          </a:p>
          <a:p>
            <a:pPr lvl="1"/>
            <a:r>
              <a:rPr lang="en-US" altLang="ko-KR" sz="2000" i="1"/>
              <a:t>docs</a:t>
            </a:r>
            <a:r>
              <a:rPr lang="en-US" altLang="ko-KR" sz="2000" i="1" baseline="-25000"/>
              <a:t>j</a:t>
            </a:r>
            <a:r>
              <a:rPr lang="en-US" altLang="ko-KR" sz="2000" i="1"/>
              <a:t> </a:t>
            </a:r>
            <a:r>
              <a:rPr lang="en-US" altLang="ko-KR" sz="2000">
                <a:sym typeface="Symbol" panose="05050102010706020507" pitchFamily="18" charset="2"/>
              </a:rPr>
              <a:t></a:t>
            </a:r>
            <a:r>
              <a:rPr lang="en-US" altLang="ko-KR" sz="2000" i="1"/>
              <a:t> </a:t>
            </a:r>
            <a:r>
              <a:rPr lang="en-US" altLang="ko-KR" sz="2000"/>
              <a:t>subset of </a:t>
            </a:r>
            <a:r>
              <a:rPr lang="en-US" altLang="ko-KR" sz="2000" i="1"/>
              <a:t>Examples</a:t>
            </a:r>
            <a:r>
              <a:rPr lang="en-US" altLang="ko-KR" sz="2000"/>
              <a:t> for which the target value is </a:t>
            </a:r>
            <a:r>
              <a:rPr lang="en-US" altLang="ko-KR" sz="2000" i="1"/>
              <a:t>v</a:t>
            </a:r>
            <a:r>
              <a:rPr lang="en-US" altLang="ko-KR" sz="2000" i="1" baseline="-25000"/>
              <a:t>j</a:t>
            </a:r>
            <a:r>
              <a:rPr lang="en-US" altLang="ko-KR" sz="2000"/>
              <a:t> </a:t>
            </a:r>
          </a:p>
          <a:p>
            <a:pPr lvl="1">
              <a:lnSpc>
                <a:spcPct val="140000"/>
              </a:lnSpc>
            </a:pPr>
            <a:r>
              <a:rPr lang="en-US" altLang="ko-KR" sz="2000"/>
              <a:t> </a:t>
            </a:r>
          </a:p>
          <a:p>
            <a:pPr lvl="1">
              <a:lnSpc>
                <a:spcPct val="110000"/>
              </a:lnSpc>
            </a:pPr>
            <a:r>
              <a:rPr lang="en-US" altLang="ko-KR" sz="2000" i="1"/>
              <a:t>Text</a:t>
            </a:r>
            <a:r>
              <a:rPr lang="en-US" altLang="ko-KR" sz="2000" i="1" baseline="-25000"/>
              <a:t>j</a:t>
            </a:r>
            <a:r>
              <a:rPr lang="en-US" altLang="ko-KR" sz="2000"/>
              <a:t> </a:t>
            </a:r>
            <a:r>
              <a:rPr lang="en-US" altLang="ko-KR" sz="2000">
                <a:sym typeface="Symbol" panose="05050102010706020507" pitchFamily="18" charset="2"/>
              </a:rPr>
              <a:t></a:t>
            </a:r>
            <a:r>
              <a:rPr lang="en-US" altLang="ko-KR" sz="2000"/>
              <a:t> a single document created by concatenating all members of </a:t>
            </a:r>
            <a:r>
              <a:rPr lang="en-US" altLang="ko-KR" sz="2000" i="1"/>
              <a:t>docs</a:t>
            </a:r>
            <a:r>
              <a:rPr lang="en-US" altLang="ko-KR" sz="2000" i="1" baseline="-25000"/>
              <a:t>j</a:t>
            </a:r>
            <a:r>
              <a:rPr lang="en-US" altLang="ko-KR" sz="2000" i="1"/>
              <a:t> </a:t>
            </a:r>
            <a:endParaRPr lang="en-US" altLang="ko-KR" sz="2000"/>
          </a:p>
        </p:txBody>
      </p:sp>
      <p:pic>
        <p:nvPicPr>
          <p:cNvPr id="2293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953000"/>
            <a:ext cx="207645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96009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EE49D415-7466-44FF-A49E-4232634FA36D}" type="slidenum">
              <a:rPr lang="en-US" altLang="ko-KR"/>
              <a:pPr/>
              <a:t>252</a:t>
            </a:fld>
            <a:endParaRPr lang="en-US" altLang="ko-KR"/>
          </a:p>
        </p:txBody>
      </p:sp>
      <p:sp>
        <p:nvSpPr>
          <p:cNvPr id="232450" name="Rectangle 2"/>
          <p:cNvSpPr>
            <a:spLocks noGrp="1" noChangeArrowheads="1"/>
          </p:cNvSpPr>
          <p:nvPr>
            <p:ph type="title"/>
          </p:nvPr>
        </p:nvSpPr>
        <p:spPr/>
        <p:txBody>
          <a:bodyPr/>
          <a:lstStyle/>
          <a:p>
            <a:r>
              <a:rPr lang="en-US" altLang="ko-KR"/>
              <a:t>Learning to Classify Text (4/4)</a:t>
            </a:r>
          </a:p>
        </p:txBody>
      </p:sp>
      <p:sp>
        <p:nvSpPr>
          <p:cNvPr id="232451" name="Rectangle 3"/>
          <p:cNvSpPr>
            <a:spLocks noGrp="1" noChangeArrowheads="1"/>
          </p:cNvSpPr>
          <p:nvPr>
            <p:ph type="body" idx="1"/>
          </p:nvPr>
        </p:nvSpPr>
        <p:spPr>
          <a:xfrm>
            <a:off x="685800" y="1981200"/>
            <a:ext cx="7772400" cy="4343400"/>
          </a:xfrm>
        </p:spPr>
        <p:txBody>
          <a:bodyPr/>
          <a:lstStyle/>
          <a:p>
            <a:pPr lvl="1"/>
            <a:r>
              <a:rPr lang="en-US" altLang="ko-KR" sz="2000" i="1"/>
              <a:t>n </a:t>
            </a:r>
            <a:r>
              <a:rPr lang="en-US" altLang="ko-KR" sz="2000">
                <a:sym typeface="Symbol" panose="05050102010706020507" pitchFamily="18" charset="2"/>
              </a:rPr>
              <a:t></a:t>
            </a:r>
            <a:r>
              <a:rPr lang="en-US" altLang="ko-KR" sz="2000" i="1"/>
              <a:t> </a:t>
            </a:r>
            <a:r>
              <a:rPr lang="en-US" altLang="ko-KR" sz="2000"/>
              <a:t>total number of words in </a:t>
            </a:r>
            <a:r>
              <a:rPr lang="en-US" altLang="ko-KR" sz="2000" i="1"/>
              <a:t>Text</a:t>
            </a:r>
            <a:r>
              <a:rPr lang="en-US" altLang="ko-KR" sz="2000" i="1" baseline="-25000"/>
              <a:t>j</a:t>
            </a:r>
            <a:r>
              <a:rPr lang="en-US" altLang="ko-KR" sz="2000"/>
              <a:t> (counting duplicate words multiple times)</a:t>
            </a:r>
            <a:r>
              <a:rPr lang="en-US" altLang="ko-KR" sz="2000" i="1"/>
              <a:t> </a:t>
            </a:r>
          </a:p>
          <a:p>
            <a:pPr lvl="1"/>
            <a:r>
              <a:rPr lang="en-US" altLang="ko-KR" sz="2000"/>
              <a:t>for each word</a:t>
            </a:r>
            <a:r>
              <a:rPr lang="en-US" altLang="ko-KR" sz="2000" i="1"/>
              <a:t> w</a:t>
            </a:r>
            <a:r>
              <a:rPr lang="en-US" altLang="ko-KR" sz="2000" i="1" baseline="-25000"/>
              <a:t>k </a:t>
            </a:r>
            <a:r>
              <a:rPr lang="en-US" altLang="ko-KR" sz="2000"/>
              <a:t>in </a:t>
            </a:r>
            <a:r>
              <a:rPr lang="en-US" altLang="ko-KR" sz="2000" i="1"/>
              <a:t>Vocabulary</a:t>
            </a:r>
          </a:p>
          <a:p>
            <a:pPr lvl="1">
              <a:buFontTx/>
              <a:buNone/>
            </a:pPr>
            <a:r>
              <a:rPr lang="en-US" altLang="ko-KR" sz="2000" i="1"/>
              <a:t>	</a:t>
            </a:r>
            <a:r>
              <a:rPr lang="en-US" altLang="ko-KR" sz="2000" i="1">
                <a:solidFill>
                  <a:srgbClr val="0066CC"/>
                </a:solidFill>
              </a:rPr>
              <a:t>*  </a:t>
            </a:r>
            <a:r>
              <a:rPr lang="en-US" altLang="ko-KR" sz="2000" i="1"/>
              <a:t>n</a:t>
            </a:r>
            <a:r>
              <a:rPr lang="en-US" altLang="ko-KR" sz="2000" i="1" baseline="-25000"/>
              <a:t>k </a:t>
            </a:r>
            <a:r>
              <a:rPr lang="en-US" altLang="ko-KR" sz="2000">
                <a:sym typeface="Symbol" panose="05050102010706020507" pitchFamily="18" charset="2"/>
              </a:rPr>
              <a:t> number of times word </a:t>
            </a:r>
            <a:r>
              <a:rPr lang="en-US" altLang="ko-KR" sz="2000" i="1"/>
              <a:t>w</a:t>
            </a:r>
            <a:r>
              <a:rPr lang="en-US" altLang="ko-KR" sz="2000" i="1" baseline="-25000"/>
              <a:t>k </a:t>
            </a:r>
            <a:r>
              <a:rPr lang="en-US" altLang="ko-KR" sz="2000">
                <a:sym typeface="Symbol" panose="05050102010706020507" pitchFamily="18" charset="2"/>
              </a:rPr>
              <a:t>occurs in </a:t>
            </a:r>
            <a:r>
              <a:rPr lang="en-US" altLang="ko-KR" sz="2000" i="1"/>
              <a:t>Text</a:t>
            </a:r>
            <a:r>
              <a:rPr lang="en-US" altLang="ko-KR" sz="2000" i="1" baseline="-25000"/>
              <a:t>j</a:t>
            </a:r>
            <a:r>
              <a:rPr lang="en-US" altLang="ko-KR" sz="2000"/>
              <a:t> </a:t>
            </a:r>
          </a:p>
          <a:p>
            <a:pPr lvl="1">
              <a:lnSpc>
                <a:spcPct val="160000"/>
              </a:lnSpc>
              <a:buFontTx/>
              <a:buNone/>
            </a:pPr>
            <a:r>
              <a:rPr lang="en-US" altLang="ko-KR" sz="2000" i="1"/>
              <a:t>	</a:t>
            </a:r>
            <a:r>
              <a:rPr lang="en-US" altLang="ko-KR" sz="2000" i="1">
                <a:solidFill>
                  <a:srgbClr val="0066CC"/>
                </a:solidFill>
              </a:rPr>
              <a:t>*</a:t>
            </a:r>
            <a:r>
              <a:rPr lang="en-US" altLang="ko-KR" sz="2000" i="1"/>
              <a:t>  </a:t>
            </a:r>
          </a:p>
          <a:p>
            <a:pPr lvl="1">
              <a:lnSpc>
                <a:spcPct val="70000"/>
              </a:lnSpc>
              <a:buFontTx/>
              <a:buNone/>
            </a:pPr>
            <a:endParaRPr lang="en-US" altLang="ko-KR" sz="1600" i="1"/>
          </a:p>
          <a:p>
            <a:pPr>
              <a:buFont typeface="Wingdings" panose="05000000000000000000" pitchFamily="2" charset="2"/>
              <a:buNone/>
            </a:pPr>
            <a:r>
              <a:rPr lang="en-US" altLang="ko-KR" sz="2400"/>
              <a:t>CLASSIFY_NAIVE_BAYES_TEXT (</a:t>
            </a:r>
            <a:r>
              <a:rPr lang="en-US" altLang="ko-KR" sz="2400" i="1"/>
              <a:t>Doc</a:t>
            </a:r>
            <a:r>
              <a:rPr lang="en-US" altLang="ko-KR" sz="2400"/>
              <a:t>)</a:t>
            </a:r>
          </a:p>
          <a:p>
            <a:r>
              <a:rPr lang="en-US" altLang="ko-KR" sz="2400" i="1"/>
              <a:t>positions</a:t>
            </a:r>
            <a:r>
              <a:rPr lang="en-US" altLang="ko-KR" sz="2400"/>
              <a:t> </a:t>
            </a:r>
            <a:r>
              <a:rPr lang="en-US" altLang="ko-KR" sz="2400">
                <a:sym typeface="Symbol" panose="05050102010706020507" pitchFamily="18" charset="2"/>
              </a:rPr>
              <a:t></a:t>
            </a:r>
            <a:r>
              <a:rPr lang="en-US" altLang="ko-KR" sz="2400"/>
              <a:t> all word positions in </a:t>
            </a:r>
            <a:r>
              <a:rPr lang="en-US" altLang="ko-KR" sz="2400" i="1"/>
              <a:t>Doc</a:t>
            </a:r>
            <a:r>
              <a:rPr lang="en-US" altLang="ko-KR" sz="2400"/>
              <a:t> that contain tokens found in </a:t>
            </a:r>
            <a:r>
              <a:rPr lang="en-US" altLang="ko-KR" sz="2400" i="1"/>
              <a:t>Vocabulary</a:t>
            </a:r>
          </a:p>
          <a:p>
            <a:r>
              <a:rPr lang="en-US" altLang="ko-KR" sz="2400"/>
              <a:t>Return </a:t>
            </a:r>
            <a:r>
              <a:rPr lang="en-US" altLang="ko-KR" sz="2400" i="1"/>
              <a:t>v</a:t>
            </a:r>
            <a:r>
              <a:rPr lang="en-US" altLang="ko-KR" sz="2400" i="1" baseline="-25000"/>
              <a:t>NB</a:t>
            </a:r>
            <a:r>
              <a:rPr lang="en-US" altLang="ko-KR" sz="2400" baseline="-25000"/>
              <a:t> </a:t>
            </a:r>
            <a:r>
              <a:rPr lang="en-US" altLang="ko-KR" sz="2400"/>
              <a:t>where</a:t>
            </a:r>
          </a:p>
        </p:txBody>
      </p:sp>
      <p:pic>
        <p:nvPicPr>
          <p:cNvPr id="2324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505200"/>
            <a:ext cx="29241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24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491163"/>
            <a:ext cx="47244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873885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4070" y="832112"/>
            <a:ext cx="7055530" cy="554541"/>
          </a:xfrm>
          <a:prstGeom prst="rect">
            <a:avLst/>
          </a:prstGeom>
        </p:spPr>
        <p:txBody>
          <a:bodyPr vert="horz" wrap="square" lIns="0" tIns="11206" rIns="0" bIns="0" rtlCol="0" anchor="ctr">
            <a:spAutoFit/>
          </a:bodyPr>
          <a:lstStyle/>
          <a:p>
            <a:pPr marL="11206">
              <a:spcBef>
                <a:spcPts val="88"/>
              </a:spcBef>
              <a:tabLst>
                <a:tab pos="2901918" algn="l"/>
              </a:tabLst>
            </a:pPr>
            <a:r>
              <a:rPr sz="3530" dirty="0">
                <a:solidFill>
                  <a:srgbClr val="000000"/>
                </a:solidFill>
              </a:rPr>
              <a:t>Baseline:</a:t>
            </a:r>
            <a:r>
              <a:rPr sz="3530" spc="-4" dirty="0">
                <a:solidFill>
                  <a:srgbClr val="000000"/>
                </a:solidFill>
              </a:rPr>
              <a:t> </a:t>
            </a:r>
            <a:r>
              <a:rPr sz="3530" dirty="0">
                <a:solidFill>
                  <a:srgbClr val="000000"/>
                </a:solidFill>
              </a:rPr>
              <a:t>Bag	of </a:t>
            </a:r>
            <a:r>
              <a:rPr sz="3530" spc="-4" dirty="0">
                <a:solidFill>
                  <a:srgbClr val="000000"/>
                </a:solidFill>
              </a:rPr>
              <a:t>Words</a:t>
            </a:r>
            <a:r>
              <a:rPr sz="3530" spc="-79" dirty="0">
                <a:solidFill>
                  <a:srgbClr val="000000"/>
                </a:solidFill>
              </a:rPr>
              <a:t> </a:t>
            </a:r>
            <a:r>
              <a:rPr sz="3530" dirty="0">
                <a:solidFill>
                  <a:srgbClr val="000000"/>
                </a:solidFill>
              </a:rPr>
              <a:t>Approach</a:t>
            </a:r>
            <a:endParaRPr sz="3530" dirty="0"/>
          </a:p>
        </p:txBody>
      </p:sp>
      <p:sp>
        <p:nvSpPr>
          <p:cNvPr id="3" name="object 3"/>
          <p:cNvSpPr/>
          <p:nvPr/>
        </p:nvSpPr>
        <p:spPr>
          <a:xfrm>
            <a:off x="656359" y="1882588"/>
            <a:ext cx="4059331" cy="4168588"/>
          </a:xfrm>
          <a:prstGeom prst="rect">
            <a:avLst/>
          </a:prstGeom>
          <a:blipFill>
            <a:blip r:embed="rId2" cstate="print"/>
            <a:stretch>
              <a:fillRect/>
            </a:stretch>
          </a:blipFill>
        </p:spPr>
        <p:txBody>
          <a:bodyPr wrap="square" lIns="0" tIns="0" rIns="0" bIns="0" rtlCol="0"/>
          <a:lstStyle/>
          <a:p>
            <a:endParaRPr sz="1412">
              <a:solidFill>
                <a:prstClr val="black"/>
              </a:solidFill>
            </a:endParaRPr>
          </a:p>
        </p:txBody>
      </p:sp>
      <p:sp>
        <p:nvSpPr>
          <p:cNvPr id="4" name="object 4"/>
          <p:cNvSpPr/>
          <p:nvPr/>
        </p:nvSpPr>
        <p:spPr>
          <a:xfrm>
            <a:off x="652156" y="1878386"/>
            <a:ext cx="4067735" cy="4176993"/>
          </a:xfrm>
          <a:custGeom>
            <a:avLst/>
            <a:gdLst/>
            <a:ahLst/>
            <a:cxnLst/>
            <a:rect l="l" t="t" r="r" b="b"/>
            <a:pathLst>
              <a:path w="4610100" h="4733925">
                <a:moveTo>
                  <a:pt x="0" y="0"/>
                </a:moveTo>
                <a:lnTo>
                  <a:pt x="4610099" y="0"/>
                </a:lnTo>
                <a:lnTo>
                  <a:pt x="4610099" y="4733919"/>
                </a:lnTo>
                <a:lnTo>
                  <a:pt x="0" y="4733919"/>
                </a:lnTo>
                <a:lnTo>
                  <a:pt x="0" y="0"/>
                </a:lnTo>
                <a:close/>
              </a:path>
            </a:pathLst>
          </a:custGeom>
          <a:ln w="9524">
            <a:solidFill>
              <a:srgbClr val="000000"/>
            </a:solidFill>
          </a:ln>
        </p:spPr>
        <p:txBody>
          <a:bodyPr wrap="square" lIns="0" tIns="0" rIns="0" bIns="0" rtlCol="0"/>
          <a:lstStyle/>
          <a:p>
            <a:endParaRPr sz="1412">
              <a:solidFill>
                <a:prstClr val="black"/>
              </a:solidFill>
            </a:endParaRPr>
          </a:p>
        </p:txBody>
      </p:sp>
      <p:sp>
        <p:nvSpPr>
          <p:cNvPr id="5" name="object 5"/>
          <p:cNvSpPr/>
          <p:nvPr/>
        </p:nvSpPr>
        <p:spPr>
          <a:xfrm>
            <a:off x="6186465" y="1949823"/>
            <a:ext cx="1260662" cy="3864909"/>
          </a:xfrm>
          <a:custGeom>
            <a:avLst/>
            <a:gdLst/>
            <a:ahLst/>
            <a:cxnLst/>
            <a:rect l="l" t="t" r="r" b="b"/>
            <a:pathLst>
              <a:path w="1428750" h="4380230">
                <a:moveTo>
                  <a:pt x="0" y="0"/>
                </a:moveTo>
                <a:lnTo>
                  <a:pt x="1428748" y="0"/>
                </a:lnTo>
                <a:lnTo>
                  <a:pt x="1428748" y="4379906"/>
                </a:lnTo>
                <a:lnTo>
                  <a:pt x="0" y="4379906"/>
                </a:lnTo>
                <a:lnTo>
                  <a:pt x="0" y="0"/>
                </a:lnTo>
                <a:close/>
              </a:path>
            </a:pathLst>
          </a:custGeom>
          <a:ln w="9524">
            <a:solidFill>
              <a:srgbClr val="000000"/>
            </a:solidFill>
          </a:ln>
        </p:spPr>
        <p:txBody>
          <a:bodyPr wrap="square" lIns="0" tIns="0" rIns="0" bIns="0" rtlCol="0"/>
          <a:lstStyle/>
          <a:p>
            <a:endParaRPr sz="1412">
              <a:solidFill>
                <a:prstClr val="black"/>
              </a:solidFill>
            </a:endParaRPr>
          </a:p>
        </p:txBody>
      </p:sp>
      <p:sp>
        <p:nvSpPr>
          <p:cNvPr id="6" name="object 6"/>
          <p:cNvSpPr txBox="1"/>
          <p:nvPr/>
        </p:nvSpPr>
        <p:spPr>
          <a:xfrm>
            <a:off x="6267148" y="1873623"/>
            <a:ext cx="907676" cy="3947189"/>
          </a:xfrm>
          <a:prstGeom prst="rect">
            <a:avLst/>
          </a:prstGeom>
        </p:spPr>
        <p:txBody>
          <a:bodyPr vert="horz" wrap="square" lIns="0" tIns="116541" rIns="0" bIns="0" rtlCol="0">
            <a:spAutoFit/>
          </a:bodyPr>
          <a:lstStyle/>
          <a:p>
            <a:pPr>
              <a:spcBef>
                <a:spcPts val="918"/>
              </a:spcBef>
              <a:tabLst>
                <a:tab pos="806306" algn="l"/>
              </a:tabLst>
            </a:pPr>
            <a:r>
              <a:rPr sz="1412" spc="-4" dirty="0">
                <a:solidFill>
                  <a:prstClr val="black"/>
                </a:solidFill>
                <a:latin typeface="Times New Roman"/>
                <a:cs typeface="Times New Roman"/>
              </a:rPr>
              <a:t>aa</a:t>
            </a:r>
            <a:r>
              <a:rPr sz="1412" dirty="0">
                <a:solidFill>
                  <a:prstClr val="black"/>
                </a:solidFill>
                <a:latin typeface="Times New Roman"/>
                <a:cs typeface="Times New Roman"/>
              </a:rPr>
              <a:t>rdv</a:t>
            </a:r>
            <a:r>
              <a:rPr sz="1412" spc="-4" dirty="0">
                <a:solidFill>
                  <a:prstClr val="black"/>
                </a:solidFill>
                <a:latin typeface="Times New Roman"/>
                <a:cs typeface="Times New Roman"/>
              </a:rPr>
              <a:t>a</a:t>
            </a:r>
            <a:r>
              <a:rPr sz="1412" dirty="0">
                <a:solidFill>
                  <a:prstClr val="black"/>
                </a:solidFill>
                <a:latin typeface="Times New Roman"/>
                <a:cs typeface="Times New Roman"/>
              </a:rPr>
              <a:t>rk	0</a:t>
            </a:r>
            <a:endParaRPr sz="1412">
              <a:solidFill>
                <a:prstClr val="black"/>
              </a:solidFill>
              <a:latin typeface="Times New Roman"/>
              <a:cs typeface="Times New Roman"/>
            </a:endParaRPr>
          </a:p>
          <a:p>
            <a:pPr>
              <a:spcBef>
                <a:spcPts val="829"/>
              </a:spcBef>
              <a:tabLst>
                <a:tab pos="806306" algn="l"/>
              </a:tabLst>
            </a:pPr>
            <a:r>
              <a:rPr sz="1412" spc="-4" dirty="0">
                <a:solidFill>
                  <a:prstClr val="black"/>
                </a:solidFill>
                <a:latin typeface="Times New Roman"/>
                <a:cs typeface="Times New Roman"/>
              </a:rPr>
              <a:t>a</a:t>
            </a:r>
            <a:r>
              <a:rPr sz="1412" dirty="0">
                <a:solidFill>
                  <a:prstClr val="black"/>
                </a:solidFill>
                <a:latin typeface="Times New Roman"/>
                <a:cs typeface="Times New Roman"/>
              </a:rPr>
              <a:t>bout	2</a:t>
            </a:r>
            <a:endParaRPr sz="1412">
              <a:solidFill>
                <a:prstClr val="black"/>
              </a:solidFill>
              <a:latin typeface="Times New Roman"/>
              <a:cs typeface="Times New Roman"/>
            </a:endParaRPr>
          </a:p>
          <a:p>
            <a:pPr>
              <a:spcBef>
                <a:spcPts val="865"/>
              </a:spcBef>
              <a:tabLst>
                <a:tab pos="806306" algn="l"/>
              </a:tabLst>
            </a:pPr>
            <a:r>
              <a:rPr sz="1412" spc="-4" dirty="0">
                <a:solidFill>
                  <a:prstClr val="black"/>
                </a:solidFill>
                <a:latin typeface="Times New Roman"/>
                <a:cs typeface="Times New Roman"/>
              </a:rPr>
              <a:t>al</a:t>
            </a:r>
            <a:r>
              <a:rPr sz="1412" dirty="0">
                <a:solidFill>
                  <a:prstClr val="black"/>
                </a:solidFill>
                <a:latin typeface="Times New Roman"/>
                <a:cs typeface="Times New Roman"/>
              </a:rPr>
              <a:t>l	2</a:t>
            </a:r>
            <a:endParaRPr sz="1412">
              <a:solidFill>
                <a:prstClr val="black"/>
              </a:solidFill>
              <a:latin typeface="Times New Roman"/>
              <a:cs typeface="Times New Roman"/>
            </a:endParaRPr>
          </a:p>
          <a:p>
            <a:pPr>
              <a:spcBef>
                <a:spcPts val="777"/>
              </a:spcBef>
              <a:tabLst>
                <a:tab pos="806306" algn="l"/>
              </a:tabLst>
            </a:pPr>
            <a:r>
              <a:rPr sz="1412" dirty="0">
                <a:solidFill>
                  <a:prstClr val="black"/>
                </a:solidFill>
                <a:latin typeface="Times New Roman"/>
                <a:cs typeface="Times New Roman"/>
              </a:rPr>
              <a:t>Afr</a:t>
            </a:r>
            <a:r>
              <a:rPr sz="1412" spc="-4" dirty="0">
                <a:solidFill>
                  <a:prstClr val="black"/>
                </a:solidFill>
                <a:latin typeface="Times New Roman"/>
                <a:cs typeface="Times New Roman"/>
              </a:rPr>
              <a:t>ic</a:t>
            </a:r>
            <a:r>
              <a:rPr sz="1412" dirty="0">
                <a:solidFill>
                  <a:prstClr val="black"/>
                </a:solidFill>
                <a:latin typeface="Times New Roman"/>
                <a:cs typeface="Times New Roman"/>
              </a:rPr>
              <a:t>a	1</a:t>
            </a:r>
            <a:endParaRPr sz="1412">
              <a:solidFill>
                <a:prstClr val="black"/>
              </a:solidFill>
              <a:latin typeface="Times New Roman"/>
              <a:cs typeface="Times New Roman"/>
            </a:endParaRPr>
          </a:p>
          <a:p>
            <a:pPr>
              <a:spcBef>
                <a:spcPts val="865"/>
              </a:spcBef>
              <a:tabLst>
                <a:tab pos="806306" algn="l"/>
              </a:tabLst>
            </a:pPr>
            <a:r>
              <a:rPr sz="1412" spc="-4" dirty="0">
                <a:solidFill>
                  <a:prstClr val="black"/>
                </a:solidFill>
                <a:latin typeface="Times New Roman"/>
                <a:cs typeface="Times New Roman"/>
              </a:rPr>
              <a:t>a</a:t>
            </a:r>
            <a:r>
              <a:rPr sz="1412" dirty="0">
                <a:solidFill>
                  <a:prstClr val="black"/>
                </a:solidFill>
                <a:latin typeface="Times New Roman"/>
                <a:cs typeface="Times New Roman"/>
              </a:rPr>
              <a:t>pp</a:t>
            </a:r>
            <a:r>
              <a:rPr sz="1412" spc="-4" dirty="0">
                <a:solidFill>
                  <a:prstClr val="black"/>
                </a:solidFill>
                <a:latin typeface="Times New Roman"/>
                <a:cs typeface="Times New Roman"/>
              </a:rPr>
              <a:t>l</a:t>
            </a:r>
            <a:r>
              <a:rPr sz="1412" dirty="0">
                <a:solidFill>
                  <a:prstClr val="black"/>
                </a:solidFill>
                <a:latin typeface="Times New Roman"/>
                <a:cs typeface="Times New Roman"/>
              </a:rPr>
              <a:t>e	0</a:t>
            </a:r>
            <a:endParaRPr sz="1412">
              <a:solidFill>
                <a:prstClr val="black"/>
              </a:solidFill>
              <a:latin typeface="Times New Roman"/>
              <a:cs typeface="Times New Roman"/>
            </a:endParaRPr>
          </a:p>
          <a:p>
            <a:pPr>
              <a:spcBef>
                <a:spcPts val="865"/>
              </a:spcBef>
              <a:tabLst>
                <a:tab pos="806306" algn="l"/>
              </a:tabLst>
            </a:pPr>
            <a:r>
              <a:rPr sz="1412" spc="-4" dirty="0">
                <a:solidFill>
                  <a:prstClr val="black"/>
                </a:solidFill>
                <a:latin typeface="Times New Roman"/>
                <a:cs typeface="Times New Roman"/>
              </a:rPr>
              <a:t>a</a:t>
            </a:r>
            <a:r>
              <a:rPr sz="1412" dirty="0">
                <a:solidFill>
                  <a:prstClr val="black"/>
                </a:solidFill>
                <a:latin typeface="Times New Roman"/>
                <a:cs typeface="Times New Roman"/>
              </a:rPr>
              <a:t>nx</a:t>
            </a:r>
            <a:r>
              <a:rPr sz="1412" spc="-4" dirty="0">
                <a:solidFill>
                  <a:prstClr val="black"/>
                </a:solidFill>
                <a:latin typeface="Times New Roman"/>
                <a:cs typeface="Times New Roman"/>
              </a:rPr>
              <a:t>i</a:t>
            </a:r>
            <a:r>
              <a:rPr sz="1412" dirty="0">
                <a:solidFill>
                  <a:prstClr val="black"/>
                </a:solidFill>
                <a:latin typeface="Times New Roman"/>
                <a:cs typeface="Times New Roman"/>
              </a:rPr>
              <a:t>ous	0</a:t>
            </a:r>
            <a:endParaRPr sz="1412">
              <a:solidFill>
                <a:prstClr val="black"/>
              </a:solidFill>
              <a:latin typeface="Times New Roman"/>
              <a:cs typeface="Times New Roman"/>
            </a:endParaRPr>
          </a:p>
          <a:p>
            <a:pPr>
              <a:spcBef>
                <a:spcPts val="865"/>
              </a:spcBef>
            </a:pPr>
            <a:r>
              <a:rPr sz="1412" dirty="0">
                <a:solidFill>
                  <a:prstClr val="black"/>
                </a:solidFill>
                <a:latin typeface="Times New Roman"/>
                <a:cs typeface="Times New Roman"/>
              </a:rPr>
              <a:t>...</a:t>
            </a:r>
            <a:endParaRPr sz="1412">
              <a:solidFill>
                <a:prstClr val="black"/>
              </a:solidFill>
              <a:latin typeface="Times New Roman"/>
              <a:cs typeface="Times New Roman"/>
            </a:endParaRPr>
          </a:p>
          <a:p>
            <a:pPr>
              <a:spcBef>
                <a:spcPts val="865"/>
              </a:spcBef>
            </a:pPr>
            <a:r>
              <a:rPr sz="1412" spc="-4" dirty="0">
                <a:solidFill>
                  <a:prstClr val="black"/>
                </a:solidFill>
                <a:latin typeface="Times New Roman"/>
                <a:cs typeface="Times New Roman"/>
              </a:rPr>
              <a:t>gas</a:t>
            </a:r>
            <a:endParaRPr sz="1412">
              <a:solidFill>
                <a:prstClr val="black"/>
              </a:solidFill>
              <a:latin typeface="Times New Roman"/>
              <a:cs typeface="Times New Roman"/>
            </a:endParaRPr>
          </a:p>
          <a:p>
            <a:pPr>
              <a:spcBef>
                <a:spcPts val="777"/>
              </a:spcBef>
            </a:pPr>
            <a:r>
              <a:rPr sz="1412" dirty="0">
                <a:solidFill>
                  <a:prstClr val="black"/>
                </a:solidFill>
                <a:latin typeface="Times New Roman"/>
                <a:cs typeface="Times New Roman"/>
              </a:rPr>
              <a:t>...</a:t>
            </a:r>
            <a:endParaRPr sz="1412">
              <a:solidFill>
                <a:prstClr val="black"/>
              </a:solidFill>
              <a:latin typeface="Times New Roman"/>
              <a:cs typeface="Times New Roman"/>
            </a:endParaRPr>
          </a:p>
          <a:p>
            <a:pPr>
              <a:spcBef>
                <a:spcPts val="865"/>
              </a:spcBef>
            </a:pPr>
            <a:r>
              <a:rPr sz="1412" spc="-4" dirty="0">
                <a:solidFill>
                  <a:prstClr val="black"/>
                </a:solidFill>
                <a:latin typeface="Times New Roman"/>
                <a:cs typeface="Times New Roman"/>
              </a:rPr>
              <a:t>oil</a:t>
            </a:r>
            <a:endParaRPr sz="1412">
              <a:solidFill>
                <a:prstClr val="black"/>
              </a:solidFill>
              <a:latin typeface="Times New Roman"/>
              <a:cs typeface="Times New Roman"/>
            </a:endParaRPr>
          </a:p>
          <a:p>
            <a:pPr marR="522782">
              <a:lnSpc>
                <a:spcPct val="151000"/>
              </a:lnSpc>
            </a:pPr>
            <a:r>
              <a:rPr sz="1412" dirty="0">
                <a:solidFill>
                  <a:prstClr val="black"/>
                </a:solidFill>
                <a:latin typeface="Times New Roman"/>
                <a:cs typeface="Times New Roman"/>
              </a:rPr>
              <a:t>…  </a:t>
            </a:r>
            <a:r>
              <a:rPr sz="1412" spc="-4" dirty="0">
                <a:solidFill>
                  <a:prstClr val="black"/>
                </a:solidFill>
                <a:latin typeface="Times New Roman"/>
                <a:cs typeface="Times New Roman"/>
              </a:rPr>
              <a:t>Zai</a:t>
            </a:r>
            <a:r>
              <a:rPr sz="1412" dirty="0">
                <a:solidFill>
                  <a:prstClr val="black"/>
                </a:solidFill>
                <a:latin typeface="Times New Roman"/>
                <a:cs typeface="Times New Roman"/>
              </a:rPr>
              <a:t>re</a:t>
            </a:r>
            <a:endParaRPr sz="1412">
              <a:solidFill>
                <a:prstClr val="black"/>
              </a:solidFill>
              <a:latin typeface="Times New Roman"/>
              <a:cs typeface="Times New Roman"/>
            </a:endParaRPr>
          </a:p>
        </p:txBody>
      </p:sp>
      <p:sp>
        <p:nvSpPr>
          <p:cNvPr id="7" name="object 7"/>
          <p:cNvSpPr txBox="1"/>
          <p:nvPr/>
        </p:nvSpPr>
        <p:spPr>
          <a:xfrm>
            <a:off x="7073971" y="4238065"/>
            <a:ext cx="100853" cy="1559432"/>
          </a:xfrm>
          <a:prstGeom prst="rect">
            <a:avLst/>
          </a:prstGeom>
        </p:spPr>
        <p:txBody>
          <a:bodyPr vert="horz" wrap="square" lIns="0" tIns="11206" rIns="0" bIns="0" rtlCol="0">
            <a:spAutoFit/>
          </a:bodyPr>
          <a:lstStyle/>
          <a:p>
            <a:pPr>
              <a:spcBef>
                <a:spcPts val="88"/>
              </a:spcBef>
            </a:pPr>
            <a:r>
              <a:rPr sz="1412" dirty="0">
                <a:solidFill>
                  <a:prstClr val="black"/>
                </a:solidFill>
                <a:latin typeface="Times New Roman"/>
                <a:cs typeface="Times New Roman"/>
              </a:rPr>
              <a:t>1</a:t>
            </a:r>
            <a:endParaRPr sz="1412">
              <a:solidFill>
                <a:prstClr val="black"/>
              </a:solidFill>
              <a:latin typeface="Times New Roman"/>
              <a:cs typeface="Times New Roman"/>
            </a:endParaRPr>
          </a:p>
          <a:p>
            <a:endParaRPr sz="1500">
              <a:solidFill>
                <a:prstClr val="black"/>
              </a:solidFill>
              <a:latin typeface="Times New Roman"/>
              <a:cs typeface="Times New Roman"/>
            </a:endParaRPr>
          </a:p>
          <a:p>
            <a:pPr>
              <a:spcBef>
                <a:spcPts val="35"/>
              </a:spcBef>
            </a:pPr>
            <a:endParaRPr sz="1368">
              <a:solidFill>
                <a:prstClr val="black"/>
              </a:solidFill>
              <a:latin typeface="Times New Roman"/>
              <a:cs typeface="Times New Roman"/>
            </a:endParaRPr>
          </a:p>
          <a:p>
            <a:r>
              <a:rPr sz="1412" dirty="0">
                <a:solidFill>
                  <a:prstClr val="black"/>
                </a:solidFill>
                <a:latin typeface="Times New Roman"/>
                <a:cs typeface="Times New Roman"/>
              </a:rPr>
              <a:t>1</a:t>
            </a:r>
            <a:endParaRPr sz="1412">
              <a:solidFill>
                <a:prstClr val="black"/>
              </a:solidFill>
              <a:latin typeface="Times New Roman"/>
              <a:cs typeface="Times New Roman"/>
            </a:endParaRPr>
          </a:p>
          <a:p>
            <a:endParaRPr sz="1500">
              <a:solidFill>
                <a:prstClr val="black"/>
              </a:solidFill>
              <a:latin typeface="Times New Roman"/>
              <a:cs typeface="Times New Roman"/>
            </a:endParaRPr>
          </a:p>
          <a:p>
            <a:pPr>
              <a:spcBef>
                <a:spcPts val="26"/>
              </a:spcBef>
            </a:pPr>
            <a:endParaRPr sz="1456">
              <a:solidFill>
                <a:prstClr val="black"/>
              </a:solidFill>
              <a:latin typeface="Times New Roman"/>
              <a:cs typeface="Times New Roman"/>
            </a:endParaRPr>
          </a:p>
          <a:p>
            <a:r>
              <a:rPr sz="1412" dirty="0">
                <a:solidFill>
                  <a:prstClr val="black"/>
                </a:solidFill>
                <a:latin typeface="Times New Roman"/>
                <a:cs typeface="Times New Roman"/>
              </a:rPr>
              <a:t>0</a:t>
            </a:r>
            <a:endParaRPr sz="1412">
              <a:solidFill>
                <a:prstClr val="black"/>
              </a:solidFill>
              <a:latin typeface="Times New Roman"/>
              <a:cs typeface="Times New Roman"/>
            </a:endParaRPr>
          </a:p>
        </p:txBody>
      </p:sp>
      <p:sp>
        <p:nvSpPr>
          <p:cNvPr id="8" name="object 8"/>
          <p:cNvSpPr/>
          <p:nvPr/>
        </p:nvSpPr>
        <p:spPr>
          <a:xfrm>
            <a:off x="4774524" y="3092824"/>
            <a:ext cx="1353110" cy="0"/>
          </a:xfrm>
          <a:custGeom>
            <a:avLst/>
            <a:gdLst/>
            <a:ahLst/>
            <a:cxnLst/>
            <a:rect l="l" t="t" r="r" b="b"/>
            <a:pathLst>
              <a:path w="1533525">
                <a:moveTo>
                  <a:pt x="0" y="0"/>
                </a:moveTo>
                <a:lnTo>
                  <a:pt x="1533528" y="0"/>
                </a:lnTo>
              </a:path>
            </a:pathLst>
          </a:custGeom>
          <a:ln w="28574">
            <a:solidFill>
              <a:srgbClr val="000000"/>
            </a:solidFill>
          </a:ln>
        </p:spPr>
        <p:txBody>
          <a:bodyPr wrap="square" lIns="0" tIns="0" rIns="0" bIns="0" rtlCol="0"/>
          <a:lstStyle/>
          <a:p>
            <a:endParaRPr sz="1412">
              <a:solidFill>
                <a:prstClr val="black"/>
              </a:solidFill>
            </a:endParaRPr>
          </a:p>
        </p:txBody>
      </p:sp>
      <p:sp>
        <p:nvSpPr>
          <p:cNvPr id="9" name="object 9"/>
          <p:cNvSpPr/>
          <p:nvPr/>
        </p:nvSpPr>
        <p:spPr>
          <a:xfrm>
            <a:off x="6077208" y="3055004"/>
            <a:ext cx="75640" cy="75640"/>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1412">
              <a:solidFill>
                <a:prstClr val="black"/>
              </a:solidFill>
            </a:endParaRPr>
          </a:p>
        </p:txBody>
      </p:sp>
    </p:spTree>
    <p:extLst>
      <p:ext uri="{BB962C8B-B14F-4D97-AF65-F5344CB8AC3E}">
        <p14:creationId xmlns:p14="http://schemas.microsoft.com/office/powerpoint/2010/main" val="1595046272"/>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2" y="941294"/>
            <a:ext cx="8902067" cy="4908176"/>
          </a:xfrm>
          <a:prstGeom prst="rect">
            <a:avLst/>
          </a:prstGeom>
        </p:spPr>
      </p:pic>
    </p:spTree>
    <p:extLst>
      <p:ext uri="{BB962C8B-B14F-4D97-AF65-F5344CB8AC3E}">
        <p14:creationId xmlns:p14="http://schemas.microsoft.com/office/powerpoint/2010/main" val="91472141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1" y="926370"/>
            <a:ext cx="8875059" cy="5139732"/>
          </a:xfrm>
          <a:prstGeom prst="rect">
            <a:avLst/>
          </a:prstGeom>
        </p:spPr>
      </p:pic>
    </p:spTree>
    <p:extLst>
      <p:ext uri="{BB962C8B-B14F-4D97-AF65-F5344CB8AC3E}">
        <p14:creationId xmlns:p14="http://schemas.microsoft.com/office/powerpoint/2010/main" val="129073327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1" y="891229"/>
            <a:ext cx="8875059" cy="5075543"/>
          </a:xfrm>
          <a:prstGeom prst="rect">
            <a:avLst/>
          </a:prstGeom>
        </p:spPr>
      </p:pic>
    </p:spTree>
    <p:extLst>
      <p:ext uri="{BB962C8B-B14F-4D97-AF65-F5344CB8AC3E}">
        <p14:creationId xmlns:p14="http://schemas.microsoft.com/office/powerpoint/2010/main" val="306526393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1" y="1130520"/>
            <a:ext cx="8875058" cy="4596961"/>
          </a:xfrm>
          <a:prstGeom prst="rect">
            <a:avLst/>
          </a:prstGeom>
        </p:spPr>
      </p:pic>
    </p:spTree>
    <p:extLst>
      <p:ext uri="{BB962C8B-B14F-4D97-AF65-F5344CB8AC3E}">
        <p14:creationId xmlns:p14="http://schemas.microsoft.com/office/powerpoint/2010/main" val="360243951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8889999" cy="4706471"/>
          </a:xfrm>
          <a:prstGeom prst="rect">
            <a:avLst/>
          </a:prstGeom>
        </p:spPr>
      </p:pic>
    </p:spTree>
    <p:extLst>
      <p:ext uri="{BB962C8B-B14F-4D97-AF65-F5344CB8AC3E}">
        <p14:creationId xmlns:p14="http://schemas.microsoft.com/office/powerpoint/2010/main" val="2989317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1" y="1123963"/>
            <a:ext cx="8875059" cy="4610075"/>
          </a:xfrm>
          <a:prstGeom prst="rect">
            <a:avLst/>
          </a:prstGeom>
        </p:spPr>
      </p:pic>
    </p:spTree>
    <p:extLst>
      <p:ext uri="{BB962C8B-B14F-4D97-AF65-F5344CB8AC3E}">
        <p14:creationId xmlns:p14="http://schemas.microsoft.com/office/powerpoint/2010/main" val="23970250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7"/>
          <p:cNvSpPr txBox="1">
            <a:spLocks noGrp="1"/>
          </p:cNvSpPr>
          <p:nvPr>
            <p:ph type="title"/>
          </p:nvPr>
        </p:nvSpPr>
        <p:spPr>
          <a:xfrm>
            <a:off x="35859" y="467360"/>
            <a:ext cx="36912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dirty="0"/>
              <a:t>Autonomous Cars</a:t>
            </a:r>
            <a:endParaRPr sz="3600" dirty="0"/>
          </a:p>
        </p:txBody>
      </p:sp>
      <p:sp>
        <p:nvSpPr>
          <p:cNvPr id="447" name="Google Shape;447;p67"/>
          <p:cNvSpPr/>
          <p:nvPr/>
        </p:nvSpPr>
        <p:spPr>
          <a:xfrm>
            <a:off x="5029199" y="1371599"/>
            <a:ext cx="3456367" cy="233698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48" name="Google Shape;448;p67"/>
          <p:cNvSpPr/>
          <p:nvPr/>
        </p:nvSpPr>
        <p:spPr>
          <a:xfrm>
            <a:off x="609600" y="1371600"/>
            <a:ext cx="3886193" cy="223826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49" name="Google Shape;449;p67"/>
          <p:cNvSpPr/>
          <p:nvPr/>
        </p:nvSpPr>
        <p:spPr>
          <a:xfrm>
            <a:off x="5834494" y="1990026"/>
            <a:ext cx="1447800" cy="1295400"/>
          </a:xfrm>
          <a:custGeom>
            <a:avLst/>
            <a:gdLst/>
            <a:ahLst/>
            <a:cxnLst/>
            <a:rect l="l" t="t" r="r" b="b"/>
            <a:pathLst>
              <a:path w="1447800" h="1295400" extrusionOk="0">
                <a:moveTo>
                  <a:pt x="0" y="0"/>
                </a:moveTo>
                <a:lnTo>
                  <a:pt x="1447800" y="0"/>
                </a:lnTo>
                <a:lnTo>
                  <a:pt x="1447800" y="1295400"/>
                </a:lnTo>
                <a:lnTo>
                  <a:pt x="0" y="1295400"/>
                </a:lnTo>
                <a:lnTo>
                  <a:pt x="0" y="0"/>
                </a:lnTo>
                <a:close/>
              </a:path>
            </a:pathLst>
          </a:custGeom>
          <a:noFill/>
          <a:ln w="28575" cap="flat" cmpd="sng">
            <a:solidFill>
              <a:srgbClr val="FFFF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50" name="Google Shape;450;p67"/>
          <p:cNvSpPr/>
          <p:nvPr/>
        </p:nvSpPr>
        <p:spPr>
          <a:xfrm>
            <a:off x="5141252" y="3844364"/>
            <a:ext cx="3162159" cy="26326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51" name="Google Shape;451;p67"/>
          <p:cNvSpPr/>
          <p:nvPr/>
        </p:nvSpPr>
        <p:spPr>
          <a:xfrm>
            <a:off x="5124602" y="3862091"/>
            <a:ext cx="3178809" cy="2811779"/>
          </a:xfrm>
          <a:custGeom>
            <a:avLst/>
            <a:gdLst/>
            <a:ahLst/>
            <a:cxnLst/>
            <a:rect l="l" t="t" r="r" b="b"/>
            <a:pathLst>
              <a:path w="3178809" h="2811779" extrusionOk="0">
                <a:moveTo>
                  <a:pt x="0" y="0"/>
                </a:moveTo>
                <a:lnTo>
                  <a:pt x="3178731" y="0"/>
                </a:lnTo>
                <a:lnTo>
                  <a:pt x="3178731" y="2811541"/>
                </a:lnTo>
                <a:lnTo>
                  <a:pt x="0" y="2811541"/>
                </a:lnTo>
                <a:lnTo>
                  <a:pt x="0"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52" name="Google Shape;452;p67"/>
          <p:cNvSpPr txBox="1"/>
          <p:nvPr/>
        </p:nvSpPr>
        <p:spPr>
          <a:xfrm>
            <a:off x="260069" y="3696730"/>
            <a:ext cx="4616731" cy="2475470"/>
          </a:xfrm>
          <a:prstGeom prst="rect">
            <a:avLst/>
          </a:prstGeom>
          <a:noFill/>
          <a:ln>
            <a:noFill/>
          </a:ln>
        </p:spPr>
        <p:txBody>
          <a:bodyPr spcFirstLastPara="1" wrap="square" lIns="0" tIns="13950" rIns="0" bIns="0" anchor="t" anchorCtr="0">
            <a:noAutofit/>
          </a:bodyPr>
          <a:lstStyle/>
          <a:p>
            <a:pPr marL="355600" marR="754380" lvl="0" indent="-342900" algn="l" rtl="0">
              <a:lnSpc>
                <a:spcPct val="99600"/>
              </a:lnSpc>
              <a:spcBef>
                <a:spcPts val="0"/>
              </a:spcBef>
              <a:spcAft>
                <a:spcPts val="0"/>
              </a:spcAft>
              <a:buSzPts val="2300"/>
              <a:buFont typeface="Arial"/>
              <a:buChar char="•"/>
            </a:pPr>
            <a:r>
              <a:rPr lang="en-US" sz="2300" dirty="0">
                <a:latin typeface="Trebuchet MS"/>
                <a:ea typeface="Trebuchet MS"/>
                <a:cs typeface="Trebuchet MS"/>
                <a:sym typeface="Trebuchet MS"/>
              </a:rPr>
              <a:t>Nevada made it legal for  autonomous cars to drive on  roads in June 2011</a:t>
            </a:r>
            <a:endParaRPr sz="2300" dirty="0">
              <a:latin typeface="Trebuchet MS"/>
              <a:ea typeface="Trebuchet MS"/>
              <a:cs typeface="Trebuchet MS"/>
              <a:sym typeface="Trebuchet MS"/>
            </a:endParaRPr>
          </a:p>
          <a:p>
            <a:pPr marL="355600" marR="384810" lvl="0" indent="-342900" algn="l" rtl="0">
              <a:lnSpc>
                <a:spcPct val="100200"/>
              </a:lnSpc>
              <a:spcBef>
                <a:spcPts val="535"/>
              </a:spcBef>
              <a:spcAft>
                <a:spcPts val="0"/>
              </a:spcAft>
              <a:buSzPts val="2300"/>
              <a:buFont typeface="Arial"/>
              <a:buChar char="•"/>
            </a:pPr>
            <a:r>
              <a:rPr lang="en-US" sz="2300" dirty="0">
                <a:latin typeface="Trebuchet MS"/>
                <a:ea typeface="Trebuchet MS"/>
                <a:cs typeface="Trebuchet MS"/>
                <a:sym typeface="Trebuchet MS"/>
              </a:rPr>
              <a:t>As of 2013, four states (Nevada,  Florida, California, and  Michigan) have legalized  autonomous </a:t>
            </a:r>
            <a:r>
              <a:rPr lang="en-US" sz="2300" dirty="0" smtClean="0">
                <a:latin typeface="Trebuchet MS"/>
                <a:ea typeface="Trebuchet MS"/>
                <a:cs typeface="Trebuchet MS"/>
                <a:sym typeface="Trebuchet MS"/>
              </a:rPr>
              <a:t>cars</a:t>
            </a:r>
            <a:endParaRPr sz="2300" dirty="0" smtClean="0">
              <a:latin typeface="Trebuchet MS"/>
              <a:ea typeface="Trebuchet MS"/>
              <a:cs typeface="Trebuchet MS"/>
              <a:sym typeface="Trebuchet MS"/>
            </a:endParaRPr>
          </a:p>
          <a:p>
            <a:pPr marL="0" marR="0" lvl="0" indent="0" algn="r" rtl="0">
              <a:lnSpc>
                <a:spcPct val="118333"/>
              </a:lnSpc>
              <a:spcBef>
                <a:spcPts val="420"/>
              </a:spcBef>
              <a:spcAft>
                <a:spcPts val="0"/>
              </a:spcAft>
              <a:buNone/>
            </a:pPr>
            <a:r>
              <a:rPr lang="en-US" sz="1800" dirty="0" err="1" smtClean="0">
                <a:solidFill>
                  <a:srgbClr val="FF0000"/>
                </a:solidFill>
                <a:latin typeface="Trebuchet MS"/>
                <a:ea typeface="Trebuchet MS"/>
                <a:cs typeface="Trebuchet MS"/>
                <a:sym typeface="Trebuchet MS"/>
              </a:rPr>
              <a:t>UPenn’s</a:t>
            </a:r>
            <a:r>
              <a:rPr lang="en-US" sz="1800" dirty="0" smtClean="0">
                <a:solidFill>
                  <a:srgbClr val="FF0000"/>
                </a:solidFill>
                <a:latin typeface="Trebuchet MS"/>
                <a:ea typeface="Trebuchet MS"/>
                <a:cs typeface="Trebuchet MS"/>
                <a:sym typeface="Trebuchet MS"/>
              </a:rPr>
              <a:t> Autonomous Car </a:t>
            </a:r>
            <a:r>
              <a:rPr lang="en-US" sz="1800" dirty="0" smtClean="0">
                <a:solidFill>
                  <a:srgbClr val="FF0000"/>
                </a:solidFill>
                <a:latin typeface="Noto Sans Symbols"/>
                <a:ea typeface="Noto Sans Symbols"/>
                <a:cs typeface="Noto Sans Symbols"/>
                <a:sym typeface="Noto Sans Symbols"/>
              </a:rPr>
              <a:t>→</a:t>
            </a:r>
            <a:endParaRPr sz="1800" dirty="0" smtClean="0">
              <a:latin typeface="Noto Sans Symbols"/>
              <a:ea typeface="Noto Sans Symbols"/>
              <a:cs typeface="Noto Sans Symbols"/>
              <a:sym typeface="Noto Sans Symbols"/>
            </a:endParaRPr>
          </a:p>
        </p:txBody>
      </p:sp>
      <p:sp>
        <p:nvSpPr>
          <p:cNvPr id="453" name="Google Shape;453;p67"/>
          <p:cNvSpPr txBox="1"/>
          <p:nvPr/>
        </p:nvSpPr>
        <p:spPr>
          <a:xfrm>
            <a:off x="0" y="6673113"/>
            <a:ext cx="4134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en-US" sz="1000">
                <a:latin typeface="Trebuchet MS"/>
                <a:ea typeface="Trebuchet MS"/>
                <a:cs typeface="Trebuchet MS"/>
                <a:sym typeface="Trebuchet MS"/>
              </a:rPr>
              <a:t>Slide credit: Eric Eaton</a:t>
            </a:r>
            <a:endParaRPr sz="1000">
              <a:latin typeface="Trebuchet MS"/>
              <a:ea typeface="Trebuchet MS"/>
              <a:cs typeface="Trebuchet MS"/>
              <a:sym typeface="Trebuchet MS"/>
            </a:endParaRPr>
          </a:p>
        </p:txBody>
      </p:sp>
    </p:spTree>
    <p:extLst>
      <p:ext uri="{BB962C8B-B14F-4D97-AF65-F5344CB8AC3E}">
        <p14:creationId xmlns:p14="http://schemas.microsoft.com/office/powerpoint/2010/main" val="336711611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D296FFE9-45A4-4749-992D-35B22C6DBC08}" type="slidenum">
              <a:rPr lang="en-US" altLang="ko-KR"/>
              <a:pPr/>
              <a:t>260</a:t>
            </a:fld>
            <a:endParaRPr lang="en-US" altLang="ko-KR"/>
          </a:p>
        </p:txBody>
      </p:sp>
      <p:sp>
        <p:nvSpPr>
          <p:cNvPr id="223234" name="Rectangle 2"/>
          <p:cNvSpPr>
            <a:spLocks noGrp="1" noChangeArrowheads="1"/>
          </p:cNvSpPr>
          <p:nvPr>
            <p:ph type="title"/>
          </p:nvPr>
        </p:nvSpPr>
        <p:spPr/>
        <p:txBody>
          <a:bodyPr/>
          <a:lstStyle/>
          <a:p>
            <a:r>
              <a:rPr lang="en-US" altLang="ko-KR"/>
              <a:t>Twenty NewsGroups</a:t>
            </a:r>
          </a:p>
        </p:txBody>
      </p:sp>
      <p:sp>
        <p:nvSpPr>
          <p:cNvPr id="223235" name="Rectangle 3"/>
          <p:cNvSpPr>
            <a:spLocks noGrp="1" noChangeArrowheads="1"/>
          </p:cNvSpPr>
          <p:nvPr>
            <p:ph type="body" idx="1"/>
          </p:nvPr>
        </p:nvSpPr>
        <p:spPr>
          <a:xfrm>
            <a:off x="685800" y="2057400"/>
            <a:ext cx="7848600" cy="4343400"/>
          </a:xfrm>
        </p:spPr>
        <p:txBody>
          <a:bodyPr/>
          <a:lstStyle/>
          <a:p>
            <a:r>
              <a:rPr lang="en-US" altLang="ko-KR" sz="2400"/>
              <a:t>Given 1000 training documents from each group Learn to classify new documents according to which newsgroup it came from</a:t>
            </a:r>
          </a:p>
          <a:p>
            <a:endParaRPr lang="en-US" altLang="ko-KR" sz="2400"/>
          </a:p>
          <a:p>
            <a:endParaRPr lang="en-US" altLang="ko-KR" sz="2400"/>
          </a:p>
          <a:p>
            <a:endParaRPr lang="en-US" altLang="ko-KR" sz="2400"/>
          </a:p>
          <a:p>
            <a:endParaRPr lang="en-US" altLang="ko-KR" sz="2400"/>
          </a:p>
          <a:p>
            <a:endParaRPr lang="en-US" altLang="ko-KR" sz="2400"/>
          </a:p>
          <a:p>
            <a:endParaRPr lang="en-US" altLang="ko-KR" sz="1800"/>
          </a:p>
          <a:p>
            <a:r>
              <a:rPr lang="en-US" altLang="ko-KR" sz="2400"/>
              <a:t>Naive Bayes: 89% classification accuracy</a:t>
            </a:r>
          </a:p>
        </p:txBody>
      </p:sp>
      <p:graphicFrame>
        <p:nvGraphicFramePr>
          <p:cNvPr id="223303" name="Group 71"/>
          <p:cNvGraphicFramePr>
            <a:graphicFrameLocks noGrp="1"/>
          </p:cNvGraphicFramePr>
          <p:nvPr/>
        </p:nvGraphicFramePr>
        <p:xfrm>
          <a:off x="685800" y="3505200"/>
          <a:ext cx="8229600" cy="2194560"/>
        </p:xfrm>
        <a:graphic>
          <a:graphicData uri="http://schemas.openxmlformats.org/drawingml/2006/table">
            <a:tbl>
              <a:tblPr/>
              <a:tblGrid>
                <a:gridCol w="26670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1277938">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굴림" pitchFamily="50" charset="-127"/>
                        </a:defRPr>
                      </a:lvl1pPr>
                      <a:lvl2pPr algn="l">
                        <a:spcBef>
                          <a:spcPct val="20000"/>
                        </a:spcBef>
                        <a:buClr>
                          <a:srgbClr val="0066CC"/>
                        </a:buClr>
                        <a:defRPr kumimoji="1" sz="2400">
                          <a:solidFill>
                            <a:schemeClr val="tx1"/>
                          </a:solidFill>
                          <a:latin typeface="Times New Roman" panose="02020603050405020304" pitchFamily="18" charset="0"/>
                          <a:ea typeface="굴림" pitchFamily="50"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굴림" pitchFamily="50" charset="-127"/>
                        </a:defRPr>
                      </a:lvl3pPr>
                      <a:lvl4pPr algn="l">
                        <a:spcBef>
                          <a:spcPct val="20000"/>
                        </a:spcBef>
                        <a:buClr>
                          <a:srgbClr val="0066CC"/>
                        </a:buClr>
                        <a:defRPr kumimoji="1">
                          <a:solidFill>
                            <a:schemeClr val="tx1"/>
                          </a:solidFill>
                          <a:latin typeface="Times New Roman" panose="02020603050405020304" pitchFamily="18" charset="0"/>
                          <a:ea typeface="굴림" pitchFamily="50"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comp.graphics</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comp.os.ms-windows.misc</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comp.sys.ibm.pc.hardware</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comp.sys.mac.hardware</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comp.windows.x</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1000" b="0" i="0" u="none" strike="noStrike" cap="none" normalizeH="0" baseline="0" smtClean="0">
                        <a:ln>
                          <a:noFill/>
                        </a:ln>
                        <a:solidFill>
                          <a:schemeClr val="tx1"/>
                        </a:solidFill>
                        <a:effectLst/>
                        <a:latin typeface="Times New Roman" panose="02020603050405020304" pitchFamily="18" charset="0"/>
                        <a:ea typeface="굴림" pitchFamily="50" charset="-127"/>
                      </a:endParaRPr>
                    </a:p>
                  </a:txBody>
                  <a:tcP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굴림" pitchFamily="50" charset="-127"/>
                        </a:defRPr>
                      </a:lvl1pPr>
                      <a:lvl2pPr algn="l">
                        <a:spcBef>
                          <a:spcPct val="20000"/>
                        </a:spcBef>
                        <a:buClr>
                          <a:srgbClr val="0066CC"/>
                        </a:buClr>
                        <a:defRPr kumimoji="1" sz="2400">
                          <a:solidFill>
                            <a:schemeClr val="tx1"/>
                          </a:solidFill>
                          <a:latin typeface="Times New Roman" panose="02020603050405020304" pitchFamily="18" charset="0"/>
                          <a:ea typeface="굴림" pitchFamily="50"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굴림" pitchFamily="50" charset="-127"/>
                        </a:defRPr>
                      </a:lvl3pPr>
                      <a:lvl4pPr algn="l">
                        <a:spcBef>
                          <a:spcPct val="20000"/>
                        </a:spcBef>
                        <a:buClr>
                          <a:srgbClr val="0066CC"/>
                        </a:buClr>
                        <a:defRPr kumimoji="1">
                          <a:solidFill>
                            <a:schemeClr val="tx1"/>
                          </a:solidFill>
                          <a:latin typeface="Times New Roman" panose="02020603050405020304" pitchFamily="18" charset="0"/>
                          <a:ea typeface="굴림" pitchFamily="50"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misc.forsale</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rec.autos</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rec.motorcycles</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rec.sport.baseball</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rec.sport.hockey</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1000" b="0" i="0" u="none" strike="noStrike" cap="none" normalizeH="0" baseline="0" smtClean="0">
                        <a:ln>
                          <a:noFill/>
                        </a:ln>
                        <a:solidFill>
                          <a:schemeClr val="tx1"/>
                        </a:solidFill>
                        <a:effectLst/>
                        <a:latin typeface="Times New Roman" panose="02020603050405020304" pitchFamily="18" charset="0"/>
                        <a:ea typeface="굴림" pitchFamily="50" charset="-127"/>
                      </a:endParaRP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굴림" pitchFamily="50" charset="-127"/>
                        </a:defRPr>
                      </a:lvl1pPr>
                      <a:lvl2pPr algn="l">
                        <a:spcBef>
                          <a:spcPct val="20000"/>
                        </a:spcBef>
                        <a:buClr>
                          <a:srgbClr val="0066CC"/>
                        </a:buClr>
                        <a:defRPr kumimoji="1" sz="2400">
                          <a:solidFill>
                            <a:schemeClr val="tx1"/>
                          </a:solidFill>
                          <a:latin typeface="Times New Roman" panose="02020603050405020304" pitchFamily="18" charset="0"/>
                          <a:ea typeface="굴림" pitchFamily="50"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굴림" pitchFamily="50" charset="-127"/>
                        </a:defRPr>
                      </a:lvl3pPr>
                      <a:lvl4pPr algn="l">
                        <a:spcBef>
                          <a:spcPct val="20000"/>
                        </a:spcBef>
                        <a:buClr>
                          <a:srgbClr val="0066CC"/>
                        </a:buClr>
                        <a:defRPr kumimoji="1">
                          <a:solidFill>
                            <a:schemeClr val="tx1"/>
                          </a:solidFill>
                          <a:latin typeface="Times New Roman" panose="02020603050405020304" pitchFamily="18" charset="0"/>
                          <a:ea typeface="굴림" pitchFamily="50"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alt.atheism</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soc.religion.christian</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talk.religion.misc</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talk.politics.mideast</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talk.politics.misc</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talk.politics.guns</a:t>
                      </a: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굴림" pitchFamily="50" charset="-127"/>
                        </a:defRPr>
                      </a:lvl1pPr>
                      <a:lvl2pPr algn="l">
                        <a:spcBef>
                          <a:spcPct val="20000"/>
                        </a:spcBef>
                        <a:buClr>
                          <a:srgbClr val="0066CC"/>
                        </a:buClr>
                        <a:defRPr kumimoji="1" sz="2400">
                          <a:solidFill>
                            <a:schemeClr val="tx1"/>
                          </a:solidFill>
                          <a:latin typeface="Times New Roman" panose="02020603050405020304" pitchFamily="18" charset="0"/>
                          <a:ea typeface="굴림" pitchFamily="50"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굴림" pitchFamily="50" charset="-127"/>
                        </a:defRPr>
                      </a:lvl3pPr>
                      <a:lvl4pPr algn="l">
                        <a:spcBef>
                          <a:spcPct val="20000"/>
                        </a:spcBef>
                        <a:buClr>
                          <a:srgbClr val="0066CC"/>
                        </a:buClr>
                        <a:defRPr kumimoji="1">
                          <a:solidFill>
                            <a:schemeClr val="tx1"/>
                          </a:solidFill>
                          <a:latin typeface="Times New Roman" panose="02020603050405020304" pitchFamily="18" charset="0"/>
                          <a:ea typeface="굴림" pitchFamily="50"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sci.space</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sci.crypt</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sci.electronics</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rPr>
                        <a:t>sci.med</a:t>
                      </a: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1800" b="0" i="0" u="none" strike="noStrike" cap="none" normalizeH="0" baseline="0" smtClean="0">
                        <a:ln>
                          <a:noFill/>
                        </a:ln>
                        <a:solidFill>
                          <a:schemeClr val="tx1"/>
                        </a:solidFill>
                        <a:effectLst/>
                        <a:latin typeface="Times New Roman" panose="02020603050405020304" pitchFamily="18" charset="0"/>
                        <a:ea typeface="굴림" pitchFamily="50" charset="-127"/>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896150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0" y="457200"/>
            <a:ext cx="8229600" cy="1143000"/>
          </a:xfrm>
        </p:spPr>
        <p:txBody>
          <a:bodyPr/>
          <a:lstStyle/>
          <a:p>
            <a:r>
              <a:rPr lang="en-US" dirty="0">
                <a:latin typeface="Times New Roman" panose="02020603050405020304" pitchFamily="18" charset="0"/>
                <a:cs typeface="Times New Roman" panose="02020603050405020304" pitchFamily="18" charset="0"/>
              </a:rPr>
              <a:t>Gaussian Naïve Bayes Algorithm</a:t>
            </a:r>
          </a:p>
        </p:txBody>
      </p:sp>
      <p:sp>
        <p:nvSpPr>
          <p:cNvPr id="3" name="Rectangle 2"/>
          <p:cNvSpPr/>
          <p:nvPr/>
        </p:nvSpPr>
        <p:spPr>
          <a:xfrm>
            <a:off x="457200" y="1600200"/>
            <a:ext cx="7543800" cy="2246769"/>
          </a:xfrm>
          <a:prstGeom prst="rect">
            <a:avLst/>
          </a:prstGeom>
        </p:spPr>
        <p:txBody>
          <a:bodyPr wrap="square">
            <a:spAutoFit/>
          </a:bodyPr>
          <a:lstStyle/>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11111"/>
                </a:solidFill>
                <a:effectLst/>
                <a:uLnTx/>
                <a:uFillTx/>
                <a:latin typeface="Times New Roman" panose="02020603050405020304" pitchFamily="18" charset="0"/>
                <a:cs typeface="Times New Roman" panose="02020603050405020304" pitchFamily="18" charset="0"/>
              </a:rPr>
              <a:t>A Gaussian Naive Bayes algorithm is a special type of NB algorithm. </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111111"/>
              </a:solidFill>
              <a:effectLst/>
              <a:uLnTx/>
              <a:uFillTx/>
              <a:latin typeface="Times New Roman" panose="02020603050405020304" pitchFamily="18" charset="0"/>
              <a:cs typeface="Times New Roman" panose="02020603050405020304" pitchFamily="18"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11111"/>
                </a:solidFill>
                <a:effectLst/>
                <a:uLnTx/>
                <a:uFillTx/>
                <a:latin typeface="Times New Roman" panose="02020603050405020304" pitchFamily="18" charset="0"/>
                <a:cs typeface="Times New Roman" panose="02020603050405020304" pitchFamily="18" charset="0"/>
              </a:rPr>
              <a:t>It’s specifically used when the features have continuous values.</a:t>
            </a: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111111"/>
              </a:solidFill>
              <a:effectLst/>
              <a:uLnTx/>
              <a:uFillTx/>
              <a:latin typeface="Times New Roman" panose="02020603050405020304" pitchFamily="18" charset="0"/>
              <a:cs typeface="Times New Roman" panose="02020603050405020304" pitchFamily="18"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11111"/>
                </a:solidFill>
                <a:effectLst/>
                <a:uLnTx/>
                <a:uFillTx/>
                <a:latin typeface="Times New Roman" panose="02020603050405020304" pitchFamily="18" charset="0"/>
                <a:cs typeface="Times New Roman" panose="02020603050405020304" pitchFamily="18" charset="0"/>
              </a:rPr>
              <a:t>It’s also assumed that all the features are following a Gaussian distribution </a:t>
            </a:r>
            <a:r>
              <a:rPr kumimoji="0" lang="en-US" sz="2000" b="0" i="0" u="none" strike="noStrike" kern="1200" cap="none" spc="0" normalizeH="0" baseline="0" noProof="0" dirty="0" err="1">
                <a:ln>
                  <a:noFill/>
                </a:ln>
                <a:solidFill>
                  <a:srgbClr val="111111"/>
                </a:solidFill>
                <a:effectLst/>
                <a:uLnTx/>
                <a:uFillTx/>
                <a:latin typeface="Times New Roman" panose="02020603050405020304" pitchFamily="18" charset="0"/>
                <a:cs typeface="Times New Roman" panose="02020603050405020304" pitchFamily="18" charset="0"/>
              </a:rPr>
              <a:t>i.e</a:t>
            </a:r>
            <a:r>
              <a:rPr kumimoji="0" lang="en-US" sz="2000" b="0" i="0" u="none" strike="noStrike" kern="1200" cap="none" spc="0" normalizeH="0" baseline="0" noProof="0" dirty="0">
                <a:ln>
                  <a:noFill/>
                </a:ln>
                <a:solidFill>
                  <a:srgbClr val="111111"/>
                </a:solidFill>
                <a:effectLst/>
                <a:uLnTx/>
                <a:uFillTx/>
                <a:latin typeface="Times New Roman" panose="02020603050405020304" pitchFamily="18" charset="0"/>
                <a:cs typeface="Times New Roman" panose="02020603050405020304" pitchFamily="18" charset="0"/>
              </a:rPr>
              <a:t>, normal distribution.</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311655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1" y="941294"/>
            <a:ext cx="8875059" cy="4733954"/>
          </a:xfrm>
          <a:prstGeom prst="rect">
            <a:avLst/>
          </a:prstGeom>
        </p:spPr>
      </p:pic>
      <p:sp>
        <p:nvSpPr>
          <p:cNvPr id="3" name="object 4"/>
          <p:cNvSpPr txBox="1">
            <a:spLocks noGrp="1"/>
          </p:cNvSpPr>
          <p:nvPr>
            <p:ph type="title"/>
          </p:nvPr>
        </p:nvSpPr>
        <p:spPr>
          <a:xfrm>
            <a:off x="609600" y="228600"/>
            <a:ext cx="7924800" cy="503758"/>
          </a:xfrm>
          <a:prstGeom prst="rect">
            <a:avLst/>
          </a:prstGeom>
        </p:spPr>
        <p:txBody>
          <a:bodyPr vert="horz" wrap="square" lIns="0" tIns="11206" rIns="0" bIns="0" rtlCol="0" anchor="ctr">
            <a:spAutoFit/>
          </a:bodyPr>
          <a:lstStyle/>
          <a:p>
            <a:pPr marL="11206">
              <a:spcBef>
                <a:spcPts val="88"/>
              </a:spcBef>
            </a:pPr>
            <a:r>
              <a:rPr spc="-4" dirty="0"/>
              <a:t>Estimating Parameters: </a:t>
            </a:r>
            <a:r>
              <a:rPr i="1" dirty="0" smtClean="0">
                <a:solidFill>
                  <a:srgbClr val="434DD6"/>
                </a:solidFill>
                <a:latin typeface="Times New Roman"/>
                <a:cs typeface="Times New Roman"/>
              </a:rPr>
              <a:t>X</a:t>
            </a:r>
            <a:r>
              <a:rPr sz="2780" i="1" baseline="-21164" dirty="0" smtClean="0">
                <a:solidFill>
                  <a:srgbClr val="434DD6"/>
                </a:solidFill>
                <a:latin typeface="Times New Roman"/>
                <a:cs typeface="Times New Roman"/>
              </a:rPr>
              <a:t>i</a:t>
            </a:r>
            <a:r>
              <a:rPr lang="en-IN" sz="2780" i="1" spc="165" baseline="-21164" dirty="0" smtClean="0">
                <a:solidFill>
                  <a:srgbClr val="434DD6"/>
                </a:solidFill>
                <a:latin typeface="Times New Roman"/>
                <a:cs typeface="Times New Roman"/>
              </a:rPr>
              <a:t> </a:t>
            </a:r>
            <a:r>
              <a:rPr lang="en-IN" sz="2824" spc="-4" dirty="0"/>
              <a:t> </a:t>
            </a:r>
            <a:r>
              <a:rPr lang="en-IN" sz="2824" spc="-4" dirty="0" smtClean="0"/>
              <a:t>Continuous</a:t>
            </a:r>
            <a:endParaRPr sz="2824" dirty="0">
              <a:latin typeface="Times New Roman"/>
              <a:cs typeface="Times New Roman"/>
            </a:endParaRPr>
          </a:p>
        </p:txBody>
      </p:sp>
    </p:spTree>
    <p:extLst>
      <p:ext uri="{BB962C8B-B14F-4D97-AF65-F5344CB8AC3E}">
        <p14:creationId xmlns:p14="http://schemas.microsoft.com/office/powerpoint/2010/main" val="276198979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0" y="941295"/>
            <a:ext cx="8881931" cy="4773705"/>
          </a:xfrm>
          <a:prstGeom prst="rect">
            <a:avLst/>
          </a:prstGeom>
        </p:spPr>
      </p:pic>
    </p:spTree>
    <p:extLst>
      <p:ext uri="{BB962C8B-B14F-4D97-AF65-F5344CB8AC3E}">
        <p14:creationId xmlns:p14="http://schemas.microsoft.com/office/powerpoint/2010/main" val="223230295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53" y="806824"/>
            <a:ext cx="8879176" cy="5241923"/>
          </a:xfrm>
          <a:prstGeom prst="rect">
            <a:avLst/>
          </a:prstGeom>
        </p:spPr>
      </p:pic>
    </p:spTree>
    <p:extLst>
      <p:ext uri="{BB962C8B-B14F-4D97-AF65-F5344CB8AC3E}">
        <p14:creationId xmlns:p14="http://schemas.microsoft.com/office/powerpoint/2010/main" val="273133925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1" y="802608"/>
            <a:ext cx="8875059" cy="5252785"/>
          </a:xfrm>
          <a:prstGeom prst="rect">
            <a:avLst/>
          </a:prstGeom>
        </p:spPr>
      </p:pic>
    </p:spTree>
    <p:extLst>
      <p:ext uri="{BB962C8B-B14F-4D97-AF65-F5344CB8AC3E}">
        <p14:creationId xmlns:p14="http://schemas.microsoft.com/office/powerpoint/2010/main" val="1296163259"/>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08" y="822134"/>
            <a:ext cx="8901122" cy="5229042"/>
          </a:xfrm>
          <a:prstGeom prst="rect">
            <a:avLst/>
          </a:prstGeom>
        </p:spPr>
      </p:pic>
    </p:spTree>
    <p:extLst>
      <p:ext uri="{BB962C8B-B14F-4D97-AF65-F5344CB8AC3E}">
        <p14:creationId xmlns:p14="http://schemas.microsoft.com/office/powerpoint/2010/main" val="229600542"/>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3048000"/>
            <a:ext cx="7772400" cy="1143000"/>
          </a:xfrm>
        </p:spPr>
        <p:txBody>
          <a:bodyPr/>
          <a:lstStyle/>
          <a:p>
            <a:r>
              <a:rPr lang="en-US" dirty="0" smtClean="0"/>
              <a:t>Naïve Bayes Python Implementation</a:t>
            </a:r>
            <a:endParaRPr lang="en-US" dirty="0"/>
          </a:p>
        </p:txBody>
      </p:sp>
    </p:spTree>
    <p:extLst>
      <p:ext uri="{BB962C8B-B14F-4D97-AF65-F5344CB8AC3E}">
        <p14:creationId xmlns:p14="http://schemas.microsoft.com/office/powerpoint/2010/main" val="246336255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a:xfrm>
            <a:off x="152400" y="1371599"/>
            <a:ext cx="8839200" cy="5158829"/>
          </a:xfrm>
        </p:spPr>
        <p:txBody>
          <a:bodyPr>
            <a:normAutofit fontScale="70000" lnSpcReduction="20000"/>
          </a:bodyPr>
          <a:lstStyle/>
          <a:p>
            <a:pPr marL="0" indent="0">
              <a:buNone/>
            </a:pPr>
            <a:r>
              <a:rPr lang="en-US" sz="2000" dirty="0" smtClean="0"/>
              <a:t>Movie Review:</a:t>
            </a:r>
          </a:p>
          <a:p>
            <a:pPr marL="0" indent="0">
              <a:buNone/>
            </a:pPr>
            <a:r>
              <a:rPr lang="en-US" sz="2000" dirty="0" smtClean="0"/>
              <a:t> </a:t>
            </a:r>
            <a:r>
              <a:rPr lang="en-US" sz="2000" dirty="0" smtClean="0">
                <a:hlinkClick r:id="rId2"/>
              </a:rPr>
              <a:t>https</a:t>
            </a:r>
            <a:r>
              <a:rPr lang="en-US" sz="2000" dirty="0">
                <a:hlinkClick r:id="rId2"/>
              </a:rPr>
              <a:t>://</a:t>
            </a:r>
            <a:r>
              <a:rPr lang="en-US" sz="2000" dirty="0" smtClean="0">
                <a:hlinkClick r:id="rId2"/>
              </a:rPr>
              <a:t>www.youtube.com/watch?time_continue=16&amp;v=EGKeC2S44Rs</a:t>
            </a:r>
            <a:endParaRPr lang="en-US" sz="2000" dirty="0" smtClean="0"/>
          </a:p>
          <a:p>
            <a:pPr marL="0" indent="0">
              <a:buNone/>
            </a:pPr>
            <a:endParaRPr lang="en-US" sz="2000" dirty="0" smtClean="0"/>
          </a:p>
          <a:p>
            <a:pPr marL="0" indent="0">
              <a:buNone/>
            </a:pPr>
            <a:r>
              <a:rPr lang="en-US" sz="2000" dirty="0" smtClean="0"/>
              <a:t>Spam mails by Prof. Andrew Ng: </a:t>
            </a:r>
          </a:p>
          <a:p>
            <a:r>
              <a:rPr lang="en-US" sz="2000" dirty="0" smtClean="0">
                <a:hlinkClick r:id="rId3"/>
              </a:rPr>
              <a:t>https</a:t>
            </a:r>
            <a:r>
              <a:rPr lang="en-US" sz="2000" dirty="0">
                <a:hlinkClick r:id="rId3"/>
              </a:rPr>
              <a:t>://</a:t>
            </a:r>
            <a:r>
              <a:rPr lang="en-US" sz="2000" dirty="0" smtClean="0">
                <a:hlinkClick r:id="rId3"/>
              </a:rPr>
              <a:t>www.youtube.com/watch?v=z5UQyCESW64</a:t>
            </a:r>
            <a:endParaRPr lang="en-US" sz="2000" dirty="0" smtClean="0"/>
          </a:p>
          <a:p>
            <a:r>
              <a:rPr lang="en-US" sz="2000" dirty="0">
                <a:hlinkClick r:id="rId4"/>
              </a:rPr>
              <a:t>https://</a:t>
            </a:r>
            <a:r>
              <a:rPr lang="en-US" sz="2000" dirty="0" smtClean="0">
                <a:hlinkClick r:id="rId4"/>
              </a:rPr>
              <a:t>www.youtube.com/watch?v=NFd0ZQk5bR4</a:t>
            </a:r>
            <a:endParaRPr lang="en-US" sz="2000" dirty="0" smtClean="0"/>
          </a:p>
          <a:p>
            <a:pPr marL="0" indent="0">
              <a:buNone/>
            </a:pPr>
            <a:endParaRPr lang="en-US" sz="2000" dirty="0" smtClean="0"/>
          </a:p>
          <a:p>
            <a:pPr marL="0" indent="0">
              <a:buNone/>
            </a:pPr>
            <a:r>
              <a:rPr lang="en-US" sz="2000" dirty="0" smtClean="0"/>
              <a:t>NLP by Prof. Dan </a:t>
            </a:r>
            <a:r>
              <a:rPr lang="en-US" sz="2000" dirty="0" err="1" smtClean="0"/>
              <a:t>Jurafsky</a:t>
            </a:r>
            <a:r>
              <a:rPr lang="en-US" sz="2000" dirty="0" smtClean="0"/>
              <a:t>, Stanford:</a:t>
            </a:r>
          </a:p>
          <a:p>
            <a:pPr marL="0" indent="0">
              <a:buNone/>
            </a:pPr>
            <a:r>
              <a:rPr lang="en-US" sz="2000" dirty="0" smtClean="0">
                <a:hlinkClick r:id="rId5"/>
              </a:rPr>
              <a:t>https</a:t>
            </a:r>
            <a:r>
              <a:rPr lang="en-US" sz="2000" dirty="0">
                <a:hlinkClick r:id="rId5"/>
              </a:rPr>
              <a:t>://</a:t>
            </a:r>
            <a:r>
              <a:rPr lang="en-US" sz="2000" dirty="0" smtClean="0">
                <a:hlinkClick r:id="rId5"/>
              </a:rPr>
              <a:t>www.youtube.com/watch?v=Fmu65a0v6Sw</a:t>
            </a:r>
            <a:endParaRPr lang="en-US" sz="2000" dirty="0" smtClean="0"/>
          </a:p>
          <a:p>
            <a:pPr marL="0" indent="0">
              <a:buNone/>
            </a:pPr>
            <a:endParaRPr lang="en-US" sz="2000" dirty="0" smtClean="0"/>
          </a:p>
          <a:p>
            <a:pPr marL="0" indent="0">
              <a:buNone/>
            </a:pPr>
            <a:r>
              <a:rPr lang="en-IN" sz="2000" dirty="0"/>
              <a:t>Text Classification in NLP using Naïve Bayes</a:t>
            </a:r>
          </a:p>
          <a:p>
            <a:pPr marL="0" indent="0">
              <a:buNone/>
            </a:pPr>
            <a:r>
              <a:rPr lang="en-IN" sz="2000" dirty="0">
                <a:hlinkClick r:id="rId6"/>
              </a:rPr>
              <a:t>https://medium.com/@theflyingmantis/text-classification-in-nlp-naive-bayes-a606bf419f8c</a:t>
            </a:r>
            <a:endParaRPr lang="en-IN" sz="2000" dirty="0"/>
          </a:p>
          <a:p>
            <a:endParaRPr lang="en-IN" sz="2000" dirty="0"/>
          </a:p>
          <a:p>
            <a:pPr marL="0" indent="0">
              <a:buNone/>
            </a:pPr>
            <a:r>
              <a:rPr lang="en-IN" sz="2000" dirty="0"/>
              <a:t>More on Probability</a:t>
            </a:r>
          </a:p>
          <a:p>
            <a:pPr marL="0" indent="0">
              <a:buNone/>
            </a:pPr>
            <a:r>
              <a:rPr lang="en-IN" sz="2000" dirty="0">
                <a:hlinkClick r:id="rId7"/>
              </a:rPr>
              <a:t>https://</a:t>
            </a:r>
            <a:r>
              <a:rPr lang="en-IN" sz="2000" dirty="0" smtClean="0">
                <a:hlinkClick r:id="rId7"/>
              </a:rPr>
              <a:t>www.probabilitycourse.com/chapter1/1_0_0_introduction.php</a:t>
            </a:r>
            <a:endParaRPr lang="en-IN" sz="2000" dirty="0" smtClean="0"/>
          </a:p>
          <a:p>
            <a:pPr marL="0" indent="0">
              <a:buNone/>
            </a:pPr>
            <a:endParaRPr lang="en-IN" sz="2000" dirty="0"/>
          </a:p>
          <a:p>
            <a:pPr marL="0" indent="0">
              <a:buNone/>
            </a:pPr>
            <a:r>
              <a:rPr lang="en-US" sz="2100" dirty="0"/>
              <a:t>Python</a:t>
            </a:r>
            <a:r>
              <a:rPr lang="en-US" sz="2000" dirty="0" smtClean="0"/>
              <a:t> Code</a:t>
            </a:r>
          </a:p>
          <a:p>
            <a:r>
              <a:rPr lang="en-US" sz="2000" dirty="0">
                <a:hlinkClick r:id="rId8"/>
              </a:rPr>
              <a:t>https://medium.com/@</a:t>
            </a:r>
            <a:r>
              <a:rPr lang="en-US" sz="2000" dirty="0" smtClean="0">
                <a:hlinkClick r:id="rId8"/>
              </a:rPr>
              <a:t>pragya_paudyal/classification-of-diabetes-using-naive-bayes-in-python-44385b279277</a:t>
            </a:r>
            <a:endParaRPr lang="en-US" sz="2000" dirty="0" smtClean="0"/>
          </a:p>
          <a:p>
            <a:r>
              <a:rPr lang="en-US" sz="1600" dirty="0">
                <a:hlinkClick r:id="rId9"/>
              </a:rPr>
              <a:t>https://archive.ics.uci.edu/ml/datasets/Diabetes</a:t>
            </a:r>
            <a:endParaRPr lang="en-US" sz="2000" dirty="0" smtClean="0"/>
          </a:p>
          <a:p>
            <a:r>
              <a:rPr lang="en-IN" sz="2000" dirty="0">
                <a:hlinkClick r:id="rId10"/>
              </a:rPr>
              <a:t>https://</a:t>
            </a:r>
            <a:r>
              <a:rPr lang="en-IN" sz="2000" dirty="0" smtClean="0">
                <a:hlinkClick r:id="rId10"/>
              </a:rPr>
              <a:t>www.sicara.ai/blog/2018-02-28-naive-bayes-classification-sklearn</a:t>
            </a:r>
            <a:endParaRPr lang="en-IN" sz="2000" dirty="0" smtClean="0"/>
          </a:p>
          <a:p>
            <a:r>
              <a:rPr lang="en-US" sz="1800" dirty="0">
                <a:hlinkClick r:id="rId11"/>
              </a:rPr>
              <a:t>https://programmerbackpack.com/naive-bayes-classifier-tutorial-in-python-and-scikit-learn/#:~:text=The%20sklearn%20library%20contains%20more%20than%20one%20Naive,on%20some%20types%20of%20data%2C%20while%20others%20don%27t</a:t>
            </a:r>
            <a:r>
              <a:rPr lang="en-US" sz="1800" dirty="0" smtClean="0">
                <a:hlinkClick r:id="rId11"/>
              </a:rPr>
              <a:t>.</a:t>
            </a:r>
            <a:endParaRPr lang="en-US" sz="1800" dirty="0" smtClean="0"/>
          </a:p>
          <a:p>
            <a:r>
              <a:rPr lang="en-US" sz="1600" dirty="0">
                <a:hlinkClick r:id="rId12"/>
              </a:rPr>
              <a:t>https://scikit-learn.org/stable/modules/naive_bayes.html</a:t>
            </a:r>
            <a:endParaRPr lang="en-IN" sz="2000" dirty="0" smtClean="0"/>
          </a:p>
          <a:p>
            <a:pPr marL="285750"/>
            <a:endParaRPr lang="en-IN" sz="2000" dirty="0"/>
          </a:p>
          <a:p>
            <a:pPr marL="285750"/>
            <a:endParaRPr lang="en-US" sz="20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268</a:t>
            </a:fld>
            <a:endParaRPr lang="en-US"/>
          </a:p>
        </p:txBody>
      </p:sp>
    </p:spTree>
    <p:extLst>
      <p:ext uri="{BB962C8B-B14F-4D97-AF65-F5344CB8AC3E}">
        <p14:creationId xmlns:p14="http://schemas.microsoft.com/office/powerpoint/2010/main" val="2377742435"/>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 y="457200"/>
            <a:ext cx="8229600" cy="1143000"/>
          </a:xfrm>
        </p:spPr>
        <p:txBody>
          <a:bodyPr/>
          <a:lstStyle/>
          <a:p>
            <a:pPr algn="l"/>
            <a:r>
              <a:rPr lang="en-US" dirty="0" smtClean="0"/>
              <a:t>Webinar and Quiz Schedule</a:t>
            </a:r>
            <a:endParaRPr lang="en-US"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269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576654123"/>
              </p:ext>
            </p:extLst>
          </p:nvPr>
        </p:nvGraphicFramePr>
        <p:xfrm>
          <a:off x="76200" y="2667000"/>
          <a:ext cx="8991600" cy="1752599"/>
        </p:xfrm>
        <a:graphic>
          <a:graphicData uri="http://schemas.openxmlformats.org/drawingml/2006/table">
            <a:tbl>
              <a:tblPr>
                <a:effectLst>
                  <a:reflection blurRad="6350" stA="52000" endA="300" endPos="35000" dir="5400000" sy="-100000" algn="bl" rotWithShape="0"/>
                </a:effectLst>
              </a:tblPr>
              <a:tblGrid>
                <a:gridCol w="1329193">
                  <a:extLst>
                    <a:ext uri="{9D8B030D-6E8A-4147-A177-3AD203B41FA5}">
                      <a16:colId xmlns:a16="http://schemas.microsoft.com/office/drawing/2014/main" val="20000"/>
                    </a:ext>
                  </a:extLst>
                </a:gridCol>
                <a:gridCol w="1329193">
                  <a:extLst>
                    <a:ext uri="{9D8B030D-6E8A-4147-A177-3AD203B41FA5}">
                      <a16:colId xmlns:a16="http://schemas.microsoft.com/office/drawing/2014/main" val="20001"/>
                    </a:ext>
                  </a:extLst>
                </a:gridCol>
                <a:gridCol w="1407381">
                  <a:extLst>
                    <a:ext uri="{9D8B030D-6E8A-4147-A177-3AD203B41FA5}">
                      <a16:colId xmlns:a16="http://schemas.microsoft.com/office/drawing/2014/main" val="20002"/>
                    </a:ext>
                  </a:extLst>
                </a:gridCol>
                <a:gridCol w="1172818">
                  <a:extLst>
                    <a:ext uri="{9D8B030D-6E8A-4147-A177-3AD203B41FA5}">
                      <a16:colId xmlns:a16="http://schemas.microsoft.com/office/drawing/2014/main" val="20003"/>
                    </a:ext>
                  </a:extLst>
                </a:gridCol>
                <a:gridCol w="1251005">
                  <a:extLst>
                    <a:ext uri="{9D8B030D-6E8A-4147-A177-3AD203B41FA5}">
                      <a16:colId xmlns:a16="http://schemas.microsoft.com/office/drawing/2014/main" val="20004"/>
                    </a:ext>
                  </a:extLst>
                </a:gridCol>
                <a:gridCol w="1282810">
                  <a:extLst>
                    <a:ext uri="{9D8B030D-6E8A-4147-A177-3AD203B41FA5}">
                      <a16:colId xmlns:a16="http://schemas.microsoft.com/office/drawing/2014/main" val="20005"/>
                    </a:ext>
                  </a:extLst>
                </a:gridCol>
                <a:gridCol w="1219200">
                  <a:extLst>
                    <a:ext uri="{9D8B030D-6E8A-4147-A177-3AD203B41FA5}">
                      <a16:colId xmlns:a16="http://schemas.microsoft.com/office/drawing/2014/main" val="20006"/>
                    </a:ext>
                  </a:extLst>
                </a:gridCol>
              </a:tblGrid>
              <a:tr h="796636">
                <a:tc>
                  <a:txBody>
                    <a:bodyPr/>
                    <a:lstStyle/>
                    <a:p>
                      <a:pPr algn="ctr" rtl="0" fontAlgn="b"/>
                      <a:r>
                        <a:rPr lang="en-US" sz="1800" b="1" dirty="0">
                          <a:effectLst/>
                          <a:latin typeface="Calibri" panose="020F0502020204030204" pitchFamily="34" charset="0"/>
                        </a:rPr>
                        <a:t>Webinar #1</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800" b="1" dirty="0">
                          <a:effectLst/>
                          <a:latin typeface="Calibri" panose="020F0502020204030204" pitchFamily="34" charset="0"/>
                        </a:rPr>
                        <a:t>Webinar #2</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800" b="1" dirty="0">
                          <a:effectLst/>
                          <a:latin typeface="Calibri" panose="020F0502020204030204" pitchFamily="34" charset="0"/>
                        </a:rPr>
                        <a:t>Webinar #3</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800" b="1" dirty="0">
                          <a:effectLst/>
                          <a:latin typeface="Calibri" panose="020F0502020204030204" pitchFamily="34" charset="0"/>
                        </a:rPr>
                        <a:t>Webinar #4</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800" b="1" dirty="0">
                          <a:effectLst/>
                          <a:latin typeface="Roboto" panose="02000000000000000000" pitchFamily="2" charset="0"/>
                        </a:rPr>
                        <a:t>Quiz-1</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800" b="1" dirty="0">
                          <a:effectLst/>
                          <a:latin typeface="Roboto" panose="02000000000000000000" pitchFamily="2" charset="0"/>
                        </a:rPr>
                        <a:t>Quiz-2</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800" b="1">
                          <a:effectLst/>
                          <a:latin typeface="Roboto" panose="02000000000000000000" pitchFamily="2" charset="0"/>
                        </a:rPr>
                        <a:t>Quiz-3</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5963">
                <a:tc>
                  <a:txBody>
                    <a:bodyPr/>
                    <a:lstStyle/>
                    <a:p>
                      <a:pPr algn="r" rtl="0" fontAlgn="b"/>
                      <a:r>
                        <a:rPr lang="en-US" sz="1800" dirty="0">
                          <a:effectLst/>
                          <a:latin typeface="Calibri" panose="020F0502020204030204" pitchFamily="34" charset="0"/>
                        </a:rPr>
                        <a:t>22/Sep/2020</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CE5CD"/>
                    </a:solidFill>
                  </a:tcPr>
                </a:tc>
                <a:tc>
                  <a:txBody>
                    <a:bodyPr/>
                    <a:lstStyle/>
                    <a:p>
                      <a:pPr algn="r" rtl="0" fontAlgn="b"/>
                      <a:r>
                        <a:rPr lang="en-US" sz="1800">
                          <a:effectLst/>
                          <a:latin typeface="Calibri" panose="020F0502020204030204" pitchFamily="34" charset="0"/>
                        </a:rPr>
                        <a:t>20/Oct/2020</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CE5CD"/>
                    </a:solidFill>
                  </a:tcPr>
                </a:tc>
                <a:tc>
                  <a:txBody>
                    <a:bodyPr/>
                    <a:lstStyle/>
                    <a:p>
                      <a:pPr algn="r" rtl="0" fontAlgn="b"/>
                      <a:r>
                        <a:rPr lang="en-US" sz="1800">
                          <a:effectLst/>
                          <a:latin typeface="Calibri" panose="020F0502020204030204" pitchFamily="34" charset="0"/>
                        </a:rPr>
                        <a:t>10/Dec/2020</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CE5CD"/>
                    </a:solidFill>
                  </a:tcPr>
                </a:tc>
                <a:tc>
                  <a:txBody>
                    <a:bodyPr/>
                    <a:lstStyle/>
                    <a:p>
                      <a:pPr algn="r" rtl="0" fontAlgn="b"/>
                      <a:r>
                        <a:rPr lang="en-US" sz="1800" dirty="0">
                          <a:effectLst/>
                          <a:latin typeface="Calibri" panose="020F0502020204030204" pitchFamily="34" charset="0"/>
                        </a:rPr>
                        <a:t>7/Jan/2021</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CE5CD"/>
                    </a:solidFill>
                  </a:tcPr>
                </a:tc>
                <a:tc>
                  <a:txBody>
                    <a:bodyPr/>
                    <a:lstStyle/>
                    <a:p>
                      <a:pPr algn="r" rtl="0" fontAlgn="b"/>
                      <a:r>
                        <a:rPr lang="en-US" sz="1800" dirty="0">
                          <a:effectLst/>
                          <a:latin typeface="Calibri" panose="020F0502020204030204" pitchFamily="34" charset="0"/>
                        </a:rPr>
                        <a:t>7/Oct/2020</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CE5CD"/>
                    </a:solidFill>
                  </a:tcPr>
                </a:tc>
                <a:tc>
                  <a:txBody>
                    <a:bodyPr/>
                    <a:lstStyle/>
                    <a:p>
                      <a:pPr algn="r" rtl="0" fontAlgn="b"/>
                      <a:r>
                        <a:rPr lang="en-US" sz="1800" dirty="0">
                          <a:effectLst/>
                          <a:latin typeface="Calibri" panose="020F0502020204030204" pitchFamily="34" charset="0"/>
                        </a:rPr>
                        <a:t>16/Dec/2020</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CE5CD"/>
                    </a:solidFill>
                  </a:tcPr>
                </a:tc>
                <a:tc>
                  <a:txBody>
                    <a:bodyPr/>
                    <a:lstStyle/>
                    <a:p>
                      <a:pPr algn="r" rtl="0" fontAlgn="b"/>
                      <a:r>
                        <a:rPr lang="en-US" sz="1800" dirty="0">
                          <a:effectLst/>
                          <a:latin typeface="Calibri" panose="020F0502020204030204" pitchFamily="34" charset="0"/>
                        </a:rPr>
                        <a:t>13/Jan/2021</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CE5CD"/>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691914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2"/>
          <p:cNvSpPr/>
          <p:nvPr/>
        </p:nvSpPr>
        <p:spPr>
          <a:xfrm>
            <a:off x="460375" y="3787140"/>
            <a:ext cx="1949098" cy="13230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5" name="Google Shape;535;p72"/>
          <p:cNvSpPr/>
          <p:nvPr/>
        </p:nvSpPr>
        <p:spPr>
          <a:xfrm>
            <a:off x="2600325" y="3787140"/>
            <a:ext cx="1949098" cy="132302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6" name="Google Shape;536;p72"/>
          <p:cNvSpPr/>
          <p:nvPr/>
        </p:nvSpPr>
        <p:spPr>
          <a:xfrm>
            <a:off x="4778375" y="3779161"/>
            <a:ext cx="1949098" cy="13214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7" name="Google Shape;537;p72"/>
          <p:cNvSpPr/>
          <p:nvPr/>
        </p:nvSpPr>
        <p:spPr>
          <a:xfrm>
            <a:off x="6921500" y="3771224"/>
            <a:ext cx="1949098" cy="132147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8" name="Google Shape;538;p72"/>
          <p:cNvSpPr/>
          <p:nvPr/>
        </p:nvSpPr>
        <p:spPr>
          <a:xfrm>
            <a:off x="460375" y="2034532"/>
            <a:ext cx="1949098" cy="140240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9" name="Google Shape;539;p72"/>
          <p:cNvSpPr/>
          <p:nvPr/>
        </p:nvSpPr>
        <p:spPr>
          <a:xfrm>
            <a:off x="2600325" y="2036119"/>
            <a:ext cx="1949098" cy="1402405"/>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0" name="Google Shape;540;p72"/>
          <p:cNvSpPr/>
          <p:nvPr/>
        </p:nvSpPr>
        <p:spPr>
          <a:xfrm>
            <a:off x="4778375" y="2032944"/>
            <a:ext cx="1949098" cy="1402405"/>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1" name="Google Shape;541;p72"/>
          <p:cNvSpPr/>
          <p:nvPr/>
        </p:nvSpPr>
        <p:spPr>
          <a:xfrm>
            <a:off x="6921500" y="2018657"/>
            <a:ext cx="1949098" cy="1402405"/>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2" name="Google Shape;542;p72"/>
          <p:cNvSpPr/>
          <p:nvPr/>
        </p:nvSpPr>
        <p:spPr>
          <a:xfrm>
            <a:off x="4724400" y="1982787"/>
            <a:ext cx="2011680" cy="146050"/>
          </a:xfrm>
          <a:custGeom>
            <a:avLst/>
            <a:gdLst/>
            <a:ahLst/>
            <a:cxnLst/>
            <a:rect l="l" t="t" r="r" b="b"/>
            <a:pathLst>
              <a:path w="2011679" h="146050" extrusionOk="0">
                <a:moveTo>
                  <a:pt x="0" y="146050"/>
                </a:moveTo>
                <a:lnTo>
                  <a:pt x="2011362" y="146050"/>
                </a:lnTo>
                <a:lnTo>
                  <a:pt x="2011362" y="0"/>
                </a:lnTo>
                <a:lnTo>
                  <a:pt x="0" y="0"/>
                </a:lnTo>
                <a:lnTo>
                  <a:pt x="0" y="14605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3" name="Google Shape;543;p72"/>
          <p:cNvSpPr/>
          <p:nvPr/>
        </p:nvSpPr>
        <p:spPr>
          <a:xfrm>
            <a:off x="6872287" y="1790700"/>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4" name="Google Shape;544;p72"/>
          <p:cNvSpPr txBox="1">
            <a:spLocks noGrp="1"/>
          </p:cNvSpPr>
          <p:nvPr>
            <p:ph type="title"/>
          </p:nvPr>
        </p:nvSpPr>
        <p:spPr>
          <a:xfrm>
            <a:off x="74270" y="569175"/>
            <a:ext cx="50859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b="1" dirty="0"/>
              <a:t>Learning of Object Parts</a:t>
            </a:r>
            <a:endParaRPr sz="3600" b="1" dirty="0"/>
          </a:p>
        </p:txBody>
      </p:sp>
      <p:sp>
        <p:nvSpPr>
          <p:cNvPr id="545" name="Google Shape;545;p72"/>
          <p:cNvSpPr/>
          <p:nvPr/>
        </p:nvSpPr>
        <p:spPr>
          <a:xfrm>
            <a:off x="6902450" y="1644650"/>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6" name="Google Shape;546;p72"/>
          <p:cNvSpPr/>
          <p:nvPr/>
        </p:nvSpPr>
        <p:spPr>
          <a:xfrm>
            <a:off x="868362"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7" name="Google Shape;547;p72"/>
          <p:cNvSpPr/>
          <p:nvPr/>
        </p:nvSpPr>
        <p:spPr>
          <a:xfrm>
            <a:off x="30099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8" name="Google Shape;548;p72"/>
          <p:cNvSpPr/>
          <p:nvPr/>
        </p:nvSpPr>
        <p:spPr>
          <a:xfrm>
            <a:off x="51816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9" name="Google Shape;549;p72"/>
          <p:cNvSpPr/>
          <p:nvPr/>
        </p:nvSpPr>
        <p:spPr>
          <a:xfrm>
            <a:off x="7353300" y="5531878"/>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0" name="Google Shape;550;p72"/>
          <p:cNvSpPr/>
          <p:nvPr/>
        </p:nvSpPr>
        <p:spPr>
          <a:xfrm>
            <a:off x="1295400" y="3429000"/>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1" name="Google Shape;551;p72"/>
          <p:cNvSpPr/>
          <p:nvPr/>
        </p:nvSpPr>
        <p:spPr>
          <a:xfrm>
            <a:off x="1295399" y="3429000"/>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2" name="Google Shape;552;p72"/>
          <p:cNvSpPr/>
          <p:nvPr/>
        </p:nvSpPr>
        <p:spPr>
          <a:xfrm>
            <a:off x="1295400" y="5105400"/>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3" name="Google Shape;553;p72"/>
          <p:cNvSpPr/>
          <p:nvPr/>
        </p:nvSpPr>
        <p:spPr>
          <a:xfrm>
            <a:off x="1295399" y="5105400"/>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4" name="Google Shape;554;p72"/>
          <p:cNvSpPr/>
          <p:nvPr/>
        </p:nvSpPr>
        <p:spPr>
          <a:xfrm>
            <a:off x="34290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5" name="Google Shape;555;p72"/>
          <p:cNvSpPr/>
          <p:nvPr/>
        </p:nvSpPr>
        <p:spPr>
          <a:xfrm>
            <a:off x="34289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6" name="Google Shape;556;p72"/>
          <p:cNvSpPr/>
          <p:nvPr/>
        </p:nvSpPr>
        <p:spPr>
          <a:xfrm>
            <a:off x="3429000"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7" name="Google Shape;557;p72"/>
          <p:cNvSpPr/>
          <p:nvPr/>
        </p:nvSpPr>
        <p:spPr>
          <a:xfrm>
            <a:off x="3428999"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8" name="Google Shape;558;p72"/>
          <p:cNvSpPr/>
          <p:nvPr/>
        </p:nvSpPr>
        <p:spPr>
          <a:xfrm>
            <a:off x="56308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9" name="Google Shape;559;p72"/>
          <p:cNvSpPr/>
          <p:nvPr/>
        </p:nvSpPr>
        <p:spPr>
          <a:xfrm>
            <a:off x="56308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0" name="Google Shape;560;p72"/>
          <p:cNvSpPr/>
          <p:nvPr/>
        </p:nvSpPr>
        <p:spPr>
          <a:xfrm>
            <a:off x="56388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1" name="Google Shape;561;p72"/>
          <p:cNvSpPr/>
          <p:nvPr/>
        </p:nvSpPr>
        <p:spPr>
          <a:xfrm>
            <a:off x="56387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2" name="Google Shape;562;p72"/>
          <p:cNvSpPr/>
          <p:nvPr/>
        </p:nvSpPr>
        <p:spPr>
          <a:xfrm>
            <a:off x="7734300" y="3429000"/>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3" name="Google Shape;563;p72"/>
          <p:cNvSpPr/>
          <p:nvPr/>
        </p:nvSpPr>
        <p:spPr>
          <a:xfrm>
            <a:off x="7734299" y="3429000"/>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4" name="Google Shape;564;p72"/>
          <p:cNvSpPr/>
          <p:nvPr/>
        </p:nvSpPr>
        <p:spPr>
          <a:xfrm>
            <a:off x="77644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5" name="Google Shape;565;p72"/>
          <p:cNvSpPr/>
          <p:nvPr/>
        </p:nvSpPr>
        <p:spPr>
          <a:xfrm>
            <a:off x="77644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6" name="Google Shape;566;p72"/>
          <p:cNvSpPr txBox="1"/>
          <p:nvPr/>
        </p:nvSpPr>
        <p:spPr>
          <a:xfrm>
            <a:off x="78752" y="6645700"/>
            <a:ext cx="2013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200">
                <a:latin typeface="Trebuchet MS"/>
                <a:ea typeface="Trebuchet MS"/>
                <a:cs typeface="Trebuchet MS"/>
                <a:sym typeface="Trebuchet MS"/>
              </a:rPr>
              <a:t>Slide credit: Andrew Ng</a:t>
            </a:r>
            <a:endParaRPr sz="1200">
              <a:latin typeface="Trebuchet MS"/>
              <a:ea typeface="Trebuchet MS"/>
              <a:cs typeface="Trebuchet MS"/>
              <a:sym typeface="Trebuchet MS"/>
            </a:endParaRPr>
          </a:p>
        </p:txBody>
      </p:sp>
      <p:sp>
        <p:nvSpPr>
          <p:cNvPr id="567" name="Google Shape;567;p72"/>
          <p:cNvSpPr txBox="1"/>
          <p:nvPr/>
        </p:nvSpPr>
        <p:spPr>
          <a:xfrm>
            <a:off x="8425843" y="6422075"/>
            <a:ext cx="489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endParaRPr sz="1200">
              <a:latin typeface="Trebuchet MS"/>
              <a:ea typeface="Trebuchet MS"/>
              <a:cs typeface="Trebuchet MS"/>
              <a:sym typeface="Trebuchet MS"/>
            </a:endParaRPr>
          </a:p>
        </p:txBody>
      </p:sp>
    </p:spTree>
    <p:extLst>
      <p:ext uri="{BB962C8B-B14F-4D97-AF65-F5344CB8AC3E}">
        <p14:creationId xmlns:p14="http://schemas.microsoft.com/office/powerpoint/2010/main" val="244553522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9144000" cy="4525963"/>
          </a:xfrm>
        </p:spPr>
        <p:txBody>
          <a:bodyPr/>
          <a:lstStyle/>
          <a:p>
            <a:endParaRPr lang="en-US" dirty="0" smtClean="0"/>
          </a:p>
          <a:p>
            <a:r>
              <a:rPr lang="en-US" dirty="0" smtClean="0"/>
              <a:t>We will cover:</a:t>
            </a:r>
          </a:p>
          <a:p>
            <a:r>
              <a:rPr lang="en-US" dirty="0"/>
              <a:t>Bishop</a:t>
            </a:r>
          </a:p>
          <a:p>
            <a:pPr>
              <a:buFont typeface="Arial" panose="020B0604020202020204" pitchFamily="34" charset="0"/>
              <a:buChar char="•"/>
            </a:pPr>
            <a:r>
              <a:rPr lang="en-US" dirty="0"/>
              <a:t>4.1 Discriminant Functions,(4.1.1, 4.1.2) </a:t>
            </a:r>
          </a:p>
          <a:p>
            <a:pPr>
              <a:buFont typeface="Arial" panose="020B0604020202020204" pitchFamily="34" charset="0"/>
              <a:buChar char="•"/>
            </a:pPr>
            <a:r>
              <a:rPr lang="en-US" dirty="0"/>
              <a:t>4.3 Probabilistic Discriminative Classifiers, </a:t>
            </a:r>
          </a:p>
          <a:p>
            <a:pPr>
              <a:buFont typeface="Arial" panose="020B0604020202020204" pitchFamily="34" charset="0"/>
              <a:buChar char="•"/>
            </a:pPr>
            <a:r>
              <a:rPr lang="en-US" dirty="0"/>
              <a:t>4.3.1, 4.3.2 logistic regression</a:t>
            </a:r>
          </a:p>
          <a:p>
            <a:pPr>
              <a:buFont typeface="Arial" panose="020B0604020202020204" pitchFamily="34" charset="0"/>
              <a:buChar char="•"/>
            </a:pPr>
            <a:r>
              <a:rPr lang="en-US" dirty="0"/>
              <a:t>Difference between Generative and Discriminative </a:t>
            </a:r>
            <a:r>
              <a:rPr lang="en-US" dirty="0" smtClean="0"/>
              <a:t>classifier</a:t>
            </a:r>
            <a:endParaRPr lang="en-US" dirty="0"/>
          </a:p>
        </p:txBody>
      </p:sp>
      <p:sp>
        <p:nvSpPr>
          <p:cNvPr id="3" name="Content Placeholder 2"/>
          <p:cNvSpPr>
            <a:spLocks noGrp="1"/>
          </p:cNvSpPr>
          <p:nvPr>
            <p:ph sz="quarter" idx="10"/>
          </p:nvPr>
        </p:nvSpPr>
        <p:spPr/>
        <p:txBody>
          <a:bodyPr/>
          <a:lstStyle/>
          <a:p>
            <a:r>
              <a:rPr lang="en-US" dirty="0" smtClean="0"/>
              <a:t>In our next session</a:t>
            </a:r>
            <a:endParaRPr lang="en-US" dirty="0"/>
          </a:p>
        </p:txBody>
      </p:sp>
    </p:spTree>
    <p:extLst>
      <p:ext uri="{BB962C8B-B14F-4D97-AF65-F5344CB8AC3E}">
        <p14:creationId xmlns:p14="http://schemas.microsoft.com/office/powerpoint/2010/main" val="426147763"/>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419600"/>
            <a:ext cx="6096000" cy="1143000"/>
          </a:xfrm>
        </p:spPr>
        <p:txBody>
          <a:bodyPr/>
          <a:lstStyle/>
          <a:p>
            <a:r>
              <a:rPr lang="en-US" dirty="0" smtClean="0"/>
              <a:t>Thank you for your time!!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905000"/>
            <a:ext cx="1981200" cy="2246539"/>
          </a:xfrm>
          <a:prstGeom prst="rect">
            <a:avLst/>
          </a:prstGeom>
        </p:spPr>
      </p:pic>
    </p:spTree>
    <p:extLst>
      <p:ext uri="{BB962C8B-B14F-4D97-AF65-F5344CB8AC3E}">
        <p14:creationId xmlns:p14="http://schemas.microsoft.com/office/powerpoint/2010/main" val="37198513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362200" y="3352800"/>
            <a:ext cx="6172200" cy="1066800"/>
          </a:xfrm>
        </p:spPr>
        <p:txBody>
          <a:bodyPr/>
          <a:lstStyle/>
          <a:p>
            <a:pPr algn="ctr" fontAlgn="auto">
              <a:spcAft>
                <a:spcPts val="0"/>
              </a:spcAft>
              <a:defRPr/>
            </a:pPr>
            <a:r>
              <a:rPr lang="en-US" sz="4000" dirty="0">
                <a:solidFill>
                  <a:srgbClr val="FFFF66"/>
                </a:solidFill>
              </a:rPr>
              <a:t>Machine Learning</a:t>
            </a:r>
            <a:br>
              <a:rPr lang="en-US" sz="4000" dirty="0">
                <a:solidFill>
                  <a:srgbClr val="FFFF66"/>
                </a:solidFill>
              </a:rPr>
            </a:br>
            <a:r>
              <a:rPr lang="en-US" sz="4000" dirty="0">
                <a:solidFill>
                  <a:srgbClr val="FFFF66"/>
                </a:solidFill>
              </a:rPr>
              <a:t>DSECL    ZG565</a:t>
            </a:r>
            <a:endParaRPr lang="en-US" sz="4000" dirty="0">
              <a:solidFill>
                <a:srgbClr val="FFFF66"/>
              </a:solidFill>
              <a:latin typeface="+mn-lt"/>
            </a:endParaRPr>
          </a:p>
        </p:txBody>
      </p:sp>
      <p:sp>
        <p:nvSpPr>
          <p:cNvPr id="5" name="Content Placeholder 1"/>
          <p:cNvSpPr>
            <a:spLocks noGrp="1"/>
          </p:cNvSpPr>
          <p:nvPr>
            <p:ph sz="quarter" idx="4294967295"/>
          </p:nvPr>
        </p:nvSpPr>
        <p:spPr>
          <a:xfrm>
            <a:off x="2895600" y="4572000"/>
            <a:ext cx="5791200" cy="990600"/>
          </a:xfrm>
          <a:prstGeom prst="rect">
            <a:avLst/>
          </a:prstGeom>
        </p:spPr>
        <p:txBody>
          <a:bodyPr rtlCol="0">
            <a:normAutofit fontScale="70000" lnSpcReduction="20000"/>
          </a:bodyPr>
          <a:lstStyle/>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Dr. Chetana Gavankar, </a:t>
            </a:r>
            <a:r>
              <a:rPr lang="en-US" sz="2800" dirty="0" err="1">
                <a:solidFill>
                  <a:schemeClr val="bg1"/>
                </a:solidFill>
                <a:cs typeface="Courier New" pitchFamily="49" charset="0"/>
              </a:rPr>
              <a:t>Ph.D</a:t>
            </a:r>
            <a:r>
              <a:rPr lang="en-US" sz="2800" dirty="0">
                <a:solidFill>
                  <a:schemeClr val="bg1"/>
                </a:solidFill>
                <a:cs typeface="Courier New" pitchFamily="49" charset="0"/>
              </a:rPr>
              <a:t>,</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Chetana.gavankar@pilani.bits-pilani.ac.in</a:t>
            </a:r>
          </a:p>
          <a:p>
            <a:pPr marL="365760" indent="-256032" algn="r" fontAlgn="auto">
              <a:lnSpc>
                <a:spcPct val="100000"/>
              </a:lnSpc>
              <a:spcAft>
                <a:spcPts val="0"/>
              </a:spcAft>
              <a:buClr>
                <a:schemeClr val="accent1"/>
              </a:buClr>
              <a:buSzPct val="68000"/>
              <a:buNone/>
              <a:defRPr/>
            </a:pPr>
            <a:endParaRPr lang="en-US" sz="2800" dirty="0" smtClean="0">
              <a:solidFill>
                <a:schemeClr val="bg1"/>
              </a:solidFill>
              <a:latin typeface="+mn-lt"/>
              <a:cs typeface="Courier New" pitchFamily="49" charset="0"/>
            </a:endParaRPr>
          </a:p>
        </p:txBody>
      </p:sp>
    </p:spTree>
    <p:extLst>
      <p:ext uri="{BB962C8B-B14F-4D97-AF65-F5344CB8AC3E}">
        <p14:creationId xmlns:p14="http://schemas.microsoft.com/office/powerpoint/2010/main" val="10930558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4294200"/>
            <a:ext cx="8648700" cy="2209800"/>
          </a:xfrm>
        </p:spPr>
        <p:txBody>
          <a:bodyPr rtlCol="0">
            <a:normAutofit/>
          </a:bodyPr>
          <a:lstStyle/>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Lecture No. – </a:t>
            </a:r>
            <a:r>
              <a:rPr lang="en-US" sz="3200" dirty="0" smtClean="0">
                <a:latin typeface="+mn-lt"/>
                <a:cs typeface="Courier New" pitchFamily="49" charset="0"/>
              </a:rPr>
              <a:t>5 | </a:t>
            </a:r>
            <a:r>
              <a:rPr lang="en-US" sz="3200" dirty="0">
                <a:latin typeface="+mn-lt"/>
                <a:cs typeface="Courier New" pitchFamily="49" charset="0"/>
              </a:rPr>
              <a:t>Probabilistic Discriminative Classifiers</a:t>
            </a:r>
          </a:p>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Date – </a:t>
            </a:r>
            <a:r>
              <a:rPr lang="en-US" sz="3200" dirty="0" smtClean="0">
                <a:latin typeface="+mn-lt"/>
                <a:cs typeface="Courier New" pitchFamily="49" charset="0"/>
              </a:rPr>
              <a:t>27/09/2020</a:t>
            </a:r>
            <a:endParaRPr lang="en-US" sz="32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Time – </a:t>
            </a:r>
            <a:r>
              <a:rPr lang="en-US" sz="3200" dirty="0" smtClean="0">
                <a:latin typeface="+mn-lt"/>
                <a:cs typeface="Courier New" pitchFamily="49" charset="0"/>
              </a:rPr>
              <a:t>2:00 </a:t>
            </a:r>
            <a:r>
              <a:rPr lang="en-US" sz="3200" dirty="0">
                <a:latin typeface="+mn-lt"/>
                <a:cs typeface="Courier New" pitchFamily="49" charset="0"/>
              </a:rPr>
              <a:t>P</a:t>
            </a:r>
            <a:r>
              <a:rPr lang="en-US" sz="3200" dirty="0" smtClean="0">
                <a:latin typeface="+mn-lt"/>
                <a:cs typeface="Courier New" pitchFamily="49" charset="0"/>
              </a:rPr>
              <a:t>M </a:t>
            </a:r>
            <a:r>
              <a:rPr lang="en-US" sz="3200" dirty="0">
                <a:latin typeface="+mn-lt"/>
                <a:cs typeface="Courier New" pitchFamily="49" charset="0"/>
              </a:rPr>
              <a:t>– 4</a:t>
            </a:r>
            <a:r>
              <a:rPr lang="en-US" sz="3200" dirty="0" smtClean="0">
                <a:latin typeface="+mn-lt"/>
                <a:cs typeface="Courier New" pitchFamily="49" charset="0"/>
              </a:rPr>
              <a:t>:00 </a:t>
            </a:r>
            <a:r>
              <a:rPr lang="en-US" sz="3200" dirty="0">
                <a:latin typeface="+mn-lt"/>
                <a:cs typeface="Courier New" pitchFamily="49" charset="0"/>
              </a:rPr>
              <a:t>P</a:t>
            </a:r>
            <a:r>
              <a:rPr lang="en-US" sz="3200" dirty="0" smtClean="0">
                <a:latin typeface="+mn-lt"/>
                <a:cs typeface="Courier New" pitchFamily="49" charset="0"/>
              </a:rPr>
              <a:t>M</a:t>
            </a:r>
            <a:endParaRPr lang="en-US" sz="3200" dirty="0">
              <a:latin typeface="+mn-lt"/>
              <a:cs typeface="Courier New" pitchFamily="49" charset="0"/>
            </a:endParaRPr>
          </a:p>
        </p:txBody>
      </p:sp>
    </p:spTree>
    <p:extLst>
      <p:ext uri="{BB962C8B-B14F-4D97-AF65-F5344CB8AC3E}">
        <p14:creationId xmlns:p14="http://schemas.microsoft.com/office/powerpoint/2010/main" val="274604232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Session Content</a:t>
            </a:r>
            <a:endParaRPr lang="en-US" b="1" dirty="0"/>
          </a:p>
        </p:txBody>
      </p:sp>
      <p:sp>
        <p:nvSpPr>
          <p:cNvPr id="3" name="Content Placeholder 2"/>
          <p:cNvSpPr>
            <a:spLocks noGrp="1"/>
          </p:cNvSpPr>
          <p:nvPr>
            <p:ph idx="1"/>
          </p:nvPr>
        </p:nvSpPr>
        <p:spPr/>
        <p:txBody>
          <a:bodyPr>
            <a:normAutofit/>
          </a:bodyPr>
          <a:lstStyle/>
          <a:p>
            <a:r>
              <a:rPr lang="en-US" dirty="0" smtClean="0"/>
              <a:t>Review of Naïve Bayes</a:t>
            </a:r>
          </a:p>
          <a:p>
            <a:r>
              <a:rPr lang="en-US" dirty="0" smtClean="0"/>
              <a:t>Discriminant Functions </a:t>
            </a:r>
          </a:p>
          <a:p>
            <a:r>
              <a:rPr lang="en-US" dirty="0" smtClean="0"/>
              <a:t>Probabilistic Discriminative Classifiers </a:t>
            </a:r>
          </a:p>
          <a:p>
            <a:r>
              <a:rPr lang="en-US" dirty="0" smtClean="0"/>
              <a:t>Logistic </a:t>
            </a:r>
            <a:r>
              <a:rPr lang="en-US" dirty="0"/>
              <a:t>regression</a:t>
            </a:r>
          </a:p>
          <a:p>
            <a:r>
              <a:rPr lang="en-US" dirty="0"/>
              <a:t>Difference between </a:t>
            </a:r>
            <a:r>
              <a:rPr lang="en-US" dirty="0" smtClean="0"/>
              <a:t>Naïve Bayes Classifier and Logistic Regression</a:t>
            </a:r>
            <a:endParaRPr lang="en-US" dirty="0"/>
          </a:p>
          <a:p>
            <a:pPr marL="457200" lvl="1" indent="0">
              <a:buNone/>
            </a:pPr>
            <a:endParaRPr lang="en-US" dirty="0" smtClean="0"/>
          </a:p>
          <a:p>
            <a:pPr marL="457200" lvl="1" indent="0">
              <a:buNone/>
            </a:pPr>
            <a:endParaRPr lang="en-US" dirty="0"/>
          </a:p>
          <a:p>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274</a:t>
            </a:fld>
            <a:endParaRPr lang="en-US"/>
          </a:p>
        </p:txBody>
      </p:sp>
    </p:spTree>
    <p:extLst>
      <p:ext uri="{BB962C8B-B14F-4D97-AF65-F5344CB8AC3E}">
        <p14:creationId xmlns:p14="http://schemas.microsoft.com/office/powerpoint/2010/main" val="1519707068"/>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60338"/>
            <a:ext cx="6991350" cy="765175"/>
          </a:xfrm>
          <a:prstGeom prst="rect">
            <a:avLst/>
          </a:prstGeom>
        </p:spPr>
        <p:txBody>
          <a:bodyPr>
            <a:normAutofit fontScale="90000"/>
          </a:bodyPr>
          <a:lstStyle/>
          <a:p>
            <a:r>
              <a:rPr lang="en-IN" dirty="0"/>
              <a:t>Naïve </a:t>
            </a:r>
            <a:r>
              <a:rPr lang="en-IN" dirty="0" smtClean="0"/>
              <a:t>Bayes Generative Model</a:t>
            </a:r>
            <a:endParaRPr lang="en-US" dirty="0"/>
          </a:p>
        </p:txBody>
      </p:sp>
      <p:sp>
        <p:nvSpPr>
          <p:cNvPr id="6" name="Text Placeholder 2">
            <a:extLst>
              <a:ext uri="{FF2B5EF4-FFF2-40B4-BE49-F238E27FC236}">
                <a16:creationId xmlns:a16="http://schemas.microsoft.com/office/drawing/2014/main" id="{C69014E2-E178-1947-9158-0831963D7DEA}"/>
              </a:ext>
            </a:extLst>
          </p:cNvPr>
          <p:cNvSpPr>
            <a:spLocks noGrp="1"/>
          </p:cNvSpPr>
          <p:nvPr>
            <p:ph type="body" sz="quarter" idx="4294967295"/>
          </p:nvPr>
        </p:nvSpPr>
        <p:spPr>
          <a:xfrm>
            <a:off x="228600" y="1676400"/>
            <a:ext cx="8229600" cy="2046288"/>
          </a:xfrm>
        </p:spPr>
        <p:txBody>
          <a:bodyPr>
            <a:noAutofit/>
          </a:bodyPr>
          <a:lstStyle/>
          <a:p>
            <a:r>
              <a:rPr lang="en-US" sz="2400" dirty="0"/>
              <a:t>Naïve Bayes classifier uses likelihood and prior probability to calculate conditional probability of the class</a:t>
            </a:r>
            <a:endParaRPr lang="en-US" sz="2400" baseline="-25000" dirty="0"/>
          </a:p>
          <a:p>
            <a:r>
              <a:rPr lang="en-US" sz="2400" dirty="0"/>
              <a:t>Likelihood is based on joint probability, which is the core principle of probabilistic generative model</a:t>
            </a:r>
          </a:p>
          <a:p>
            <a:r>
              <a:rPr lang="en-US" sz="2400" dirty="0"/>
              <a:t>Naïve Bayes simplifies the calculation of likelihood by the assumption of conditional independence among input parameters</a:t>
            </a:r>
          </a:p>
          <a:p>
            <a:r>
              <a:rPr lang="en-US" sz="2400" dirty="0"/>
              <a:t>Each parameter’s likelihood is determined using joint probability of the input parameter and the output label </a:t>
            </a:r>
          </a:p>
          <a:p>
            <a:endParaRPr lang="en-US" sz="2400" dirty="0"/>
          </a:p>
        </p:txBody>
      </p:sp>
    </p:spTree>
    <p:extLst>
      <p:ext uri="{BB962C8B-B14F-4D97-AF65-F5344CB8AC3E}">
        <p14:creationId xmlns:p14="http://schemas.microsoft.com/office/powerpoint/2010/main" val="302379875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60338"/>
            <a:ext cx="6991350" cy="765175"/>
          </a:xfrm>
          <a:prstGeom prst="rect">
            <a:avLst/>
          </a:prstGeom>
        </p:spPr>
        <p:txBody>
          <a:bodyPr>
            <a:normAutofit/>
          </a:bodyPr>
          <a:lstStyle/>
          <a:p>
            <a:r>
              <a:rPr lang="en-IN" dirty="0"/>
              <a:t>Naïve Bayes – </a:t>
            </a:r>
            <a:r>
              <a:rPr lang="en-IN" dirty="0" smtClean="0"/>
              <a:t>Advantages</a:t>
            </a:r>
            <a:endParaRPr lang="en-US" dirty="0"/>
          </a:p>
        </p:txBody>
      </p:sp>
      <p:sp>
        <p:nvSpPr>
          <p:cNvPr id="6" name="Text Placeholder 2">
            <a:extLst>
              <a:ext uri="{FF2B5EF4-FFF2-40B4-BE49-F238E27FC236}">
                <a16:creationId xmlns:a16="http://schemas.microsoft.com/office/drawing/2014/main" id="{C69014E2-E178-1947-9158-0831963D7DEA}"/>
              </a:ext>
            </a:extLst>
          </p:cNvPr>
          <p:cNvSpPr>
            <a:spLocks noGrp="1"/>
          </p:cNvSpPr>
          <p:nvPr>
            <p:ph type="body" sz="quarter" idx="4294967295"/>
          </p:nvPr>
        </p:nvSpPr>
        <p:spPr>
          <a:xfrm>
            <a:off x="0" y="1371600"/>
            <a:ext cx="8991600" cy="3314700"/>
          </a:xfrm>
        </p:spPr>
        <p:txBody>
          <a:bodyPr>
            <a:noAutofit/>
          </a:bodyPr>
          <a:lstStyle/>
          <a:p>
            <a:r>
              <a:rPr lang="en-US" sz="2000" dirty="0"/>
              <a:t>Algorithm is simple to implement and fast</a:t>
            </a:r>
          </a:p>
          <a:p>
            <a:r>
              <a:rPr lang="en-US" sz="2000" dirty="0"/>
              <a:t>If conditional independence holds, it will converge quickly than other methods</a:t>
            </a:r>
          </a:p>
          <a:p>
            <a:r>
              <a:rPr lang="en-US" sz="2000" dirty="0"/>
              <a:t>Even in cases where conditional independence doesn’t hold, its results are quite acceptable</a:t>
            </a:r>
          </a:p>
          <a:p>
            <a:r>
              <a:rPr lang="en-US" sz="2000" dirty="0"/>
              <a:t>Needs less training data (due to conditional independence assumption)</a:t>
            </a:r>
          </a:p>
          <a:p>
            <a:r>
              <a:rPr lang="en-IN" sz="2000" dirty="0"/>
              <a:t>Highly scalable, scales linearly with the number of predictors and data points</a:t>
            </a:r>
          </a:p>
          <a:p>
            <a:r>
              <a:rPr lang="en-IN" sz="2000" dirty="0"/>
              <a:t>Can be used for both binary and multi-class classification problems</a:t>
            </a:r>
          </a:p>
          <a:p>
            <a:r>
              <a:rPr lang="en-IN" sz="2000" dirty="0"/>
              <a:t>Handles continuous and discrete data</a:t>
            </a:r>
          </a:p>
          <a:p>
            <a:r>
              <a:rPr lang="en-IN" sz="2000" dirty="0"/>
              <a:t>Not sensitive to irrelevant features</a:t>
            </a:r>
          </a:p>
          <a:p>
            <a:r>
              <a:rPr lang="en-IN" sz="2000" dirty="0"/>
              <a:t>Doesn’t overfit the data due to small model size (compared to other algorithms like Random Forest</a:t>
            </a:r>
            <a:r>
              <a:rPr lang="en-IN" sz="2000" dirty="0" smtClean="0"/>
              <a:t>)</a:t>
            </a:r>
            <a:endParaRPr lang="en-IN" sz="2000" dirty="0"/>
          </a:p>
        </p:txBody>
      </p:sp>
    </p:spTree>
    <p:extLst>
      <p:ext uri="{BB962C8B-B14F-4D97-AF65-F5344CB8AC3E}">
        <p14:creationId xmlns:p14="http://schemas.microsoft.com/office/powerpoint/2010/main" val="2778009799"/>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60338"/>
            <a:ext cx="6991350" cy="765175"/>
          </a:xfrm>
          <a:prstGeom prst="rect">
            <a:avLst/>
          </a:prstGeom>
        </p:spPr>
        <p:txBody>
          <a:bodyPr>
            <a:normAutofit/>
          </a:bodyPr>
          <a:lstStyle/>
          <a:p>
            <a:r>
              <a:rPr lang="en-IN" dirty="0"/>
              <a:t>Naïve Bayes – </a:t>
            </a:r>
            <a:r>
              <a:rPr lang="en-IN" dirty="0" smtClean="0"/>
              <a:t>When to use</a:t>
            </a:r>
            <a:endParaRPr lang="en-US" dirty="0"/>
          </a:p>
        </p:txBody>
      </p:sp>
      <p:sp>
        <p:nvSpPr>
          <p:cNvPr id="6" name="Text Placeholder 2">
            <a:extLst>
              <a:ext uri="{FF2B5EF4-FFF2-40B4-BE49-F238E27FC236}">
                <a16:creationId xmlns:a16="http://schemas.microsoft.com/office/drawing/2014/main" id="{C69014E2-E178-1947-9158-0831963D7DEA}"/>
              </a:ext>
            </a:extLst>
          </p:cNvPr>
          <p:cNvSpPr>
            <a:spLocks noGrp="1"/>
          </p:cNvSpPr>
          <p:nvPr>
            <p:ph type="body" sz="quarter" idx="4294967295"/>
          </p:nvPr>
        </p:nvSpPr>
        <p:spPr>
          <a:xfrm>
            <a:off x="152400" y="1447800"/>
            <a:ext cx="7620000" cy="3314700"/>
          </a:xfrm>
        </p:spPr>
        <p:txBody>
          <a:bodyPr>
            <a:normAutofit/>
          </a:bodyPr>
          <a:lstStyle/>
          <a:p>
            <a:r>
              <a:rPr lang="en-US" dirty="0"/>
              <a:t>When the training data is small</a:t>
            </a:r>
          </a:p>
          <a:p>
            <a:r>
              <a:rPr lang="en-US" dirty="0"/>
              <a:t>When the features are conditionally independent (mostly)</a:t>
            </a:r>
          </a:p>
          <a:p>
            <a:r>
              <a:rPr lang="en-US" dirty="0" smtClean="0"/>
              <a:t>When </a:t>
            </a:r>
            <a:r>
              <a:rPr lang="en-US" dirty="0"/>
              <a:t>we have large number of features with minimal data set</a:t>
            </a:r>
          </a:p>
          <a:p>
            <a:pPr lvl="1"/>
            <a:r>
              <a:rPr lang="en-US" dirty="0"/>
              <a:t>Ex: Text classification</a:t>
            </a:r>
          </a:p>
        </p:txBody>
      </p:sp>
    </p:spTree>
    <p:extLst>
      <p:ext uri="{BB962C8B-B14F-4D97-AF65-F5344CB8AC3E}">
        <p14:creationId xmlns:p14="http://schemas.microsoft.com/office/powerpoint/2010/main" val="404958122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278</a:t>
            </a:fld>
            <a:endParaRPr lang="en-US"/>
          </a:p>
        </p:txBody>
      </p:sp>
      <p:pic>
        <p:nvPicPr>
          <p:cNvPr id="4" name="Picture 3"/>
          <p:cNvPicPr>
            <a:picLocks noChangeAspect="1"/>
          </p:cNvPicPr>
          <p:nvPr/>
        </p:nvPicPr>
        <p:blipFill rotWithShape="1">
          <a:blip r:embed="rId2"/>
          <a:srcRect l="24167" t="18875" r="22500" b="5533"/>
          <a:stretch/>
        </p:blipFill>
        <p:spPr>
          <a:xfrm>
            <a:off x="0" y="685801"/>
            <a:ext cx="7848600" cy="5670550"/>
          </a:xfrm>
          <a:prstGeom prst="rect">
            <a:avLst/>
          </a:prstGeom>
        </p:spPr>
      </p:pic>
    </p:spTree>
    <p:extLst>
      <p:ext uri="{BB962C8B-B14F-4D97-AF65-F5344CB8AC3E}">
        <p14:creationId xmlns:p14="http://schemas.microsoft.com/office/powerpoint/2010/main" val="1322553102"/>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sz="2800" dirty="0" smtClean="0"/>
              <a:t>Require </a:t>
            </a:r>
            <a:r>
              <a:rPr lang="en-US" sz="2800" dirty="0"/>
              <a:t>initial knowledge of many </a:t>
            </a:r>
            <a:r>
              <a:rPr lang="en-US" sz="2800" dirty="0" smtClean="0"/>
              <a:t>probabilities</a:t>
            </a:r>
          </a:p>
          <a:p>
            <a:pPr lvl="1">
              <a:buFont typeface="Arial" panose="020B0604020202020204" pitchFamily="34" charset="0"/>
              <a:buChar char="•"/>
            </a:pPr>
            <a:r>
              <a:rPr lang="en-US" sz="2400" dirty="0" smtClean="0"/>
              <a:t>Often </a:t>
            </a:r>
            <a:r>
              <a:rPr lang="en-US" sz="2400" dirty="0"/>
              <a:t>estimated based on background knowledge, </a:t>
            </a:r>
            <a:r>
              <a:rPr lang="en-US" sz="2400" dirty="0" smtClean="0"/>
              <a:t>previously </a:t>
            </a:r>
            <a:r>
              <a:rPr lang="en-US" sz="2400" dirty="0"/>
              <a:t>available data, and assumptions about the form of the underlying </a:t>
            </a:r>
            <a:r>
              <a:rPr lang="en-US" sz="2400" dirty="0" smtClean="0"/>
              <a:t>distributions.</a:t>
            </a:r>
          </a:p>
          <a:p>
            <a:pPr>
              <a:buFont typeface="Arial" panose="020B0604020202020204" pitchFamily="34" charset="0"/>
              <a:buChar char="•"/>
            </a:pPr>
            <a:r>
              <a:rPr lang="en-US" sz="2800" dirty="0" smtClean="0"/>
              <a:t>Significant </a:t>
            </a:r>
            <a:r>
              <a:rPr lang="en-US" sz="2800" dirty="0"/>
              <a:t>computational cost </a:t>
            </a:r>
            <a:r>
              <a:rPr lang="en-US" sz="2800" dirty="0" smtClean="0"/>
              <a:t>required</a:t>
            </a:r>
            <a:endParaRPr lang="en-US" sz="2800" dirty="0"/>
          </a:p>
        </p:txBody>
      </p:sp>
      <p:sp>
        <p:nvSpPr>
          <p:cNvPr id="3" name="Content Placeholder 2"/>
          <p:cNvSpPr>
            <a:spLocks noGrp="1"/>
          </p:cNvSpPr>
          <p:nvPr>
            <p:ph sz="quarter" idx="10"/>
          </p:nvPr>
        </p:nvSpPr>
        <p:spPr>
          <a:xfrm>
            <a:off x="304800" y="152400"/>
            <a:ext cx="7696200" cy="1143000"/>
          </a:xfrm>
        </p:spPr>
        <p:txBody>
          <a:bodyPr>
            <a:normAutofit/>
          </a:bodyPr>
          <a:lstStyle/>
          <a:p>
            <a:r>
              <a:rPr lang="en-US" sz="2800" dirty="0" smtClean="0"/>
              <a:t>Practical Issues of Bayesian learning</a:t>
            </a:r>
            <a:endParaRPr lang="en-US" sz="2800" dirty="0"/>
          </a:p>
        </p:txBody>
      </p:sp>
    </p:spTree>
    <p:extLst>
      <p:ext uri="{BB962C8B-B14F-4D97-AF65-F5344CB8AC3E}">
        <p14:creationId xmlns:p14="http://schemas.microsoft.com/office/powerpoint/2010/main" val="1757629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5"/>
          <p:cNvSpPr/>
          <p:nvPr/>
        </p:nvSpPr>
        <p:spPr>
          <a:xfrm>
            <a:off x="84963" y="1412452"/>
            <a:ext cx="8953500" cy="18663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95" name="Google Shape;595;p75"/>
          <p:cNvSpPr txBox="1">
            <a:spLocks noGrp="1"/>
          </p:cNvSpPr>
          <p:nvPr>
            <p:ph type="title"/>
          </p:nvPr>
        </p:nvSpPr>
        <p:spPr>
          <a:xfrm>
            <a:off x="35859" y="708175"/>
            <a:ext cx="9677400" cy="1229400"/>
          </a:xfrm>
          <a:prstGeom prst="rect">
            <a:avLst/>
          </a:prstGeom>
          <a:noFill/>
          <a:ln>
            <a:noFill/>
          </a:ln>
        </p:spPr>
        <p:txBody>
          <a:bodyPr spcFirstLastPara="1" wrap="square" lIns="0" tIns="149850" rIns="0" bIns="0" anchor="t" anchorCtr="0">
            <a:noAutofit/>
          </a:bodyPr>
          <a:lstStyle/>
          <a:p>
            <a:pPr marL="12700" marR="5080" lvl="0" indent="0" rtl="0">
              <a:lnSpc>
                <a:spcPct val="79500"/>
              </a:lnSpc>
              <a:spcBef>
                <a:spcPts val="0"/>
              </a:spcBef>
              <a:spcAft>
                <a:spcPts val="0"/>
              </a:spcAft>
              <a:buNone/>
            </a:pPr>
            <a:r>
              <a:rPr lang="en-US" sz="3600" b="1" dirty="0" smtClean="0"/>
              <a:t>Automatic </a:t>
            </a:r>
            <a:r>
              <a:rPr lang="en-US" sz="3600" b="1" dirty="0"/>
              <a:t>Speech Recognition</a:t>
            </a:r>
            <a:endParaRPr sz="3600" b="1" dirty="0"/>
          </a:p>
        </p:txBody>
      </p:sp>
      <p:sp>
        <p:nvSpPr>
          <p:cNvPr id="597" name="Google Shape;597;p75"/>
          <p:cNvSpPr/>
          <p:nvPr/>
        </p:nvSpPr>
        <p:spPr>
          <a:xfrm>
            <a:off x="84963" y="3980584"/>
            <a:ext cx="3917746" cy="257261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98" name="Google Shape;598;p75"/>
          <p:cNvSpPr txBox="1"/>
          <p:nvPr/>
        </p:nvSpPr>
        <p:spPr>
          <a:xfrm>
            <a:off x="84963" y="3214137"/>
            <a:ext cx="8519100" cy="746400"/>
          </a:xfrm>
          <a:prstGeom prst="rect">
            <a:avLst/>
          </a:prstGeom>
          <a:noFill/>
          <a:ln>
            <a:noFill/>
          </a:ln>
        </p:spPr>
        <p:txBody>
          <a:bodyPr spcFirstLastPara="1" wrap="square" lIns="0" tIns="12700" rIns="0" bIns="0" anchor="t" anchorCtr="0">
            <a:noAutofit/>
          </a:bodyPr>
          <a:lstStyle/>
          <a:p>
            <a:pPr marL="469900" marR="0" lvl="0" indent="0" algn="l" rtl="0">
              <a:lnSpc>
                <a:spcPct val="100000"/>
              </a:lnSpc>
              <a:spcBef>
                <a:spcPts val="0"/>
              </a:spcBef>
              <a:spcAft>
                <a:spcPts val="0"/>
              </a:spcAft>
              <a:buNone/>
            </a:pPr>
            <a:r>
              <a:rPr lang="en-US" sz="2400" dirty="0">
                <a:latin typeface="Trebuchet MS"/>
                <a:ea typeface="Trebuchet MS"/>
                <a:cs typeface="Trebuchet MS"/>
                <a:sym typeface="Trebuchet MS"/>
              </a:rPr>
              <a:t>ML used to predict </a:t>
            </a:r>
            <a:r>
              <a:rPr lang="en-US" sz="2400" dirty="0" smtClean="0">
                <a:latin typeface="Trebuchet MS"/>
                <a:ea typeface="Trebuchet MS"/>
                <a:cs typeface="Trebuchet MS"/>
                <a:sym typeface="Trebuchet MS"/>
              </a:rPr>
              <a:t>phoneme </a:t>
            </a:r>
            <a:r>
              <a:rPr lang="en-US" sz="2400" dirty="0">
                <a:latin typeface="Trebuchet MS"/>
                <a:ea typeface="Trebuchet MS"/>
                <a:cs typeface="Trebuchet MS"/>
                <a:sym typeface="Trebuchet MS"/>
              </a:rPr>
              <a:t>states from sound </a:t>
            </a:r>
            <a:r>
              <a:rPr lang="en-US" sz="2400" dirty="0" smtClean="0">
                <a:latin typeface="Trebuchet MS"/>
                <a:ea typeface="Trebuchet MS"/>
                <a:cs typeface="Trebuchet MS"/>
                <a:sym typeface="Trebuchet MS"/>
              </a:rPr>
              <a:t>spectrogram</a:t>
            </a:r>
            <a:r>
              <a:rPr lang="en-US" sz="2400" dirty="0">
                <a:latin typeface="Trebuchet MS"/>
                <a:ea typeface="Trebuchet MS"/>
                <a:cs typeface="Trebuchet MS"/>
                <a:sym typeface="Trebuchet MS"/>
              </a:rPr>
              <a:t> </a:t>
            </a:r>
            <a:r>
              <a:rPr lang="en-US" sz="1800" dirty="0" smtClean="0">
                <a:latin typeface="Trebuchet MS"/>
                <a:ea typeface="Trebuchet MS"/>
                <a:cs typeface="Trebuchet MS"/>
                <a:sym typeface="Trebuchet MS"/>
              </a:rPr>
              <a:t>Deep Learning </a:t>
            </a:r>
            <a:r>
              <a:rPr lang="en-US" sz="1800" dirty="0">
                <a:latin typeface="Trebuchet MS"/>
                <a:ea typeface="Trebuchet MS"/>
                <a:cs typeface="Trebuchet MS"/>
                <a:sym typeface="Trebuchet MS"/>
              </a:rPr>
              <a:t>Based Results</a:t>
            </a:r>
            <a:endParaRPr sz="1800" dirty="0">
              <a:latin typeface="Trebuchet MS"/>
              <a:ea typeface="Trebuchet MS"/>
              <a:cs typeface="Trebuchet MS"/>
              <a:sym typeface="Trebuchet MS"/>
            </a:endParaRPr>
          </a:p>
        </p:txBody>
      </p:sp>
      <p:graphicFrame>
        <p:nvGraphicFramePr>
          <p:cNvPr id="599" name="Google Shape;599;p75"/>
          <p:cNvGraphicFramePr/>
          <p:nvPr>
            <p:extLst>
              <p:ext uri="{D42A27DB-BD31-4B8C-83A1-F6EECF244321}">
                <p14:modId xmlns:p14="http://schemas.microsoft.com/office/powerpoint/2010/main" val="2422216924"/>
              </p:ext>
            </p:extLst>
          </p:nvPr>
        </p:nvGraphicFramePr>
        <p:xfrm>
          <a:off x="4241476" y="3924975"/>
          <a:ext cx="4774575" cy="927900"/>
        </p:xfrm>
        <a:graphic>
          <a:graphicData uri="http://schemas.openxmlformats.org/drawingml/2006/table">
            <a:tbl>
              <a:tblPr firstRow="1" bandRow="1">
                <a:noFill/>
              </a:tblPr>
              <a:tblGrid>
                <a:gridCol w="1667500">
                  <a:extLst>
                    <a:ext uri="{9D8B030D-6E8A-4147-A177-3AD203B41FA5}">
                      <a16:colId xmlns:a16="http://schemas.microsoft.com/office/drawing/2014/main" val="20000"/>
                    </a:ext>
                  </a:extLst>
                </a:gridCol>
                <a:gridCol w="519425">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9275">
                  <a:extLst>
                    <a:ext uri="{9D8B030D-6E8A-4147-A177-3AD203B41FA5}">
                      <a16:colId xmlns:a16="http://schemas.microsoft.com/office/drawing/2014/main" val="20003"/>
                    </a:ext>
                  </a:extLst>
                </a:gridCol>
                <a:gridCol w="520075">
                  <a:extLst>
                    <a:ext uri="{9D8B030D-6E8A-4147-A177-3AD203B41FA5}">
                      <a16:colId xmlns:a16="http://schemas.microsoft.com/office/drawing/2014/main" val="20004"/>
                    </a:ext>
                  </a:extLst>
                </a:gridCol>
                <a:gridCol w="509275">
                  <a:extLst>
                    <a:ext uri="{9D8B030D-6E8A-4147-A177-3AD203B41FA5}">
                      <a16:colId xmlns:a16="http://schemas.microsoft.com/office/drawing/2014/main" val="20005"/>
                    </a:ext>
                  </a:extLst>
                </a:gridCol>
                <a:gridCol w="541025">
                  <a:extLst>
                    <a:ext uri="{9D8B030D-6E8A-4147-A177-3AD203B41FA5}">
                      <a16:colId xmlns:a16="http://schemas.microsoft.com/office/drawing/2014/main" val="20006"/>
                    </a:ext>
                  </a:extLst>
                </a:gridCol>
              </a:tblGrid>
              <a:tr h="557050">
                <a:tc>
                  <a:txBody>
                    <a:bodyPr/>
                    <a:lstStyle/>
                    <a:p>
                      <a:pPr marL="97790" marR="0" lvl="0" indent="0" algn="l" rtl="0">
                        <a:lnSpc>
                          <a:spcPct val="100000"/>
                        </a:lnSpc>
                        <a:spcBef>
                          <a:spcPts val="0"/>
                        </a:spcBef>
                        <a:spcAft>
                          <a:spcPts val="0"/>
                        </a:spcAft>
                        <a:buNone/>
                      </a:pPr>
                      <a:r>
                        <a:rPr lang="en-US" sz="1400" b="1" u="none" strike="noStrike" cap="none" dirty="0">
                          <a:solidFill>
                            <a:srgbClr val="FFFFFF"/>
                          </a:solidFill>
                          <a:latin typeface="Trebuchet MS"/>
                          <a:ea typeface="Trebuchet MS"/>
                          <a:cs typeface="Trebuchet MS"/>
                          <a:sym typeface="Trebuchet MS"/>
                        </a:rPr>
                        <a:t># Hidden Layers</a:t>
                      </a:r>
                      <a:endParaRPr sz="1400" u="none" strike="noStrike" cap="none" dirty="0">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065" marR="0" lvl="0" indent="0" algn="ctr" rtl="0">
                        <a:lnSpc>
                          <a:spcPct val="100000"/>
                        </a:lnSpc>
                        <a:spcBef>
                          <a:spcPts val="0"/>
                        </a:spcBef>
                        <a:spcAft>
                          <a:spcPts val="0"/>
                        </a:spcAft>
                        <a:buNone/>
                      </a:pPr>
                      <a:r>
                        <a:rPr lang="en-US" sz="1400" b="1" u="none" strike="noStrike" cap="none">
                          <a:solidFill>
                            <a:srgbClr val="FFFFFF"/>
                          </a:solidFill>
                          <a:latin typeface="Trebuchet MS"/>
                          <a:ea typeface="Trebuchet MS"/>
                          <a:cs typeface="Trebuchet MS"/>
                          <a:sym typeface="Trebuchet MS"/>
                        </a:rPr>
                        <a:t>1</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700" marR="0" lvl="0" indent="0" algn="ctr" rtl="0">
                        <a:lnSpc>
                          <a:spcPct val="100000"/>
                        </a:lnSpc>
                        <a:spcBef>
                          <a:spcPts val="0"/>
                        </a:spcBef>
                        <a:spcAft>
                          <a:spcPts val="0"/>
                        </a:spcAft>
                        <a:buNone/>
                      </a:pPr>
                      <a:r>
                        <a:rPr lang="en-US" sz="1400" b="1" u="none" strike="noStrike" cap="none">
                          <a:solidFill>
                            <a:srgbClr val="FFFFFF"/>
                          </a:solidFill>
                          <a:latin typeface="Trebuchet MS"/>
                          <a:ea typeface="Trebuchet MS"/>
                          <a:cs typeface="Trebuchet MS"/>
                          <a:sym typeface="Trebuchet MS"/>
                        </a:rPr>
                        <a:t>2</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700" marR="0" lvl="0" indent="0" algn="ctr" rtl="0">
                        <a:lnSpc>
                          <a:spcPct val="100000"/>
                        </a:lnSpc>
                        <a:spcBef>
                          <a:spcPts val="0"/>
                        </a:spcBef>
                        <a:spcAft>
                          <a:spcPts val="0"/>
                        </a:spcAft>
                        <a:buNone/>
                      </a:pPr>
                      <a:r>
                        <a:rPr lang="en-US" sz="1400" b="1" u="none" strike="noStrike" cap="none">
                          <a:solidFill>
                            <a:srgbClr val="FFFFFF"/>
                          </a:solidFill>
                          <a:latin typeface="Trebuchet MS"/>
                          <a:ea typeface="Trebuchet MS"/>
                          <a:cs typeface="Trebuchet MS"/>
                          <a:sym typeface="Trebuchet MS"/>
                        </a:rPr>
                        <a:t>4</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700" marR="0" lvl="0" indent="0" algn="ctr" rtl="0">
                        <a:lnSpc>
                          <a:spcPct val="100000"/>
                        </a:lnSpc>
                        <a:spcBef>
                          <a:spcPts val="0"/>
                        </a:spcBef>
                        <a:spcAft>
                          <a:spcPts val="0"/>
                        </a:spcAft>
                        <a:buNone/>
                      </a:pPr>
                      <a:r>
                        <a:rPr lang="en-US" sz="1400" b="1" u="none" strike="noStrike" cap="none" dirty="0">
                          <a:solidFill>
                            <a:srgbClr val="FFFFFF"/>
                          </a:solidFill>
                          <a:latin typeface="Trebuchet MS"/>
                          <a:ea typeface="Trebuchet MS"/>
                          <a:cs typeface="Trebuchet MS"/>
                          <a:sym typeface="Trebuchet MS"/>
                        </a:rPr>
                        <a:t>8</a:t>
                      </a:r>
                      <a:endParaRPr sz="1400" u="none" strike="noStrike" cap="none" dirty="0">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3334" marR="0" lvl="0" indent="0" algn="ctr" rtl="0">
                        <a:lnSpc>
                          <a:spcPct val="100000"/>
                        </a:lnSpc>
                        <a:spcBef>
                          <a:spcPts val="0"/>
                        </a:spcBef>
                        <a:spcAft>
                          <a:spcPts val="0"/>
                        </a:spcAft>
                        <a:buNone/>
                      </a:pPr>
                      <a:r>
                        <a:rPr lang="en-US" sz="1400" b="1" u="none" strike="noStrike" cap="none">
                          <a:solidFill>
                            <a:srgbClr val="FFFFFF"/>
                          </a:solidFill>
                          <a:latin typeface="Trebuchet MS"/>
                          <a:ea typeface="Trebuchet MS"/>
                          <a:cs typeface="Trebuchet MS"/>
                          <a:sym typeface="Trebuchet MS"/>
                        </a:rPr>
                        <a:t>10</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3334" marR="0" lvl="0" indent="0" algn="ctr" rtl="0">
                        <a:lnSpc>
                          <a:spcPct val="100000"/>
                        </a:lnSpc>
                        <a:spcBef>
                          <a:spcPts val="0"/>
                        </a:spcBef>
                        <a:spcAft>
                          <a:spcPts val="0"/>
                        </a:spcAft>
                        <a:buNone/>
                      </a:pPr>
                      <a:r>
                        <a:rPr lang="en-US" sz="1400" b="1" u="none" strike="noStrike" cap="none">
                          <a:solidFill>
                            <a:srgbClr val="FFFFFF"/>
                          </a:solidFill>
                          <a:latin typeface="Trebuchet MS"/>
                          <a:ea typeface="Trebuchet MS"/>
                          <a:cs typeface="Trebuchet MS"/>
                          <a:sym typeface="Trebuchet MS"/>
                        </a:rPr>
                        <a:t>12</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extLst>
                  <a:ext uri="{0D108BD9-81ED-4DB2-BD59-A6C34878D82A}">
                    <a16:rowId xmlns:a16="http://schemas.microsoft.com/office/drawing/2014/main" val="10000"/>
                  </a:ext>
                </a:extLst>
              </a:tr>
              <a:tr h="370850">
                <a:tc>
                  <a:txBody>
                    <a:bodyPr/>
                    <a:lstStyle/>
                    <a:p>
                      <a:pPr marL="97790"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Word Error Rate %</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16.0</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12.8</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11.4</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10.9</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11.0</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3334" marR="0" lvl="0" indent="0" algn="ctr" rtl="0">
                        <a:lnSpc>
                          <a:spcPct val="100000"/>
                        </a:lnSpc>
                        <a:spcBef>
                          <a:spcPts val="0"/>
                        </a:spcBef>
                        <a:spcAft>
                          <a:spcPts val="0"/>
                        </a:spcAft>
                        <a:buNone/>
                      </a:pPr>
                      <a:r>
                        <a:rPr lang="en-US" sz="1400" u="none" strike="noStrike" cap="none" dirty="0">
                          <a:latin typeface="Trebuchet MS"/>
                          <a:ea typeface="Trebuchet MS"/>
                          <a:cs typeface="Trebuchet MS"/>
                          <a:sym typeface="Trebuchet MS"/>
                        </a:rPr>
                        <a:t>11.1</a:t>
                      </a:r>
                      <a:endParaRPr sz="1400" u="none" strike="noStrike" cap="none" dirty="0">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bl>
          </a:graphicData>
        </a:graphic>
      </p:graphicFrame>
      <p:sp>
        <p:nvSpPr>
          <p:cNvPr id="600" name="Google Shape;600;p75"/>
          <p:cNvSpPr txBox="1"/>
          <p:nvPr/>
        </p:nvSpPr>
        <p:spPr>
          <a:xfrm>
            <a:off x="4343400" y="5064863"/>
            <a:ext cx="4583400" cy="1125300"/>
          </a:xfrm>
          <a:prstGeom prst="rect">
            <a:avLst/>
          </a:prstGeom>
          <a:noFill/>
          <a:ln>
            <a:noFill/>
          </a:ln>
        </p:spPr>
        <p:txBody>
          <a:bodyPr spcFirstLastPara="1" wrap="square" lIns="0" tIns="133350" rIns="0" bIns="0" anchor="t" anchorCtr="0">
            <a:noAutofit/>
          </a:bodyPr>
          <a:lstStyle/>
          <a:p>
            <a:pPr marL="0" marR="0" lvl="0" indent="0" algn="l" rtl="0">
              <a:lnSpc>
                <a:spcPct val="100000"/>
              </a:lnSpc>
              <a:spcBef>
                <a:spcPts val="0"/>
              </a:spcBef>
              <a:spcAft>
                <a:spcPts val="0"/>
              </a:spcAft>
              <a:buNone/>
            </a:pPr>
            <a:r>
              <a:rPr lang="en-US" sz="1800" dirty="0">
                <a:latin typeface="Trebuchet MS"/>
                <a:ea typeface="Trebuchet MS"/>
                <a:cs typeface="Trebuchet MS"/>
                <a:sym typeface="Trebuchet MS"/>
              </a:rPr>
              <a:t>Baseline Gaussian Mixture Model based word error rate = 15.4%</a:t>
            </a:r>
            <a:endParaRPr sz="1800" dirty="0">
              <a:latin typeface="Trebuchet MS"/>
              <a:ea typeface="Trebuchet MS"/>
              <a:cs typeface="Trebuchet MS"/>
              <a:sym typeface="Trebuchet MS"/>
            </a:endParaRPr>
          </a:p>
          <a:p>
            <a:pPr marL="12700" marR="469265" lvl="0" indent="0" algn="l" rtl="0">
              <a:lnSpc>
                <a:spcPct val="101200"/>
              </a:lnSpc>
              <a:spcBef>
                <a:spcPts val="720"/>
              </a:spcBef>
              <a:spcAft>
                <a:spcPts val="0"/>
              </a:spcAft>
              <a:buNone/>
            </a:pPr>
            <a:r>
              <a:rPr lang="en-US" sz="1400" dirty="0">
                <a:latin typeface="Trebuchet MS"/>
                <a:ea typeface="Trebuchet MS"/>
                <a:cs typeface="Trebuchet MS"/>
                <a:sym typeface="Trebuchet MS"/>
              </a:rPr>
              <a:t>[</a:t>
            </a:r>
            <a:r>
              <a:rPr lang="en-US" sz="1400" dirty="0" err="1">
                <a:latin typeface="Trebuchet MS"/>
                <a:ea typeface="Trebuchet MS"/>
                <a:cs typeface="Trebuchet MS"/>
                <a:sym typeface="Trebuchet MS"/>
              </a:rPr>
              <a:t>Zeiler</a:t>
            </a:r>
            <a:r>
              <a:rPr lang="en-US" sz="1400" dirty="0">
                <a:latin typeface="Trebuchet MS"/>
                <a:ea typeface="Trebuchet MS"/>
                <a:cs typeface="Trebuchet MS"/>
                <a:sym typeface="Trebuchet MS"/>
              </a:rPr>
              <a:t> et al. “On rectified linear units for speech  recognition” ICASSP 2013]</a:t>
            </a:r>
            <a:endParaRPr sz="1200" dirty="0">
              <a:latin typeface="Trebuchet MS"/>
              <a:ea typeface="Trebuchet MS"/>
              <a:cs typeface="Trebuchet MS"/>
              <a:sym typeface="Trebuchet MS"/>
            </a:endParaRPr>
          </a:p>
        </p:txBody>
      </p:sp>
      <p:sp>
        <p:nvSpPr>
          <p:cNvPr id="601" name="Google Shape;601;p75"/>
          <p:cNvSpPr txBox="1"/>
          <p:nvPr/>
        </p:nvSpPr>
        <p:spPr>
          <a:xfrm>
            <a:off x="4343400" y="6673113"/>
            <a:ext cx="4134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en-US" sz="1000">
                <a:latin typeface="Trebuchet MS"/>
                <a:ea typeface="Trebuchet MS"/>
                <a:cs typeface="Trebuchet MS"/>
                <a:sym typeface="Trebuchet MS"/>
              </a:rPr>
              <a:t>Slide credit: Eric Eaton</a:t>
            </a:r>
            <a:endParaRPr sz="1000">
              <a:latin typeface="Trebuchet MS"/>
              <a:ea typeface="Trebuchet MS"/>
              <a:cs typeface="Trebuchet MS"/>
              <a:sym typeface="Trebuchet MS"/>
            </a:endParaRPr>
          </a:p>
        </p:txBody>
      </p:sp>
    </p:spTree>
    <p:extLst>
      <p:ext uri="{BB962C8B-B14F-4D97-AF65-F5344CB8AC3E}">
        <p14:creationId xmlns:p14="http://schemas.microsoft.com/office/powerpoint/2010/main" val="738172684"/>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429000"/>
            <a:ext cx="8229600" cy="1143000"/>
          </a:xfrm>
        </p:spPr>
        <p:txBody>
          <a:bodyPr/>
          <a:lstStyle/>
          <a:p>
            <a:r>
              <a:rPr lang="en-US" b="1" dirty="0" smtClean="0"/>
              <a:t>Logistic Regression</a:t>
            </a:r>
            <a:endParaRPr lang="en-US" b="1"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280</a:t>
            </a:fld>
            <a:endParaRPr lang="en-US"/>
          </a:p>
        </p:txBody>
      </p:sp>
    </p:spTree>
    <p:extLst>
      <p:ext uri="{BB962C8B-B14F-4D97-AF65-F5344CB8AC3E}">
        <p14:creationId xmlns:p14="http://schemas.microsoft.com/office/powerpoint/2010/main" val="2815458197"/>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3291" y="304800"/>
            <a:ext cx="5873309" cy="554541"/>
          </a:xfrm>
          <a:prstGeom prst="rect">
            <a:avLst/>
          </a:prstGeom>
        </p:spPr>
        <p:txBody>
          <a:bodyPr vert="horz" wrap="square" lIns="0" tIns="11206" rIns="0" bIns="0" rtlCol="0" anchor="ctr">
            <a:spAutoFit/>
          </a:bodyPr>
          <a:lstStyle/>
          <a:p>
            <a:pPr marL="11206">
              <a:spcBef>
                <a:spcPts val="88"/>
              </a:spcBef>
            </a:pPr>
            <a:r>
              <a:rPr sz="3530" b="1" spc="-4" dirty="0"/>
              <a:t>Logistic</a:t>
            </a:r>
            <a:r>
              <a:rPr sz="3530" b="1" spc="-57" dirty="0"/>
              <a:t> </a:t>
            </a:r>
            <a:r>
              <a:rPr sz="3530" b="1" dirty="0"/>
              <a:t>Regression</a:t>
            </a:r>
          </a:p>
        </p:txBody>
      </p:sp>
      <p:sp>
        <p:nvSpPr>
          <p:cNvPr id="3" name="object 3"/>
          <p:cNvSpPr txBox="1"/>
          <p:nvPr/>
        </p:nvSpPr>
        <p:spPr>
          <a:xfrm>
            <a:off x="1213292" y="1372496"/>
            <a:ext cx="6022601" cy="2156485"/>
          </a:xfrm>
          <a:prstGeom prst="rect">
            <a:avLst/>
          </a:prstGeom>
        </p:spPr>
        <p:txBody>
          <a:bodyPr vert="horz" wrap="square" lIns="0" tIns="79562" rIns="0" bIns="0" rtlCol="0">
            <a:spAutoFit/>
          </a:bodyPr>
          <a:lstStyle/>
          <a:p>
            <a:pPr marL="11206">
              <a:spcBef>
                <a:spcPts val="627"/>
              </a:spcBef>
            </a:pPr>
            <a:r>
              <a:rPr sz="2471" dirty="0">
                <a:latin typeface="Arial"/>
                <a:cs typeface="Arial"/>
              </a:rPr>
              <a:t>Idea:</a:t>
            </a:r>
            <a:endParaRPr sz="2471">
              <a:latin typeface="Arial"/>
              <a:cs typeface="Arial"/>
            </a:endParaRPr>
          </a:p>
          <a:p>
            <a:pPr marL="313781" marR="4483" indent="-302575">
              <a:lnSpc>
                <a:spcPts val="2938"/>
              </a:lnSpc>
              <a:spcBef>
                <a:spcPts val="662"/>
              </a:spcBef>
              <a:buChar char="•"/>
              <a:tabLst>
                <a:tab pos="313221" algn="l"/>
                <a:tab pos="313781" algn="l"/>
              </a:tabLst>
            </a:pPr>
            <a:r>
              <a:rPr sz="2471" spc="-4" dirty="0">
                <a:latin typeface="Arial"/>
                <a:cs typeface="Arial"/>
              </a:rPr>
              <a:t>Naïve </a:t>
            </a:r>
            <a:r>
              <a:rPr sz="2471" dirty="0">
                <a:latin typeface="Arial"/>
                <a:cs typeface="Arial"/>
              </a:rPr>
              <a:t>Bayes allows </a:t>
            </a:r>
            <a:r>
              <a:rPr sz="2471" spc="-4" dirty="0">
                <a:latin typeface="Arial"/>
                <a:cs typeface="Arial"/>
              </a:rPr>
              <a:t>computing P(Y|X) </a:t>
            </a:r>
            <a:r>
              <a:rPr sz="2471" dirty="0">
                <a:latin typeface="Arial"/>
                <a:cs typeface="Arial"/>
              </a:rPr>
              <a:t>by  learning P(Y) and</a:t>
            </a:r>
            <a:r>
              <a:rPr sz="2471" spc="-9" dirty="0">
                <a:latin typeface="Arial"/>
                <a:cs typeface="Arial"/>
              </a:rPr>
              <a:t> </a:t>
            </a:r>
            <a:r>
              <a:rPr sz="2471" spc="-4" dirty="0">
                <a:latin typeface="Arial"/>
                <a:cs typeface="Arial"/>
              </a:rPr>
              <a:t>P(X|Y)</a:t>
            </a:r>
            <a:endParaRPr sz="2471">
              <a:latin typeface="Arial"/>
              <a:cs typeface="Arial"/>
            </a:endParaRPr>
          </a:p>
          <a:p>
            <a:pPr>
              <a:spcBef>
                <a:spcPts val="18"/>
              </a:spcBef>
              <a:buFont typeface="Arial"/>
              <a:buChar char="•"/>
            </a:pPr>
            <a:endParaRPr sz="3133">
              <a:latin typeface="Times New Roman"/>
              <a:cs typeface="Times New Roman"/>
            </a:endParaRPr>
          </a:p>
          <a:p>
            <a:pPr marL="313781" indent="-302575">
              <a:buChar char="•"/>
              <a:tabLst>
                <a:tab pos="313221" algn="l"/>
                <a:tab pos="313781" algn="l"/>
              </a:tabLst>
            </a:pPr>
            <a:r>
              <a:rPr sz="2471" spc="-4" dirty="0">
                <a:latin typeface="Arial"/>
                <a:cs typeface="Arial"/>
              </a:rPr>
              <a:t>Why </a:t>
            </a:r>
            <a:r>
              <a:rPr sz="2471" dirty="0">
                <a:latin typeface="Arial"/>
                <a:cs typeface="Arial"/>
              </a:rPr>
              <a:t>not learn </a:t>
            </a:r>
            <a:r>
              <a:rPr sz="2471" spc="-4" dirty="0">
                <a:latin typeface="Arial"/>
                <a:cs typeface="Arial"/>
              </a:rPr>
              <a:t>P(Y|X)</a:t>
            </a:r>
            <a:r>
              <a:rPr sz="2471" spc="-9" dirty="0">
                <a:latin typeface="Arial"/>
                <a:cs typeface="Arial"/>
              </a:rPr>
              <a:t> </a:t>
            </a:r>
            <a:r>
              <a:rPr sz="2471" spc="-4" dirty="0">
                <a:latin typeface="Arial"/>
                <a:cs typeface="Arial"/>
              </a:rPr>
              <a:t>directly?</a:t>
            </a:r>
            <a:endParaRPr sz="2471">
              <a:latin typeface="Arial"/>
              <a:cs typeface="Arial"/>
            </a:endParaRPr>
          </a:p>
        </p:txBody>
      </p:sp>
    </p:spTree>
    <p:extLst>
      <p:ext uri="{BB962C8B-B14F-4D97-AF65-F5344CB8AC3E}">
        <p14:creationId xmlns:p14="http://schemas.microsoft.com/office/powerpoint/2010/main" val="390290871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630389" y="2106135"/>
            <a:ext cx="1663756" cy="2108743"/>
          </a:xfrm>
          <a:custGeom>
            <a:avLst/>
            <a:gdLst>
              <a:gd name="connsiteX0" fmla="*/ 284261 w 1663756"/>
              <a:gd name="connsiteY0" fmla="*/ 208440 h 2108743"/>
              <a:gd name="connsiteX1" fmla="*/ 93761 w 1663756"/>
              <a:gd name="connsiteY1" fmla="*/ 1303815 h 2108743"/>
              <a:gd name="connsiteX2" fmla="*/ 1541561 w 1663756"/>
              <a:gd name="connsiteY2" fmla="*/ 2075340 h 2108743"/>
              <a:gd name="connsiteX3" fmla="*/ 1436786 w 1663756"/>
              <a:gd name="connsiteY3" fmla="*/ 179865 h 2108743"/>
              <a:gd name="connsiteX4" fmla="*/ 284261 w 1663756"/>
              <a:gd name="connsiteY4" fmla="*/ 208440 h 210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56" h="2108743">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Freeform 15"/>
          <p:cNvSpPr/>
          <p:nvPr/>
        </p:nvSpPr>
        <p:spPr>
          <a:xfrm>
            <a:off x="1137079" y="3264544"/>
            <a:ext cx="1394374" cy="1519823"/>
          </a:xfrm>
          <a:custGeom>
            <a:avLst/>
            <a:gdLst>
              <a:gd name="connsiteX0" fmla="*/ 605996 w 1394374"/>
              <a:gd name="connsiteY0" fmla="*/ 126356 h 1519823"/>
              <a:gd name="connsiteX1" fmla="*/ 15446 w 1394374"/>
              <a:gd name="connsiteY1" fmla="*/ 774056 h 1519823"/>
              <a:gd name="connsiteX2" fmla="*/ 1253696 w 1394374"/>
              <a:gd name="connsiteY2" fmla="*/ 1507481 h 1519823"/>
              <a:gd name="connsiteX3" fmla="*/ 1291796 w 1394374"/>
              <a:gd name="connsiteY3" fmla="*/ 135881 h 1519823"/>
              <a:gd name="connsiteX4" fmla="*/ 605996 w 1394374"/>
              <a:gd name="connsiteY4" fmla="*/ 126356 h 151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374" h="1519823">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4" name="Group 13"/>
          <p:cNvGrpSpPr/>
          <p:nvPr/>
        </p:nvGrpSpPr>
        <p:grpSpPr>
          <a:xfrm>
            <a:off x="564840" y="2253982"/>
            <a:ext cx="3521936" cy="3215167"/>
            <a:chOff x="2057400" y="971550"/>
            <a:chExt cx="4386544" cy="4004467"/>
          </a:xfrm>
        </p:grpSpPr>
        <p:sp>
          <p:nvSpPr>
            <p:cNvPr id="2" name="Oval 1"/>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59400" y="4324350"/>
              <a:ext cx="615330" cy="651667"/>
            </a:xfrm>
            <a:prstGeom prst="rect">
              <a:avLst/>
            </a:prstGeom>
            <a:noFill/>
          </p:spPr>
          <p:txBody>
            <a:bodyPr wrap="none" rtlCol="0">
              <a:spAutoFit/>
            </a:bodyPr>
            <a:lstStyle/>
            <a:p>
              <a:r>
                <a:rPr lang="en-US" sz="2800" dirty="0"/>
                <a:t>x</a:t>
              </a:r>
              <a:r>
                <a:rPr lang="en-US" sz="2800" baseline="-25000" dirty="0"/>
                <a:t>1</a:t>
              </a:r>
            </a:p>
          </p:txBody>
        </p:sp>
        <p:sp>
          <p:nvSpPr>
            <p:cNvPr id="11" name="TextBox 10"/>
            <p:cNvSpPr txBox="1"/>
            <p:nvPr/>
          </p:nvSpPr>
          <p:spPr>
            <a:xfrm>
              <a:off x="2057400" y="2153803"/>
              <a:ext cx="615330" cy="651667"/>
            </a:xfrm>
            <a:prstGeom prst="rect">
              <a:avLst/>
            </a:prstGeom>
            <a:noFill/>
          </p:spPr>
          <p:txBody>
            <a:bodyPr wrap="none" rtlCol="0">
              <a:spAutoFit/>
            </a:bodyPr>
            <a:lstStyle/>
            <a:p>
              <a:r>
                <a:rPr lang="en-US" sz="2800" dirty="0"/>
                <a:t>x</a:t>
              </a:r>
              <a:r>
                <a:rPr lang="en-US" sz="2800" baseline="-25000" dirty="0"/>
                <a:t>2</a:t>
              </a:r>
            </a:p>
          </p:txBody>
        </p:sp>
        <p:cxnSp>
          <p:nvCxnSpPr>
            <p:cNvPr id="12" name="Straight Arrow Connector 1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811863" y="1632657"/>
            <a:ext cx="3256365" cy="461665"/>
          </a:xfrm>
          <a:prstGeom prst="rect">
            <a:avLst/>
          </a:prstGeom>
          <a:noFill/>
        </p:spPr>
        <p:txBody>
          <a:bodyPr wrap="square" rtlCol="0">
            <a:spAutoFit/>
          </a:bodyPr>
          <a:lstStyle/>
          <a:p>
            <a:r>
              <a:rPr lang="en-US" sz="2400" dirty="0" smtClean="0"/>
              <a:t>Generative:</a:t>
            </a:r>
            <a:endParaRPr lang="en-US" sz="2400" dirty="0"/>
          </a:p>
        </p:txBody>
      </p:sp>
      <p:grpSp>
        <p:nvGrpSpPr>
          <p:cNvPr id="38" name="Group 37"/>
          <p:cNvGrpSpPr/>
          <p:nvPr/>
        </p:nvGrpSpPr>
        <p:grpSpPr>
          <a:xfrm>
            <a:off x="4689349" y="2298164"/>
            <a:ext cx="3521936" cy="3215167"/>
            <a:chOff x="2057400" y="971550"/>
            <a:chExt cx="4386544" cy="4004467"/>
          </a:xfrm>
        </p:grpSpPr>
        <p:sp>
          <p:nvSpPr>
            <p:cNvPr id="39" name="Oval 38"/>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ross 42"/>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ross 43"/>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ross 44"/>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ross 45"/>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4459400" y="4324350"/>
              <a:ext cx="615330" cy="651667"/>
            </a:xfrm>
            <a:prstGeom prst="rect">
              <a:avLst/>
            </a:prstGeom>
            <a:noFill/>
          </p:spPr>
          <p:txBody>
            <a:bodyPr wrap="none" rtlCol="0">
              <a:spAutoFit/>
            </a:bodyPr>
            <a:lstStyle/>
            <a:p>
              <a:r>
                <a:rPr lang="en-US" sz="2800" dirty="0"/>
                <a:t>x</a:t>
              </a:r>
              <a:r>
                <a:rPr lang="en-US" sz="2800" baseline="-25000" dirty="0"/>
                <a:t>1</a:t>
              </a:r>
            </a:p>
          </p:txBody>
        </p:sp>
        <p:sp>
          <p:nvSpPr>
            <p:cNvPr id="48" name="TextBox 47"/>
            <p:cNvSpPr txBox="1"/>
            <p:nvPr/>
          </p:nvSpPr>
          <p:spPr>
            <a:xfrm>
              <a:off x="2057400" y="2153803"/>
              <a:ext cx="615330" cy="651667"/>
            </a:xfrm>
            <a:prstGeom prst="rect">
              <a:avLst/>
            </a:prstGeom>
            <a:noFill/>
          </p:spPr>
          <p:txBody>
            <a:bodyPr wrap="none" rtlCol="0">
              <a:spAutoFit/>
            </a:bodyPr>
            <a:lstStyle/>
            <a:p>
              <a:r>
                <a:rPr lang="en-US" sz="2800" dirty="0"/>
                <a:t>x</a:t>
              </a:r>
              <a:r>
                <a:rPr lang="en-US" sz="2800" baseline="-25000" dirty="0"/>
                <a:t>2</a:t>
              </a:r>
            </a:p>
          </p:txBody>
        </p:sp>
        <p:cxnSp>
          <p:nvCxnSpPr>
            <p:cNvPr id="49" name="Straight Arrow Connector 48"/>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988273" y="1621607"/>
            <a:ext cx="3256365" cy="461665"/>
          </a:xfrm>
          <a:prstGeom prst="rect">
            <a:avLst/>
          </a:prstGeom>
          <a:noFill/>
        </p:spPr>
        <p:txBody>
          <a:bodyPr wrap="square" rtlCol="0">
            <a:spAutoFit/>
          </a:bodyPr>
          <a:lstStyle/>
          <a:p>
            <a:r>
              <a:rPr lang="en-US" sz="2400" dirty="0" smtClean="0"/>
              <a:t>Discriminative:</a:t>
            </a:r>
            <a:endParaRPr lang="en-US" sz="2400" dirty="0"/>
          </a:p>
        </p:txBody>
      </p:sp>
      <p:cxnSp>
        <p:nvCxnSpPr>
          <p:cNvPr id="19" name="Straight Connector 18"/>
          <p:cNvCxnSpPr/>
          <p:nvPr/>
        </p:nvCxnSpPr>
        <p:spPr>
          <a:xfrm>
            <a:off x="5833323" y="2808781"/>
            <a:ext cx="1686084" cy="185982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547189" y="4231670"/>
            <a:ext cx="1444411" cy="584775"/>
          </a:xfrm>
          <a:prstGeom prst="rect">
            <a:avLst/>
          </a:prstGeom>
          <a:noFill/>
        </p:spPr>
        <p:txBody>
          <a:bodyPr wrap="square" rtlCol="0">
            <a:spAutoFit/>
          </a:bodyPr>
          <a:lstStyle/>
          <a:p>
            <a:r>
              <a:rPr lang="en-US" dirty="0" smtClean="0"/>
              <a:t>Decision Boundary</a:t>
            </a:r>
            <a:endParaRPr lang="en-US" dirty="0"/>
          </a:p>
        </p:txBody>
      </p:sp>
      <p:sp>
        <p:nvSpPr>
          <p:cNvPr id="54" name="Title 1"/>
          <p:cNvSpPr txBox="1">
            <a:spLocks/>
          </p:cNvSpPr>
          <p:nvPr/>
        </p:nvSpPr>
        <p:spPr>
          <a:xfrm>
            <a:off x="0" y="178113"/>
            <a:ext cx="838200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t>Probabilistic Generative Model versus Probabilistic Discriminative Model</a:t>
            </a:r>
            <a:r>
              <a:rPr lang="en-US" b="1" dirty="0" smtClean="0"/>
              <a:t/>
            </a:r>
            <a:br>
              <a:rPr lang="en-US" b="1" dirty="0" smtClean="0"/>
            </a:br>
            <a:endParaRPr lang="en-US" b="1" dirty="0"/>
          </a:p>
        </p:txBody>
      </p:sp>
    </p:spTree>
    <p:extLst>
      <p:ext uri="{BB962C8B-B14F-4D97-AF65-F5344CB8AC3E}">
        <p14:creationId xmlns:p14="http://schemas.microsoft.com/office/powerpoint/2010/main" val="177222181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7315200" cy="850106"/>
          </a:xfrm>
        </p:spPr>
        <p:txBody>
          <a:bodyPr/>
          <a:lstStyle/>
          <a:p>
            <a:r>
              <a:rPr lang="en-US" b="1" dirty="0"/>
              <a:t>Probabilistic Generative Model versus Probabilistic Discriminative Model</a:t>
            </a:r>
            <a:br>
              <a:rPr lang="en-US" b="1" dirty="0"/>
            </a:br>
            <a:endParaRPr lang="en-US" b="1"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457200" y="1600200"/>
              <a:ext cx="8229600" cy="2711260"/>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370840">
                    <a:tc>
                      <a:txBody>
                        <a:bodyPr/>
                        <a:lstStyle/>
                        <a:p>
                          <a:pPr algn="ctr"/>
                          <a:r>
                            <a:rPr lang="en-US" sz="2800" dirty="0" smtClean="0"/>
                            <a:t>Generative</a:t>
                          </a: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smtClean="0"/>
                            <a:t>Discriminative</a:t>
                          </a:r>
                          <a:endParaRPr lang="en-US" sz="2800" dirty="0"/>
                        </a:p>
                      </a:txBody>
                      <a:tcPr/>
                    </a:tc>
                    <a:extLst>
                      <a:ext uri="{0D108BD9-81ED-4DB2-BD59-A6C34878D82A}">
                        <a16:rowId xmlns:a16="http://schemas.microsoft.com/office/drawing/2014/main" val="10000"/>
                      </a:ext>
                    </a:extLst>
                  </a:tr>
                  <a:tr h="370840">
                    <a:tc>
                      <a:txBody>
                        <a:bodyPr/>
                        <a:lstStyle/>
                        <a:p>
                          <a:r>
                            <a:rPr lang="en-US" sz="2000" dirty="0" smtClean="0"/>
                            <a:t>Ex: Naïve Bayes</a:t>
                          </a:r>
                          <a:endParaRPr lang="en-US" sz="2000" dirty="0"/>
                        </a:p>
                      </a:txBody>
                      <a:tcPr/>
                    </a:tc>
                    <a:tc>
                      <a:txBody>
                        <a:bodyPr/>
                        <a:lstStyle/>
                        <a:p>
                          <a:r>
                            <a:rPr lang="en-US" sz="2000" dirty="0" smtClean="0"/>
                            <a:t>Ex: Logistic Regression</a:t>
                          </a:r>
                          <a:endParaRPr lang="en-US" sz="2000" dirty="0"/>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Estimate </a:t>
                          </a:r>
                          <a14:m>
                            <m:oMath xmlns:m="http://schemas.openxmlformats.org/officeDocument/2006/math">
                              <m:r>
                                <a:rPr lang="en-US" sz="2000" b="0" i="1" dirty="0" smtClean="0">
                                  <a:latin typeface="Cambria Math" panose="02040503050406030204" pitchFamily="18" charset="0"/>
                                </a:rPr>
                                <m:t>𝑃</m:t>
                              </m:r>
                              <m:r>
                                <a:rPr lang="en-US" sz="2000" b="0" i="1" dirty="0" smtClean="0">
                                  <a:latin typeface="Cambria Math" panose="02040503050406030204" pitchFamily="18" charset="0"/>
                                </a:rPr>
                                <m:t>(</m:t>
                              </m:r>
                              <m:r>
                                <a:rPr lang="en-US" sz="2000" b="0" i="1" dirty="0" smtClean="0">
                                  <a:latin typeface="Cambria Math" panose="02040503050406030204" pitchFamily="18" charset="0"/>
                                </a:rPr>
                                <m:t>𝑌</m:t>
                              </m:r>
                              <m:r>
                                <a:rPr lang="en-US" sz="2000" b="0" i="1" dirty="0" smtClean="0">
                                  <a:latin typeface="Cambria Math" panose="02040503050406030204" pitchFamily="18" charset="0"/>
                                </a:rPr>
                                <m:t>)</m:t>
                              </m:r>
                            </m:oMath>
                          </a14:m>
                          <a:r>
                            <a:rPr lang="en-US" sz="2000" dirty="0" smtClean="0"/>
                            <a:t> and </a:t>
                          </a:r>
                          <a14:m>
                            <m:oMath xmlns:m="http://schemas.openxmlformats.org/officeDocument/2006/math">
                              <m:r>
                                <a:rPr lang="en-US" sz="2000" i="1" dirty="0">
                                  <a:latin typeface="Cambria Math" panose="02040503050406030204" pitchFamily="18" charset="0"/>
                                </a:rPr>
                                <m:t>𝑃</m:t>
                              </m:r>
                              <m:r>
                                <a:rPr lang="en-US" sz="2000" i="1" dirty="0">
                                  <a:latin typeface="Cambria Math" panose="02040503050406030204" pitchFamily="18" charset="0"/>
                                </a:rPr>
                                <m:t>(</m:t>
                              </m:r>
                              <m:r>
                                <a:rPr lang="en-US" sz="2000" i="1" dirty="0">
                                  <a:latin typeface="Cambria Math" panose="02040503050406030204" pitchFamily="18" charset="0"/>
                                </a:rPr>
                                <m:t>𝑋</m:t>
                              </m:r>
                              <m:r>
                                <a:rPr lang="en-US" sz="2000" b="0" i="1" dirty="0" smtClean="0">
                                  <a:latin typeface="Cambria Math" panose="02040503050406030204" pitchFamily="18" charset="0"/>
                                </a:rPr>
                                <m:t>|</m:t>
                              </m:r>
                              <m:r>
                                <a:rPr lang="en-US" sz="2000" b="0" i="1" dirty="0" smtClean="0">
                                  <a:latin typeface="Cambria Math" panose="02040503050406030204" pitchFamily="18" charset="0"/>
                                </a:rPr>
                                <m:t>𝑌</m:t>
                              </m:r>
                              <m:r>
                                <a:rPr lang="en-US" sz="2000" i="1" dirty="0">
                                  <a:latin typeface="Cambria Math" panose="02040503050406030204" pitchFamily="18" charset="0"/>
                                </a:rPr>
                                <m:t>)</m:t>
                              </m:r>
                            </m:oMath>
                          </a14:m>
                          <a:r>
                            <a:rPr lang="en-US" sz="2000" dirty="0"/>
                            <a:t> </a:t>
                          </a:r>
                          <a:endParaRPr lang="en-US" sz="20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Finds class label directly</a:t>
                          </a:r>
                          <a:r>
                            <a:rPr lang="en-US" sz="2000" baseline="0" dirty="0" smtClean="0"/>
                            <a:t>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b="0" i="1" dirty="0" smtClean="0">
                                  <a:latin typeface="Cambria Math" panose="02040503050406030204" pitchFamily="18" charset="0"/>
                                </a:rPr>
                                <m:t>𝑌</m:t>
                              </m:r>
                              <m:r>
                                <a:rPr lang="en-US" sz="2000" b="0" i="1" dirty="0" smtClean="0">
                                  <a:latin typeface="Cambria Math" panose="02040503050406030204" pitchFamily="18" charset="0"/>
                                </a:rPr>
                                <m:t>|</m:t>
                              </m:r>
                              <m:r>
                                <a:rPr lang="en-US" sz="2000" b="0" i="1" dirty="0" smtClean="0">
                                  <a:latin typeface="Cambria Math" panose="02040503050406030204" pitchFamily="18" charset="0"/>
                                </a:rPr>
                                <m:t>𝑋</m:t>
                              </m:r>
                              <m:r>
                                <a:rPr lang="en-US" sz="2000" i="1" dirty="0">
                                  <a:latin typeface="Cambria Math" panose="02040503050406030204" pitchFamily="18" charset="0"/>
                                </a:rPr>
                                <m:t>)</m:t>
                              </m:r>
                            </m:oMath>
                          </a14:m>
                          <a:r>
                            <a:rPr lang="en-US" sz="2000" dirty="0"/>
                            <a:t> </a:t>
                          </a:r>
                          <a:endParaRPr lang="en-US" sz="2000" dirty="0" smtClean="0"/>
                        </a:p>
                      </a:txBody>
                      <a:tcPr/>
                    </a:tc>
                    <a:extLst>
                      <a:ext uri="{0D108BD9-81ED-4DB2-BD59-A6C34878D82A}">
                        <a16:rowId xmlns:a16="http://schemas.microsoft.com/office/drawing/2014/main" val="10002"/>
                      </a:ext>
                    </a:extLst>
                  </a:tr>
                  <a:tr h="370840">
                    <a:tc>
                      <a:txBody>
                        <a:bodyPr/>
                        <a:lstStyle/>
                        <a:p>
                          <a:pPr marL="0" indent="0">
                            <a:buNone/>
                          </a:pPr>
                          <a:r>
                            <a:rPr lang="en-US" sz="2000" dirty="0" smtClean="0"/>
                            <a:t>Prediction</a:t>
                          </a:r>
                        </a:p>
                        <a:p>
                          <a:pPr marL="0" lvl="1" indent="0">
                            <a:spcBef>
                              <a:spcPts val="1000"/>
                            </a:spcBef>
                            <a:buNone/>
                          </a:pPr>
                          <a14:m>
                            <m:oMathPara xmlns:m="http://schemas.openxmlformats.org/officeDocument/2006/math">
                              <m:oMathParaPr>
                                <m:jc m:val="left"/>
                              </m:oMathParaPr>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m:rPr>
                                        <m:sty m:val="p"/>
                                      </m:rPr>
                                      <a:rPr lang="en-US" sz="2000" dirty="0">
                                        <a:latin typeface="Cambria Math" panose="02040503050406030204" pitchFamily="18" charset="0"/>
                                      </a:rPr>
                                      <m:t>argmax</m:t>
                                    </m:r>
                                  </m:e>
                                  <m:sub>
                                    <m:r>
                                      <a:rPr lang="en-US" sz="2000" i="1" dirty="0">
                                        <a:latin typeface="Cambria Math" panose="02040503050406030204" pitchFamily="18" charset="0"/>
                                      </a:rPr>
                                      <m:t>𝑦</m:t>
                                    </m:r>
                                  </m:sub>
                                </m:sSub>
                                <m:r>
                                  <a:rPr lang="en-US" sz="2000" i="1" dirty="0">
                                    <a:latin typeface="Cambria Math" panose="02040503050406030204" pitchFamily="18" charset="0"/>
                                  </a:rPr>
                                  <m:t> </m:t>
                                </m:r>
                                <m:r>
                                  <a:rPr lang="en-US" sz="2000" i="1" dirty="0">
                                    <a:latin typeface="Cambria Math" panose="02040503050406030204" pitchFamily="18" charset="0"/>
                                  </a:rPr>
                                  <m:t>𝑃</m:t>
                                </m:r>
                                <m:d>
                                  <m:dPr>
                                    <m:ctrlPr>
                                      <a:rPr lang="en-US" sz="2000" i="1" dirty="0">
                                        <a:latin typeface="Cambria Math" panose="02040503050406030204" pitchFamily="18" charset="0"/>
                                      </a:rPr>
                                    </m:ctrlPr>
                                  </m:dPr>
                                  <m:e>
                                    <m:r>
                                      <a:rPr lang="en-US" sz="2000" i="1" dirty="0">
                                        <a:latin typeface="Cambria Math" panose="02040503050406030204" pitchFamily="18" charset="0"/>
                                      </a:rPr>
                                      <m:t>𝑌</m:t>
                                    </m:r>
                                    <m:r>
                                      <a:rPr lang="en-US" sz="2000" i="1" dirty="0">
                                        <a:latin typeface="Cambria Math" panose="02040503050406030204" pitchFamily="18" charset="0"/>
                                      </a:rPr>
                                      <m:t>=</m:t>
                                    </m:r>
                                    <m:r>
                                      <a:rPr lang="en-US" sz="2000" i="1" dirty="0">
                                        <a:latin typeface="Cambria Math" panose="02040503050406030204" pitchFamily="18" charset="0"/>
                                      </a:rPr>
                                      <m:t>𝑦</m:t>
                                    </m:r>
                                  </m:e>
                                </m:d>
                                <m:r>
                                  <a:rPr lang="en-US" sz="2000" i="1" dirty="0">
                                    <a:latin typeface="Cambria Math" panose="02040503050406030204" pitchFamily="18" charset="0"/>
                                  </a:rPr>
                                  <m:t>𝑃</m:t>
                                </m:r>
                                <m:r>
                                  <a:rPr lang="en-US" sz="2000" i="1" dirty="0">
                                    <a:latin typeface="Cambria Math" panose="02040503050406030204" pitchFamily="18" charset="0"/>
                                  </a:rPr>
                                  <m:t>(</m:t>
                                </m:r>
                                <m:r>
                                  <a:rPr lang="en-US" sz="2000" i="1" dirty="0">
                                    <a:latin typeface="Cambria Math" panose="02040503050406030204" pitchFamily="18" charset="0"/>
                                  </a:rPr>
                                  <m:t>𝑋</m:t>
                                </m:r>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𝑌</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 </m:t>
                                </m:r>
                              </m:oMath>
                            </m:oMathPara>
                          </a14:m>
                          <a:endParaRPr lang="en-US" sz="2000" dirty="0"/>
                        </a:p>
                      </a:txBody>
                      <a:tcPr/>
                    </a:tc>
                    <a:tc>
                      <a:txBody>
                        <a:bodyPr/>
                        <a:lstStyle/>
                        <a:p>
                          <a:pPr marL="0" indent="0">
                            <a:buNone/>
                          </a:pPr>
                          <a:r>
                            <a:rPr lang="en-US" sz="2000" dirty="0" smtClean="0"/>
                            <a:t>Prediction</a:t>
                          </a:r>
                        </a:p>
                        <a:p>
                          <a:pPr marL="0" lvl="1" indent="0">
                            <a:spcBef>
                              <a:spcPts val="1000"/>
                            </a:spcBef>
                            <a:buNone/>
                          </a:pPr>
                          <a14:m>
                            <m:oMathPara xmlns:m="http://schemas.openxmlformats.org/officeDocument/2006/math">
                              <m:oMathParaPr>
                                <m:jc m:val="left"/>
                              </m:oMathParaPr>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m:t>
                                </m:r>
                                <m:r>
                                  <a:rPr lang="en-US" sz="2000" i="1" dirty="0">
                                    <a:latin typeface="Cambria Math" panose="02040503050406030204" pitchFamily="18" charset="0"/>
                                  </a:rPr>
                                  <m:t>𝑃</m:t>
                                </m:r>
                                <m:r>
                                  <a:rPr lang="en-US" sz="2000" i="1" dirty="0">
                                    <a:latin typeface="Cambria Math" panose="02040503050406030204" pitchFamily="18" charset="0"/>
                                  </a:rPr>
                                  <m:t>(</m:t>
                                </m:r>
                                <m:r>
                                  <a:rPr lang="en-US" sz="2000" i="1" dirty="0">
                                    <a:latin typeface="Cambria Math" panose="02040503050406030204" pitchFamily="18" charset="0"/>
                                  </a:rPr>
                                  <m:t>𝑌</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𝑋</m:t>
                                </m:r>
                                <m:r>
                                  <a:rPr lang="en-US" sz="2000" b="0" i="1" dirty="0" smtClean="0">
                                    <a:latin typeface="Cambria Math" panose="02040503050406030204" pitchFamily="18" charset="0"/>
                                  </a:rPr>
                                  <m:t>=</m:t>
                                </m:r>
                                <m:r>
                                  <a:rPr lang="en-US" sz="2000" b="0" i="1" dirty="0" smtClean="0">
                                    <a:latin typeface="Cambria Math" panose="02040503050406030204" pitchFamily="18" charset="0"/>
                                  </a:rPr>
                                  <m:t>𝑥</m:t>
                                </m:r>
                                <m:r>
                                  <a:rPr lang="en-US" sz="2000" i="1" dirty="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1865755474"/>
                  </p:ext>
                </p:extLst>
              </p:nvPr>
            </p:nvGraphicFramePr>
            <p:xfrm>
              <a:off x="457200" y="1600200"/>
              <a:ext cx="8229600" cy="2711260"/>
            </p:xfrm>
            <a:graphic>
              <a:graphicData uri="http://schemas.openxmlformats.org/drawingml/2006/table">
                <a:tbl>
                  <a:tblPr firstRow="1" bandRow="1">
                    <a:tableStyleId>{5C22544A-7EE6-4342-B048-85BDC9FD1C3A}</a:tableStyleId>
                  </a:tblPr>
                  <a:tblGrid>
                    <a:gridCol w="4876800"/>
                    <a:gridCol w="3352800"/>
                  </a:tblGrid>
                  <a:tr h="518160">
                    <a:tc>
                      <a:txBody>
                        <a:bodyPr/>
                        <a:lstStyle/>
                        <a:p>
                          <a:pPr algn="ctr"/>
                          <a:r>
                            <a:rPr lang="en-US" sz="2800" dirty="0" smtClean="0"/>
                            <a:t>Generative</a:t>
                          </a: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smtClean="0"/>
                            <a:t>Discriminative</a:t>
                          </a:r>
                          <a:endParaRPr lang="en-US" sz="2800" dirty="0"/>
                        </a:p>
                      </a:txBody>
                      <a:tcPr/>
                    </a:tc>
                  </a:tr>
                  <a:tr h="396240">
                    <a:tc>
                      <a:txBody>
                        <a:bodyPr/>
                        <a:lstStyle/>
                        <a:p>
                          <a:r>
                            <a:rPr lang="en-US" sz="2000" dirty="0" smtClean="0"/>
                            <a:t>Ex: Naïve Bayes</a:t>
                          </a:r>
                          <a:endParaRPr lang="en-US" sz="2000" dirty="0"/>
                        </a:p>
                      </a:txBody>
                      <a:tcPr/>
                    </a:tc>
                    <a:tc>
                      <a:txBody>
                        <a:bodyPr/>
                        <a:lstStyle/>
                        <a:p>
                          <a:r>
                            <a:rPr lang="en-US" sz="2000" dirty="0" smtClean="0"/>
                            <a:t>Ex: Logistic Regression</a:t>
                          </a:r>
                          <a:endParaRPr lang="en-US" sz="2000" dirty="0"/>
                        </a:p>
                      </a:txBody>
                      <a:tcPr/>
                    </a:tc>
                  </a:tr>
                  <a:tr h="701040">
                    <a:tc>
                      <a:txBody>
                        <a:bodyPr/>
                        <a:lstStyle/>
                        <a:p>
                          <a:endParaRPr lang="en-US"/>
                        </a:p>
                      </a:txBody>
                      <a:tcPr>
                        <a:blipFill rotWithShape="0">
                          <a:blip r:embed="rId2"/>
                          <a:stretch>
                            <a:fillRect l="-250" t="-137069" r="-69375" b="-156897"/>
                          </a:stretch>
                        </a:blipFill>
                      </a:tcPr>
                    </a:tc>
                    <a:tc>
                      <a:txBody>
                        <a:bodyPr/>
                        <a:lstStyle/>
                        <a:p>
                          <a:endParaRPr lang="en-US"/>
                        </a:p>
                      </a:txBody>
                      <a:tcPr>
                        <a:blipFill rotWithShape="0">
                          <a:blip r:embed="rId2"/>
                          <a:stretch>
                            <a:fillRect l="-145818" t="-137069" r="-909" b="-156897"/>
                          </a:stretch>
                        </a:blipFill>
                      </a:tcPr>
                    </a:tc>
                  </a:tr>
                  <a:tr h="724980">
                    <a:tc>
                      <a:txBody>
                        <a:bodyPr/>
                        <a:lstStyle/>
                        <a:p>
                          <a:endParaRPr lang="en-US"/>
                        </a:p>
                      </a:txBody>
                      <a:tcPr>
                        <a:blipFill rotWithShape="0">
                          <a:blip r:embed="rId2"/>
                          <a:stretch>
                            <a:fillRect l="-250" t="-231092" r="-69375" b="-52941"/>
                          </a:stretch>
                        </a:blipFill>
                      </a:tcPr>
                    </a:tc>
                    <a:tc>
                      <a:txBody>
                        <a:bodyPr/>
                        <a:lstStyle/>
                        <a:p>
                          <a:endParaRPr lang="en-US"/>
                        </a:p>
                      </a:txBody>
                      <a:tcPr>
                        <a:blipFill rotWithShape="0">
                          <a:blip r:embed="rId2"/>
                          <a:stretch>
                            <a:fillRect l="-145818" t="-231092" r="-909" b="-52941"/>
                          </a:stretch>
                        </a:blipFill>
                      </a:tcPr>
                    </a:tc>
                  </a:tr>
                  <a:tr h="370840">
                    <a:tc>
                      <a:txBody>
                        <a:bodyPr/>
                        <a:lstStyle/>
                        <a:p>
                          <a:endParaRPr lang="en-US" dirty="0"/>
                        </a:p>
                      </a:txBody>
                      <a:tcPr/>
                    </a:tc>
                    <a:tc>
                      <a:txBody>
                        <a:bodyPr/>
                        <a:lstStyle/>
                        <a:p>
                          <a:endParaRPr lang="en-US" dirty="0"/>
                        </a:p>
                      </a:txBody>
                      <a:tcPr/>
                    </a:tc>
                  </a:tr>
                </a:tbl>
              </a:graphicData>
            </a:graphic>
          </p:graphicFrame>
        </mc:Fallback>
      </mc:AlternateContent>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283</a:t>
            </a:fld>
            <a:endParaRPr lang="en-US"/>
          </a:p>
        </p:txBody>
      </p:sp>
    </p:spTree>
    <p:extLst>
      <p:ext uri="{BB962C8B-B14F-4D97-AF65-F5344CB8AC3E}">
        <p14:creationId xmlns:p14="http://schemas.microsoft.com/office/powerpoint/2010/main" val="1286807580"/>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 versus logistic regression</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Linear Regression</a:t>
            </a:r>
            <a:r>
              <a:rPr lang="en-US" dirty="0"/>
              <a:t> could help us predict the student’s test score on a scale of 0 - 100. Linear regression predictions are continuous (numbers in a range).</a:t>
            </a:r>
          </a:p>
          <a:p>
            <a:r>
              <a:rPr lang="en-US" b="1" dirty="0"/>
              <a:t>Logistic Regression</a:t>
            </a:r>
            <a:r>
              <a:rPr lang="en-US" dirty="0"/>
              <a:t> could help use predict whether the student passed or failed. Logistic regression predictions are discrete (only specific values or categories are allowed). We can also view probability scores underlying the model’s classifications.</a:t>
            </a:r>
          </a:p>
          <a:p>
            <a:endParaRPr lang="en-US"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284</a:t>
            </a:fld>
            <a:endParaRPr lang="en-US"/>
          </a:p>
        </p:txBody>
      </p:sp>
    </p:spTree>
    <p:extLst>
      <p:ext uri="{BB962C8B-B14F-4D97-AF65-F5344CB8AC3E}">
        <p14:creationId xmlns:p14="http://schemas.microsoft.com/office/powerpoint/2010/main" val="2924266693"/>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616733"/>
              </a:xfrm>
            </p:spPr>
            <p:txBody>
              <a:bodyPr>
                <a:normAutofit/>
              </a:bodyPr>
              <a:lstStyle/>
              <a:p>
                <a:endParaRPr lang="en-US" sz="2700" dirty="0"/>
              </a:p>
              <a:p>
                <a:endParaRPr lang="en-US" sz="2700" dirty="0"/>
              </a:p>
              <a:p>
                <a:endParaRPr lang="en-US" sz="2700" dirty="0"/>
              </a:p>
              <a:p>
                <a:endParaRPr lang="en-US" sz="2700" dirty="0"/>
              </a:p>
              <a:p>
                <a:r>
                  <a:rPr lang="en-US" sz="2700" dirty="0"/>
                  <a:t>Threshold classifier output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oMath>
                </a14:m>
                <a:r>
                  <a:rPr lang="en-US" sz="2700" dirty="0"/>
                  <a:t> at 0.5</a:t>
                </a:r>
              </a:p>
              <a:p>
                <a:pPr lvl="1"/>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≥0.5,</m:t>
                    </m:r>
                  </m:oMath>
                </a14:m>
                <a:r>
                  <a:rPr lang="en-US" sz="2400" dirty="0"/>
                  <a:t> predict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=1</m:t>
                    </m:r>
                  </m:oMath>
                </a14:m>
                <a:r>
                  <a:rPr lang="en-US" sz="2400" dirty="0"/>
                  <a:t>”</a:t>
                </a:r>
              </a:p>
              <a:p>
                <a:pPr lvl="1"/>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&lt;0.5</m:t>
                    </m:r>
                  </m:oMath>
                </a14:m>
                <a:r>
                  <a:rPr lang="en-US" sz="2400" dirty="0"/>
                  <a:t>, predict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=0</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822310"/>
              </a:xfrm>
              <a:blipFill>
                <a:blip r:embed="rId2"/>
                <a:stretch>
                  <a:fillRect l="-1623"/>
                </a:stretch>
              </a:blipFill>
            </p:spPr>
            <p:txBody>
              <a:bodyPr/>
              <a:lstStyle/>
              <a:p>
                <a:r>
                  <a:rPr lang="en-US">
                    <a:noFill/>
                  </a:rPr>
                  <a:t> </a:t>
                </a:r>
              </a:p>
            </p:txBody>
          </p:sp>
        </mc:Fallback>
      </mc:AlternateContent>
      <p:grpSp>
        <p:nvGrpSpPr>
          <p:cNvPr id="20" name="Group 19"/>
          <p:cNvGrpSpPr/>
          <p:nvPr/>
        </p:nvGrpSpPr>
        <p:grpSpPr>
          <a:xfrm>
            <a:off x="1246898" y="1310077"/>
            <a:ext cx="6650204" cy="2104612"/>
            <a:chOff x="1991669" y="1102932"/>
            <a:chExt cx="7334641" cy="2321218"/>
          </a:xfrm>
        </p:grpSpPr>
        <p:cxnSp>
          <p:nvCxnSpPr>
            <p:cNvPr id="4" name="Straight Connector 3"/>
            <p:cNvCxnSpPr/>
            <p:nvPr/>
          </p:nvCxnSpPr>
          <p:spPr>
            <a:xfrm>
              <a:off x="3544708" y="1102932"/>
              <a:ext cx="0" cy="227662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flipV="1">
              <a:off x="3305337" y="2781223"/>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1991669" y="1859173"/>
              <a:ext cx="1708509" cy="458261"/>
            </a:xfrm>
            <a:prstGeom prst="rect">
              <a:avLst/>
            </a:prstGeom>
          </p:spPr>
          <p:txBody>
            <a:bodyPr wrap="none">
              <a:spAutoFit/>
            </a:bodyPr>
            <a:lstStyle/>
            <a:p>
              <a:r>
                <a:rPr lang="en-US" sz="2100" dirty="0"/>
                <a:t>Malignant? </a:t>
              </a:r>
            </a:p>
          </p:txBody>
        </p:sp>
        <p:sp>
          <p:nvSpPr>
            <p:cNvPr id="7" name="Rectangle 6"/>
            <p:cNvSpPr/>
            <p:nvPr/>
          </p:nvSpPr>
          <p:spPr>
            <a:xfrm>
              <a:off x="2402140" y="2596557"/>
              <a:ext cx="1045231" cy="458261"/>
            </a:xfrm>
            <a:prstGeom prst="rect">
              <a:avLst/>
            </a:prstGeom>
          </p:spPr>
          <p:txBody>
            <a:bodyPr wrap="none">
              <a:spAutoFit/>
            </a:bodyPr>
            <a:lstStyle/>
            <a:p>
              <a:r>
                <a:rPr lang="en-US" sz="2100" dirty="0"/>
                <a:t>0 (No)</a:t>
              </a:r>
            </a:p>
          </p:txBody>
        </p:sp>
        <p:sp>
          <p:nvSpPr>
            <p:cNvPr id="8" name="Rectangle 7"/>
            <p:cNvSpPr/>
            <p:nvPr/>
          </p:nvSpPr>
          <p:spPr>
            <a:xfrm>
              <a:off x="2402139" y="1275167"/>
              <a:ext cx="1128186" cy="458261"/>
            </a:xfrm>
            <a:prstGeom prst="rect">
              <a:avLst/>
            </a:prstGeom>
          </p:spPr>
          <p:txBody>
            <a:bodyPr wrap="none">
              <a:spAutoFit/>
            </a:bodyPr>
            <a:lstStyle/>
            <a:p>
              <a:r>
                <a:rPr lang="en-US" sz="2100" dirty="0"/>
                <a:t>1 (Yes)</a:t>
              </a:r>
            </a:p>
          </p:txBody>
        </p:sp>
        <p:sp>
          <p:nvSpPr>
            <p:cNvPr id="9" name="Rectangle 8"/>
            <p:cNvSpPr/>
            <p:nvPr/>
          </p:nvSpPr>
          <p:spPr>
            <a:xfrm>
              <a:off x="5840474" y="2965889"/>
              <a:ext cx="1647336" cy="458261"/>
            </a:xfrm>
            <a:prstGeom prst="rect">
              <a:avLst/>
            </a:prstGeom>
          </p:spPr>
          <p:txBody>
            <a:bodyPr wrap="none">
              <a:spAutoFit/>
            </a:bodyPr>
            <a:lstStyle/>
            <a:p>
              <a:r>
                <a:rPr lang="en-US" sz="2100" dirty="0"/>
                <a:t>Tumor Size</a:t>
              </a:r>
            </a:p>
          </p:txBody>
        </p:sp>
        <p:sp>
          <p:nvSpPr>
            <p:cNvPr id="10" name="Multiply 9"/>
            <p:cNvSpPr/>
            <p:nvPr/>
          </p:nvSpPr>
          <p:spPr>
            <a:xfrm>
              <a:off x="3736213" y="2589876"/>
              <a:ext cx="422031" cy="3727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Multiply 10"/>
            <p:cNvSpPr/>
            <p:nvPr/>
          </p:nvSpPr>
          <p:spPr>
            <a:xfrm>
              <a:off x="6499051" y="2589876"/>
              <a:ext cx="422031" cy="3727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Multiply 11"/>
            <p:cNvSpPr/>
            <p:nvPr/>
          </p:nvSpPr>
          <p:spPr>
            <a:xfrm>
              <a:off x="5539748" y="2589876"/>
              <a:ext cx="422031" cy="3727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Multiply 12"/>
            <p:cNvSpPr/>
            <p:nvPr/>
          </p:nvSpPr>
          <p:spPr>
            <a:xfrm>
              <a:off x="4516265" y="2596557"/>
              <a:ext cx="422031" cy="3727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Multiply 13"/>
            <p:cNvSpPr/>
            <p:nvPr/>
          </p:nvSpPr>
          <p:spPr>
            <a:xfrm>
              <a:off x="4877644" y="2596557"/>
              <a:ext cx="422031" cy="3727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Multiply 14"/>
            <p:cNvSpPr/>
            <p:nvPr/>
          </p:nvSpPr>
          <p:spPr>
            <a:xfrm>
              <a:off x="6077020" y="135671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6" name="Multiply 15"/>
            <p:cNvSpPr/>
            <p:nvPr/>
          </p:nvSpPr>
          <p:spPr>
            <a:xfrm>
              <a:off x="6917399" y="135671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7" name="Multiply 16"/>
            <p:cNvSpPr/>
            <p:nvPr/>
          </p:nvSpPr>
          <p:spPr>
            <a:xfrm>
              <a:off x="7663391" y="135671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8" name="Multiply 17"/>
            <p:cNvSpPr/>
            <p:nvPr/>
          </p:nvSpPr>
          <p:spPr>
            <a:xfrm>
              <a:off x="8281930" y="135671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9" name="Multiply 18"/>
            <p:cNvSpPr/>
            <p:nvPr/>
          </p:nvSpPr>
          <p:spPr>
            <a:xfrm>
              <a:off x="8575007" y="135671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grpSp>
      <p:cxnSp>
        <p:nvCxnSpPr>
          <p:cNvPr id="23" name="Straight Connector 22"/>
          <p:cNvCxnSpPr/>
          <p:nvPr/>
        </p:nvCxnSpPr>
        <p:spPr>
          <a:xfrm flipV="1">
            <a:off x="2900749" y="1131094"/>
            <a:ext cx="5157431" cy="2330344"/>
          </a:xfrm>
          <a:prstGeom prst="line">
            <a:avLst/>
          </a:prstGeom>
          <a:ln w="76200">
            <a:prstDash val="solid"/>
          </a:ln>
        </p:spPr>
        <p:style>
          <a:lnRef idx="3">
            <a:schemeClr val="accent6"/>
          </a:lnRef>
          <a:fillRef idx="0">
            <a:schemeClr val="accent6"/>
          </a:fillRef>
          <a:effectRef idx="2">
            <a:schemeClr val="accent6"/>
          </a:effectRef>
          <a:fontRef idx="minor">
            <a:schemeClr val="tx1"/>
          </a:fontRef>
        </p:style>
      </p:cxnSp>
      <p:sp>
        <p:nvSpPr>
          <p:cNvPr id="27" name="Multiply 26"/>
          <p:cNvSpPr/>
          <p:nvPr/>
        </p:nvSpPr>
        <p:spPr>
          <a:xfrm>
            <a:off x="8681032" y="1520962"/>
            <a:ext cx="382649" cy="33800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cxnSp>
        <p:nvCxnSpPr>
          <p:cNvPr id="29" name="Straight Connector 28"/>
          <p:cNvCxnSpPr/>
          <p:nvPr/>
        </p:nvCxnSpPr>
        <p:spPr>
          <a:xfrm flipV="1">
            <a:off x="2655014" y="1320629"/>
            <a:ext cx="6343795" cy="1964724"/>
          </a:xfrm>
          <a:prstGeom prst="line">
            <a:avLst/>
          </a:prstGeom>
          <a:ln w="762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2221037" y="3374254"/>
                <a:ext cx="1751890"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h</m:t>
                          </m:r>
                        </m:e>
                        <m:sub>
                          <m:r>
                            <a:rPr lang="en-US" sz="2100" i="1">
                              <a:latin typeface="Cambria Math" panose="02040503050406030204" pitchFamily="18" charset="0"/>
                            </a:rPr>
                            <m:t>𝜃</m:t>
                          </m:r>
                        </m:sub>
                      </m:sSub>
                      <m:d>
                        <m:dPr>
                          <m:ctrlPr>
                            <a:rPr lang="en-US" sz="2100" i="1">
                              <a:latin typeface="Cambria Math" panose="02040503050406030204" pitchFamily="18" charset="0"/>
                            </a:rPr>
                          </m:ctrlPr>
                        </m:dPr>
                        <m:e>
                          <m:r>
                            <a:rPr lang="en-US" sz="2100" i="1">
                              <a:latin typeface="Cambria Math" panose="02040503050406030204" pitchFamily="18" charset="0"/>
                            </a:rPr>
                            <m:t>𝑥</m:t>
                          </m:r>
                        </m:e>
                      </m:d>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𝜃</m:t>
                          </m:r>
                        </m:e>
                        <m:sup>
                          <m:r>
                            <a:rPr lang="en-US" sz="2100" i="1">
                              <a:latin typeface="Cambria Math" panose="02040503050406030204" pitchFamily="18" charset="0"/>
                            </a:rPr>
                            <m:t>⊤</m:t>
                          </m:r>
                        </m:sup>
                      </m:sSup>
                      <m:r>
                        <a:rPr lang="en-US" sz="2100" i="1">
                          <a:latin typeface="Cambria Math" panose="02040503050406030204" pitchFamily="18" charset="0"/>
                        </a:rPr>
                        <m:t>𝑥</m:t>
                      </m:r>
                    </m:oMath>
                  </m:oMathPara>
                </a14:m>
                <a:endParaRPr lang="en-US" sz="2100" dirty="0"/>
              </a:p>
            </p:txBody>
          </p:sp>
        </mc:Choice>
        <mc:Fallback xmlns="">
          <p:sp>
            <p:nvSpPr>
              <p:cNvPr id="34" name="Rectangle 33"/>
              <p:cNvSpPr>
                <a:spLocks noRot="1" noChangeAspect="1" noMove="1" noResize="1" noEditPoints="1" noAdjustHandles="1" noChangeArrowheads="1" noChangeShapeType="1" noTextEdit="1"/>
              </p:cNvSpPr>
              <p:nvPr/>
            </p:nvSpPr>
            <p:spPr>
              <a:xfrm>
                <a:off x="2961383" y="3356005"/>
                <a:ext cx="2241768" cy="523220"/>
              </a:xfrm>
              <a:prstGeom prst="rect">
                <a:avLst/>
              </a:prstGeom>
              <a:blipFill>
                <a:blip r:embed="rId3"/>
                <a:stretch>
                  <a:fillRect/>
                </a:stretch>
              </a:blipFill>
            </p:spPr>
            <p:txBody>
              <a:bodyPr/>
              <a:lstStyle/>
              <a:p>
                <a:r>
                  <a:rPr lang="en-US">
                    <a:noFill/>
                  </a:rPr>
                  <a:t> </a:t>
                </a:r>
              </a:p>
            </p:txBody>
          </p:sp>
        </mc:Fallback>
      </mc:AlternateContent>
      <p:sp>
        <p:nvSpPr>
          <p:cNvPr id="35"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15048766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1647743"/>
            <a:ext cx="8610600" cy="2554545"/>
          </a:xfrm>
          <a:prstGeom prst="rect">
            <a:avLst/>
          </a:prstGeom>
          <a:noFill/>
        </p:spPr>
        <p:txBody>
          <a:bodyPr wrap="square" rtlCol="0">
            <a:spAutoFit/>
          </a:bodyPr>
          <a:lstStyle/>
          <a:p>
            <a:r>
              <a:rPr lang="en-US" sz="3200" dirty="0" smtClean="0"/>
              <a:t>Classification requires discrete values:    </a:t>
            </a:r>
          </a:p>
          <a:p>
            <a:r>
              <a:rPr lang="en-US" sz="3200" dirty="0" smtClean="0"/>
              <a:t>y = 0   </a:t>
            </a:r>
            <a:r>
              <a:rPr lang="en-US" sz="3200" dirty="0"/>
              <a:t>or   </a:t>
            </a:r>
            <a:r>
              <a:rPr lang="en-US" sz="3200" dirty="0" smtClean="0"/>
              <a:t>1</a:t>
            </a:r>
          </a:p>
          <a:p>
            <a:endParaRPr lang="en-US" sz="3200" dirty="0" smtClean="0"/>
          </a:p>
          <a:p>
            <a:r>
              <a:rPr lang="en-US" sz="3200" dirty="0" smtClean="0"/>
              <a:t>For linear Regression output values:</a:t>
            </a:r>
            <a:endParaRPr lang="en-US" sz="3200" dirty="0"/>
          </a:p>
          <a:p>
            <a:endParaRPr lang="en-US" sz="3200" dirty="0"/>
          </a:p>
        </p:txBody>
      </p:sp>
      <p:grpSp>
        <p:nvGrpSpPr>
          <p:cNvPr id="4" name="Group 3"/>
          <p:cNvGrpSpPr/>
          <p:nvPr/>
        </p:nvGrpSpPr>
        <p:grpSpPr>
          <a:xfrm>
            <a:off x="399286" y="3757472"/>
            <a:ext cx="7315200" cy="1077218"/>
            <a:chOff x="1891838" y="3253085"/>
            <a:chExt cx="4204162" cy="1077218"/>
          </a:xfrm>
        </p:grpSpPr>
        <p:sp>
          <p:nvSpPr>
            <p:cNvPr id="18" name="TextBox 17"/>
            <p:cNvSpPr txBox="1"/>
            <p:nvPr/>
          </p:nvSpPr>
          <p:spPr>
            <a:xfrm>
              <a:off x="2743200" y="3253085"/>
              <a:ext cx="3352800" cy="1077218"/>
            </a:xfrm>
            <a:prstGeom prst="rect">
              <a:avLst/>
            </a:prstGeom>
            <a:noFill/>
          </p:spPr>
          <p:txBody>
            <a:bodyPr wrap="square" rtlCol="0">
              <a:spAutoFit/>
            </a:bodyPr>
            <a:lstStyle/>
            <a:p>
              <a:r>
                <a:rPr lang="en-US" sz="3200" dirty="0"/>
                <a:t>can be </a:t>
              </a:r>
              <a:r>
                <a:rPr lang="en-US" sz="3200" dirty="0" smtClean="0"/>
                <a:t>much &gt; </a:t>
              </a:r>
              <a:r>
                <a:rPr lang="en-US" sz="3200" dirty="0"/>
                <a:t>1 or </a:t>
              </a:r>
              <a:r>
                <a:rPr lang="en-US" sz="3200" dirty="0" smtClean="0"/>
                <a:t>much &lt; </a:t>
              </a:r>
              <a:r>
                <a:rPr lang="en-US" sz="3200" dirty="0"/>
                <a:t>0</a:t>
              </a:r>
            </a:p>
          </p:txBody>
        </p:sp>
        <p:pic>
          <p:nvPicPr>
            <p:cNvPr id="2" name="Picture 1"/>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1891838" y="3405485"/>
              <a:ext cx="770441" cy="347607"/>
            </a:xfrm>
            <a:prstGeom prst="rect">
              <a:avLst/>
            </a:prstGeom>
          </p:spPr>
        </p:pic>
      </p:grpSp>
      <p:grpSp>
        <p:nvGrpSpPr>
          <p:cNvPr id="8" name="Group 7"/>
          <p:cNvGrpSpPr/>
          <p:nvPr/>
        </p:nvGrpSpPr>
        <p:grpSpPr>
          <a:xfrm>
            <a:off x="304800" y="4742103"/>
            <a:ext cx="6311264" cy="584775"/>
            <a:chOff x="457200" y="2672775"/>
            <a:chExt cx="6311264" cy="584775"/>
          </a:xfrm>
        </p:grpSpPr>
        <p:sp>
          <p:nvSpPr>
            <p:cNvPr id="21" name="TextBox 20"/>
            <p:cNvSpPr txBox="1"/>
            <p:nvPr/>
          </p:nvSpPr>
          <p:spPr>
            <a:xfrm>
              <a:off x="457200" y="2672775"/>
              <a:ext cx="5638800" cy="584775"/>
            </a:xfrm>
            <a:prstGeom prst="rect">
              <a:avLst/>
            </a:prstGeom>
            <a:noFill/>
          </p:spPr>
          <p:txBody>
            <a:bodyPr wrap="square" rtlCol="0">
              <a:spAutoFit/>
            </a:bodyPr>
            <a:lstStyle/>
            <a:p>
              <a:r>
                <a:rPr lang="en-US" sz="3200" dirty="0"/>
                <a:t>Logistic Regression:</a:t>
              </a: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209286" y="2747567"/>
              <a:ext cx="2559178" cy="435190"/>
            </a:xfrm>
            <a:prstGeom prst="rect">
              <a:avLst/>
            </a:prstGeom>
          </p:spPr>
        </p:pic>
      </p:grpSp>
      <p:sp>
        <p:nvSpPr>
          <p:cNvPr id="10" name="Title 1"/>
          <p:cNvSpPr txBox="1">
            <a:spLocks/>
          </p:cNvSpPr>
          <p:nvPr/>
        </p:nvSpPr>
        <p:spPr>
          <a:xfrm>
            <a:off x="55025" y="75256"/>
            <a:ext cx="685800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4000" dirty="0" smtClean="0"/>
              <a:t>Linear Regression versus Logistic Regression</a:t>
            </a:r>
            <a:endParaRPr lang="en-US" sz="4000" dirty="0"/>
          </a:p>
        </p:txBody>
      </p:sp>
    </p:spTree>
    <p:extLst>
      <p:ext uri="{BB962C8B-B14F-4D97-AF65-F5344CB8AC3E}">
        <p14:creationId xmlns:p14="http://schemas.microsoft.com/office/powerpoint/2010/main" val="217740740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Sigmoid/logistic function </a:t>
            </a:r>
            <a:r>
              <a:rPr lang="en-US" dirty="0"/>
              <a:t>takes a real value as input and outputs another value between 0 and </a:t>
            </a:r>
            <a:r>
              <a:rPr lang="en-US" dirty="0" smtClean="0"/>
              <a:t>1</a:t>
            </a:r>
          </a:p>
          <a:p>
            <a:r>
              <a:rPr lang="en-US" dirty="0"/>
              <a:t>That framework is called logistic </a:t>
            </a:r>
            <a:r>
              <a:rPr lang="en-US" dirty="0" smtClean="0"/>
              <a:t>regression</a:t>
            </a:r>
          </a:p>
          <a:p>
            <a:pPr lvl="1"/>
            <a:r>
              <a:rPr lang="en-US" dirty="0" smtClean="0"/>
              <a:t>Logistic</a:t>
            </a:r>
            <a:r>
              <a:rPr lang="en-US" dirty="0"/>
              <a:t>: A special mathematical </a:t>
            </a:r>
            <a:r>
              <a:rPr lang="en-US" dirty="0" smtClean="0"/>
              <a:t>sigmoid function </a:t>
            </a:r>
            <a:r>
              <a:rPr lang="en-US" dirty="0"/>
              <a:t>it uses </a:t>
            </a:r>
            <a:r>
              <a:rPr lang="en-US" dirty="0" smtClean="0"/>
              <a:t> </a:t>
            </a:r>
          </a:p>
          <a:p>
            <a:pPr lvl="1"/>
            <a:r>
              <a:rPr lang="en-US" dirty="0" smtClean="0"/>
              <a:t>Regression</a:t>
            </a:r>
            <a:r>
              <a:rPr lang="en-US" dirty="0"/>
              <a:t>: Combines a weight vector with observations to create an </a:t>
            </a:r>
            <a:r>
              <a:rPr lang="en-US" dirty="0" smtClean="0"/>
              <a:t>answer</a:t>
            </a:r>
          </a:p>
          <a:p>
            <a:pPr marL="457200" lvl="1" indent="0">
              <a:buNone/>
            </a:pPr>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287</a:t>
            </a:fld>
            <a:endParaRPr lang="en-US"/>
          </a:p>
        </p:txBody>
      </p:sp>
      <p:sp>
        <p:nvSpPr>
          <p:cNvPr id="12" name="Title 11"/>
          <p:cNvSpPr txBox="1">
            <a:spLocks noGrp="1"/>
          </p:cNvSpPr>
          <p:nvPr>
            <p:ph type="title"/>
          </p:nvPr>
        </p:nvSpPr>
        <p:spPr>
          <a:xfrm>
            <a:off x="395536" y="345748"/>
            <a:ext cx="6120680" cy="707886"/>
          </a:xfrm>
          <a:prstGeom prst="rect">
            <a:avLst/>
          </a:prstGeom>
          <a:noFill/>
        </p:spPr>
        <p:txBody>
          <a:bodyPr wrap="square" rtlCol="0">
            <a:spAutoFit/>
          </a:bodyPr>
          <a:lstStyle/>
          <a:p>
            <a:pPr fontAlgn="auto">
              <a:spcAft>
                <a:spcPts val="0"/>
              </a:spcAft>
            </a:pPr>
            <a:r>
              <a:rPr lang="en-US" sz="4000" b="1" dirty="0" smtClean="0"/>
              <a:t>Sigmoid/Logistic Function</a:t>
            </a:r>
            <a:endParaRPr lang="en-US" sz="4000" b="1"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5605666"/>
            <a:ext cx="2322957" cy="384048"/>
          </a:xfrm>
          <a:prstGeom prst="rect">
            <a:avLst/>
          </a:prstGeom>
        </p:spPr>
      </p:pic>
    </p:spTree>
    <p:extLst>
      <p:ext uri="{BB962C8B-B14F-4D97-AF65-F5344CB8AC3E}">
        <p14:creationId xmlns:p14="http://schemas.microsoft.com/office/powerpoint/2010/main" val="2393307589"/>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60338"/>
            <a:ext cx="6991350" cy="765175"/>
          </a:xfrm>
          <a:prstGeom prst="rect">
            <a:avLst/>
          </a:prstGeom>
        </p:spPr>
        <p:txBody>
          <a:bodyPr>
            <a:normAutofit/>
          </a:bodyPr>
          <a:lstStyle/>
          <a:p>
            <a:pPr algn="l"/>
            <a:r>
              <a:rPr lang="en-IN" dirty="0" smtClean="0"/>
              <a:t>Sigmoid </a:t>
            </a:r>
            <a:r>
              <a:rPr lang="en-IN" dirty="0"/>
              <a:t>Function</a:t>
            </a:r>
            <a:endParaRPr lang="en-US" dirty="0"/>
          </a:p>
        </p:txBody>
      </p:sp>
      <p:sp>
        <p:nvSpPr>
          <p:cNvPr id="6" name="Text Placeholder 2">
            <a:extLst>
              <a:ext uri="{FF2B5EF4-FFF2-40B4-BE49-F238E27FC236}">
                <a16:creationId xmlns:a16="http://schemas.microsoft.com/office/drawing/2014/main" id="{C69014E2-E178-1947-9158-0831963D7DEA}"/>
              </a:ext>
            </a:extLst>
          </p:cNvPr>
          <p:cNvSpPr>
            <a:spLocks noGrp="1"/>
          </p:cNvSpPr>
          <p:nvPr>
            <p:ph type="body" sz="quarter" idx="4294967295"/>
          </p:nvPr>
        </p:nvSpPr>
        <p:spPr>
          <a:xfrm>
            <a:off x="-31376" y="1600200"/>
            <a:ext cx="4271963" cy="3314700"/>
          </a:xfrm>
        </p:spPr>
        <p:txBody>
          <a:bodyPr>
            <a:normAutofit fontScale="85000" lnSpcReduction="20000"/>
          </a:bodyPr>
          <a:lstStyle/>
          <a:p>
            <a:r>
              <a:rPr lang="en-US" dirty="0"/>
              <a:t>Any function that takes the shape of ‘S’ is called a sigmoid function</a:t>
            </a:r>
          </a:p>
          <a:p>
            <a:r>
              <a:rPr lang="en-US" dirty="0"/>
              <a:t>Maps input horizon to a bounded, symmetrical output range</a:t>
            </a:r>
          </a:p>
          <a:p>
            <a:r>
              <a:rPr lang="en-US" dirty="0"/>
              <a:t>Examples:</a:t>
            </a:r>
          </a:p>
          <a:p>
            <a:pPr lvl="1"/>
            <a:r>
              <a:rPr lang="en-US" dirty="0"/>
              <a:t>Logistic Function</a:t>
            </a:r>
          </a:p>
          <a:p>
            <a:pPr lvl="1"/>
            <a:r>
              <a:rPr lang="en-US" dirty="0"/>
              <a:t>Hyperbolic </a:t>
            </a:r>
            <a:r>
              <a:rPr lang="en-US" dirty="0" smtClean="0"/>
              <a:t>Tangent</a:t>
            </a:r>
            <a:endParaRPr lang="en-US" dirty="0"/>
          </a:p>
        </p:txBody>
      </p:sp>
      <p:pic>
        <p:nvPicPr>
          <p:cNvPr id="2" name="Picture 1">
            <a:extLst>
              <a:ext uri="{FF2B5EF4-FFF2-40B4-BE49-F238E27FC236}">
                <a16:creationId xmlns:a16="http://schemas.microsoft.com/office/drawing/2014/main" id="{7009CAF1-0A67-8E49-9CE3-B75280C27013}"/>
              </a:ext>
            </a:extLst>
          </p:cNvPr>
          <p:cNvPicPr>
            <a:picLocks noChangeAspect="1"/>
          </p:cNvPicPr>
          <p:nvPr/>
        </p:nvPicPr>
        <p:blipFill>
          <a:blip r:embed="rId2"/>
          <a:stretch>
            <a:fillRect/>
          </a:stretch>
        </p:blipFill>
        <p:spPr>
          <a:xfrm>
            <a:off x="4343400" y="1600200"/>
            <a:ext cx="4387205" cy="2193603"/>
          </a:xfrm>
          <a:prstGeom prst="rect">
            <a:avLst/>
          </a:prstGeom>
        </p:spPr>
      </p:pic>
      <p:pic>
        <p:nvPicPr>
          <p:cNvPr id="3" name="Picture 2">
            <a:extLst>
              <a:ext uri="{FF2B5EF4-FFF2-40B4-BE49-F238E27FC236}">
                <a16:creationId xmlns:a16="http://schemas.microsoft.com/office/drawing/2014/main" id="{216EAC8E-D300-6E49-933A-574CBD1F3A02}"/>
              </a:ext>
            </a:extLst>
          </p:cNvPr>
          <p:cNvPicPr>
            <a:picLocks noChangeAspect="1"/>
          </p:cNvPicPr>
          <p:nvPr/>
        </p:nvPicPr>
        <p:blipFill>
          <a:blip r:embed="rId3"/>
          <a:stretch>
            <a:fillRect/>
          </a:stretch>
        </p:blipFill>
        <p:spPr>
          <a:xfrm>
            <a:off x="4572000" y="4114800"/>
            <a:ext cx="2848925" cy="2176463"/>
          </a:xfrm>
          <a:prstGeom prst="rect">
            <a:avLst/>
          </a:prstGeom>
        </p:spPr>
      </p:pic>
    </p:spTree>
    <p:extLst>
      <p:ext uri="{BB962C8B-B14F-4D97-AF65-F5344CB8AC3E}">
        <p14:creationId xmlns:p14="http://schemas.microsoft.com/office/powerpoint/2010/main" val="44643335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60338"/>
            <a:ext cx="6991350" cy="765175"/>
          </a:xfrm>
          <a:prstGeom prst="rect">
            <a:avLst/>
          </a:prstGeom>
        </p:spPr>
        <p:txBody>
          <a:bodyPr>
            <a:normAutofit/>
          </a:bodyPr>
          <a:lstStyle/>
          <a:p>
            <a:pPr algn="l"/>
            <a:r>
              <a:rPr lang="en-IN" dirty="0" smtClean="0"/>
              <a:t>Sigmoid </a:t>
            </a:r>
            <a:r>
              <a:rPr lang="en-IN" dirty="0"/>
              <a:t>Function</a:t>
            </a:r>
            <a:endParaRPr lang="en-US" dirty="0"/>
          </a:p>
        </p:txBody>
      </p:sp>
      <p:sp>
        <p:nvSpPr>
          <p:cNvPr id="6" name="Text Placeholder 2">
            <a:extLst>
              <a:ext uri="{FF2B5EF4-FFF2-40B4-BE49-F238E27FC236}">
                <a16:creationId xmlns:a16="http://schemas.microsoft.com/office/drawing/2014/main" id="{C69014E2-E178-1947-9158-0831963D7DEA}"/>
              </a:ext>
            </a:extLst>
          </p:cNvPr>
          <p:cNvSpPr>
            <a:spLocks noGrp="1"/>
          </p:cNvSpPr>
          <p:nvPr>
            <p:ph type="body" sz="quarter" idx="4294967295"/>
          </p:nvPr>
        </p:nvSpPr>
        <p:spPr>
          <a:xfrm>
            <a:off x="76200" y="1371600"/>
            <a:ext cx="7620000" cy="2628900"/>
          </a:xfrm>
        </p:spPr>
        <p:txBody>
          <a:bodyPr>
            <a:normAutofit fontScale="85000" lnSpcReduction="10000"/>
          </a:bodyPr>
          <a:lstStyle/>
          <a:p>
            <a:r>
              <a:rPr lang="en-US" dirty="0"/>
              <a:t>Known as ‘squashing function’</a:t>
            </a:r>
          </a:p>
          <a:p>
            <a:r>
              <a:rPr lang="en-US" dirty="0"/>
              <a:t>Logistic function (a variant of sigmoid) bounds the output between 0 and 1</a:t>
            </a:r>
          </a:p>
          <a:p>
            <a:r>
              <a:rPr lang="en-US" dirty="0"/>
              <a:t>Conditional probability of a random variable can be expressed as a sigmoid (logistic) function</a:t>
            </a:r>
          </a:p>
          <a:p>
            <a:pPr marL="0" indent="0">
              <a:buNone/>
            </a:pPr>
            <a:r>
              <a:rPr lang="en-US" dirty="0"/>
              <a:t>		</a:t>
            </a:r>
            <a:endParaRPr lang="en-US" i="1" dirty="0"/>
          </a:p>
        </p:txBody>
      </p:sp>
      <p:pic>
        <p:nvPicPr>
          <p:cNvPr id="2" name="Picture 1">
            <a:extLst>
              <a:ext uri="{FF2B5EF4-FFF2-40B4-BE49-F238E27FC236}">
                <a16:creationId xmlns:a16="http://schemas.microsoft.com/office/drawing/2014/main" id="{6F060C2F-D930-7448-8226-F386E2EB2E03}"/>
              </a:ext>
            </a:extLst>
          </p:cNvPr>
          <p:cNvPicPr>
            <a:picLocks noChangeAspect="1"/>
          </p:cNvPicPr>
          <p:nvPr/>
        </p:nvPicPr>
        <p:blipFill>
          <a:blip r:embed="rId2"/>
          <a:stretch>
            <a:fillRect/>
          </a:stretch>
        </p:blipFill>
        <p:spPr>
          <a:xfrm>
            <a:off x="3124200" y="3733800"/>
            <a:ext cx="3314700" cy="2539145"/>
          </a:xfrm>
          <a:prstGeom prst="rect">
            <a:avLst/>
          </a:prstGeom>
        </p:spPr>
      </p:pic>
    </p:spTree>
    <p:extLst>
      <p:ext uri="{BB962C8B-B14F-4D97-AF65-F5344CB8AC3E}">
        <p14:creationId xmlns:p14="http://schemas.microsoft.com/office/powerpoint/2010/main" val="249362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Robotics</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46250"/>
            <a:ext cx="8259763" cy="4610100"/>
          </a:xfrm>
          <a:prstGeom prst="rect">
            <a:avLst/>
          </a:prstGeom>
        </p:spPr>
      </p:pic>
    </p:spTree>
    <p:extLst>
      <p:ext uri="{BB962C8B-B14F-4D97-AF65-F5344CB8AC3E}">
        <p14:creationId xmlns:p14="http://schemas.microsoft.com/office/powerpoint/2010/main" val="133322546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representation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8"/>
                <a:ext cx="7886700" cy="3505522"/>
              </a:xfrm>
            </p:spPr>
            <p:txBody>
              <a:bodyPr>
                <a:noAutofit/>
              </a:bodyPr>
              <a:lstStyle/>
              <a:p>
                <a:r>
                  <a:rPr lang="en-US" sz="2700" dirty="0"/>
                  <a:t>Want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0≤</m:t>
                        </m:r>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≤1</m:t>
                    </m:r>
                  </m:oMath>
                </a14:m>
                <a:endParaRPr lang="en-US" sz="2700" dirty="0"/>
              </a:p>
              <a:p>
                <a:endParaRPr lang="en-US" sz="2700" dirty="0"/>
              </a:p>
              <a:p>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m:t>
                    </m:r>
                    <m:r>
                      <a:rPr lang="en-US" sz="2700" i="1">
                        <a:latin typeface="Cambria Math" panose="02040503050406030204" pitchFamily="18" charset="0"/>
                      </a:rPr>
                      <m:t>𝑔</m:t>
                    </m:r>
                    <m:d>
                      <m:dPr>
                        <m:ctrlPr>
                          <a:rPr lang="en-US" sz="2700" i="1">
                            <a:latin typeface="Cambria Math" panose="02040503050406030204" pitchFamily="18" charset="0"/>
                          </a:rPr>
                        </m:ctrlPr>
                      </m:dPr>
                      <m:e>
                        <m:sSup>
                          <m:sSupPr>
                            <m:ctrlPr>
                              <a:rPr lang="en-US" sz="2700" i="1">
                                <a:latin typeface="Cambria Math" panose="02040503050406030204" pitchFamily="18" charset="0"/>
                              </a:rPr>
                            </m:ctrlPr>
                          </m:sSupPr>
                          <m:e>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e>
                    </m:d>
                    <m:r>
                      <a:rPr lang="en-US" sz="2700">
                        <a:latin typeface="Cambria Math" panose="02040503050406030204" pitchFamily="18" charset="0"/>
                      </a:rPr>
                      <m:t>,</m:t>
                    </m:r>
                  </m:oMath>
                </a14:m>
                <a:r>
                  <a:rPr lang="en-US" sz="2700" dirty="0"/>
                  <a:t> </a:t>
                </a:r>
                <a:br>
                  <a:rPr lang="en-US" sz="2700" dirty="0"/>
                </a:br>
                <a:r>
                  <a:rPr lang="en-US" sz="2700" dirty="0"/>
                  <a:t/>
                </a:r>
                <a:br>
                  <a:rPr lang="en-US" sz="2700" dirty="0"/>
                </a:br>
                <a:r>
                  <a:rPr lang="en-US" sz="2700" dirty="0"/>
                  <a:t>where </a:t>
                </a:r>
                <a14:m>
                  <m:oMath xmlns:m="http://schemas.openxmlformats.org/officeDocument/2006/math">
                    <m:r>
                      <a:rPr lang="en-US" sz="2700" i="1">
                        <a:latin typeface="Cambria Math" panose="02040503050406030204" pitchFamily="18" charset="0"/>
                      </a:rPr>
                      <m:t>𝑔</m:t>
                    </m:r>
                    <m:d>
                      <m:dPr>
                        <m:ctrlPr>
                          <a:rPr lang="en-US" sz="2700" i="1">
                            <a:latin typeface="Cambria Math" panose="02040503050406030204" pitchFamily="18" charset="0"/>
                          </a:rPr>
                        </m:ctrlPr>
                      </m:dPr>
                      <m:e>
                        <m:r>
                          <a:rPr lang="en-US" sz="2700" i="1">
                            <a:latin typeface="Cambria Math" panose="02040503050406030204" pitchFamily="18" charset="0"/>
                          </a:rPr>
                          <m:t>𝑧</m:t>
                        </m:r>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1</m:t>
                        </m:r>
                      </m:num>
                      <m:den>
                        <m:r>
                          <a:rPr lang="en-US" sz="2700" i="1">
                            <a:latin typeface="Cambria Math" panose="02040503050406030204" pitchFamily="18" charset="0"/>
                          </a:rPr>
                          <m:t>1+</m:t>
                        </m:r>
                        <m:sSup>
                          <m:sSupPr>
                            <m:ctrlPr>
                              <a:rPr lang="en-US" sz="2700" i="1">
                                <a:latin typeface="Cambria Math" panose="02040503050406030204" pitchFamily="18" charset="0"/>
                              </a:rPr>
                            </m:ctrlPr>
                          </m:sSupPr>
                          <m:e>
                            <m:r>
                              <a:rPr lang="en-US" sz="2700" i="1">
                                <a:latin typeface="Cambria Math" panose="02040503050406030204" pitchFamily="18" charset="0"/>
                              </a:rPr>
                              <m:t>𝑒</m:t>
                            </m:r>
                          </m:e>
                          <m:sup>
                            <m:r>
                              <a:rPr lang="en-US" sz="2700" i="1">
                                <a:latin typeface="Cambria Math" panose="02040503050406030204" pitchFamily="18" charset="0"/>
                              </a:rPr>
                              <m:t>−</m:t>
                            </m:r>
                            <m:r>
                              <a:rPr lang="en-US" sz="2700" i="1">
                                <a:latin typeface="Cambria Math" panose="02040503050406030204" pitchFamily="18" charset="0"/>
                              </a:rPr>
                              <m:t>𝑧</m:t>
                            </m:r>
                          </m:sup>
                        </m:sSup>
                      </m:den>
                    </m:f>
                  </m:oMath>
                </a14:m>
                <a:endParaRPr lang="en-US" sz="2700" dirty="0"/>
              </a:p>
              <a:p>
                <a:endParaRPr lang="en-US" sz="2700" dirty="0"/>
              </a:p>
              <a:p>
                <a:r>
                  <a:rPr lang="en-US" sz="2700" dirty="0"/>
                  <a:t>Sigmoid function</a:t>
                </a:r>
              </a:p>
              <a:p>
                <a:r>
                  <a:rPr lang="en-US" sz="2700" dirty="0"/>
                  <a:t>Logistic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4029"/>
              </a:xfrm>
              <a:blipFill>
                <a:blip r:embed="rId2"/>
                <a:stretch>
                  <a:fillRect l="-1623" t="-3129" b="-9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572000" y="2226468"/>
                <a:ext cx="4050853" cy="1190326"/>
              </a:xfrm>
              <a:prstGeom prst="rect">
                <a:avLst/>
              </a:prstGeom>
              <a:ln w="38100">
                <a:solidFill>
                  <a:srgbClr val="00B05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𝜃</m:t>
                          </m:r>
                        </m:sub>
                      </m:sSub>
                      <m:d>
                        <m:dPr>
                          <m:ctrlPr>
                            <a:rPr lang="en-US" sz="3600" i="1">
                              <a:latin typeface="Cambria Math" panose="02040503050406030204" pitchFamily="18" charset="0"/>
                            </a:rPr>
                          </m:ctrlPr>
                        </m:dPr>
                        <m:e>
                          <m:r>
                            <a:rPr lang="en-US" sz="3600" i="1">
                              <a:latin typeface="Cambria Math" panose="02040503050406030204" pitchFamily="18" charset="0"/>
                            </a:rPr>
                            <m:t>𝑥</m:t>
                          </m:r>
                        </m:e>
                      </m:d>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𝜃</m:t>
                                  </m:r>
                                </m:e>
                                <m:sup>
                                  <m:r>
                                    <a:rPr lang="en-US" sz="3600" i="1">
                                      <a:latin typeface="Cambria Math" panose="02040503050406030204" pitchFamily="18" charset="0"/>
                                    </a:rPr>
                                    <m:t>⊤</m:t>
                                  </m:r>
                                </m:sup>
                              </m:sSup>
                              <m:r>
                                <a:rPr lang="en-US" sz="3600" i="1">
                                  <a:latin typeface="Cambria Math" panose="02040503050406030204" pitchFamily="18" charset="0"/>
                                </a:rPr>
                                <m:t>𝑥</m:t>
                              </m:r>
                            </m:sup>
                          </m:sSup>
                        </m:den>
                      </m:f>
                    </m:oMath>
                  </m:oMathPara>
                </a14:m>
                <a:endParaRPr lang="en-US" sz="3600" dirty="0"/>
              </a:p>
            </p:txBody>
          </p:sp>
        </mc:Choice>
        <mc:Fallback xmlns="">
          <p:sp>
            <p:nvSpPr>
              <p:cNvPr id="4" name="Rectangle 3"/>
              <p:cNvSpPr>
                <a:spLocks noRot="1" noChangeAspect="1" noMove="1" noResize="1" noEditPoints="1" noAdjustHandles="1" noChangeArrowheads="1" noChangeShapeType="1" noTextEdit="1"/>
              </p:cNvSpPr>
              <p:nvPr/>
            </p:nvSpPr>
            <p:spPr>
              <a:xfrm>
                <a:off x="6096000" y="1825624"/>
                <a:ext cx="5292474" cy="1556260"/>
              </a:xfrm>
              <a:prstGeom prst="rect">
                <a:avLst/>
              </a:prstGeom>
              <a:blipFill>
                <a:blip r:embed="rId3"/>
                <a:stretch>
                  <a:fillRect/>
                </a:stretch>
              </a:blipFill>
              <a:ln w="38100">
                <a:solidFill>
                  <a:srgbClr val="00B050"/>
                </a:solidFill>
              </a:ln>
            </p:spPr>
            <p:txBody>
              <a:bodyPr/>
              <a:lstStyle/>
              <a:p>
                <a:r>
                  <a:rPr lang="en-US">
                    <a:noFill/>
                  </a:rPr>
                  <a:t> </a:t>
                </a:r>
              </a:p>
            </p:txBody>
          </p:sp>
        </mc:Fallback>
      </mc:AlternateContent>
      <p:pic>
        <p:nvPicPr>
          <p:cNvPr id="1026" name="Picture 2" descr="https://upload.wikimedia.org/wikipedia/commons/thumb/8/88/Logistic-curve.svg/32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0278" y="3606782"/>
            <a:ext cx="3344840" cy="22264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6399611" y="5654501"/>
                <a:ext cx="32840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𝑧</m:t>
                      </m:r>
                    </m:oMath>
                  </m:oMathPara>
                </a14:m>
                <a:endParaRPr lang="en-US" sz="1800" dirty="0"/>
              </a:p>
            </p:txBody>
          </p:sp>
        </mc:Choice>
        <mc:Fallback xmlns="">
          <p:sp>
            <p:nvSpPr>
              <p:cNvPr id="5" name="Rectangle 4"/>
              <p:cNvSpPr>
                <a:spLocks noRot="1" noChangeAspect="1" noMove="1" noResize="1" noEditPoints="1" noAdjustHandles="1" noChangeArrowheads="1" noChangeShapeType="1" noTextEdit="1"/>
              </p:cNvSpPr>
              <p:nvPr/>
            </p:nvSpPr>
            <p:spPr>
              <a:xfrm>
                <a:off x="8532814" y="6396335"/>
                <a:ext cx="43786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54269" y="4430504"/>
                <a:ext cx="710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𝑔</m:t>
                      </m:r>
                      <m:r>
                        <a:rPr lang="en-US" sz="1800" i="1">
                          <a:latin typeface="Cambria Math" panose="02040503050406030204" pitchFamily="18" charset="0"/>
                        </a:rPr>
                        <m:t>(</m:t>
                      </m:r>
                      <m:r>
                        <a:rPr lang="en-US" sz="1800" i="1">
                          <a:latin typeface="Cambria Math" panose="02040503050406030204" pitchFamily="18" charset="0"/>
                        </a:rPr>
                        <m:t>𝑧</m:t>
                      </m:r>
                      <m:r>
                        <a:rPr lang="en-US" sz="1800" i="1">
                          <a:latin typeface="Cambria Math" panose="02040503050406030204" pitchFamily="18" charset="0"/>
                        </a:rPr>
                        <m:t>)</m:t>
                      </m:r>
                    </m:oMath>
                  </m:oMathPara>
                </a14:m>
                <a:endParaRPr lang="en-US" sz="1800" dirty="0"/>
              </a:p>
            </p:txBody>
          </p:sp>
        </mc:Choice>
        <mc:Fallback xmlns="">
          <p:sp>
            <p:nvSpPr>
              <p:cNvPr id="7" name="Rectangle 6"/>
              <p:cNvSpPr>
                <a:spLocks noRot="1" noChangeAspect="1" noMove="1" noResize="1" noEditPoints="1" noAdjustHandles="1" noChangeArrowheads="1" noChangeShapeType="1" noTextEdit="1"/>
              </p:cNvSpPr>
              <p:nvPr/>
            </p:nvSpPr>
            <p:spPr>
              <a:xfrm>
                <a:off x="5939026" y="4764338"/>
                <a:ext cx="857222" cy="461665"/>
              </a:xfrm>
              <a:prstGeom prst="rect">
                <a:avLst/>
              </a:prstGeom>
              <a:blipFill>
                <a:blip r:embed="rId6"/>
                <a:stretch>
                  <a:fillRect r="-1418" b="-18667"/>
                </a:stretch>
              </a:blipFill>
            </p:spPr>
            <p:txBody>
              <a:bodyPr/>
              <a:lstStyle/>
              <a:p>
                <a:r>
                  <a:rPr lang="en-US">
                    <a:noFill/>
                  </a:rPr>
                  <a:t> </a:t>
                </a:r>
              </a:p>
            </p:txBody>
          </p:sp>
        </mc:Fallback>
      </mc:AlternateContent>
      <p:sp>
        <p:nvSpPr>
          <p:cNvPr id="8"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396777290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hypothesis output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oMath>
                </a14:m>
                <a:r>
                  <a:rPr lang="en-US" sz="2400" dirty="0"/>
                  <a:t> estimated probability that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=1</m:t>
                    </m:r>
                  </m:oMath>
                </a14:m>
                <a:r>
                  <a:rPr lang="en-US" sz="2400" dirty="0"/>
                  <a:t> on input </a:t>
                </a:r>
                <a14:m>
                  <m:oMath xmlns:m="http://schemas.openxmlformats.org/officeDocument/2006/math">
                    <m:r>
                      <a:rPr lang="en-US" sz="2400" i="1">
                        <a:latin typeface="Cambria Math" panose="02040503050406030204" pitchFamily="18" charset="0"/>
                      </a:rPr>
                      <m:t>𝑥</m:t>
                    </m:r>
                  </m:oMath>
                </a14:m>
                <a:endParaRPr lang="en-US" sz="2400" dirty="0"/>
              </a:p>
              <a:p>
                <a:endParaRPr lang="en-US" sz="2400" dirty="0"/>
              </a:p>
              <a:p>
                <a:r>
                  <a:rPr lang="en-US" sz="2400" dirty="0"/>
                  <a:t>Example: If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a:rPr lang="en-US" sz="2400">
                                    <a:latin typeface="Cambria Math" panose="02040503050406030204" pitchFamily="18" charset="0"/>
                                  </a:rPr>
                                  <m:t>1</m:t>
                                </m:r>
                              </m:sub>
                            </m:sSub>
                          </m:e>
                        </m:eqAr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m:t>
                            </m:r>
                          </m:e>
                          <m:e>
                            <m:r>
                              <m:rPr>
                                <m:sty m:val="p"/>
                              </m:rPr>
                              <a:rPr lang="en-US" sz="2400">
                                <a:latin typeface="Cambria Math" panose="02040503050406030204" pitchFamily="18" charset="0"/>
                              </a:rPr>
                              <m:t>tumorSize</m:t>
                            </m:r>
                          </m:e>
                        </m:eqArr>
                      </m:e>
                    </m:d>
                  </m:oMath>
                </a14:m>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oMath>
                </a14:m>
                <a:r>
                  <a:rPr lang="en-US" sz="2400" dirty="0"/>
                  <a:t> 0.7</a:t>
                </a:r>
              </a:p>
              <a:p>
                <a:endParaRPr lang="en-US" sz="2400" dirty="0"/>
              </a:p>
              <a:p>
                <a:r>
                  <a:rPr lang="en-US" sz="2400" dirty="0"/>
                  <a:t>Tell patient that 70% chance of tumor being malignant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80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2773352307"/>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14:m>
                  <m:oMathPara xmlns:m="http://schemas.openxmlformats.org/officeDocument/2006/math">
                    <m:oMathParaPr>
                      <m:jc m:val="left"/>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m:t>
                      </m:r>
                      <m:r>
                        <a:rPr lang="en-US" sz="2700" i="1">
                          <a:latin typeface="Cambria Math" panose="02040503050406030204" pitchFamily="18" charset="0"/>
                        </a:rPr>
                        <m:t>𝑔</m:t>
                      </m:r>
                      <m:d>
                        <m:dPr>
                          <m:ctrlPr>
                            <a:rPr lang="en-US" sz="2700" i="1">
                              <a:latin typeface="Cambria Math" panose="02040503050406030204" pitchFamily="18" charset="0"/>
                            </a:rPr>
                          </m:ctrlPr>
                        </m:dPr>
                        <m:e>
                          <m:sSup>
                            <m:sSupPr>
                              <m:ctrlPr>
                                <a:rPr lang="en-US" sz="2700" i="1">
                                  <a:latin typeface="Cambria Math" panose="02040503050406030204" pitchFamily="18" charset="0"/>
                                </a:rPr>
                              </m:ctrlPr>
                            </m:sSupPr>
                            <m:e>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e>
                      </m:d>
                    </m:oMath>
                  </m:oMathPara>
                </a14:m>
                <a:endParaRPr lang="en-US" sz="2700" dirty="0"/>
              </a:p>
              <a:p>
                <a:pPr marL="0" indent="0">
                  <a:buNone/>
                </a:pPr>
                <a14:m>
                  <m:oMathPara xmlns:m="http://schemas.openxmlformats.org/officeDocument/2006/math">
                    <m:oMathParaPr>
                      <m:jc m:val="left"/>
                    </m:oMathParaPr>
                    <m:oMath xmlns:m="http://schemas.openxmlformats.org/officeDocument/2006/math">
                      <m:r>
                        <a:rPr lang="en-US" sz="2700" i="1">
                          <a:latin typeface="Cambria Math" panose="02040503050406030204" pitchFamily="18" charset="0"/>
                        </a:rPr>
                        <m:t>𝑔</m:t>
                      </m:r>
                      <m:d>
                        <m:dPr>
                          <m:ctrlPr>
                            <a:rPr lang="en-US" sz="2700" i="1">
                              <a:latin typeface="Cambria Math" panose="02040503050406030204" pitchFamily="18" charset="0"/>
                            </a:rPr>
                          </m:ctrlPr>
                        </m:dPr>
                        <m:e>
                          <m:r>
                            <a:rPr lang="en-US" sz="2700" i="1">
                              <a:latin typeface="Cambria Math" panose="02040503050406030204" pitchFamily="18" charset="0"/>
                            </a:rPr>
                            <m:t>𝑧</m:t>
                          </m:r>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1</m:t>
                          </m:r>
                        </m:num>
                        <m:den>
                          <m:r>
                            <a:rPr lang="en-US" sz="2700" i="1">
                              <a:latin typeface="Cambria Math" panose="02040503050406030204" pitchFamily="18" charset="0"/>
                            </a:rPr>
                            <m:t>1+</m:t>
                          </m:r>
                          <m:sSup>
                            <m:sSupPr>
                              <m:ctrlPr>
                                <a:rPr lang="en-US" sz="2700" i="1">
                                  <a:latin typeface="Cambria Math" panose="02040503050406030204" pitchFamily="18" charset="0"/>
                                </a:rPr>
                              </m:ctrlPr>
                            </m:sSupPr>
                            <m:e>
                              <m:r>
                                <a:rPr lang="en-US" sz="2700" i="1">
                                  <a:latin typeface="Cambria Math" panose="02040503050406030204" pitchFamily="18" charset="0"/>
                                </a:rPr>
                                <m:t>𝑒</m:t>
                              </m:r>
                            </m:e>
                            <m:sup>
                              <m:r>
                                <a:rPr lang="en-US" sz="2700" i="1">
                                  <a:latin typeface="Cambria Math" panose="02040503050406030204" pitchFamily="18" charset="0"/>
                                </a:rPr>
                                <m:t>−</m:t>
                              </m:r>
                              <m:r>
                                <a:rPr lang="en-US" sz="2700" i="1">
                                  <a:latin typeface="Cambria Math" panose="02040503050406030204" pitchFamily="18" charset="0"/>
                                </a:rPr>
                                <m:t>𝑧</m:t>
                              </m:r>
                            </m:sup>
                          </m:sSup>
                        </m:den>
                      </m:f>
                    </m:oMath>
                  </m:oMathPara>
                </a14:m>
                <a:endParaRPr lang="en-US" sz="2700" dirty="0"/>
              </a:p>
              <a:p>
                <a:endParaRPr lang="en-US" sz="2700" dirty="0"/>
              </a:p>
              <a:p>
                <a:pPr marL="0" indent="0">
                  <a:buNone/>
                </a:pPr>
                <a:r>
                  <a:rPr lang="en-US" sz="2700" dirty="0"/>
                  <a:t>Suppose predict “y = 1” if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≥0.5</m:t>
                    </m:r>
                  </m:oMath>
                </a14:m>
                <a:endParaRPr lang="en-US" sz="2700" dirty="0"/>
              </a:p>
              <a:p>
                <a:pPr marL="0" indent="0">
                  <a:buNone/>
                </a:pPr>
                <a:r>
                  <a:rPr lang="en-US" sz="2700" dirty="0"/>
                  <a:t>                                                                        </a:t>
                </a:r>
                <a14:m>
                  <m:oMath xmlns:m="http://schemas.openxmlformats.org/officeDocument/2006/math">
                    <m:sSup>
                      <m:sSupPr>
                        <m:ctrlPr>
                          <a:rPr lang="en-US" sz="2700" i="1">
                            <a:latin typeface="Cambria Math" panose="02040503050406030204" pitchFamily="18" charset="0"/>
                          </a:rPr>
                        </m:ctrlPr>
                      </m:sSupPr>
                      <m:e>
                        <m:r>
                          <a:rPr lang="en-US" sz="2700" i="1">
                            <a:latin typeface="Cambria Math" panose="02040503050406030204" pitchFamily="18" charset="0"/>
                          </a:rPr>
                          <m:t>𝑧</m:t>
                        </m:r>
                        <m:r>
                          <a:rPr lang="en-US" sz="2700" i="1">
                            <a:latin typeface="Cambria Math" panose="02040503050406030204" pitchFamily="18" charset="0"/>
                          </a:rPr>
                          <m:t>= </m:t>
                        </m:r>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r>
                      <a:rPr lang="en-US" sz="2700" i="1">
                        <a:latin typeface="Cambria Math" panose="02040503050406030204" pitchFamily="18" charset="0"/>
                      </a:rPr>
                      <m:t>≥0</m:t>
                    </m:r>
                  </m:oMath>
                </a14:m>
                <a:endParaRPr lang="en-US" sz="2700" dirty="0"/>
              </a:p>
              <a:p>
                <a:pPr marL="0" indent="0">
                  <a:buNone/>
                </a:pPr>
                <a:r>
                  <a:rPr lang="en-US" sz="2700" dirty="0"/>
                  <a:t>                predict “y = 0” if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&lt;0.5</m:t>
                    </m:r>
                  </m:oMath>
                </a14:m>
                <a:endParaRPr lang="en-US" sz="2700" dirty="0"/>
              </a:p>
              <a:p>
                <a:pPr marL="0" indent="0">
                  <a:buNone/>
                </a:pPr>
                <a:r>
                  <a:rPr lang="en-US" sz="2700" dirty="0"/>
                  <a:t>                                                                        </a:t>
                </a:r>
                <a14:m>
                  <m:oMath xmlns:m="http://schemas.openxmlformats.org/officeDocument/2006/math">
                    <m:sSup>
                      <m:sSupPr>
                        <m:ctrlPr>
                          <a:rPr lang="en-US" sz="2700" i="1">
                            <a:latin typeface="Cambria Math" panose="02040503050406030204" pitchFamily="18" charset="0"/>
                          </a:rPr>
                        </m:ctrlPr>
                      </m:sSupPr>
                      <m:e>
                        <m:r>
                          <a:rPr lang="en-US" sz="2700" i="1">
                            <a:latin typeface="Cambria Math" panose="02040503050406030204" pitchFamily="18" charset="0"/>
                          </a:rPr>
                          <m:t>𝑧</m:t>
                        </m:r>
                        <m:r>
                          <a:rPr lang="en-US" sz="2700" i="1">
                            <a:latin typeface="Cambria Math" panose="02040503050406030204" pitchFamily="18" charset="0"/>
                          </a:rPr>
                          <m:t>= </m:t>
                        </m:r>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r>
                      <a:rPr lang="en-US" sz="2700" i="1">
                        <a:latin typeface="Cambria Math" panose="02040503050406030204" pitchFamily="18" charset="0"/>
                      </a:rPr>
                      <m:t>&lt;0</m:t>
                    </m:r>
                  </m:oMath>
                </a14:m>
                <a:endParaRPr lang="en-US" sz="2700" dirty="0"/>
              </a:p>
              <a:p>
                <a:pPr marL="0" indent="0">
                  <a:buNone/>
                </a:pPr>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97" b="-2801"/>
                </a:stretch>
              </a:blipFill>
            </p:spPr>
            <p:txBody>
              <a:bodyPr/>
              <a:lstStyle/>
              <a:p>
                <a:r>
                  <a:rPr lang="en-US">
                    <a:noFill/>
                  </a:rPr>
                  <a:t> </a:t>
                </a:r>
              </a:p>
            </p:txBody>
          </p:sp>
        </mc:Fallback>
      </mc:AlternateContent>
      <p:pic>
        <p:nvPicPr>
          <p:cNvPr id="4" name="Picture 2" descr="https://upload.wikimedia.org/wikipedia/commons/thumb/8/88/Logistic-curve.svg/320px-Logistic-curv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135" y="1234285"/>
            <a:ext cx="3344840" cy="22264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6547892" y="3259047"/>
                <a:ext cx="132954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m:t>
                          </m:r>
                        </m:sup>
                      </m:sSup>
                      <m:r>
                        <a:rPr lang="en-US" sz="2400" i="1">
                          <a:latin typeface="Cambria Math" panose="02040503050406030204" pitchFamily="18" charset="0"/>
                        </a:rPr>
                        <m:t>𝑥</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8730522" y="3202396"/>
                <a:ext cx="177272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038127" y="2058006"/>
                <a:ext cx="8844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𝑔</m:t>
                      </m:r>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6717502" y="1601008"/>
                <a:ext cx="1081899" cy="584775"/>
              </a:xfrm>
              <a:prstGeom prst="rect">
                <a:avLst/>
              </a:prstGeom>
              <a:blipFill>
                <a:blip r:embed="rId5"/>
                <a:stretch>
                  <a:fillRect/>
                </a:stretch>
              </a:blipFill>
            </p:spPr>
            <p:txBody>
              <a:bodyPr/>
              <a:lstStyle/>
              <a:p>
                <a:r>
                  <a:rPr lang="en-US">
                    <a:noFill/>
                  </a:rPr>
                  <a:t> </a:t>
                </a:r>
              </a:p>
            </p:txBody>
          </p:sp>
        </mc:Fallback>
      </mc:AlternateContent>
      <p:sp>
        <p:nvSpPr>
          <p:cNvPr id="7"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368314093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Decision boundary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19067" y="1814841"/>
                <a:ext cx="5924933" cy="3263504"/>
              </a:xfrm>
            </p:spPr>
            <p:txBody>
              <a:bodyPr>
                <a:normAutofit lnSpcReduction="10000"/>
              </a:bodyPr>
              <a:lstStyle/>
              <a:p>
                <a14:m>
                  <m:oMath xmlns:m="http://schemas.openxmlformats.org/officeDocument/2006/math">
                    <m:sSub>
                      <m:sSubPr>
                        <m:ctrlPr>
                          <a:rPr lang="en-US" sz="2700" i="1" smtClean="0">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m:t>
                    </m:r>
                    <m:r>
                      <a:rPr lang="en-US" sz="2700" i="1">
                        <a:latin typeface="Cambria Math" panose="02040503050406030204" pitchFamily="18" charset="0"/>
                      </a:rPr>
                      <m:t>𝑔</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0</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1</m:t>
                        </m:r>
                      </m:sub>
                    </m:sSub>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2</m:t>
                        </m:r>
                      </m:sub>
                    </m:sSub>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m:t>
                    </m:r>
                  </m:oMath>
                </a14:m>
                <a:endParaRPr lang="en-US" sz="2700" dirty="0"/>
              </a:p>
              <a:p>
                <a:endParaRPr lang="en-US" sz="2700" dirty="0"/>
              </a:p>
              <a:p>
                <a:pPr marL="0" indent="0">
                  <a:buNone/>
                </a:pPr>
                <a:r>
                  <a:rPr lang="en-US" sz="2700" dirty="0"/>
                  <a:t>E.g.,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0</m:t>
                        </m:r>
                      </m:sub>
                    </m:sSub>
                    <m:r>
                      <a:rPr lang="en-US" sz="2700" i="1">
                        <a:latin typeface="Cambria Math" panose="02040503050406030204" pitchFamily="18" charset="0"/>
                      </a:rPr>
                      <m:t>=−3</m:t>
                    </m:r>
                    <m:r>
                      <a:rPr lang="en-US" sz="2700">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 </m:t>
                        </m:r>
                        <m:r>
                          <a:rPr lang="en-US" sz="2700" i="1">
                            <a:latin typeface="Cambria Math" panose="02040503050406030204" pitchFamily="18" charset="0"/>
                          </a:rPr>
                          <m:t>𝜃</m:t>
                        </m:r>
                      </m:e>
                      <m:sub>
                        <m:r>
                          <a:rPr lang="en-US" sz="2700" i="1">
                            <a:latin typeface="Cambria Math" panose="02040503050406030204" pitchFamily="18" charset="0"/>
                          </a:rPr>
                          <m:t>1</m:t>
                        </m:r>
                      </m:sub>
                    </m:sSub>
                    <m:r>
                      <a:rPr lang="en-US" sz="2700" i="1">
                        <a:latin typeface="Cambria Math" panose="02040503050406030204" pitchFamily="18" charset="0"/>
                      </a:rPr>
                      <m:t>=1,  </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2</m:t>
                        </m:r>
                      </m:sub>
                    </m:sSub>
                    <m:r>
                      <a:rPr lang="en-US" sz="2700" i="1">
                        <a:latin typeface="Cambria Math" panose="02040503050406030204" pitchFamily="18" charset="0"/>
                      </a:rPr>
                      <m:t>=1</m:t>
                    </m:r>
                  </m:oMath>
                </a14:m>
                <a:endParaRPr lang="en-US" sz="2700" dirty="0"/>
              </a:p>
              <a:p>
                <a:endParaRPr lang="en-US" sz="2700" dirty="0"/>
              </a:p>
              <a:p>
                <a:endParaRPr lang="en-US" sz="2700" dirty="0"/>
              </a:p>
              <a:p>
                <a:r>
                  <a:rPr lang="en-US" sz="2700" dirty="0"/>
                  <a:t>Predict “</a:t>
                </a:r>
                <a14:m>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=1</m:t>
                    </m:r>
                  </m:oMath>
                </a14:m>
                <a:r>
                  <a:rPr lang="en-US" sz="2700" dirty="0"/>
                  <a:t>” if </a:t>
                </a:r>
                <a14:m>
                  <m:oMath xmlns:m="http://schemas.openxmlformats.org/officeDocument/2006/math">
                    <m:r>
                      <a:rPr lang="en-US" sz="2700" i="1">
                        <a:latin typeface="Cambria Math" panose="02040503050406030204" pitchFamily="18" charset="0"/>
                      </a:rPr>
                      <m:t>−3+</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≥0</m:t>
                    </m:r>
                  </m:oMath>
                </a14:m>
                <a:endParaRPr lang="en-US" sz="2700" dirty="0" smtClean="0"/>
              </a:p>
              <a:p>
                <a:r>
                  <a:rPr lang="en-US" sz="2700" dirty="0" err="1" smtClean="0"/>
                  <a:t>i.e</a:t>
                </a:r>
                <a:r>
                  <a:rPr lang="en-US" sz="2700" dirty="0" smtClean="0"/>
                  <a:t>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m:t>
                    </m:r>
                    <m:r>
                      <a:rPr lang="en-US" sz="2700" b="0" i="1" smtClean="0">
                        <a:latin typeface="Cambria Math" panose="02040503050406030204" pitchFamily="18" charset="0"/>
                      </a:rPr>
                      <m:t>3</m:t>
                    </m:r>
                  </m:oMath>
                </a14:m>
                <a:endParaRPr lang="en-US" sz="2700" dirty="0"/>
              </a:p>
              <a:p>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19067" y="1814841"/>
                <a:ext cx="5924933" cy="3263504"/>
              </a:xfrm>
              <a:blipFill rotWithShape="0">
                <a:blip r:embed="rId2"/>
                <a:stretch>
                  <a:fillRect l="-1955" b="-3551"/>
                </a:stretch>
              </a:blipFill>
            </p:spPr>
            <p:txBody>
              <a:bodyPr/>
              <a:lstStyle/>
              <a:p>
                <a:r>
                  <a:rPr lang="en-US">
                    <a:noFill/>
                  </a:rPr>
                  <a:t> </a:t>
                </a:r>
              </a:p>
            </p:txBody>
          </p:sp>
        </mc:Fallback>
      </mc:AlternateContent>
      <p:grpSp>
        <p:nvGrpSpPr>
          <p:cNvPr id="27" name="Group 26"/>
          <p:cNvGrpSpPr/>
          <p:nvPr/>
        </p:nvGrpSpPr>
        <p:grpSpPr>
          <a:xfrm>
            <a:off x="-6927" y="1828800"/>
            <a:ext cx="3839264" cy="2307786"/>
            <a:chOff x="380120" y="1825625"/>
            <a:chExt cx="6601068" cy="3967909"/>
          </a:xfrm>
        </p:grpSpPr>
        <p:cxnSp>
          <p:nvCxnSpPr>
            <p:cNvPr id="4" name="Straight Connector 3"/>
            <p:cNvCxnSpPr/>
            <p:nvPr/>
          </p:nvCxnSpPr>
          <p:spPr>
            <a:xfrm>
              <a:off x="1213434" y="1993507"/>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flipV="1">
              <a:off x="960215" y="5053232"/>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3495352" y="5237898"/>
              <a:ext cx="1922350" cy="555636"/>
            </a:xfrm>
            <a:prstGeom prst="rect">
              <a:avLst/>
            </a:prstGeom>
          </p:spPr>
          <p:txBody>
            <a:bodyPr wrap="none">
              <a:spAutoFit/>
            </a:bodyPr>
            <a:lstStyle/>
            <a:p>
              <a:r>
                <a:rPr lang="en-US" sz="1500" dirty="0"/>
                <a:t>Tumor Size</a:t>
              </a:r>
            </a:p>
          </p:txBody>
        </p:sp>
        <p:sp>
          <p:nvSpPr>
            <p:cNvPr id="7" name="Rectangle 6"/>
            <p:cNvSpPr/>
            <p:nvPr/>
          </p:nvSpPr>
          <p:spPr>
            <a:xfrm>
              <a:off x="380120" y="3268422"/>
              <a:ext cx="871491" cy="555636"/>
            </a:xfrm>
            <a:prstGeom prst="rect">
              <a:avLst/>
            </a:prstGeom>
          </p:spPr>
          <p:txBody>
            <a:bodyPr wrap="none">
              <a:spAutoFit/>
            </a:bodyPr>
            <a:lstStyle/>
            <a:p>
              <a:r>
                <a:rPr lang="en-US" sz="1500" dirty="0"/>
                <a:t>Age</a:t>
              </a:r>
            </a:p>
          </p:txBody>
        </p:sp>
        <p:sp>
          <p:nvSpPr>
            <p:cNvPr id="8" name="Multiply 7"/>
            <p:cNvSpPr/>
            <p:nvPr/>
          </p:nvSpPr>
          <p:spPr>
            <a:xfrm>
              <a:off x="2343294" y="223425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9" name="Isosceles Triangle 8"/>
            <p:cNvSpPr/>
            <p:nvPr/>
          </p:nvSpPr>
          <p:spPr>
            <a:xfrm>
              <a:off x="2522477" y="454550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Isosceles Triangle 9"/>
            <p:cNvSpPr/>
            <p:nvPr/>
          </p:nvSpPr>
          <p:spPr>
            <a:xfrm>
              <a:off x="1599124" y="4350829"/>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Multiply 10"/>
            <p:cNvSpPr/>
            <p:nvPr/>
          </p:nvSpPr>
          <p:spPr>
            <a:xfrm>
              <a:off x="3759685" y="215688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2" name="Multiply 11"/>
            <p:cNvSpPr/>
            <p:nvPr/>
          </p:nvSpPr>
          <p:spPr>
            <a:xfrm>
              <a:off x="4390476" y="315312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3" name="Multiply 12"/>
            <p:cNvSpPr/>
            <p:nvPr/>
          </p:nvSpPr>
          <p:spPr>
            <a:xfrm>
              <a:off x="3904957" y="339262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4" name="Multiply 13"/>
            <p:cNvSpPr/>
            <p:nvPr/>
          </p:nvSpPr>
          <p:spPr>
            <a:xfrm>
              <a:off x="4592200" y="246860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5" name="Isosceles Triangle 14"/>
            <p:cNvSpPr/>
            <p:nvPr/>
          </p:nvSpPr>
          <p:spPr>
            <a:xfrm>
              <a:off x="1568400" y="337199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Isosceles Triangle 15"/>
            <p:cNvSpPr/>
            <p:nvPr/>
          </p:nvSpPr>
          <p:spPr>
            <a:xfrm>
              <a:off x="2163351" y="376047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Isosceles Triangle 16"/>
            <p:cNvSpPr/>
            <p:nvPr/>
          </p:nvSpPr>
          <p:spPr>
            <a:xfrm>
              <a:off x="3068110" y="38872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Isosceles Triangle 17"/>
            <p:cNvSpPr/>
            <p:nvPr/>
          </p:nvSpPr>
          <p:spPr>
            <a:xfrm>
              <a:off x="1239029" y="260705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Multiply 19"/>
            <p:cNvSpPr/>
            <p:nvPr/>
          </p:nvSpPr>
          <p:spPr>
            <a:xfrm>
              <a:off x="3113842" y="252412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 name="Multiply 20"/>
            <p:cNvSpPr/>
            <p:nvPr/>
          </p:nvSpPr>
          <p:spPr>
            <a:xfrm>
              <a:off x="4820810" y="3995920"/>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2" name="Isosceles Triangle 21"/>
            <p:cNvSpPr/>
            <p:nvPr/>
          </p:nvSpPr>
          <p:spPr>
            <a:xfrm>
              <a:off x="2410207" y="3260860"/>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Multiply 22"/>
            <p:cNvSpPr/>
            <p:nvPr/>
          </p:nvSpPr>
          <p:spPr>
            <a:xfrm>
              <a:off x="2964348" y="182562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cxnSp>
          <p:nvCxnSpPr>
            <p:cNvPr id="24" name="Straight Connector 23"/>
            <p:cNvCxnSpPr/>
            <p:nvPr/>
          </p:nvCxnSpPr>
          <p:spPr>
            <a:xfrm>
              <a:off x="1480720" y="1993507"/>
              <a:ext cx="4023360" cy="3130061"/>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sp>
        <p:nvSpPr>
          <p:cNvPr id="28" name="Footer Placeholder 3"/>
          <p:cNvSpPr>
            <a:spLocks noGrp="1"/>
          </p:cNvSpPr>
          <p:nvPr>
            <p:ph type="ftr" sz="quarter" idx="11"/>
          </p:nvPr>
        </p:nvSpPr>
        <p:spPr>
          <a:xfrm>
            <a:off x="7086601" y="5726907"/>
            <a:ext cx="2057400" cy="216693"/>
          </a:xfrm>
        </p:spPr>
        <p:txBody>
          <a:bodyPr/>
          <a:lstStyle/>
          <a:p>
            <a:pPr>
              <a:defRPr/>
            </a:pPr>
            <a:r>
              <a:rPr lang="en-US" sz="1050" dirty="0"/>
              <a:t>Slide credit: Andrew Ng </a:t>
            </a:r>
          </a:p>
        </p:txBody>
      </p:sp>
      <p:sp>
        <p:nvSpPr>
          <p:cNvPr id="19" name="TextBox 18"/>
          <p:cNvSpPr txBox="1"/>
          <p:nvPr/>
        </p:nvSpPr>
        <p:spPr>
          <a:xfrm>
            <a:off x="2803970" y="3730345"/>
            <a:ext cx="397774" cy="338554"/>
          </a:xfrm>
          <a:prstGeom prst="rect">
            <a:avLst/>
          </a:prstGeom>
          <a:noFill/>
        </p:spPr>
        <p:txBody>
          <a:bodyPr wrap="square" rtlCol="0">
            <a:spAutoFit/>
          </a:bodyPr>
          <a:lstStyle/>
          <a:p>
            <a:r>
              <a:rPr lang="en-US" dirty="0" smtClean="0"/>
              <a:t>3</a:t>
            </a:r>
            <a:endParaRPr lang="en-US" dirty="0"/>
          </a:p>
        </p:txBody>
      </p:sp>
      <p:sp>
        <p:nvSpPr>
          <p:cNvPr id="25" name="TextBox 24"/>
          <p:cNvSpPr txBox="1"/>
          <p:nvPr/>
        </p:nvSpPr>
        <p:spPr>
          <a:xfrm>
            <a:off x="1233979" y="3788634"/>
            <a:ext cx="486038" cy="338554"/>
          </a:xfrm>
          <a:prstGeom prst="rect">
            <a:avLst/>
          </a:prstGeom>
          <a:noFill/>
        </p:spPr>
        <p:txBody>
          <a:bodyPr wrap="square" rtlCol="0">
            <a:spAutoFit/>
          </a:bodyPr>
          <a:lstStyle/>
          <a:p>
            <a:r>
              <a:rPr lang="en-US" b="1" dirty="0" smtClean="0"/>
              <a:t>x</a:t>
            </a:r>
            <a:r>
              <a:rPr lang="en-US" b="1" baseline="-25000" dirty="0" smtClean="0"/>
              <a:t>1</a:t>
            </a:r>
            <a:endParaRPr lang="en-US" b="1" baseline="-25000" dirty="0"/>
          </a:p>
        </p:txBody>
      </p:sp>
      <p:sp>
        <p:nvSpPr>
          <p:cNvPr id="29" name="TextBox 28"/>
          <p:cNvSpPr txBox="1"/>
          <p:nvPr/>
        </p:nvSpPr>
        <p:spPr>
          <a:xfrm>
            <a:off x="27893" y="3051316"/>
            <a:ext cx="486038" cy="338554"/>
          </a:xfrm>
          <a:prstGeom prst="rect">
            <a:avLst/>
          </a:prstGeom>
          <a:noFill/>
        </p:spPr>
        <p:txBody>
          <a:bodyPr wrap="square" rtlCol="0">
            <a:spAutoFit/>
          </a:bodyPr>
          <a:lstStyle/>
          <a:p>
            <a:r>
              <a:rPr lang="en-US" b="1" dirty="0" smtClean="0"/>
              <a:t>x</a:t>
            </a:r>
            <a:r>
              <a:rPr lang="en-US" b="1" baseline="-25000" dirty="0"/>
              <a:t>2</a:t>
            </a:r>
          </a:p>
        </p:txBody>
      </p:sp>
    </p:spTree>
    <p:extLst>
      <p:ext uri="{BB962C8B-B14F-4D97-AF65-F5344CB8AC3E}">
        <p14:creationId xmlns:p14="http://schemas.microsoft.com/office/powerpoint/2010/main" val="273509990"/>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98078" y="1507213"/>
                <a:ext cx="6242703" cy="4348646"/>
              </a:xfrm>
            </p:spPr>
            <p:txBody>
              <a:bodyPr>
                <a:normAutofit fontScale="92500"/>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oMath>
                </a14:m>
                <a:r>
                  <a:rPr lang="en-US" sz="2400" i="1" dirty="0">
                    <a:latin typeface="Cambria Math" panose="02040503050406030204" pitchFamily="18" charset="0"/>
                  </a:rPr>
                  <a:t/>
                </a:r>
                <a:br>
                  <a:rPr lang="en-US" sz="2400" i="1" dirty="0">
                    <a:latin typeface="Cambria Math" panose="02040503050406030204" pitchFamily="18" charset="0"/>
                  </a:rPr>
                </a:br>
                <a:r>
                  <a:rPr lang="en-US" sz="2400" i="1" dirty="0">
                    <a:latin typeface="Cambria Math" panose="02040503050406030204" pitchFamily="18" charset="0"/>
                  </a:rPr>
                  <a:t> </a:t>
                </a:r>
                <a14:m>
                  <m:oMath xmlns:m="http://schemas.openxmlformats.org/officeDocument/2006/math">
                    <m:r>
                      <a:rPr lang="en-US" sz="2400" i="1">
                        <a:latin typeface="Cambria Math" panose="02040503050406030204" pitchFamily="18" charset="0"/>
                      </a:rPr>
                      <m:t>                           +</m:t>
                    </m:r>
                  </m:oMath>
                </a14:m>
                <a:r>
                  <a:rPr lang="en-US" sz="240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4</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oMath>
                </a14:m>
                <a:endParaRPr lang="en-US" sz="2400" dirty="0"/>
              </a:p>
              <a:p>
                <a:pPr marL="0" indent="0">
                  <a:buNone/>
                </a:pPr>
                <a:r>
                  <a:rPr lang="en-US" sz="2400" dirty="0" smtClean="0"/>
                  <a:t>E.g</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=−1</m:t>
                    </m:r>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𝜃</m:t>
                        </m:r>
                      </m:e>
                      <m:sub>
                        <m:r>
                          <a:rPr lang="en-US" sz="2400" i="1">
                            <a:latin typeface="Cambria Math" panose="02040503050406030204" pitchFamily="18" charset="0"/>
                          </a:rPr>
                          <m:t>1</m:t>
                        </m:r>
                      </m:sub>
                    </m:sSub>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2</m:t>
                        </m:r>
                      </m:sub>
                    </m:sSub>
                    <m:r>
                      <a:rPr lang="en-US" sz="2400" i="1">
                        <a:latin typeface="Cambria Math" panose="02040503050406030204" pitchFamily="18" charset="0"/>
                      </a:rPr>
                      <m:t>=0,</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3</m:t>
                        </m:r>
                      </m:sub>
                    </m:sSub>
                    <m:r>
                      <a:rPr lang="en-US" sz="2400" i="1">
                        <a:latin typeface="Cambria Math" panose="02040503050406030204" pitchFamily="18" charset="0"/>
                      </a:rPr>
                      <m:t>=1,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4</m:t>
                        </m:r>
                      </m:sub>
                    </m:sSub>
                    <m:r>
                      <a:rPr lang="en-US" sz="2400" i="1">
                        <a:latin typeface="Cambria Math" panose="02040503050406030204" pitchFamily="18" charset="0"/>
                      </a:rPr>
                      <m:t>=1</m:t>
                    </m:r>
                  </m:oMath>
                </a14:m>
                <a:endParaRPr lang="en-US" sz="2400" dirty="0"/>
              </a:p>
              <a:p>
                <a:r>
                  <a:rPr lang="en-US" sz="2400" dirty="0" smtClean="0"/>
                  <a:t>Predict </a:t>
                </a:r>
                <a:r>
                  <a:rPr lang="en-US" sz="2400" dirty="0"/>
                  <a:t>“</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=1</m:t>
                    </m:r>
                  </m:oMath>
                </a14:m>
                <a:r>
                  <a:rPr lang="en-US" sz="2400" dirty="0"/>
                  <a:t>” if </a:t>
                </a:r>
                <a14:m>
                  <m:oMath xmlns:m="http://schemas.openxmlformats.org/officeDocument/2006/math">
                    <m:r>
                      <a:rPr lang="en-US" sz="2400" i="1">
                        <a:latin typeface="Cambria Math" panose="02040503050406030204" pitchFamily="18" charset="0"/>
                      </a:rPr>
                      <m:t>−1+</m:t>
                    </m:r>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≥0</m:t>
                    </m:r>
                  </m:oMath>
                </a14:m>
                <a:endParaRPr lang="en-US" sz="2400" dirty="0" smtClean="0"/>
              </a:p>
              <a:p>
                <a:endParaRPr lang="en-US" sz="2400" dirty="0"/>
              </a:p>
              <a:p>
                <a:endParaRPr lang="en-US" sz="2400" dirty="0" smtClean="0"/>
              </a:p>
              <a:p>
                <a:endParaRPr lang="en-US" sz="2400" dirty="0"/>
              </a:p>
              <a:p>
                <a:endParaRPr lang="en-US" sz="2400" dirty="0" smtClean="0"/>
              </a:p>
              <a:p>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oMath>
                </a14:m>
                <a:r>
                  <a:rPr lang="en-US" sz="240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4</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5</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6</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3</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oMath>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98078" y="1507213"/>
                <a:ext cx="6242703" cy="4348646"/>
              </a:xfrm>
              <a:blipFill rotWithShape="0">
                <a:blip r:embed="rId3"/>
                <a:stretch>
                  <a:fillRect l="-1270" t="-420" b="-1401"/>
                </a:stretch>
              </a:blipFill>
            </p:spPr>
            <p:txBody>
              <a:bodyPr/>
              <a:lstStyle/>
              <a:p>
                <a:r>
                  <a:rPr lang="en-US">
                    <a:noFill/>
                  </a:rPr>
                  <a:t> </a:t>
                </a:r>
              </a:p>
            </p:txBody>
          </p:sp>
        </mc:Fallback>
      </mc:AlternateContent>
      <p:grpSp>
        <p:nvGrpSpPr>
          <p:cNvPr id="25" name="Group 24"/>
          <p:cNvGrpSpPr/>
          <p:nvPr/>
        </p:nvGrpSpPr>
        <p:grpSpPr>
          <a:xfrm>
            <a:off x="177867" y="1313926"/>
            <a:ext cx="2906960" cy="2518567"/>
            <a:chOff x="195648" y="237728"/>
            <a:chExt cx="3875947" cy="3358089"/>
          </a:xfrm>
        </p:grpSpPr>
        <p:cxnSp>
          <p:nvCxnSpPr>
            <p:cNvPr id="4" name="Straight Connector 3"/>
            <p:cNvCxnSpPr/>
            <p:nvPr/>
          </p:nvCxnSpPr>
          <p:spPr>
            <a:xfrm>
              <a:off x="2133622" y="237728"/>
              <a:ext cx="0" cy="315681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flipV="1">
              <a:off x="195648" y="2126283"/>
              <a:ext cx="3875947"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Multiply 7"/>
            <p:cNvSpPr/>
            <p:nvPr/>
          </p:nvSpPr>
          <p:spPr>
            <a:xfrm>
              <a:off x="2978668" y="646002"/>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9" name="Isosceles Triangle 8"/>
            <p:cNvSpPr/>
            <p:nvPr/>
          </p:nvSpPr>
          <p:spPr>
            <a:xfrm>
              <a:off x="1511997" y="1646103"/>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Isosceles Triangle 9"/>
            <p:cNvSpPr/>
            <p:nvPr/>
          </p:nvSpPr>
          <p:spPr>
            <a:xfrm>
              <a:off x="1757817" y="1915034"/>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Isosceles Triangle 10"/>
            <p:cNvSpPr/>
            <p:nvPr/>
          </p:nvSpPr>
          <p:spPr>
            <a:xfrm>
              <a:off x="1653788" y="2380868"/>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Isosceles Triangle 11"/>
            <p:cNvSpPr/>
            <p:nvPr/>
          </p:nvSpPr>
          <p:spPr>
            <a:xfrm>
              <a:off x="2058461" y="1513325"/>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Isosceles Triangle 12"/>
            <p:cNvSpPr/>
            <p:nvPr/>
          </p:nvSpPr>
          <p:spPr>
            <a:xfrm>
              <a:off x="2306592" y="2058709"/>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Multiply 13"/>
            <p:cNvSpPr/>
            <p:nvPr/>
          </p:nvSpPr>
          <p:spPr>
            <a:xfrm>
              <a:off x="998206" y="820778"/>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5" name="Multiply 14"/>
            <p:cNvSpPr/>
            <p:nvPr/>
          </p:nvSpPr>
          <p:spPr>
            <a:xfrm>
              <a:off x="402858" y="1744346"/>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6" name="Multiply 15"/>
            <p:cNvSpPr/>
            <p:nvPr/>
          </p:nvSpPr>
          <p:spPr>
            <a:xfrm>
              <a:off x="3337229" y="1646103"/>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7" name="Multiply 16"/>
            <p:cNvSpPr/>
            <p:nvPr/>
          </p:nvSpPr>
          <p:spPr>
            <a:xfrm>
              <a:off x="1965520" y="3255753"/>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8" name="Multiply 17"/>
            <p:cNvSpPr/>
            <p:nvPr/>
          </p:nvSpPr>
          <p:spPr>
            <a:xfrm>
              <a:off x="564949" y="2979496"/>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9" name="Multiply 18"/>
            <p:cNvSpPr/>
            <p:nvPr/>
          </p:nvSpPr>
          <p:spPr>
            <a:xfrm>
              <a:off x="1837887" y="662356"/>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0" name="Multiply 19"/>
            <p:cNvSpPr/>
            <p:nvPr/>
          </p:nvSpPr>
          <p:spPr>
            <a:xfrm>
              <a:off x="2961424" y="2838725"/>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grpSp>
      <p:grpSp>
        <p:nvGrpSpPr>
          <p:cNvPr id="36" name="Group 35"/>
          <p:cNvGrpSpPr/>
          <p:nvPr/>
        </p:nvGrpSpPr>
        <p:grpSpPr>
          <a:xfrm>
            <a:off x="161588" y="3986829"/>
            <a:ext cx="2906960" cy="2367610"/>
            <a:chOff x="195648" y="3598766"/>
            <a:chExt cx="3875947" cy="3156813"/>
          </a:xfrm>
        </p:grpSpPr>
        <p:grpSp>
          <p:nvGrpSpPr>
            <p:cNvPr id="26" name="Group 25"/>
            <p:cNvGrpSpPr/>
            <p:nvPr/>
          </p:nvGrpSpPr>
          <p:grpSpPr>
            <a:xfrm>
              <a:off x="195648" y="3598766"/>
              <a:ext cx="3875947" cy="3156813"/>
              <a:chOff x="195648" y="3598766"/>
              <a:chExt cx="3875947" cy="3156813"/>
            </a:xfrm>
          </p:grpSpPr>
          <p:cxnSp>
            <p:nvCxnSpPr>
              <p:cNvPr id="22" name="Straight Connector 21"/>
              <p:cNvCxnSpPr/>
              <p:nvPr/>
            </p:nvCxnSpPr>
            <p:spPr>
              <a:xfrm>
                <a:off x="2133622" y="3598766"/>
                <a:ext cx="0" cy="315681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195648" y="5487321"/>
                <a:ext cx="3875947"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30" name="Freeform 29"/>
            <p:cNvSpPr/>
            <p:nvPr/>
          </p:nvSpPr>
          <p:spPr>
            <a:xfrm>
              <a:off x="639483" y="3972123"/>
              <a:ext cx="2499528" cy="2234896"/>
            </a:xfrm>
            <a:custGeom>
              <a:avLst/>
              <a:gdLst>
                <a:gd name="connsiteX0" fmla="*/ 0 w 2541363"/>
                <a:gd name="connsiteY0" fmla="*/ 1376818 h 2219826"/>
                <a:gd name="connsiteX1" fmla="*/ 442259 w 2541363"/>
                <a:gd name="connsiteY1" fmla="*/ 689524 h 2219826"/>
                <a:gd name="connsiteX2" fmla="*/ 1374588 w 2541363"/>
                <a:gd name="connsiteY2" fmla="*/ 61995 h 2219826"/>
                <a:gd name="connsiteX3" fmla="*/ 1954306 w 2541363"/>
                <a:gd name="connsiteY3" fmla="*/ 85901 h 2219826"/>
                <a:gd name="connsiteX4" fmla="*/ 2498165 w 2541363"/>
                <a:gd name="connsiteY4" fmla="*/ 617806 h 2219826"/>
                <a:gd name="connsiteX5" fmla="*/ 2372659 w 2541363"/>
                <a:gd name="connsiteY5" fmla="*/ 1305101 h 2219826"/>
                <a:gd name="connsiteX6" fmla="*/ 1308847 w 2541363"/>
                <a:gd name="connsiteY6" fmla="*/ 910653 h 2219826"/>
                <a:gd name="connsiteX7" fmla="*/ 1852706 w 2541363"/>
                <a:gd name="connsiteY7" fmla="*/ 2010324 h 2219826"/>
                <a:gd name="connsiteX8" fmla="*/ 1261035 w 2541363"/>
                <a:gd name="connsiteY8" fmla="*/ 2219501 h 2219826"/>
                <a:gd name="connsiteX9" fmla="*/ 567765 w 2541363"/>
                <a:gd name="connsiteY9" fmla="*/ 2040206 h 2219826"/>
                <a:gd name="connsiteX10" fmla="*/ 23906 w 2541363"/>
                <a:gd name="connsiteY10" fmla="*/ 1424630 h 2219826"/>
                <a:gd name="connsiteX0" fmla="*/ 0 w 2541363"/>
                <a:gd name="connsiteY0" fmla="*/ 1376818 h 2219788"/>
                <a:gd name="connsiteX1" fmla="*/ 442259 w 2541363"/>
                <a:gd name="connsiteY1" fmla="*/ 689524 h 2219788"/>
                <a:gd name="connsiteX2" fmla="*/ 1374588 w 2541363"/>
                <a:gd name="connsiteY2" fmla="*/ 61995 h 2219788"/>
                <a:gd name="connsiteX3" fmla="*/ 1954306 w 2541363"/>
                <a:gd name="connsiteY3" fmla="*/ 85901 h 2219788"/>
                <a:gd name="connsiteX4" fmla="*/ 2498165 w 2541363"/>
                <a:gd name="connsiteY4" fmla="*/ 617806 h 2219788"/>
                <a:gd name="connsiteX5" fmla="*/ 2372659 w 2541363"/>
                <a:gd name="connsiteY5" fmla="*/ 1305101 h 2219788"/>
                <a:gd name="connsiteX6" fmla="*/ 1308847 w 2541363"/>
                <a:gd name="connsiteY6" fmla="*/ 910653 h 2219788"/>
                <a:gd name="connsiteX7" fmla="*/ 1852706 w 2541363"/>
                <a:gd name="connsiteY7" fmla="*/ 2010324 h 2219788"/>
                <a:gd name="connsiteX8" fmla="*/ 1261035 w 2541363"/>
                <a:gd name="connsiteY8" fmla="*/ 2219501 h 2219788"/>
                <a:gd name="connsiteX9" fmla="*/ 567765 w 2541363"/>
                <a:gd name="connsiteY9" fmla="*/ 2040206 h 2219788"/>
                <a:gd name="connsiteX10" fmla="*/ 41835 w 2541363"/>
                <a:gd name="connsiteY10" fmla="*/ 1472442 h 2219788"/>
                <a:gd name="connsiteX0" fmla="*/ 0 w 2499528"/>
                <a:gd name="connsiteY0" fmla="*/ 1508300 h 2219788"/>
                <a:gd name="connsiteX1" fmla="*/ 400424 w 2499528"/>
                <a:gd name="connsiteY1" fmla="*/ 689524 h 2219788"/>
                <a:gd name="connsiteX2" fmla="*/ 1332753 w 2499528"/>
                <a:gd name="connsiteY2" fmla="*/ 61995 h 2219788"/>
                <a:gd name="connsiteX3" fmla="*/ 1912471 w 2499528"/>
                <a:gd name="connsiteY3" fmla="*/ 85901 h 2219788"/>
                <a:gd name="connsiteX4" fmla="*/ 2456330 w 2499528"/>
                <a:gd name="connsiteY4" fmla="*/ 617806 h 2219788"/>
                <a:gd name="connsiteX5" fmla="*/ 2330824 w 2499528"/>
                <a:gd name="connsiteY5" fmla="*/ 1305101 h 2219788"/>
                <a:gd name="connsiteX6" fmla="*/ 1267012 w 2499528"/>
                <a:gd name="connsiteY6" fmla="*/ 910653 h 2219788"/>
                <a:gd name="connsiteX7" fmla="*/ 1810871 w 2499528"/>
                <a:gd name="connsiteY7" fmla="*/ 2010324 h 2219788"/>
                <a:gd name="connsiteX8" fmla="*/ 1219200 w 2499528"/>
                <a:gd name="connsiteY8" fmla="*/ 2219501 h 2219788"/>
                <a:gd name="connsiteX9" fmla="*/ 525930 w 2499528"/>
                <a:gd name="connsiteY9" fmla="*/ 2040206 h 2219788"/>
                <a:gd name="connsiteX10" fmla="*/ 0 w 2499528"/>
                <a:gd name="connsiteY10" fmla="*/ 1472442 h 2219788"/>
                <a:gd name="connsiteX0" fmla="*/ 0 w 2499528"/>
                <a:gd name="connsiteY0" fmla="*/ 1508300 h 2219788"/>
                <a:gd name="connsiteX1" fmla="*/ 400424 w 2499528"/>
                <a:gd name="connsiteY1" fmla="*/ 689524 h 2219788"/>
                <a:gd name="connsiteX2" fmla="*/ 1332753 w 2499528"/>
                <a:gd name="connsiteY2" fmla="*/ 61995 h 2219788"/>
                <a:gd name="connsiteX3" fmla="*/ 1912471 w 2499528"/>
                <a:gd name="connsiteY3" fmla="*/ 85901 h 2219788"/>
                <a:gd name="connsiteX4" fmla="*/ 2456330 w 2499528"/>
                <a:gd name="connsiteY4" fmla="*/ 617806 h 2219788"/>
                <a:gd name="connsiteX5" fmla="*/ 2330824 w 2499528"/>
                <a:gd name="connsiteY5" fmla="*/ 1305101 h 2219788"/>
                <a:gd name="connsiteX6" fmla="*/ 1267012 w 2499528"/>
                <a:gd name="connsiteY6" fmla="*/ 910653 h 2219788"/>
                <a:gd name="connsiteX7" fmla="*/ 1183341 w 2499528"/>
                <a:gd name="connsiteY7" fmla="*/ 1639783 h 2219788"/>
                <a:gd name="connsiteX8" fmla="*/ 1810871 w 2499528"/>
                <a:gd name="connsiteY8" fmla="*/ 2010324 h 2219788"/>
                <a:gd name="connsiteX9" fmla="*/ 1219200 w 2499528"/>
                <a:gd name="connsiteY9" fmla="*/ 2219501 h 2219788"/>
                <a:gd name="connsiteX10" fmla="*/ 525930 w 2499528"/>
                <a:gd name="connsiteY10" fmla="*/ 2040206 h 2219788"/>
                <a:gd name="connsiteX11" fmla="*/ 0 w 2499528"/>
                <a:gd name="connsiteY11" fmla="*/ 1472442 h 2219788"/>
                <a:gd name="connsiteX0" fmla="*/ 0 w 2499528"/>
                <a:gd name="connsiteY0" fmla="*/ 1508300 h 2234896"/>
                <a:gd name="connsiteX1" fmla="*/ 400424 w 2499528"/>
                <a:gd name="connsiteY1" fmla="*/ 689524 h 2234896"/>
                <a:gd name="connsiteX2" fmla="*/ 1332753 w 2499528"/>
                <a:gd name="connsiteY2" fmla="*/ 61995 h 2234896"/>
                <a:gd name="connsiteX3" fmla="*/ 1912471 w 2499528"/>
                <a:gd name="connsiteY3" fmla="*/ 85901 h 2234896"/>
                <a:gd name="connsiteX4" fmla="*/ 2456330 w 2499528"/>
                <a:gd name="connsiteY4" fmla="*/ 617806 h 2234896"/>
                <a:gd name="connsiteX5" fmla="*/ 2330824 w 2499528"/>
                <a:gd name="connsiteY5" fmla="*/ 1305101 h 2234896"/>
                <a:gd name="connsiteX6" fmla="*/ 1267012 w 2499528"/>
                <a:gd name="connsiteY6" fmla="*/ 910653 h 2234896"/>
                <a:gd name="connsiteX7" fmla="*/ 1183341 w 2499528"/>
                <a:gd name="connsiteY7" fmla="*/ 1639783 h 2234896"/>
                <a:gd name="connsiteX8" fmla="*/ 2211294 w 2499528"/>
                <a:gd name="connsiteY8" fmla="*/ 2159736 h 2234896"/>
                <a:gd name="connsiteX9" fmla="*/ 1219200 w 2499528"/>
                <a:gd name="connsiteY9" fmla="*/ 2219501 h 2234896"/>
                <a:gd name="connsiteX10" fmla="*/ 525930 w 2499528"/>
                <a:gd name="connsiteY10" fmla="*/ 2040206 h 2234896"/>
                <a:gd name="connsiteX11" fmla="*/ 0 w 2499528"/>
                <a:gd name="connsiteY11" fmla="*/ 1472442 h 223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9528" h="2234896">
                  <a:moveTo>
                    <a:pt x="0" y="1508300"/>
                  </a:moveTo>
                  <a:cubicBezTo>
                    <a:pt x="106580" y="1274221"/>
                    <a:pt x="178299" y="930575"/>
                    <a:pt x="400424" y="689524"/>
                  </a:cubicBezTo>
                  <a:cubicBezTo>
                    <a:pt x="622550" y="448473"/>
                    <a:pt x="1080745" y="162599"/>
                    <a:pt x="1332753" y="61995"/>
                  </a:cubicBezTo>
                  <a:cubicBezTo>
                    <a:pt x="1584761" y="-38609"/>
                    <a:pt x="1725208" y="-6734"/>
                    <a:pt x="1912471" y="85901"/>
                  </a:cubicBezTo>
                  <a:cubicBezTo>
                    <a:pt x="2099734" y="178536"/>
                    <a:pt x="2386605" y="414606"/>
                    <a:pt x="2456330" y="617806"/>
                  </a:cubicBezTo>
                  <a:cubicBezTo>
                    <a:pt x="2526055" y="821006"/>
                    <a:pt x="2529044" y="1256293"/>
                    <a:pt x="2330824" y="1305101"/>
                  </a:cubicBezTo>
                  <a:cubicBezTo>
                    <a:pt x="2132604" y="1353909"/>
                    <a:pt x="1458259" y="854873"/>
                    <a:pt x="1267012" y="910653"/>
                  </a:cubicBezTo>
                  <a:cubicBezTo>
                    <a:pt x="1075765" y="966433"/>
                    <a:pt x="1092698" y="1456504"/>
                    <a:pt x="1183341" y="1639783"/>
                  </a:cubicBezTo>
                  <a:cubicBezTo>
                    <a:pt x="1273984" y="1823062"/>
                    <a:pt x="2205318" y="2063116"/>
                    <a:pt x="2211294" y="2159736"/>
                  </a:cubicBezTo>
                  <a:cubicBezTo>
                    <a:pt x="2217270" y="2256356"/>
                    <a:pt x="1500094" y="2239423"/>
                    <a:pt x="1219200" y="2219501"/>
                  </a:cubicBezTo>
                  <a:cubicBezTo>
                    <a:pt x="938306" y="2199579"/>
                    <a:pt x="729130" y="2164716"/>
                    <a:pt x="525930" y="2040206"/>
                  </a:cubicBezTo>
                  <a:cubicBezTo>
                    <a:pt x="322730" y="1915696"/>
                    <a:pt x="168835" y="1713991"/>
                    <a:pt x="0" y="1472442"/>
                  </a:cubicBezTo>
                </a:path>
              </a:pathLst>
            </a:cu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32" name="Oval 31"/>
          <p:cNvSpPr/>
          <p:nvPr/>
        </p:nvSpPr>
        <p:spPr>
          <a:xfrm>
            <a:off x="927617" y="1983575"/>
            <a:ext cx="1407459" cy="1407459"/>
          </a:xfrm>
          <a:prstGeom prst="ellipse">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Footer Placeholder 3"/>
          <p:cNvSpPr>
            <a:spLocks noGrp="1"/>
          </p:cNvSpPr>
          <p:nvPr>
            <p:ph type="ftr" sz="quarter" idx="11"/>
          </p:nvPr>
        </p:nvSpPr>
        <p:spPr>
          <a:xfrm>
            <a:off x="6858000" y="5943019"/>
            <a:ext cx="1981200" cy="292893"/>
          </a:xfrm>
        </p:spPr>
        <p:txBody>
          <a:bodyPr/>
          <a:lstStyle/>
          <a:p>
            <a:pPr>
              <a:defRPr/>
            </a:pPr>
            <a:r>
              <a:rPr lang="en-US" sz="1050" dirty="0"/>
              <a:t>Slide credit: Andrew Ng </a:t>
            </a:r>
          </a:p>
        </p:txBody>
      </p:sp>
      <p:sp>
        <p:nvSpPr>
          <p:cNvPr id="27" name="Title 1"/>
          <p:cNvSpPr>
            <a:spLocks noGrp="1"/>
          </p:cNvSpPr>
          <p:nvPr>
            <p:ph type="title"/>
          </p:nvPr>
        </p:nvSpPr>
        <p:spPr>
          <a:xfrm>
            <a:off x="395536" y="274638"/>
            <a:ext cx="6120680" cy="850106"/>
          </a:xfrm>
        </p:spPr>
        <p:txBody>
          <a:bodyPr/>
          <a:lstStyle/>
          <a:p>
            <a:r>
              <a:rPr lang="en-US" dirty="0" smtClean="0"/>
              <a:t>Nonlinear Decision boundary</a:t>
            </a:r>
            <a:endParaRPr lang="en-US" dirty="0"/>
          </a:p>
        </p:txBody>
      </p:sp>
    </p:spTree>
    <p:extLst>
      <p:ext uri="{BB962C8B-B14F-4D97-AF65-F5344CB8AC3E}">
        <p14:creationId xmlns:p14="http://schemas.microsoft.com/office/powerpoint/2010/main" val="258197092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96918" y="1396808"/>
            <a:ext cx="2803482" cy="584775"/>
          </a:xfrm>
          <a:prstGeom prst="rect">
            <a:avLst/>
          </a:prstGeom>
          <a:noFill/>
        </p:spPr>
        <p:txBody>
          <a:bodyPr wrap="square" rtlCol="0">
            <a:spAutoFit/>
          </a:bodyPr>
          <a:lstStyle/>
          <a:p>
            <a:r>
              <a:rPr lang="en-US" sz="3200" dirty="0"/>
              <a:t>Training set:</a:t>
            </a:r>
          </a:p>
        </p:txBody>
      </p:sp>
      <p:grpSp>
        <p:nvGrpSpPr>
          <p:cNvPr id="20" name="Group 19"/>
          <p:cNvGrpSpPr/>
          <p:nvPr/>
        </p:nvGrpSpPr>
        <p:grpSpPr>
          <a:xfrm>
            <a:off x="457200" y="4825425"/>
            <a:ext cx="6172200" cy="1077218"/>
            <a:chOff x="457200" y="3182757"/>
            <a:chExt cx="5638800" cy="1077218"/>
          </a:xfrm>
        </p:grpSpPr>
        <p:sp>
          <p:nvSpPr>
            <p:cNvPr id="21" name="TextBox 20"/>
            <p:cNvSpPr txBox="1"/>
            <p:nvPr/>
          </p:nvSpPr>
          <p:spPr>
            <a:xfrm>
              <a:off x="457200" y="3182757"/>
              <a:ext cx="5638800" cy="1077218"/>
            </a:xfrm>
            <a:prstGeom prst="rect">
              <a:avLst/>
            </a:prstGeom>
            <a:noFill/>
          </p:spPr>
          <p:txBody>
            <a:bodyPr wrap="square" rtlCol="0">
              <a:spAutoFit/>
            </a:bodyPr>
            <a:lstStyle/>
            <a:p>
              <a:r>
                <a:rPr lang="en-US" sz="3200" dirty="0"/>
                <a:t>How to choose </a:t>
              </a:r>
              <a:r>
                <a:rPr lang="en-US" sz="3200" dirty="0" smtClean="0"/>
                <a:t>parameters (feature weights)    </a:t>
              </a:r>
              <a:r>
                <a:rPr lang="en-US" sz="3200" dirty="0"/>
                <a:t>?</a:t>
              </a:r>
            </a:p>
          </p:txBody>
        </p:sp>
        <p:pic>
          <p:nvPicPr>
            <p:cNvPr id="19" name="Picture 18"/>
            <p:cNvPicPr>
              <a:picLocks noChangeAspect="1"/>
            </p:cNvPicPr>
            <p:nvPr>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a:xfrm>
              <a:off x="3549183" y="3843732"/>
              <a:ext cx="153619" cy="260604"/>
            </a:xfrm>
            <a:prstGeom prst="rect">
              <a:avLst/>
            </a:prstGeom>
          </p:spPr>
        </p:pic>
      </p:gr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22176" y="1481658"/>
            <a:ext cx="5383530" cy="363474"/>
          </a:xfrm>
          <a:prstGeom prst="rect">
            <a:avLst/>
          </a:prstGeom>
        </p:spPr>
      </p:pic>
      <p:sp>
        <p:nvSpPr>
          <p:cNvPr id="12" name="TextBox 11"/>
          <p:cNvSpPr txBox="1"/>
          <p:nvPr/>
        </p:nvSpPr>
        <p:spPr>
          <a:xfrm>
            <a:off x="488868" y="2474026"/>
            <a:ext cx="3352800" cy="584775"/>
          </a:xfrm>
          <a:prstGeom prst="rect">
            <a:avLst/>
          </a:prstGeom>
          <a:noFill/>
        </p:spPr>
        <p:txBody>
          <a:bodyPr wrap="square" rtlCol="0">
            <a:spAutoFit/>
          </a:bodyPr>
          <a:lstStyle/>
          <a:p>
            <a:r>
              <a:rPr lang="en-US" sz="3200" dirty="0"/>
              <a:t>m examples</a:t>
            </a:r>
          </a:p>
        </p:txBody>
      </p:sp>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529584" y="2087880"/>
            <a:ext cx="1499616" cy="1456182"/>
          </a:xfrm>
          <a:prstGeom prst="rect">
            <a:avLst/>
          </a:prstGeom>
        </p:spPr>
      </p:pic>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867400" y="2662809"/>
            <a:ext cx="2244852" cy="306324"/>
          </a:xfrm>
          <a:prstGeom prst="rect">
            <a:avLst/>
          </a:prstGeom>
        </p:spPr>
      </p:pic>
      <p:pic>
        <p:nvPicPr>
          <p:cNvPr id="14" name="Picture 1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09601" y="3637788"/>
            <a:ext cx="2935224" cy="781812"/>
          </a:xfrm>
          <a:prstGeom prst="rect">
            <a:avLst/>
          </a:prstGeom>
        </p:spPr>
      </p:pic>
      <p:sp>
        <p:nvSpPr>
          <p:cNvPr id="13" name="TextBox 12"/>
          <p:cNvSpPr txBox="1"/>
          <p:nvPr/>
        </p:nvSpPr>
        <p:spPr>
          <a:xfrm>
            <a:off x="66676" y="543047"/>
            <a:ext cx="5410200" cy="523220"/>
          </a:xfrm>
          <a:prstGeom prst="rect">
            <a:avLst/>
          </a:prstGeom>
          <a:noFill/>
        </p:spPr>
        <p:txBody>
          <a:bodyPr wrap="square" rtlCol="0">
            <a:spAutoFit/>
          </a:bodyPr>
          <a:lstStyle/>
          <a:p>
            <a:pPr fontAlgn="auto">
              <a:spcAft>
                <a:spcPts val="0"/>
              </a:spcAft>
            </a:pPr>
            <a:r>
              <a:rPr lang="en-US" sz="2800" b="1" dirty="0" smtClean="0"/>
              <a:t>Learning model parameters</a:t>
            </a:r>
            <a:endParaRPr lang="en-US" sz="2800" b="1" dirty="0"/>
          </a:p>
        </p:txBody>
      </p:sp>
    </p:spTree>
    <p:extLst>
      <p:ext uri="{BB962C8B-B14F-4D97-AF65-F5344CB8AC3E}">
        <p14:creationId xmlns:p14="http://schemas.microsoft.com/office/powerpoint/2010/main" val="129861224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Cost function for </a:t>
            </a:r>
            <a:r>
              <a:rPr lang="en-US" b="1" dirty="0"/>
              <a:t>L</a:t>
            </a:r>
            <a:r>
              <a:rPr lang="en-US" b="1" dirty="0" smtClean="0"/>
              <a:t>inear Regression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8379426" cy="3263504"/>
              </a:xfrm>
            </p:spPr>
            <p:txBody>
              <a:bodyPr>
                <a:normAutofit fontScale="92500"/>
              </a:bodyPr>
              <a:lstStyle/>
              <a:p>
                <a:pPr marL="0" indent="0">
                  <a:buNone/>
                </a:pPr>
                <a14:m>
                  <m:oMathPara xmlns:m="http://schemas.openxmlformats.org/officeDocument/2006/math">
                    <m:oMathParaPr>
                      <m:jc m:val="left"/>
                    </m:oMathParaPr>
                    <m:oMath xmlns:m="http://schemas.openxmlformats.org/officeDocument/2006/math">
                      <m:r>
                        <a:rPr lang="en-US" sz="2625" i="1" dirty="0">
                          <a:latin typeface="Cambria Math" panose="02040503050406030204" pitchFamily="18" charset="0"/>
                        </a:rPr>
                        <m:t>𝐽</m:t>
                      </m:r>
                      <m:d>
                        <m:dPr>
                          <m:ctrlPr>
                            <a:rPr lang="en-US" sz="2625" i="1" dirty="0">
                              <a:latin typeface="Cambria Math" panose="02040503050406030204" pitchFamily="18" charset="0"/>
                            </a:rPr>
                          </m:ctrlPr>
                        </m:dPr>
                        <m:e>
                          <m:r>
                            <a:rPr lang="en-US" sz="2625" i="1" dirty="0">
                              <a:latin typeface="Cambria Math" panose="02040503050406030204" pitchFamily="18" charset="0"/>
                            </a:rPr>
                            <m:t>𝜃</m:t>
                          </m:r>
                        </m:e>
                      </m:d>
                      <m:r>
                        <a:rPr lang="en-US" sz="2625" i="1" dirty="0">
                          <a:latin typeface="Cambria Math" panose="02040503050406030204" pitchFamily="18" charset="0"/>
                        </a:rPr>
                        <m:t>=</m:t>
                      </m:r>
                      <m:f>
                        <m:fPr>
                          <m:ctrlPr>
                            <a:rPr lang="en-US" sz="2625" i="1" dirty="0">
                              <a:latin typeface="Cambria Math" panose="02040503050406030204" pitchFamily="18" charset="0"/>
                            </a:rPr>
                          </m:ctrlPr>
                        </m:fPr>
                        <m:num>
                          <m:r>
                            <a:rPr lang="en-US" sz="2625" i="1" dirty="0">
                              <a:latin typeface="Cambria Math" panose="02040503050406030204" pitchFamily="18" charset="0"/>
                            </a:rPr>
                            <m:t>1</m:t>
                          </m:r>
                        </m:num>
                        <m:den>
                          <m:r>
                            <a:rPr lang="en-US" sz="2625" i="1" dirty="0">
                              <a:latin typeface="Cambria Math" panose="02040503050406030204" pitchFamily="18" charset="0"/>
                            </a:rPr>
                            <m:t>2</m:t>
                          </m:r>
                          <m:r>
                            <a:rPr lang="en-US" sz="2625" i="1" dirty="0">
                              <a:latin typeface="Cambria Math" panose="02040503050406030204" pitchFamily="18" charset="0"/>
                            </a:rPr>
                            <m:t>𝑚</m:t>
                          </m:r>
                        </m:den>
                      </m:f>
                      <m:nary>
                        <m:naryPr>
                          <m:chr m:val="∑"/>
                          <m:ctrlPr>
                            <a:rPr lang="en-US" sz="2625" i="1" dirty="0">
                              <a:latin typeface="Cambria Math" panose="02040503050406030204" pitchFamily="18" charset="0"/>
                            </a:rPr>
                          </m:ctrlPr>
                        </m:naryPr>
                        <m:sub>
                          <m:r>
                            <m:rPr>
                              <m:brk m:alnAt="23"/>
                            </m:rPr>
                            <a:rPr lang="en-US" sz="2625" i="1" dirty="0">
                              <a:latin typeface="Cambria Math" panose="02040503050406030204" pitchFamily="18" charset="0"/>
                            </a:rPr>
                            <m:t>𝑖</m:t>
                          </m:r>
                          <m:r>
                            <a:rPr lang="en-US" sz="2625" i="1" dirty="0">
                              <a:latin typeface="Cambria Math" panose="02040503050406030204" pitchFamily="18" charset="0"/>
                            </a:rPr>
                            <m:t>=1</m:t>
                          </m:r>
                        </m:sub>
                        <m:sup>
                          <m:r>
                            <a:rPr lang="en-US" sz="2625" i="1" dirty="0">
                              <a:latin typeface="Cambria Math" panose="02040503050406030204" pitchFamily="18" charset="0"/>
                            </a:rPr>
                            <m:t>𝑚</m:t>
                          </m:r>
                        </m:sup>
                        <m:e>
                          <m:sSup>
                            <m:sSupPr>
                              <m:ctrlPr>
                                <a:rPr lang="en-US" sz="2625" i="1" dirty="0">
                                  <a:latin typeface="Cambria Math" panose="02040503050406030204" pitchFamily="18" charset="0"/>
                                </a:rPr>
                              </m:ctrlPr>
                            </m:sSupPr>
                            <m:e>
                              <m:d>
                                <m:dPr>
                                  <m:ctrlPr>
                                    <a:rPr lang="en-US" sz="2625" i="1" dirty="0">
                                      <a:latin typeface="Cambria Math" panose="02040503050406030204" pitchFamily="18" charset="0"/>
                                    </a:rPr>
                                  </m:ctrlPr>
                                </m:dPr>
                                <m:e>
                                  <m:sSub>
                                    <m:sSubPr>
                                      <m:ctrlPr>
                                        <a:rPr lang="en-US" sz="2625" i="1" dirty="0">
                                          <a:latin typeface="Cambria Math" panose="02040503050406030204" pitchFamily="18" charset="0"/>
                                        </a:rPr>
                                      </m:ctrlPr>
                                    </m:sSubPr>
                                    <m:e>
                                      <m:r>
                                        <a:rPr lang="en-US" sz="2625" i="1" dirty="0">
                                          <a:latin typeface="Cambria Math" panose="02040503050406030204" pitchFamily="18" charset="0"/>
                                        </a:rPr>
                                        <m:t>h</m:t>
                                      </m:r>
                                    </m:e>
                                    <m:sub>
                                      <m:r>
                                        <a:rPr lang="en-US" sz="2625" i="1" dirty="0">
                                          <a:latin typeface="Cambria Math" panose="02040503050406030204" pitchFamily="18" charset="0"/>
                                        </a:rPr>
                                        <m:t>𝜃</m:t>
                                      </m:r>
                                    </m:sub>
                                  </m:sSub>
                                  <m:d>
                                    <m:dPr>
                                      <m:ctrlPr>
                                        <a:rPr lang="en-US" sz="2625" i="1" dirty="0">
                                          <a:latin typeface="Cambria Math" panose="02040503050406030204" pitchFamily="18" charset="0"/>
                                        </a:rPr>
                                      </m:ctrlPr>
                                    </m:dPr>
                                    <m:e>
                                      <m:sSup>
                                        <m:sSupPr>
                                          <m:ctrlPr>
                                            <a:rPr lang="en-US" sz="2625" i="1" dirty="0">
                                              <a:latin typeface="Cambria Math" panose="02040503050406030204" pitchFamily="18" charset="0"/>
                                            </a:rPr>
                                          </m:ctrlPr>
                                        </m:sSupPr>
                                        <m:e>
                                          <m:r>
                                            <a:rPr lang="en-US" sz="2625" i="1" dirty="0">
                                              <a:latin typeface="Cambria Math" panose="02040503050406030204" pitchFamily="18" charset="0"/>
                                            </a:rPr>
                                            <m:t>𝑥</m:t>
                                          </m:r>
                                        </m:e>
                                        <m:sup>
                                          <m:d>
                                            <m:dPr>
                                              <m:ctrlPr>
                                                <a:rPr lang="en-US" sz="2625" i="1" dirty="0">
                                                  <a:latin typeface="Cambria Math" panose="02040503050406030204" pitchFamily="18" charset="0"/>
                                                </a:rPr>
                                              </m:ctrlPr>
                                            </m:dPr>
                                            <m:e>
                                              <m:r>
                                                <a:rPr lang="en-US" sz="2625" i="1" dirty="0">
                                                  <a:latin typeface="Cambria Math" panose="02040503050406030204" pitchFamily="18" charset="0"/>
                                                </a:rPr>
                                                <m:t>𝑖</m:t>
                                              </m:r>
                                            </m:e>
                                          </m:d>
                                        </m:sup>
                                      </m:sSup>
                                    </m:e>
                                  </m:d>
                                  <m:r>
                                    <a:rPr lang="en-US" sz="2625" i="1" dirty="0">
                                      <a:latin typeface="Cambria Math" panose="02040503050406030204" pitchFamily="18" charset="0"/>
                                    </a:rPr>
                                    <m:t>−</m:t>
                                  </m:r>
                                  <m:sSup>
                                    <m:sSupPr>
                                      <m:ctrlPr>
                                        <a:rPr lang="en-US" sz="2625" i="1" dirty="0">
                                          <a:latin typeface="Cambria Math" panose="02040503050406030204" pitchFamily="18" charset="0"/>
                                        </a:rPr>
                                      </m:ctrlPr>
                                    </m:sSupPr>
                                    <m:e>
                                      <m:r>
                                        <a:rPr lang="en-US" sz="2625" i="1" dirty="0">
                                          <a:latin typeface="Cambria Math" panose="02040503050406030204" pitchFamily="18" charset="0"/>
                                        </a:rPr>
                                        <m:t>𝑦</m:t>
                                      </m:r>
                                    </m:e>
                                    <m:sup>
                                      <m:d>
                                        <m:dPr>
                                          <m:ctrlPr>
                                            <a:rPr lang="en-US" sz="2625" i="1" dirty="0">
                                              <a:latin typeface="Cambria Math" panose="02040503050406030204" pitchFamily="18" charset="0"/>
                                            </a:rPr>
                                          </m:ctrlPr>
                                        </m:dPr>
                                        <m:e>
                                          <m:r>
                                            <a:rPr lang="en-US" sz="2625" i="1" dirty="0">
                                              <a:latin typeface="Cambria Math" panose="02040503050406030204" pitchFamily="18" charset="0"/>
                                            </a:rPr>
                                            <m:t>𝑖</m:t>
                                          </m:r>
                                        </m:e>
                                      </m:d>
                                    </m:sup>
                                  </m:sSup>
                                </m:e>
                              </m:d>
                            </m:e>
                            <m:sup>
                              <m:r>
                                <a:rPr lang="en-US" sz="2625" i="1" dirty="0">
                                  <a:latin typeface="Cambria Math" panose="02040503050406030204" pitchFamily="18" charset="0"/>
                                </a:rPr>
                                <m:t>2</m:t>
                              </m:r>
                            </m:sup>
                          </m:sSup>
                        </m:e>
                      </m:nary>
                      <m:r>
                        <a:rPr lang="en-US" sz="2625" i="1" dirty="0">
                          <a:latin typeface="Cambria Math" panose="02040503050406030204" pitchFamily="18" charset="0"/>
                        </a:rPr>
                        <m:t>= </m:t>
                      </m:r>
                      <m:f>
                        <m:fPr>
                          <m:ctrlPr>
                            <a:rPr lang="en-US" sz="2625" i="1" dirty="0">
                              <a:latin typeface="Cambria Math" panose="02040503050406030204" pitchFamily="18" charset="0"/>
                            </a:rPr>
                          </m:ctrlPr>
                        </m:fPr>
                        <m:num>
                          <m:r>
                            <a:rPr lang="en-US" sz="2625" i="1" dirty="0">
                              <a:latin typeface="Cambria Math" panose="02040503050406030204" pitchFamily="18" charset="0"/>
                            </a:rPr>
                            <m:t>1</m:t>
                          </m:r>
                        </m:num>
                        <m:den>
                          <m:r>
                            <a:rPr lang="en-US" sz="2625" i="1" dirty="0">
                              <a:latin typeface="Cambria Math" panose="02040503050406030204" pitchFamily="18" charset="0"/>
                            </a:rPr>
                            <m:t>𝑚</m:t>
                          </m:r>
                        </m:den>
                      </m:f>
                      <m:nary>
                        <m:naryPr>
                          <m:chr m:val="∑"/>
                          <m:ctrlPr>
                            <a:rPr lang="en-US" sz="2625" i="1" dirty="0">
                              <a:latin typeface="Cambria Math" panose="02040503050406030204" pitchFamily="18" charset="0"/>
                            </a:rPr>
                          </m:ctrlPr>
                        </m:naryPr>
                        <m:sub>
                          <m:r>
                            <m:rPr>
                              <m:brk m:alnAt="23"/>
                            </m:rPr>
                            <a:rPr lang="en-US" sz="2625" i="1" dirty="0">
                              <a:latin typeface="Cambria Math" panose="02040503050406030204" pitchFamily="18" charset="0"/>
                            </a:rPr>
                            <m:t>𝑖</m:t>
                          </m:r>
                          <m:r>
                            <a:rPr lang="en-US" sz="2625" i="1" dirty="0">
                              <a:latin typeface="Cambria Math" panose="02040503050406030204" pitchFamily="18" charset="0"/>
                            </a:rPr>
                            <m:t>=1</m:t>
                          </m:r>
                        </m:sub>
                        <m:sup>
                          <m:r>
                            <a:rPr lang="en-US" sz="2625" i="1" dirty="0">
                              <a:latin typeface="Cambria Math" panose="02040503050406030204" pitchFamily="18" charset="0"/>
                            </a:rPr>
                            <m:t>𝑚</m:t>
                          </m:r>
                        </m:sup>
                        <m:e>
                          <m:r>
                            <m:rPr>
                              <m:sty m:val="p"/>
                            </m:rPr>
                            <a:rPr lang="en-US" sz="2625" dirty="0">
                              <a:latin typeface="Cambria Math" panose="02040503050406030204" pitchFamily="18" charset="0"/>
                            </a:rPr>
                            <m:t>Cost</m:t>
                          </m:r>
                          <m:r>
                            <a:rPr lang="en-US" sz="2625" i="1" dirty="0">
                              <a:latin typeface="Cambria Math" panose="02040503050406030204" pitchFamily="18" charset="0"/>
                            </a:rPr>
                            <m:t>(</m:t>
                          </m:r>
                          <m:sSub>
                            <m:sSubPr>
                              <m:ctrlPr>
                                <a:rPr lang="en-US" sz="2625" i="1" dirty="0">
                                  <a:latin typeface="Cambria Math" panose="02040503050406030204" pitchFamily="18" charset="0"/>
                                </a:rPr>
                              </m:ctrlPr>
                            </m:sSubPr>
                            <m:e>
                              <m:r>
                                <a:rPr lang="en-US" sz="2625" i="1" dirty="0">
                                  <a:latin typeface="Cambria Math" panose="02040503050406030204" pitchFamily="18" charset="0"/>
                                </a:rPr>
                                <m:t>h</m:t>
                              </m:r>
                            </m:e>
                            <m:sub>
                              <m:r>
                                <a:rPr lang="en-US" sz="2625" i="1" dirty="0">
                                  <a:latin typeface="Cambria Math" panose="02040503050406030204" pitchFamily="18" charset="0"/>
                                </a:rPr>
                                <m:t>𝜃</m:t>
                              </m:r>
                            </m:sub>
                          </m:sSub>
                          <m:r>
                            <a:rPr lang="en-US" sz="2625" i="1" dirty="0">
                              <a:latin typeface="Cambria Math" panose="02040503050406030204" pitchFamily="18" charset="0"/>
                            </a:rPr>
                            <m:t>(</m:t>
                          </m:r>
                          <m:sSup>
                            <m:sSupPr>
                              <m:ctrlPr>
                                <a:rPr lang="en-US" sz="2625" i="1" dirty="0">
                                  <a:latin typeface="Cambria Math" panose="02040503050406030204" pitchFamily="18" charset="0"/>
                                </a:rPr>
                              </m:ctrlPr>
                            </m:sSupPr>
                            <m:e>
                              <m:r>
                                <a:rPr lang="en-US" sz="2625" i="1" dirty="0">
                                  <a:latin typeface="Cambria Math" panose="02040503050406030204" pitchFamily="18" charset="0"/>
                                </a:rPr>
                                <m:t>𝑥</m:t>
                              </m:r>
                            </m:e>
                            <m:sup>
                              <m:d>
                                <m:dPr>
                                  <m:ctrlPr>
                                    <a:rPr lang="en-US" sz="2625" i="1" dirty="0">
                                      <a:latin typeface="Cambria Math" panose="02040503050406030204" pitchFamily="18" charset="0"/>
                                    </a:rPr>
                                  </m:ctrlPr>
                                </m:dPr>
                                <m:e>
                                  <m:r>
                                    <a:rPr lang="en-US" sz="2625" i="1" dirty="0">
                                      <a:latin typeface="Cambria Math" panose="02040503050406030204" pitchFamily="18" charset="0"/>
                                    </a:rPr>
                                    <m:t>𝑖</m:t>
                                  </m:r>
                                </m:e>
                              </m:d>
                            </m:sup>
                          </m:sSup>
                          <m:r>
                            <a:rPr lang="en-US" sz="2625" i="1" dirty="0">
                              <a:latin typeface="Cambria Math" panose="02040503050406030204" pitchFamily="18" charset="0"/>
                            </a:rPr>
                            <m:t>),</m:t>
                          </m:r>
                          <m:r>
                            <a:rPr lang="en-US" sz="2625" i="1" dirty="0">
                              <a:latin typeface="Cambria Math" panose="02040503050406030204" pitchFamily="18" charset="0"/>
                            </a:rPr>
                            <m:t>𝑦</m:t>
                          </m:r>
                          <m:r>
                            <a:rPr lang="en-US" sz="2625" i="1" dirty="0">
                              <a:latin typeface="Cambria Math" panose="02040503050406030204" pitchFamily="18" charset="0"/>
                            </a:rPr>
                            <m:t>))</m:t>
                          </m:r>
                        </m:e>
                      </m:nary>
                    </m:oMath>
                  </m:oMathPara>
                </a14:m>
                <a:endParaRPr lang="en-US" sz="2925" dirty="0"/>
              </a:p>
              <a:p>
                <a:pPr marL="0" indent="0">
                  <a:buNone/>
                </a:pPr>
                <a:endParaRPr lang="en-US" sz="2625"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3225" dirty="0">
                          <a:latin typeface="Cambria Math" panose="02040503050406030204" pitchFamily="18" charset="0"/>
                        </a:rPr>
                        <m:t>Cost</m:t>
                      </m:r>
                      <m:r>
                        <a:rPr lang="en-US" sz="3225" i="1" dirty="0">
                          <a:latin typeface="Cambria Math" panose="02040503050406030204" pitchFamily="18" charset="0"/>
                        </a:rPr>
                        <m:t>(</m:t>
                      </m:r>
                      <m:sSub>
                        <m:sSubPr>
                          <m:ctrlPr>
                            <a:rPr lang="en-US" sz="3225" i="1" dirty="0">
                              <a:latin typeface="Cambria Math" panose="02040503050406030204" pitchFamily="18" charset="0"/>
                            </a:rPr>
                          </m:ctrlPr>
                        </m:sSubPr>
                        <m:e>
                          <m:r>
                            <a:rPr lang="en-US" sz="3225" i="1" dirty="0">
                              <a:latin typeface="Cambria Math" panose="02040503050406030204" pitchFamily="18" charset="0"/>
                            </a:rPr>
                            <m:t>h</m:t>
                          </m:r>
                        </m:e>
                        <m:sub>
                          <m:r>
                            <a:rPr lang="en-US" sz="3225" i="1" dirty="0">
                              <a:latin typeface="Cambria Math" panose="02040503050406030204" pitchFamily="18" charset="0"/>
                            </a:rPr>
                            <m:t>𝜃</m:t>
                          </m:r>
                        </m:sub>
                      </m:sSub>
                      <m:d>
                        <m:dPr>
                          <m:ctrlPr>
                            <a:rPr lang="en-US" sz="3225" i="1" dirty="0">
                              <a:latin typeface="Cambria Math" panose="02040503050406030204" pitchFamily="18" charset="0"/>
                            </a:rPr>
                          </m:ctrlPr>
                        </m:dPr>
                        <m:e>
                          <m:r>
                            <a:rPr lang="en-US" sz="3225" i="1" dirty="0">
                              <a:latin typeface="Cambria Math" panose="02040503050406030204" pitchFamily="18" charset="0"/>
                            </a:rPr>
                            <m:t>𝑥</m:t>
                          </m:r>
                        </m:e>
                      </m:d>
                      <m:r>
                        <a:rPr lang="en-US" sz="3225" i="1" dirty="0">
                          <a:latin typeface="Cambria Math" panose="02040503050406030204" pitchFamily="18" charset="0"/>
                        </a:rPr>
                        <m:t>,</m:t>
                      </m:r>
                      <m:r>
                        <a:rPr lang="en-US" sz="3225" i="1" dirty="0">
                          <a:latin typeface="Cambria Math" panose="02040503050406030204" pitchFamily="18" charset="0"/>
                        </a:rPr>
                        <m:t>𝑦</m:t>
                      </m:r>
                      <m:r>
                        <a:rPr lang="en-US" sz="3225" i="1" dirty="0">
                          <a:latin typeface="Cambria Math" panose="02040503050406030204" pitchFamily="18" charset="0"/>
                        </a:rPr>
                        <m:t>)=</m:t>
                      </m:r>
                      <m:f>
                        <m:fPr>
                          <m:ctrlPr>
                            <a:rPr lang="en-US" sz="3225" i="1" dirty="0">
                              <a:latin typeface="Cambria Math" panose="02040503050406030204" pitchFamily="18" charset="0"/>
                            </a:rPr>
                          </m:ctrlPr>
                        </m:fPr>
                        <m:num>
                          <m:r>
                            <a:rPr lang="en-US" sz="3225" i="1" dirty="0">
                              <a:latin typeface="Cambria Math" panose="02040503050406030204" pitchFamily="18" charset="0"/>
                            </a:rPr>
                            <m:t>1</m:t>
                          </m:r>
                        </m:num>
                        <m:den>
                          <m:r>
                            <a:rPr lang="en-US" sz="3225" i="1" dirty="0">
                              <a:latin typeface="Cambria Math" panose="02040503050406030204" pitchFamily="18" charset="0"/>
                            </a:rPr>
                            <m:t>2</m:t>
                          </m:r>
                        </m:den>
                      </m:f>
                      <m:sSup>
                        <m:sSupPr>
                          <m:ctrlPr>
                            <a:rPr lang="en-US" sz="3225" i="1" dirty="0">
                              <a:latin typeface="Cambria Math" panose="02040503050406030204" pitchFamily="18" charset="0"/>
                            </a:rPr>
                          </m:ctrlPr>
                        </m:sSupPr>
                        <m:e>
                          <m:d>
                            <m:dPr>
                              <m:ctrlPr>
                                <a:rPr lang="en-US" sz="3225" i="1" dirty="0">
                                  <a:latin typeface="Cambria Math" panose="02040503050406030204" pitchFamily="18" charset="0"/>
                                </a:rPr>
                              </m:ctrlPr>
                            </m:dPr>
                            <m:e>
                              <m:sSub>
                                <m:sSubPr>
                                  <m:ctrlPr>
                                    <a:rPr lang="en-US" sz="3225" i="1" dirty="0">
                                      <a:latin typeface="Cambria Math" panose="02040503050406030204" pitchFamily="18" charset="0"/>
                                    </a:rPr>
                                  </m:ctrlPr>
                                </m:sSubPr>
                                <m:e>
                                  <m:r>
                                    <a:rPr lang="en-US" sz="3225" i="1" dirty="0">
                                      <a:latin typeface="Cambria Math" panose="02040503050406030204" pitchFamily="18" charset="0"/>
                                    </a:rPr>
                                    <m:t>h</m:t>
                                  </m:r>
                                </m:e>
                                <m:sub>
                                  <m:r>
                                    <a:rPr lang="en-US" sz="3225" i="1" dirty="0">
                                      <a:latin typeface="Cambria Math" panose="02040503050406030204" pitchFamily="18" charset="0"/>
                                    </a:rPr>
                                    <m:t>𝜃</m:t>
                                  </m:r>
                                </m:sub>
                              </m:sSub>
                              <m:d>
                                <m:dPr>
                                  <m:ctrlPr>
                                    <a:rPr lang="en-US" sz="3225" i="1" dirty="0">
                                      <a:latin typeface="Cambria Math" panose="02040503050406030204" pitchFamily="18" charset="0"/>
                                    </a:rPr>
                                  </m:ctrlPr>
                                </m:dPr>
                                <m:e>
                                  <m:r>
                                    <a:rPr lang="en-US" sz="3225" i="1" dirty="0">
                                      <a:latin typeface="Cambria Math" panose="02040503050406030204" pitchFamily="18" charset="0"/>
                                    </a:rPr>
                                    <m:t>𝑥</m:t>
                                  </m:r>
                                </m:e>
                              </m:d>
                              <m:r>
                                <a:rPr lang="en-US" sz="3225" i="1" dirty="0">
                                  <a:latin typeface="Cambria Math" panose="02040503050406030204" pitchFamily="18" charset="0"/>
                                </a:rPr>
                                <m:t>−</m:t>
                              </m:r>
                              <m:r>
                                <a:rPr lang="en-US" sz="3225" i="1" dirty="0">
                                  <a:latin typeface="Cambria Math" panose="02040503050406030204" pitchFamily="18" charset="0"/>
                                </a:rPr>
                                <m:t>𝑦</m:t>
                              </m:r>
                            </m:e>
                          </m:d>
                        </m:e>
                        <m:sup>
                          <m:r>
                            <a:rPr lang="en-US" sz="3225" i="1" dirty="0">
                              <a:latin typeface="Cambria Math" panose="02040503050406030204" pitchFamily="18" charset="0"/>
                            </a:rPr>
                            <m:t>2</m:t>
                          </m:r>
                        </m:sup>
                      </m:sSup>
                    </m:oMath>
                  </m:oMathPara>
                </a14:m>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72568" cy="4351338"/>
              </a:xfrm>
              <a:blipFill>
                <a:blip r:embed="rId2"/>
                <a:stretch>
                  <a:fillRect/>
                </a:stretch>
              </a:blipFill>
            </p:spPr>
            <p:txBody>
              <a:bodyPr/>
              <a:lstStyle/>
              <a:p>
                <a:r>
                  <a:rPr lang="en-US">
                    <a:noFill/>
                  </a:rPr>
                  <a:t> </a:t>
                </a:r>
              </a:p>
            </p:txBody>
          </p:sp>
        </mc:Fallback>
      </mc:AlternateContent>
      <p:sp>
        <p:nvSpPr>
          <p:cNvPr id="4" name="Rectangle 3"/>
          <p:cNvSpPr/>
          <p:nvPr/>
        </p:nvSpPr>
        <p:spPr>
          <a:xfrm>
            <a:off x="2107328" y="3496705"/>
            <a:ext cx="5371600" cy="115098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239888008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733579" y="1619611"/>
            <a:ext cx="3533621" cy="461665"/>
          </a:xfrm>
          <a:prstGeom prst="rect">
            <a:avLst/>
          </a:prstGeom>
          <a:noFill/>
        </p:spPr>
        <p:txBody>
          <a:bodyPr wrap="square" rtlCol="0">
            <a:spAutoFit/>
          </a:bodyPr>
          <a:lstStyle/>
          <a:p>
            <a:r>
              <a:rPr lang="en-US" sz="2400" dirty="0"/>
              <a:t>Linear regression:</a:t>
            </a:r>
          </a:p>
        </p:txBody>
      </p:sp>
      <p:pic>
        <p:nvPicPr>
          <p:cNvPr id="6" name="Picture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09050" y="1571625"/>
            <a:ext cx="4219956" cy="651510"/>
          </a:xfrm>
          <a:prstGeom prst="rect">
            <a:avLst/>
          </a:prstGeom>
        </p:spPr>
      </p:pic>
      <p:pic>
        <p:nvPicPr>
          <p:cNvPr id="8" name="Picture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49453" y="2532253"/>
            <a:ext cx="5298948" cy="445770"/>
          </a:xfrm>
          <a:prstGeom prst="rect">
            <a:avLst/>
          </a:prstGeom>
        </p:spPr>
      </p:pic>
      <p:cxnSp>
        <p:nvCxnSpPr>
          <p:cNvPr id="22" name="Straight Connector 21"/>
          <p:cNvCxnSpPr/>
          <p:nvPr/>
        </p:nvCxnSpPr>
        <p:spPr>
          <a:xfrm flipV="1">
            <a:off x="1066800" y="35814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209801" y="5606796"/>
            <a:ext cx="153619" cy="260604"/>
          </a:xfrm>
          <a:prstGeom prst="rect">
            <a:avLst/>
          </a:prstGeom>
        </p:spPr>
      </p:pic>
      <p:pic>
        <p:nvPicPr>
          <p:cNvPr id="13" name="Picture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639883" y="3672671"/>
            <a:ext cx="427939" cy="245059"/>
          </a:xfrm>
          <a:prstGeom prst="rect">
            <a:avLst/>
          </a:prstGeom>
        </p:spPr>
      </p:pic>
      <p:sp>
        <p:nvSpPr>
          <p:cNvPr id="43" name="TextBox 42"/>
          <p:cNvSpPr txBox="1"/>
          <p:nvPr/>
        </p:nvSpPr>
        <p:spPr>
          <a:xfrm>
            <a:off x="1752600" y="3505200"/>
            <a:ext cx="2110092" cy="338554"/>
          </a:xfrm>
          <a:prstGeom prst="rect">
            <a:avLst/>
          </a:prstGeom>
          <a:noFill/>
        </p:spPr>
        <p:txBody>
          <a:bodyPr wrap="square" rtlCol="0">
            <a:spAutoFit/>
          </a:bodyPr>
          <a:lstStyle/>
          <a:p>
            <a:r>
              <a:rPr lang="en-US" dirty="0"/>
              <a:t>“non-convex”</a:t>
            </a:r>
          </a:p>
        </p:txBody>
      </p:sp>
      <p:cxnSp>
        <p:nvCxnSpPr>
          <p:cNvPr id="44" name="Straight Connector 43"/>
          <p:cNvCxnSpPr/>
          <p:nvPr/>
        </p:nvCxnSpPr>
        <p:spPr>
          <a:xfrm flipV="1">
            <a:off x="5410200" y="35814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1816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6553201" y="5606796"/>
            <a:ext cx="153619" cy="260604"/>
          </a:xfrm>
          <a:prstGeom prst="rect">
            <a:avLst/>
          </a:prstGeom>
        </p:spPr>
      </p:pic>
      <p:pic>
        <p:nvPicPr>
          <p:cNvPr id="47" name="Picture 46"/>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7954061" y="3810003"/>
            <a:ext cx="427939" cy="245059"/>
          </a:xfrm>
          <a:prstGeom prst="rect">
            <a:avLst/>
          </a:prstGeom>
        </p:spPr>
      </p:pic>
      <p:sp>
        <p:nvSpPr>
          <p:cNvPr id="48" name="TextBox 47"/>
          <p:cNvSpPr txBox="1"/>
          <p:nvPr/>
        </p:nvSpPr>
        <p:spPr>
          <a:xfrm>
            <a:off x="6248401" y="3505200"/>
            <a:ext cx="1307275" cy="338554"/>
          </a:xfrm>
          <a:prstGeom prst="rect">
            <a:avLst/>
          </a:prstGeom>
          <a:noFill/>
        </p:spPr>
        <p:txBody>
          <a:bodyPr wrap="square" rtlCol="0">
            <a:spAutoFit/>
          </a:bodyPr>
          <a:lstStyle/>
          <a:p>
            <a:r>
              <a:rPr lang="en-US" dirty="0"/>
              <a:t>“convex”</a:t>
            </a:r>
          </a:p>
        </p:txBody>
      </p:sp>
      <p:sp>
        <p:nvSpPr>
          <p:cNvPr id="2" name="Freeform 1"/>
          <p:cNvSpPr/>
          <p:nvPr/>
        </p:nvSpPr>
        <p:spPr>
          <a:xfrm>
            <a:off x="1261534" y="4201366"/>
            <a:ext cx="3005666" cy="1050700"/>
          </a:xfrm>
          <a:custGeom>
            <a:avLst/>
            <a:gdLst>
              <a:gd name="connsiteX0" fmla="*/ 0 w 3005666"/>
              <a:gd name="connsiteY0" fmla="*/ 215192 h 1050700"/>
              <a:gd name="connsiteX1" fmla="*/ 336176 w 3005666"/>
              <a:gd name="connsiteY1" fmla="*/ 94169 h 1050700"/>
              <a:gd name="connsiteX2" fmla="*/ 443753 w 3005666"/>
              <a:gd name="connsiteY2" fmla="*/ 403451 h 1050700"/>
              <a:gd name="connsiteX3" fmla="*/ 739588 w 3005666"/>
              <a:gd name="connsiteY3" fmla="*/ 242086 h 1050700"/>
              <a:gd name="connsiteX4" fmla="*/ 833717 w 3005666"/>
              <a:gd name="connsiteY4" fmla="*/ 806863 h 1050700"/>
              <a:gd name="connsiteX5" fmla="*/ 1116105 w 3005666"/>
              <a:gd name="connsiteY5" fmla="*/ 591710 h 1050700"/>
              <a:gd name="connsiteX6" fmla="*/ 1640541 w 3005666"/>
              <a:gd name="connsiteY6" fmla="*/ 1048910 h 1050700"/>
              <a:gd name="connsiteX7" fmla="*/ 1936376 w 3005666"/>
              <a:gd name="connsiteY7" fmla="*/ 390004 h 1050700"/>
              <a:gd name="connsiteX8" fmla="*/ 2286000 w 3005666"/>
              <a:gd name="connsiteY8" fmla="*/ 632051 h 1050700"/>
              <a:gd name="connsiteX9" fmla="*/ 2649070 w 3005666"/>
              <a:gd name="connsiteY9" fmla="*/ 147957 h 1050700"/>
              <a:gd name="connsiteX10" fmla="*/ 2649070 w 3005666"/>
              <a:gd name="connsiteY10" fmla="*/ 67274 h 1050700"/>
              <a:gd name="connsiteX11" fmla="*/ 2635623 w 3005666"/>
              <a:gd name="connsiteY11" fmla="*/ 94169 h 1050700"/>
              <a:gd name="connsiteX12" fmla="*/ 2662517 w 3005666"/>
              <a:gd name="connsiteY12" fmla="*/ 107616 h 1050700"/>
              <a:gd name="connsiteX13" fmla="*/ 2689411 w 3005666"/>
              <a:gd name="connsiteY13" fmla="*/ 121063 h 1050700"/>
              <a:gd name="connsiteX14" fmla="*/ 2904564 w 3005666"/>
              <a:gd name="connsiteY14" fmla="*/ 174851 h 1050700"/>
              <a:gd name="connsiteX15" fmla="*/ 2998694 w 3005666"/>
              <a:gd name="connsiteY15" fmla="*/ 26933 h 1050700"/>
              <a:gd name="connsiteX16" fmla="*/ 2998694 w 3005666"/>
              <a:gd name="connsiteY16" fmla="*/ 39 h 1050700"/>
              <a:gd name="connsiteX17" fmla="*/ 2998694 w 3005666"/>
              <a:gd name="connsiteY17" fmla="*/ 39 h 10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5666" h="1050700">
                <a:moveTo>
                  <a:pt x="0" y="215192"/>
                </a:moveTo>
                <a:cubicBezTo>
                  <a:pt x="131108" y="138992"/>
                  <a:pt x="262217" y="62792"/>
                  <a:pt x="336176" y="94169"/>
                </a:cubicBezTo>
                <a:cubicBezTo>
                  <a:pt x="410135" y="125546"/>
                  <a:pt x="376518" y="378798"/>
                  <a:pt x="443753" y="403451"/>
                </a:cubicBezTo>
                <a:cubicBezTo>
                  <a:pt x="510988" y="428104"/>
                  <a:pt x="674594" y="174851"/>
                  <a:pt x="739588" y="242086"/>
                </a:cubicBezTo>
                <a:cubicBezTo>
                  <a:pt x="804582" y="309321"/>
                  <a:pt x="770964" y="748592"/>
                  <a:pt x="833717" y="806863"/>
                </a:cubicBezTo>
                <a:cubicBezTo>
                  <a:pt x="896470" y="865134"/>
                  <a:pt x="981634" y="551369"/>
                  <a:pt x="1116105" y="591710"/>
                </a:cubicBezTo>
                <a:cubicBezTo>
                  <a:pt x="1250576" y="632051"/>
                  <a:pt x="1503829" y="1082528"/>
                  <a:pt x="1640541" y="1048910"/>
                </a:cubicBezTo>
                <a:cubicBezTo>
                  <a:pt x="1777253" y="1015292"/>
                  <a:pt x="1828800" y="459481"/>
                  <a:pt x="1936376" y="390004"/>
                </a:cubicBezTo>
                <a:cubicBezTo>
                  <a:pt x="2043953" y="320528"/>
                  <a:pt x="2167218" y="672392"/>
                  <a:pt x="2286000" y="632051"/>
                </a:cubicBezTo>
                <a:cubicBezTo>
                  <a:pt x="2404782" y="591710"/>
                  <a:pt x="2588558" y="242086"/>
                  <a:pt x="2649070" y="147957"/>
                </a:cubicBezTo>
                <a:cubicBezTo>
                  <a:pt x="2709582" y="53828"/>
                  <a:pt x="2651311" y="76239"/>
                  <a:pt x="2649070" y="67274"/>
                </a:cubicBezTo>
                <a:cubicBezTo>
                  <a:pt x="2646829" y="58309"/>
                  <a:pt x="2633382" y="87445"/>
                  <a:pt x="2635623" y="94169"/>
                </a:cubicBezTo>
                <a:cubicBezTo>
                  <a:pt x="2637864" y="100893"/>
                  <a:pt x="2662517" y="107616"/>
                  <a:pt x="2662517" y="107616"/>
                </a:cubicBezTo>
                <a:cubicBezTo>
                  <a:pt x="2671482" y="112098"/>
                  <a:pt x="2649070" y="109857"/>
                  <a:pt x="2689411" y="121063"/>
                </a:cubicBezTo>
                <a:cubicBezTo>
                  <a:pt x="2729752" y="132269"/>
                  <a:pt x="2853017" y="190539"/>
                  <a:pt x="2904564" y="174851"/>
                </a:cubicBezTo>
                <a:cubicBezTo>
                  <a:pt x="2956111" y="159163"/>
                  <a:pt x="2983006" y="56068"/>
                  <a:pt x="2998694" y="26933"/>
                </a:cubicBezTo>
                <a:cubicBezTo>
                  <a:pt x="3014382" y="-2202"/>
                  <a:pt x="2998694" y="39"/>
                  <a:pt x="2998694" y="39"/>
                </a:cubicBezTo>
                <a:lnTo>
                  <a:pt x="2998694" y="3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5634318" y="4195482"/>
            <a:ext cx="2649070" cy="1129662"/>
          </a:xfrm>
          <a:custGeom>
            <a:avLst/>
            <a:gdLst>
              <a:gd name="connsiteX0" fmla="*/ 0 w 2649070"/>
              <a:gd name="connsiteY0" fmla="*/ 0 h 1129662"/>
              <a:gd name="connsiteX1" fmla="*/ 1290917 w 2649070"/>
              <a:gd name="connsiteY1" fmla="*/ 1129553 h 1129662"/>
              <a:gd name="connsiteX2" fmla="*/ 2649070 w 2649070"/>
              <a:gd name="connsiteY2" fmla="*/ 53789 h 1129662"/>
            </a:gdLst>
            <a:ahLst/>
            <a:cxnLst>
              <a:cxn ang="0">
                <a:pos x="connsiteX0" y="connsiteY0"/>
              </a:cxn>
              <a:cxn ang="0">
                <a:pos x="connsiteX1" y="connsiteY1"/>
              </a:cxn>
              <a:cxn ang="0">
                <a:pos x="connsiteX2" y="connsiteY2"/>
              </a:cxn>
            </a:cxnLst>
            <a:rect l="l" t="t" r="r" b="b"/>
            <a:pathLst>
              <a:path w="2649070" h="1129662">
                <a:moveTo>
                  <a:pt x="0" y="0"/>
                </a:moveTo>
                <a:cubicBezTo>
                  <a:pt x="424702" y="560294"/>
                  <a:pt x="849405" y="1120588"/>
                  <a:pt x="1290917" y="1129553"/>
                </a:cubicBezTo>
                <a:cubicBezTo>
                  <a:pt x="1732429" y="1138518"/>
                  <a:pt x="2190749" y="596153"/>
                  <a:pt x="2649070" y="537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136686" y="579701"/>
            <a:ext cx="612068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2800" b="1" dirty="0" smtClean="0">
                <a:latin typeface="Tahoma" charset="0"/>
                <a:ea typeface="+mn-ea"/>
                <a:cs typeface="+mn-cs"/>
              </a:rPr>
              <a:t>MSE Cost Function</a:t>
            </a:r>
            <a:endParaRPr lang="en-US" sz="2800" b="1" dirty="0">
              <a:latin typeface="Tahoma" charset="0"/>
              <a:ea typeface="+mn-ea"/>
              <a:cs typeface="+mn-cs"/>
            </a:endParaRPr>
          </a:p>
        </p:txBody>
      </p:sp>
    </p:spTree>
    <p:extLst>
      <p:ext uri="{BB962C8B-B14F-4D97-AF65-F5344CB8AC3E}">
        <p14:creationId xmlns:p14="http://schemas.microsoft.com/office/powerpoint/2010/main" val="767755024"/>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latin typeface="Tahoma" charset="0"/>
                <a:ea typeface="+mn-ea"/>
                <a:cs typeface="+mn-cs"/>
              </a:rPr>
              <a:t>Error (Cost) Function</a:t>
            </a:r>
            <a:endParaRPr lang="en-US" sz="2800" b="1" dirty="0">
              <a:latin typeface="Tahoma" charset="0"/>
              <a:ea typeface="+mn-ea"/>
              <a:cs typeface="+mn-cs"/>
            </a:endParaRPr>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298</a:t>
            </a:fld>
            <a:endParaRPr lang="en-US"/>
          </a:p>
        </p:txBody>
      </p:sp>
      <p:sp>
        <p:nvSpPr>
          <p:cNvPr id="6" name="Rectangle 1"/>
          <p:cNvSpPr>
            <a:spLocks noGrp="1" noChangeArrowheads="1"/>
          </p:cNvSpPr>
          <p:nvPr>
            <p:ph idx="1"/>
          </p:nvPr>
        </p:nvSpPr>
        <p:spPr bwMode="auto">
          <a:xfrm>
            <a:off x="17928" y="1595021"/>
            <a:ext cx="897367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dirty="0">
                <a:latin typeface="+mn-lt"/>
              </a:rPr>
              <a:t>Our prediction function is non-linear </a:t>
            </a:r>
            <a:r>
              <a:rPr lang="en-US" altLang="en-US" dirty="0" smtClean="0">
                <a:latin typeface="+mn-lt"/>
              </a:rPr>
              <a:t>(</a:t>
            </a:r>
            <a:r>
              <a:rPr lang="en-US" altLang="en-US" dirty="0">
                <a:latin typeface="+mn-lt"/>
              </a:rPr>
              <a:t>due to sigmoid transform</a:t>
            </a:r>
            <a:r>
              <a:rPr lang="en-US" altLang="en-US" dirty="0" smtClean="0">
                <a:latin typeface="+mn-lt"/>
              </a:rPr>
              <a:t>)</a:t>
            </a:r>
            <a:endParaRPr lang="en-US" altLang="en-US" dirty="0">
              <a:latin typeface="+mn-lt"/>
            </a:endParaRPr>
          </a:p>
          <a:p>
            <a:pPr fontAlgn="base">
              <a:spcBef>
                <a:spcPct val="0"/>
              </a:spcBef>
              <a:spcAft>
                <a:spcPct val="0"/>
              </a:spcAft>
            </a:pPr>
            <a:r>
              <a:rPr lang="en-US" altLang="en-US" dirty="0">
                <a:latin typeface="+mn-lt"/>
              </a:rPr>
              <a:t>Squaring this prediction as we do in MSE </a:t>
            </a:r>
            <a:r>
              <a:rPr lang="en-US" altLang="en-US" dirty="0" smtClean="0">
                <a:latin typeface="+mn-lt"/>
              </a:rPr>
              <a:t>results </a:t>
            </a:r>
          </a:p>
          <a:p>
            <a:pPr marL="0" indent="0" fontAlgn="base">
              <a:spcBef>
                <a:spcPct val="0"/>
              </a:spcBef>
              <a:spcAft>
                <a:spcPct val="0"/>
              </a:spcAft>
              <a:buNone/>
            </a:pPr>
            <a:r>
              <a:rPr lang="en-US" altLang="en-US" dirty="0" smtClean="0">
                <a:latin typeface="+mn-lt"/>
              </a:rPr>
              <a:t>    in </a:t>
            </a:r>
            <a:r>
              <a:rPr lang="en-US" altLang="en-US" dirty="0">
                <a:latin typeface="+mn-lt"/>
              </a:rPr>
              <a:t>a non-convex function </a:t>
            </a:r>
            <a:r>
              <a:rPr lang="en-US" altLang="en-US" dirty="0" smtClean="0">
                <a:latin typeface="+mn-lt"/>
              </a:rPr>
              <a:t>with </a:t>
            </a:r>
            <a:r>
              <a:rPr lang="en-US" altLang="en-US" dirty="0">
                <a:latin typeface="+mn-lt"/>
              </a:rPr>
              <a:t>many </a:t>
            </a:r>
            <a:r>
              <a:rPr lang="en-US" altLang="en-US" dirty="0" smtClean="0">
                <a:latin typeface="+mn-lt"/>
              </a:rPr>
              <a:t>local minima. </a:t>
            </a:r>
            <a:endParaRPr lang="en-US" altLang="en-US" dirty="0">
              <a:latin typeface="+mn-lt"/>
            </a:endParaRPr>
          </a:p>
          <a:p>
            <a:pPr fontAlgn="base">
              <a:spcBef>
                <a:spcPct val="0"/>
              </a:spcBef>
              <a:spcAft>
                <a:spcPct val="0"/>
              </a:spcAft>
            </a:pPr>
            <a:r>
              <a:rPr lang="en-US" altLang="en-US" dirty="0">
                <a:latin typeface="+mn-lt"/>
              </a:rPr>
              <a:t>If our cost function has many local minimums, </a:t>
            </a:r>
          </a:p>
          <a:p>
            <a:pPr marL="400050" lvl="1" indent="0" fontAlgn="base">
              <a:spcBef>
                <a:spcPct val="0"/>
              </a:spcBef>
              <a:spcAft>
                <a:spcPct val="0"/>
              </a:spcAft>
              <a:buNone/>
            </a:pPr>
            <a:r>
              <a:rPr lang="en-US" altLang="en-US" sz="3200" dirty="0">
                <a:latin typeface="+mn-lt"/>
              </a:rPr>
              <a:t>gradient descent may not find the optimal global minimum</a:t>
            </a:r>
            <a:r>
              <a:rPr lang="en-US" altLang="en-US" sz="3200" dirty="0" smtClean="0">
                <a:latin typeface="+mn-lt"/>
              </a:rPr>
              <a:t>.</a:t>
            </a:r>
            <a:endParaRPr lang="en-US" altLang="en-US" dirty="0">
              <a:latin typeface="+mn-lt"/>
            </a:endParaRPr>
          </a:p>
          <a:p>
            <a:pPr fontAlgn="base">
              <a:spcBef>
                <a:spcPct val="0"/>
              </a:spcBef>
              <a:spcAft>
                <a:spcPct val="0"/>
              </a:spcAft>
            </a:pPr>
            <a:r>
              <a:rPr lang="en-US" altLang="en-US" dirty="0" smtClean="0">
                <a:latin typeface="+mn-lt"/>
              </a:rPr>
              <a:t>So instead </a:t>
            </a:r>
            <a:r>
              <a:rPr lang="en-US" altLang="en-US" dirty="0">
                <a:latin typeface="+mn-lt"/>
              </a:rPr>
              <a:t>of Mean Squared Error, </a:t>
            </a:r>
            <a:r>
              <a:rPr lang="en-US" altLang="en-US" dirty="0" smtClean="0">
                <a:latin typeface="+mn-lt"/>
              </a:rPr>
              <a:t>we </a:t>
            </a:r>
            <a:r>
              <a:rPr lang="en-US" altLang="en-US" dirty="0">
                <a:latin typeface="+mn-lt"/>
              </a:rPr>
              <a:t>use a </a:t>
            </a:r>
            <a:r>
              <a:rPr lang="en-US" altLang="en-US" dirty="0" smtClean="0">
                <a:latin typeface="+mn-lt"/>
              </a:rPr>
              <a:t>error/ cost </a:t>
            </a:r>
            <a:r>
              <a:rPr lang="en-US" altLang="en-US" dirty="0">
                <a:latin typeface="+mn-lt"/>
              </a:rPr>
              <a:t>function called </a:t>
            </a:r>
            <a:r>
              <a:rPr lang="en-US" altLang="en-US" dirty="0">
                <a:latin typeface="+mn-lt"/>
                <a:hlinkClick r:id="rId2"/>
              </a:rPr>
              <a:t>Cross-Entropy</a:t>
            </a:r>
            <a:r>
              <a:rPr lang="en-US" altLang="en-US" dirty="0">
                <a:latin typeface="+mn-lt"/>
              </a:rPr>
              <a:t>, also known as Log Loss. </a:t>
            </a:r>
          </a:p>
        </p:txBody>
      </p:sp>
    </p:spTree>
    <p:extLst>
      <p:ext uri="{BB962C8B-B14F-4D97-AF65-F5344CB8AC3E}">
        <p14:creationId xmlns:p14="http://schemas.microsoft.com/office/powerpoint/2010/main" val="2571161597"/>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9144000" cy="762000"/>
          </a:xfrm>
          <a:prstGeom prst="rect">
            <a:avLst/>
          </a:prstGeom>
        </p:spPr>
        <p:txBody>
          <a:bodyPr/>
          <a:lstStyle/>
          <a:p>
            <a:pPr algn="l"/>
            <a:r>
              <a:rPr lang="en-IN" sz="4400" b="1" dirty="0" smtClean="0">
                <a:latin typeface="+mn-lt"/>
              </a:rPr>
              <a:t>Entropy</a:t>
            </a:r>
            <a:endParaRPr lang="en-IN" sz="4400" b="1" dirty="0">
              <a:latin typeface="+mn-lt"/>
            </a:endParaRPr>
          </a:p>
        </p:txBody>
      </p:sp>
      <p:sp>
        <p:nvSpPr>
          <p:cNvPr id="7" name="Content Placeholder 2"/>
          <p:cNvSpPr txBox="1">
            <a:spLocks/>
          </p:cNvSpPr>
          <p:nvPr/>
        </p:nvSpPr>
        <p:spPr>
          <a:xfrm>
            <a:off x="330926" y="1524000"/>
            <a:ext cx="8610600" cy="25908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dirty="0">
                <a:latin typeface="+mn-lt"/>
              </a:rPr>
              <a:t>It rained heavily in </a:t>
            </a:r>
            <a:r>
              <a:rPr lang="en-IN" sz="2800" smtClean="0">
                <a:latin typeface="+mn-lt"/>
              </a:rPr>
              <a:t>Shillong</a:t>
            </a:r>
            <a:r>
              <a:rPr lang="en-IN" sz="2800" dirty="0" smtClean="0">
                <a:latin typeface="+mn-lt"/>
              </a:rPr>
              <a:t> </a:t>
            </a:r>
            <a:r>
              <a:rPr lang="en-IN" sz="2800" dirty="0">
                <a:latin typeface="+mn-lt"/>
              </a:rPr>
              <a:t>yesterday</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800" u="none" strike="noStrike" kern="1200" cap="none" spc="0" normalizeH="0" baseline="0" noProof="0" dirty="0">
                <a:ln>
                  <a:noFill/>
                </a:ln>
                <a:solidFill>
                  <a:schemeClr val="tx1"/>
                </a:solidFill>
                <a:effectLst/>
                <a:uLnTx/>
                <a:uFillTx/>
                <a:latin typeface="+mn-lt"/>
              </a:rPr>
              <a:t>There</a:t>
            </a:r>
            <a:r>
              <a:rPr kumimoji="0" lang="en-IN" sz="2800" u="none" strike="noStrike" kern="1200" cap="none" spc="0" normalizeH="0" noProof="0" dirty="0">
                <a:ln>
                  <a:noFill/>
                </a:ln>
                <a:solidFill>
                  <a:schemeClr val="tx1"/>
                </a:solidFill>
                <a:effectLst/>
                <a:uLnTx/>
                <a:uFillTx/>
                <a:latin typeface="+mn-lt"/>
              </a:rPr>
              <a:t> was a heavy rainfall in Rajasthan last night.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baseline="0" dirty="0">
                <a:latin typeface="+mn-lt"/>
              </a:rPr>
              <a:t>The amount of information conveyed by a message is inversely proportional to its</a:t>
            </a:r>
            <a:r>
              <a:rPr lang="en-IN" sz="2800" dirty="0">
                <a:latin typeface="+mn-lt"/>
              </a:rPr>
              <a:t> probability of occurrence. That is</a:t>
            </a:r>
          </a:p>
          <a:p>
            <a:pPr marL="342900" marR="0" lvl="0" indent="-342900" algn="just" defTabSz="914400" rtl="0" eaLnBrk="1" fontAlgn="auto" latinLnBrk="0" hangingPunct="1">
              <a:lnSpc>
                <a:spcPct val="100000"/>
              </a:lnSpc>
              <a:spcBef>
                <a:spcPct val="20000"/>
              </a:spcBef>
              <a:spcAft>
                <a:spcPts val="0"/>
              </a:spcAft>
              <a:buClrTx/>
              <a:buSzTx/>
              <a:tabLst/>
              <a:defRPr/>
            </a:pPr>
            <a:endParaRPr kumimoji="0" lang="en-IN" sz="2800" u="none" strike="noStrike" kern="1200" cap="none" spc="0" normalizeH="0" baseline="0" noProof="0" dirty="0">
              <a:ln>
                <a:noFill/>
              </a:ln>
              <a:solidFill>
                <a:schemeClr val="tx1"/>
              </a:solidFill>
              <a:effectLst/>
              <a:uLnTx/>
              <a:uFillTx/>
              <a:latin typeface="+mn-lt"/>
            </a:endParaRPr>
          </a:p>
        </p:txBody>
      </p:sp>
      <p:graphicFrame>
        <p:nvGraphicFramePr>
          <p:cNvPr id="11" name="Object 10"/>
          <p:cNvGraphicFramePr>
            <a:graphicFrameLocks noChangeAspect="1"/>
          </p:cNvGraphicFramePr>
          <p:nvPr/>
        </p:nvGraphicFramePr>
        <p:xfrm>
          <a:off x="4114800" y="3886200"/>
          <a:ext cx="1295400" cy="1107358"/>
        </p:xfrm>
        <a:graphic>
          <a:graphicData uri="http://schemas.openxmlformats.org/presentationml/2006/ole">
            <mc:AlternateContent xmlns:mc="http://schemas.openxmlformats.org/markup-compatibility/2006">
              <mc:Choice xmlns:v="urn:schemas-microsoft-com:vml" Requires="v">
                <p:oleObj spid="_x0000_s14338" name="Equation" r:id="rId3" imgW="787320" imgH="672840" progId="Equation.DSMT4">
                  <p:embed/>
                </p:oleObj>
              </mc:Choice>
              <mc:Fallback>
                <p:oleObj name="Equation" r:id="rId3" imgW="787320" imgH="672840" progId="Equation.DSMT4">
                  <p:embed/>
                  <p:pic>
                    <p:nvPicPr>
                      <p:cNvPr id="11"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886200"/>
                        <a:ext cx="1295400" cy="1107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99076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sz="3200" dirty="0" smtClean="0"/>
              <a:t>Objective of course</a:t>
            </a:r>
          </a:p>
          <a:p>
            <a:pPr>
              <a:buFont typeface="Arial" panose="020B0604020202020204" pitchFamily="34" charset="0"/>
              <a:buChar char="•"/>
            </a:pPr>
            <a:r>
              <a:rPr lang="en-US" sz="3200" dirty="0" smtClean="0"/>
              <a:t>Evaluation Plan</a:t>
            </a:r>
          </a:p>
          <a:p>
            <a:pPr>
              <a:buFont typeface="Arial" panose="020B0604020202020204" pitchFamily="34" charset="0"/>
              <a:buChar char="•"/>
            </a:pPr>
            <a:r>
              <a:rPr lang="en-US" sz="3200" dirty="0" smtClean="0"/>
              <a:t>What </a:t>
            </a:r>
            <a:r>
              <a:rPr lang="en-US" sz="3200" dirty="0"/>
              <a:t>is Machine Learning? </a:t>
            </a:r>
            <a:endParaRPr lang="en-US" sz="3200" dirty="0" smtClean="0"/>
          </a:p>
          <a:p>
            <a:pPr>
              <a:buFont typeface="Arial" panose="020B0604020202020204" pitchFamily="34" charset="0"/>
              <a:buChar char="•"/>
            </a:pPr>
            <a:r>
              <a:rPr lang="en-US" sz="3200" dirty="0" smtClean="0"/>
              <a:t>Application </a:t>
            </a:r>
            <a:r>
              <a:rPr lang="en-US" sz="3200" dirty="0"/>
              <a:t>areas of Machine </a:t>
            </a:r>
            <a:r>
              <a:rPr lang="en-US" sz="3200" dirty="0" smtClean="0"/>
              <a:t>Learning </a:t>
            </a:r>
          </a:p>
          <a:p>
            <a:pPr>
              <a:buFont typeface="Arial" panose="020B0604020202020204" pitchFamily="34" charset="0"/>
              <a:buChar char="•"/>
            </a:pPr>
            <a:r>
              <a:rPr lang="en-US" sz="3200" dirty="0" smtClean="0"/>
              <a:t>Why </a:t>
            </a:r>
            <a:r>
              <a:rPr lang="en-US" sz="3200" dirty="0"/>
              <a:t>Machine Learning is important? </a:t>
            </a:r>
            <a:endParaRPr lang="en-US" sz="3200" dirty="0" smtClean="0"/>
          </a:p>
          <a:p>
            <a:pPr>
              <a:buFont typeface="Arial" panose="020B0604020202020204" pitchFamily="34" charset="0"/>
              <a:buChar char="•"/>
            </a:pPr>
            <a:r>
              <a:rPr lang="en-US" sz="3200" dirty="0" smtClean="0"/>
              <a:t>Design </a:t>
            </a:r>
            <a:r>
              <a:rPr lang="en-US" sz="3200" dirty="0"/>
              <a:t>a Learning </a:t>
            </a:r>
            <a:r>
              <a:rPr lang="en-US" sz="3200" dirty="0" smtClean="0"/>
              <a:t>System</a:t>
            </a:r>
          </a:p>
          <a:p>
            <a:pPr>
              <a:buFont typeface="Arial" panose="020B0604020202020204" pitchFamily="34" charset="0"/>
              <a:buChar char="•"/>
            </a:pPr>
            <a:r>
              <a:rPr lang="en-US" sz="3200" dirty="0" smtClean="0"/>
              <a:t>Issues </a:t>
            </a:r>
            <a:r>
              <a:rPr lang="en-US" sz="3200" dirty="0"/>
              <a:t>in Machine Learning</a:t>
            </a:r>
          </a:p>
        </p:txBody>
      </p:sp>
      <p:sp>
        <p:nvSpPr>
          <p:cNvPr id="3" name="Content Placeholder 2"/>
          <p:cNvSpPr>
            <a:spLocks noGrp="1"/>
          </p:cNvSpPr>
          <p:nvPr>
            <p:ph sz="quarter" idx="10"/>
          </p:nvPr>
        </p:nvSpPr>
        <p:spPr/>
        <p:txBody>
          <a:bodyPr/>
          <a:lstStyle/>
          <a:p>
            <a:r>
              <a:rPr lang="en-US" dirty="0" smtClean="0"/>
              <a:t>Session Content</a:t>
            </a:r>
            <a:endParaRPr lang="en-US" dirty="0"/>
          </a:p>
        </p:txBody>
      </p:sp>
    </p:spTree>
    <p:extLst>
      <p:ext uri="{BB962C8B-B14F-4D97-AF65-F5344CB8AC3E}">
        <p14:creationId xmlns:p14="http://schemas.microsoft.com/office/powerpoint/2010/main" val="5615578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8"/>
          <p:cNvSpPr txBox="1">
            <a:spLocks noGrp="1"/>
          </p:cNvSpPr>
          <p:nvPr>
            <p:ph type="title"/>
          </p:nvPr>
        </p:nvSpPr>
        <p:spPr>
          <a:xfrm>
            <a:off x="78753" y="685800"/>
            <a:ext cx="37536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b="1" dirty="0">
                <a:latin typeface="+mn-lt"/>
              </a:rPr>
              <a:t>Types of Learning</a:t>
            </a:r>
            <a:endParaRPr sz="3600" b="1" dirty="0">
              <a:latin typeface="+mn-lt"/>
            </a:endParaRPr>
          </a:p>
        </p:txBody>
      </p:sp>
      <p:sp>
        <p:nvSpPr>
          <p:cNvPr id="625" name="Google Shape;625;p78"/>
          <p:cNvSpPr txBox="1"/>
          <p:nvPr/>
        </p:nvSpPr>
        <p:spPr>
          <a:xfrm>
            <a:off x="535952" y="1512025"/>
            <a:ext cx="8523300" cy="4421400"/>
          </a:xfrm>
          <a:prstGeom prst="rect">
            <a:avLst/>
          </a:prstGeom>
          <a:noFill/>
          <a:ln>
            <a:noFill/>
          </a:ln>
        </p:spPr>
        <p:txBody>
          <a:bodyPr spcFirstLastPara="1" wrap="square" lIns="0" tIns="108575" rIns="0" bIns="0" anchor="t" anchorCtr="0">
            <a:noAutofit/>
          </a:bodyPr>
          <a:lstStyle/>
          <a:p>
            <a:pPr marL="355600" marR="0" lvl="0" indent="-330200" algn="l" rtl="0">
              <a:lnSpc>
                <a:spcPct val="100000"/>
              </a:lnSpc>
              <a:spcBef>
                <a:spcPts val="0"/>
              </a:spcBef>
              <a:spcAft>
                <a:spcPts val="0"/>
              </a:spcAft>
              <a:buSzPts val="3000"/>
              <a:buFont typeface="Arial"/>
              <a:buChar char="•"/>
            </a:pPr>
            <a:r>
              <a:rPr lang="en-US" sz="3000" b="1">
                <a:latin typeface="Trebuchet MS"/>
                <a:ea typeface="Trebuchet MS"/>
                <a:cs typeface="Trebuchet MS"/>
                <a:sym typeface="Trebuchet MS"/>
              </a:rPr>
              <a:t>Supervised (inductive) learning</a:t>
            </a:r>
            <a:endParaRPr sz="3000">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a:solidFill>
                  <a:srgbClr val="4A86E8"/>
                </a:solidFill>
                <a:latin typeface="Trebuchet MS"/>
                <a:ea typeface="Trebuchet MS"/>
                <a:cs typeface="Trebuchet MS"/>
                <a:sym typeface="Trebuchet MS"/>
              </a:rPr>
              <a:t>Given: training data</a:t>
            </a:r>
            <a:r>
              <a:rPr lang="en-US" sz="2800">
                <a:solidFill>
                  <a:srgbClr val="4A86E8"/>
                </a:solidFill>
                <a:latin typeface="Trebuchet MS"/>
                <a:ea typeface="Trebuchet MS"/>
                <a:cs typeface="Trebuchet MS"/>
                <a:sym typeface="Trebuchet MS"/>
              </a:rPr>
              <a:t>,</a:t>
            </a:r>
            <a:r>
              <a:rPr lang="en-US" sz="2800" b="0" i="0" u="none" strike="noStrike" cap="none">
                <a:solidFill>
                  <a:srgbClr val="4A86E8"/>
                </a:solidFill>
                <a:latin typeface="Trebuchet MS"/>
                <a:ea typeface="Trebuchet MS"/>
                <a:cs typeface="Trebuchet MS"/>
                <a:sym typeface="Trebuchet MS"/>
              </a:rPr>
              <a:t> desired outputs (labels)</a:t>
            </a:r>
            <a:endParaRPr sz="2800" b="0" i="0" u="none" strike="noStrike" cap="none">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a:latin typeface="Trebuchet MS"/>
                <a:ea typeface="Trebuchet MS"/>
                <a:cs typeface="Trebuchet MS"/>
                <a:sym typeface="Trebuchet MS"/>
              </a:rPr>
              <a:t>Unsupervised learning</a:t>
            </a:r>
            <a:endParaRPr sz="3000">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b="0" i="0" u="none" strike="noStrike" cap="none">
                <a:solidFill>
                  <a:srgbClr val="4A86E8"/>
                </a:solidFill>
                <a:latin typeface="Trebuchet MS"/>
                <a:ea typeface="Trebuchet MS"/>
                <a:cs typeface="Trebuchet MS"/>
                <a:sym typeface="Trebuchet MS"/>
              </a:rPr>
              <a:t>Given: training data (without desired outputs)</a:t>
            </a:r>
            <a:endParaRPr sz="2800" b="0" i="0" u="none" strike="noStrike" cap="none">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a:latin typeface="Trebuchet MS"/>
                <a:ea typeface="Trebuchet MS"/>
                <a:cs typeface="Trebuchet MS"/>
                <a:sym typeface="Trebuchet MS"/>
              </a:rPr>
              <a:t>Semi-supervised learning</a:t>
            </a:r>
            <a:endParaRPr sz="3000">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a:solidFill>
                  <a:srgbClr val="4A86E8"/>
                </a:solidFill>
                <a:latin typeface="Trebuchet MS"/>
                <a:ea typeface="Trebuchet MS"/>
                <a:cs typeface="Trebuchet MS"/>
                <a:sym typeface="Trebuchet MS"/>
              </a:rPr>
              <a:t>Given: training data + a few desired outputs</a:t>
            </a:r>
            <a:endParaRPr sz="2800" b="0" i="0" u="none" strike="noStrike" cap="none">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SzPts val="3000"/>
              <a:buFont typeface="Arial"/>
              <a:buChar char="•"/>
            </a:pPr>
            <a:r>
              <a:rPr lang="en-US" sz="3000" b="1">
                <a:latin typeface="Trebuchet MS"/>
                <a:ea typeface="Trebuchet MS"/>
                <a:cs typeface="Trebuchet MS"/>
                <a:sym typeface="Trebuchet MS"/>
              </a:rPr>
              <a:t>Reinforcement learning</a:t>
            </a:r>
            <a:endParaRPr sz="3000">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a:solidFill>
                  <a:srgbClr val="4A86E8"/>
                </a:solidFill>
                <a:latin typeface="Trebuchet MS"/>
                <a:ea typeface="Trebuchet MS"/>
                <a:cs typeface="Trebuchet MS"/>
                <a:sym typeface="Trebuchet MS"/>
              </a:rPr>
              <a:t>Given: r</a:t>
            </a:r>
            <a:r>
              <a:rPr lang="en-US" sz="2800" b="0" i="0" u="none" strike="noStrike" cap="none">
                <a:solidFill>
                  <a:srgbClr val="4A86E8"/>
                </a:solidFill>
                <a:latin typeface="Trebuchet MS"/>
                <a:ea typeface="Trebuchet MS"/>
                <a:cs typeface="Trebuchet MS"/>
                <a:sym typeface="Trebuchet MS"/>
              </a:rPr>
              <a:t>ewards from sequence of actions</a:t>
            </a:r>
            <a:endParaRPr sz="2800" b="0" i="0" u="none" strike="noStrike" cap="none">
              <a:solidFill>
                <a:srgbClr val="4A86E8"/>
              </a:solidFill>
              <a:latin typeface="Trebuchet MS"/>
              <a:ea typeface="Trebuchet MS"/>
              <a:cs typeface="Trebuchet MS"/>
              <a:sym typeface="Trebuchet MS"/>
            </a:endParaRPr>
          </a:p>
        </p:txBody>
      </p:sp>
      <p:sp>
        <p:nvSpPr>
          <p:cNvPr id="626" name="Google Shape;626;p78"/>
          <p:cNvSpPr txBox="1"/>
          <p:nvPr/>
        </p:nvSpPr>
        <p:spPr>
          <a:xfrm>
            <a:off x="78753" y="6569500"/>
            <a:ext cx="31593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a:latin typeface="Trebuchet MS"/>
                <a:ea typeface="Trebuchet MS"/>
                <a:cs typeface="Trebuchet MS"/>
                <a:sym typeface="Trebuchet MS"/>
              </a:rPr>
              <a:t>Slide Credit: Eric Eaton</a:t>
            </a:r>
            <a:endParaRPr sz="1400">
              <a:latin typeface="Trebuchet MS"/>
              <a:ea typeface="Trebuchet MS"/>
              <a:cs typeface="Trebuchet MS"/>
              <a:sym typeface="Trebuchet MS"/>
            </a:endParaRPr>
          </a:p>
        </p:txBody>
      </p:sp>
    </p:spTree>
    <p:extLst>
      <p:ext uri="{BB962C8B-B14F-4D97-AF65-F5344CB8AC3E}">
        <p14:creationId xmlns:p14="http://schemas.microsoft.com/office/powerpoint/2010/main" val="40780416"/>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6120680" cy="850106"/>
          </a:xfrm>
        </p:spPr>
        <p:txBody>
          <a:bodyPr/>
          <a:lstStyle/>
          <a:p>
            <a:r>
              <a:rPr lang="en-US" sz="2800" b="1" dirty="0">
                <a:latin typeface="Tahoma" charset="0"/>
                <a:ea typeface="+mn-ea"/>
                <a:cs typeface="+mn-cs"/>
              </a:rPr>
              <a:t>Cross Entropy</a:t>
            </a:r>
          </a:p>
        </p:txBody>
      </p:sp>
      <p:sp>
        <p:nvSpPr>
          <p:cNvPr id="3" name="Content Placeholder 2"/>
          <p:cNvSpPr>
            <a:spLocks noGrp="1"/>
          </p:cNvSpPr>
          <p:nvPr>
            <p:ph idx="1"/>
          </p:nvPr>
        </p:nvSpPr>
        <p:spPr>
          <a:xfrm>
            <a:off x="48580" y="1418142"/>
            <a:ext cx="8686800" cy="4525963"/>
          </a:xfrm>
        </p:spPr>
        <p:txBody>
          <a:bodyPr>
            <a:normAutofit fontScale="55000" lnSpcReduction="20000"/>
          </a:bodyPr>
          <a:lstStyle/>
          <a:p>
            <a:r>
              <a:rPr lang="en-US" altLang="en-US" sz="3800" dirty="0"/>
              <a:t>Cross entropy can be used to define a loss function</a:t>
            </a:r>
          </a:p>
          <a:p>
            <a:r>
              <a:rPr lang="en-US" altLang="en-US" sz="3800" dirty="0"/>
              <a:t>The true probability </a:t>
            </a:r>
            <a:r>
              <a:rPr lang="en-US" altLang="en-US" sz="3800" dirty="0" smtClean="0"/>
              <a:t>y</a:t>
            </a:r>
            <a:r>
              <a:rPr lang="en-US" altLang="en-US" sz="3800" dirty="0"/>
              <a:t> is the true label, and the given distribution </a:t>
            </a:r>
            <a:r>
              <a:rPr lang="en-US" sz="3800" dirty="0"/>
              <a:t>h</a:t>
            </a:r>
            <a:r>
              <a:rPr lang="en-US" sz="3800" baseline="-25000" dirty="0"/>
              <a:t>Ꝋ</a:t>
            </a:r>
            <a:r>
              <a:rPr lang="en-US" sz="3800" dirty="0"/>
              <a:t>(x</a:t>
            </a:r>
            <a:r>
              <a:rPr lang="en-US" sz="3800" dirty="0" smtClean="0"/>
              <a:t>)</a:t>
            </a:r>
            <a:r>
              <a:rPr lang="en-US" altLang="en-US" sz="3800" dirty="0"/>
              <a:t> is the predicted value of the current model. </a:t>
            </a:r>
          </a:p>
          <a:p>
            <a:r>
              <a:rPr lang="en-US" sz="3800" dirty="0" smtClean="0"/>
              <a:t>Cross-entropy </a:t>
            </a:r>
            <a:r>
              <a:rPr lang="en-US" sz="3800" dirty="0"/>
              <a:t>loss, or log loss, measures the performance of a classification model whose output is a probability value between 0 and 1.</a:t>
            </a:r>
          </a:p>
          <a:p>
            <a:r>
              <a:rPr lang="en-US" sz="3800" dirty="0"/>
              <a:t>Cross-entropy loss increases as the predicted probability diverges from the actual label. </a:t>
            </a:r>
          </a:p>
          <a:p>
            <a:r>
              <a:rPr lang="en-US" sz="3800" dirty="0"/>
              <a:t>So predicting a probability of .012 when the actual observation label is 1 would be bad and result in a high loss value. </a:t>
            </a:r>
          </a:p>
          <a:p>
            <a:r>
              <a:rPr lang="en-US" sz="3800" dirty="0"/>
              <a:t>A perfect model would have a log loss of 0.</a:t>
            </a:r>
          </a:p>
          <a:p>
            <a:pPr fontAlgn="base">
              <a:spcBef>
                <a:spcPct val="0"/>
              </a:spcBef>
              <a:spcAft>
                <a:spcPct val="0"/>
              </a:spcAft>
            </a:pPr>
            <a:endParaRPr lang="en-US" altLang="en-US" sz="3800" dirty="0"/>
          </a:p>
          <a:p>
            <a:pPr fontAlgn="base">
              <a:spcBef>
                <a:spcPct val="0"/>
              </a:spcBef>
              <a:spcAft>
                <a:spcPct val="0"/>
              </a:spcAft>
            </a:pPr>
            <a:r>
              <a:rPr lang="en-US" altLang="en-US" sz="3800" dirty="0"/>
              <a:t>Cross-entropy loss can be divided into</a:t>
            </a:r>
          </a:p>
          <a:p>
            <a:pPr marL="0" indent="0" fontAlgn="base">
              <a:spcBef>
                <a:spcPct val="0"/>
              </a:spcBef>
              <a:spcAft>
                <a:spcPct val="0"/>
              </a:spcAft>
              <a:buNone/>
            </a:pPr>
            <a:r>
              <a:rPr lang="en-US" altLang="en-US" sz="3800" dirty="0"/>
              <a:t>      two separate cost functions: </a:t>
            </a:r>
          </a:p>
          <a:p>
            <a:pPr marL="0" indent="0" fontAlgn="base">
              <a:spcBef>
                <a:spcPct val="0"/>
              </a:spcBef>
              <a:spcAft>
                <a:spcPct val="0"/>
              </a:spcAft>
              <a:buNone/>
            </a:pPr>
            <a:r>
              <a:rPr lang="en-US" altLang="en-US" sz="3800" dirty="0"/>
              <a:t>      one for y=1 and </a:t>
            </a:r>
          </a:p>
          <a:p>
            <a:pPr marL="0" indent="0" fontAlgn="base">
              <a:spcBef>
                <a:spcPct val="0"/>
              </a:spcBef>
              <a:spcAft>
                <a:spcPct val="0"/>
              </a:spcAft>
              <a:buNone/>
            </a:pPr>
            <a:r>
              <a:rPr lang="en-US" altLang="en-US" sz="3800" dirty="0"/>
              <a:t>      one for y=0.</a:t>
            </a:r>
          </a:p>
          <a:p>
            <a:pPr marL="0" indent="0">
              <a:buNone/>
            </a:pPr>
            <a:endParaRPr lang="en-US" sz="2000" dirty="0" smtClean="0"/>
          </a:p>
          <a:p>
            <a:pPr marL="0" indent="0">
              <a:buNone/>
            </a:pPr>
            <a:endParaRPr lang="en-US" sz="20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300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4269" y="3810000"/>
            <a:ext cx="3865731" cy="2760243"/>
          </a:xfrm>
          <a:prstGeom prst="rect">
            <a:avLst/>
          </a:prstGeom>
        </p:spPr>
      </p:pic>
      <p:sp>
        <p:nvSpPr>
          <p:cNvPr id="8" name="AutoShape 3" descr="p_{i}"/>
          <p:cNvSpPr>
            <a:spLocks noChangeAspect="1" noChangeArrowheads="1"/>
          </p:cNvSpPr>
          <p:nvPr/>
        </p:nvSpPr>
        <p:spPr bwMode="auto">
          <a:xfrm>
            <a:off x="6264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q_{i}"/>
          <p:cNvSpPr>
            <a:spLocks noChangeAspect="1" noChangeArrowheads="1"/>
          </p:cNvSpPr>
          <p:nvPr/>
        </p:nvSpPr>
        <p:spPr bwMode="auto">
          <a:xfrm>
            <a:off x="8763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1167236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114800" y="2762250"/>
            <a:ext cx="5029200" cy="323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0" y="854362"/>
            <a:ext cx="7772400" cy="461665"/>
          </a:xfrm>
          <a:prstGeom prst="rect">
            <a:avLst/>
          </a:prstGeom>
          <a:noFill/>
        </p:spPr>
        <p:txBody>
          <a:bodyPr wrap="square" rtlCol="0">
            <a:spAutoFit/>
          </a:bodyPr>
          <a:lstStyle/>
          <a:p>
            <a:r>
              <a:rPr lang="en-US" sz="2400" b="1" dirty="0"/>
              <a:t>Logistic regression cost </a:t>
            </a:r>
            <a:r>
              <a:rPr lang="en-US" sz="2400" b="1" dirty="0" smtClean="0"/>
              <a:t>function (cross entropy)</a:t>
            </a:r>
            <a:endParaRPr lang="en-US" sz="2400" b="1" dirty="0"/>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38200" y="1981200"/>
            <a:ext cx="6030468" cy="731520"/>
          </a:xfrm>
          <a:prstGeom prst="rect">
            <a:avLst/>
          </a:prstGeom>
        </p:spPr>
      </p:pic>
      <p:cxnSp>
        <p:nvCxnSpPr>
          <p:cNvPr id="22" name="Straight Connector 21"/>
          <p:cNvCxnSpPr/>
          <p:nvPr/>
        </p:nvCxnSpPr>
        <p:spPr>
          <a:xfrm flipH="1" flipV="1">
            <a:off x="1066801" y="3581402"/>
            <a:ext cx="1979" cy="202597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57400" y="5576012"/>
            <a:ext cx="814730" cy="367589"/>
          </a:xfrm>
          <a:prstGeom prst="rect">
            <a:avLst/>
          </a:prstGeom>
        </p:spPr>
      </p:pic>
      <p:sp>
        <p:nvSpPr>
          <p:cNvPr id="43" name="TextBox 42"/>
          <p:cNvSpPr txBox="1"/>
          <p:nvPr/>
        </p:nvSpPr>
        <p:spPr>
          <a:xfrm>
            <a:off x="1714538" y="3272136"/>
            <a:ext cx="1371563" cy="461665"/>
          </a:xfrm>
          <a:prstGeom prst="rect">
            <a:avLst/>
          </a:prstGeom>
          <a:noFill/>
        </p:spPr>
        <p:txBody>
          <a:bodyPr wrap="square" rtlCol="0">
            <a:spAutoFit/>
          </a:bodyPr>
          <a:lstStyle/>
          <a:p>
            <a:r>
              <a:rPr lang="en-US" sz="2400" dirty="0"/>
              <a:t>If y = 1</a:t>
            </a:r>
          </a:p>
        </p:txBody>
      </p:sp>
      <p:cxnSp>
        <p:nvCxnSpPr>
          <p:cNvPr id="19" name="Straight Connector 18"/>
          <p:cNvCxnSpPr/>
          <p:nvPr/>
        </p:nvCxnSpPr>
        <p:spPr>
          <a:xfrm>
            <a:off x="3657600" y="5410200"/>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05200" y="5586350"/>
            <a:ext cx="381000" cy="338554"/>
          </a:xfrm>
          <a:prstGeom prst="rect">
            <a:avLst/>
          </a:prstGeom>
          <a:noFill/>
        </p:spPr>
        <p:txBody>
          <a:bodyPr wrap="square" rtlCol="0">
            <a:spAutoFit/>
          </a:bodyPr>
          <a:lstStyle/>
          <a:p>
            <a:r>
              <a:rPr lang="en-US" dirty="0"/>
              <a:t>1</a:t>
            </a:r>
          </a:p>
        </p:txBody>
      </p:sp>
      <p:sp>
        <p:nvSpPr>
          <p:cNvPr id="25" name="TextBox 24"/>
          <p:cNvSpPr txBox="1"/>
          <p:nvPr/>
        </p:nvSpPr>
        <p:spPr>
          <a:xfrm>
            <a:off x="914400" y="5550518"/>
            <a:ext cx="381000" cy="338554"/>
          </a:xfrm>
          <a:prstGeom prst="rect">
            <a:avLst/>
          </a:prstGeom>
          <a:noFill/>
        </p:spPr>
        <p:txBody>
          <a:bodyPr wrap="square" rtlCol="0">
            <a:spAutoFit/>
          </a:bodyPr>
          <a:lstStyle/>
          <a:p>
            <a:r>
              <a:rPr lang="en-US" dirty="0"/>
              <a:t>0</a:t>
            </a:r>
          </a:p>
        </p:txBody>
      </p:sp>
      <p:pic>
        <p:nvPicPr>
          <p:cNvPr id="3" name="Picture 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121786" y="3048328"/>
            <a:ext cx="4712970" cy="2221230"/>
          </a:xfrm>
          <a:prstGeom prst="rect">
            <a:avLst/>
          </a:prstGeom>
        </p:spPr>
      </p:pic>
      <p:sp>
        <p:nvSpPr>
          <p:cNvPr id="7" name="Freeform 6"/>
          <p:cNvSpPr/>
          <p:nvPr/>
        </p:nvSpPr>
        <p:spPr>
          <a:xfrm>
            <a:off x="1276350" y="3543300"/>
            <a:ext cx="2400300" cy="1924050"/>
          </a:xfrm>
          <a:custGeom>
            <a:avLst/>
            <a:gdLst>
              <a:gd name="connsiteX0" fmla="*/ 0 w 2400300"/>
              <a:gd name="connsiteY0" fmla="*/ 0 h 1924050"/>
              <a:gd name="connsiteX1" fmla="*/ 600075 w 2400300"/>
              <a:gd name="connsiteY1" fmla="*/ 1495425 h 1924050"/>
              <a:gd name="connsiteX2" fmla="*/ 2400300 w 2400300"/>
              <a:gd name="connsiteY2" fmla="*/ 1924050 h 1924050"/>
            </a:gdLst>
            <a:ahLst/>
            <a:cxnLst>
              <a:cxn ang="0">
                <a:pos x="connsiteX0" y="connsiteY0"/>
              </a:cxn>
              <a:cxn ang="0">
                <a:pos x="connsiteX1" y="connsiteY1"/>
              </a:cxn>
              <a:cxn ang="0">
                <a:pos x="connsiteX2" y="connsiteY2"/>
              </a:cxn>
            </a:cxnLst>
            <a:rect l="l" t="t" r="r" b="b"/>
            <a:pathLst>
              <a:path w="2400300" h="1924050">
                <a:moveTo>
                  <a:pt x="0" y="0"/>
                </a:moveTo>
                <a:cubicBezTo>
                  <a:pt x="100012" y="587375"/>
                  <a:pt x="200025" y="1174750"/>
                  <a:pt x="600075" y="1495425"/>
                </a:cubicBezTo>
                <a:cubicBezTo>
                  <a:pt x="1000125" y="1816100"/>
                  <a:pt x="2111375" y="1897063"/>
                  <a:pt x="2400300" y="19240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4694" y="4063033"/>
            <a:ext cx="685800" cy="338554"/>
          </a:xfrm>
          <a:prstGeom prst="rect">
            <a:avLst/>
          </a:prstGeom>
          <a:noFill/>
        </p:spPr>
        <p:txBody>
          <a:bodyPr wrap="square" rtlCol="0">
            <a:spAutoFit/>
          </a:bodyPr>
          <a:lstStyle/>
          <a:p>
            <a:r>
              <a:rPr lang="en-US" dirty="0" smtClean="0"/>
              <a:t>Cost</a:t>
            </a:r>
            <a:endParaRPr lang="en-US" dirty="0"/>
          </a:p>
        </p:txBody>
      </p:sp>
    </p:spTree>
    <p:extLst>
      <p:ext uri="{BB962C8B-B14F-4D97-AF65-F5344CB8AC3E}">
        <p14:creationId xmlns:p14="http://schemas.microsoft.com/office/powerpoint/2010/main" val="366579420"/>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526" y="763251"/>
            <a:ext cx="5410200" cy="461665"/>
          </a:xfrm>
          <a:prstGeom prst="rect">
            <a:avLst/>
          </a:prstGeom>
          <a:noFill/>
        </p:spPr>
        <p:txBody>
          <a:bodyPr wrap="square" rtlCol="0">
            <a:spAutoFit/>
          </a:bodyPr>
          <a:lstStyle/>
          <a:p>
            <a:r>
              <a:rPr lang="en-US" sz="2400" b="1" dirty="0"/>
              <a:t>Logistic regression cost function</a:t>
            </a:r>
          </a:p>
        </p:txBody>
      </p:sp>
      <p:cxnSp>
        <p:nvCxnSpPr>
          <p:cNvPr id="22" name="Straight Connector 21"/>
          <p:cNvCxnSpPr/>
          <p:nvPr/>
        </p:nvCxnSpPr>
        <p:spPr>
          <a:xfrm flipH="1" flipV="1">
            <a:off x="1068779" y="3124200"/>
            <a:ext cx="2" cy="2483182"/>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57400" y="5576012"/>
            <a:ext cx="814730" cy="367589"/>
          </a:xfrm>
          <a:prstGeom prst="rect">
            <a:avLst/>
          </a:prstGeom>
        </p:spPr>
      </p:pic>
      <p:sp>
        <p:nvSpPr>
          <p:cNvPr id="43" name="TextBox 42"/>
          <p:cNvSpPr txBox="1"/>
          <p:nvPr/>
        </p:nvSpPr>
        <p:spPr>
          <a:xfrm>
            <a:off x="1905038" y="2814936"/>
            <a:ext cx="1371563" cy="461665"/>
          </a:xfrm>
          <a:prstGeom prst="rect">
            <a:avLst/>
          </a:prstGeom>
          <a:noFill/>
        </p:spPr>
        <p:txBody>
          <a:bodyPr wrap="square" rtlCol="0">
            <a:spAutoFit/>
          </a:bodyPr>
          <a:lstStyle/>
          <a:p>
            <a:r>
              <a:rPr lang="en-US" sz="2400" dirty="0"/>
              <a:t>If y = 0</a:t>
            </a:r>
          </a:p>
        </p:txBody>
      </p:sp>
      <p:cxnSp>
        <p:nvCxnSpPr>
          <p:cNvPr id="19" name="Straight Connector 18"/>
          <p:cNvCxnSpPr/>
          <p:nvPr/>
        </p:nvCxnSpPr>
        <p:spPr>
          <a:xfrm>
            <a:off x="3768718" y="5436218"/>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48075" y="5605047"/>
            <a:ext cx="381000" cy="338554"/>
          </a:xfrm>
          <a:prstGeom prst="rect">
            <a:avLst/>
          </a:prstGeom>
          <a:noFill/>
        </p:spPr>
        <p:txBody>
          <a:bodyPr wrap="square" rtlCol="0">
            <a:spAutoFit/>
          </a:bodyPr>
          <a:lstStyle/>
          <a:p>
            <a:r>
              <a:rPr lang="en-US" dirty="0"/>
              <a:t>1</a:t>
            </a:r>
          </a:p>
        </p:txBody>
      </p:sp>
      <p:sp>
        <p:nvSpPr>
          <p:cNvPr id="25" name="TextBox 24"/>
          <p:cNvSpPr txBox="1"/>
          <p:nvPr/>
        </p:nvSpPr>
        <p:spPr>
          <a:xfrm>
            <a:off x="914400" y="5550518"/>
            <a:ext cx="381000" cy="338554"/>
          </a:xfrm>
          <a:prstGeom prst="rect">
            <a:avLst/>
          </a:prstGeom>
          <a:noFill/>
        </p:spPr>
        <p:txBody>
          <a:bodyPr wrap="square" rtlCol="0">
            <a:spAutoFit/>
          </a:bodyPr>
          <a:lstStyle/>
          <a:p>
            <a:r>
              <a:rPr lang="en-US" dirty="0"/>
              <a:t>0</a:t>
            </a:r>
          </a:p>
        </p:txBody>
      </p:sp>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838200" y="1981200"/>
            <a:ext cx="6030468" cy="731520"/>
          </a:xfrm>
          <a:prstGeom prst="rect">
            <a:avLst/>
          </a:prstGeom>
        </p:spPr>
      </p:pic>
      <p:sp>
        <p:nvSpPr>
          <p:cNvPr id="3" name="Freeform 2"/>
          <p:cNvSpPr/>
          <p:nvPr/>
        </p:nvSpPr>
        <p:spPr>
          <a:xfrm>
            <a:off x="1068780" y="3305175"/>
            <a:ext cx="2579296" cy="2204466"/>
          </a:xfrm>
          <a:custGeom>
            <a:avLst/>
            <a:gdLst>
              <a:gd name="connsiteX0" fmla="*/ 2524125 w 2524125"/>
              <a:gd name="connsiteY0" fmla="*/ 0 h 2152650"/>
              <a:gd name="connsiteX1" fmla="*/ 1847850 w 2524125"/>
              <a:gd name="connsiteY1" fmla="*/ 1647825 h 2152650"/>
              <a:gd name="connsiteX2" fmla="*/ 0 w 2524125"/>
              <a:gd name="connsiteY2" fmla="*/ 2152650 h 2152650"/>
            </a:gdLst>
            <a:ahLst/>
            <a:cxnLst>
              <a:cxn ang="0">
                <a:pos x="connsiteX0" y="connsiteY0"/>
              </a:cxn>
              <a:cxn ang="0">
                <a:pos x="connsiteX1" y="connsiteY1"/>
              </a:cxn>
              <a:cxn ang="0">
                <a:pos x="connsiteX2" y="connsiteY2"/>
              </a:cxn>
            </a:cxnLst>
            <a:rect l="l" t="t" r="r" b="b"/>
            <a:pathLst>
              <a:path w="2524125" h="2152650">
                <a:moveTo>
                  <a:pt x="2524125" y="0"/>
                </a:moveTo>
                <a:cubicBezTo>
                  <a:pt x="2396331" y="644525"/>
                  <a:pt x="2268538" y="1289050"/>
                  <a:pt x="1847850" y="1647825"/>
                </a:cubicBezTo>
                <a:cubicBezTo>
                  <a:pt x="1427162" y="2006600"/>
                  <a:pt x="713581" y="2079625"/>
                  <a:pt x="0" y="21526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p:cNvCxnSpPr/>
          <p:nvPr/>
        </p:nvCxnSpPr>
        <p:spPr>
          <a:xfrm rot="5400000">
            <a:off x="2590080" y="4400094"/>
            <a:ext cx="2361698" cy="4421"/>
          </a:xfrm>
          <a:prstGeom prst="bentConnector3">
            <a:avLst>
              <a:gd name="adj1" fmla="val 50000"/>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4694" y="4063033"/>
            <a:ext cx="685800" cy="338554"/>
          </a:xfrm>
          <a:prstGeom prst="rect">
            <a:avLst/>
          </a:prstGeom>
          <a:noFill/>
        </p:spPr>
        <p:txBody>
          <a:bodyPr wrap="square" rtlCol="0">
            <a:spAutoFit/>
          </a:bodyPr>
          <a:lstStyle/>
          <a:p>
            <a:r>
              <a:rPr lang="en-US" dirty="0" smtClean="0"/>
              <a:t>Cost</a:t>
            </a:r>
            <a:endParaRPr lang="en-US" dirty="0"/>
          </a:p>
        </p:txBody>
      </p:sp>
      <p:sp>
        <p:nvSpPr>
          <p:cNvPr id="13" name="TextBox 12"/>
          <p:cNvSpPr txBox="1"/>
          <p:nvPr/>
        </p:nvSpPr>
        <p:spPr>
          <a:xfrm>
            <a:off x="4953000" y="3581400"/>
            <a:ext cx="2971800" cy="338554"/>
          </a:xfrm>
          <a:prstGeom prst="rect">
            <a:avLst/>
          </a:prstGeom>
          <a:noFill/>
        </p:spPr>
        <p:txBody>
          <a:bodyPr wrap="square" rtlCol="0">
            <a:spAutoFit/>
          </a:bodyPr>
          <a:lstStyle/>
          <a:p>
            <a:r>
              <a:rPr lang="en-US" dirty="0" smtClean="0"/>
              <a:t>Cost=0; If y=0 and h</a:t>
            </a:r>
            <a:r>
              <a:rPr lang="en-US" sz="1200" baseline="-25000" dirty="0" smtClean="0"/>
              <a:t>Ꝋ</a:t>
            </a:r>
            <a:r>
              <a:rPr lang="en-US" dirty="0" smtClean="0"/>
              <a:t>(x)=0</a:t>
            </a:r>
            <a:endParaRPr lang="en-US" dirty="0"/>
          </a:p>
        </p:txBody>
      </p:sp>
    </p:spTree>
    <p:extLst>
      <p:ext uri="{BB962C8B-B14F-4D97-AF65-F5344CB8AC3E}">
        <p14:creationId xmlns:p14="http://schemas.microsoft.com/office/powerpoint/2010/main" val="180020954"/>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13" y="402063"/>
            <a:ext cx="7126493" cy="850106"/>
          </a:xfrm>
        </p:spPr>
        <p:txBody>
          <a:bodyPr/>
          <a:lstStyle/>
          <a:p>
            <a:r>
              <a:rPr lang="en-US" dirty="0"/>
              <a:t>Cost function for </a:t>
            </a:r>
            <a:r>
              <a:rPr lang="en-US" b="1" dirty="0" smtClean="0"/>
              <a:t>Logistic Regression</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1" y="2226469"/>
                <a:ext cx="6893378" cy="1105222"/>
              </a:xfrm>
              <a:ln w="76200">
                <a:solidFill>
                  <a:srgbClr val="00B050"/>
                </a:solidFill>
              </a:ln>
            </p:spPr>
            <p:txBody>
              <a:bodyPr>
                <a:normAutofit fontScale="92500"/>
              </a:bodyPr>
              <a:lstStyle/>
              <a:p>
                <a:pPr marL="0" indent="0">
                  <a:buNone/>
                </a:pPr>
                <a14:m>
                  <m:oMathPara xmlns:m="http://schemas.openxmlformats.org/officeDocument/2006/math">
                    <m:oMathParaPr>
                      <m:jc m:val="left"/>
                    </m:oMathParaPr>
                    <m:oMath xmlns:m="http://schemas.openxmlformats.org/officeDocument/2006/math">
                      <m:r>
                        <m:rPr>
                          <m:sty m:val="p"/>
                        </m:rPr>
                        <a:rPr lang="en-US" sz="2700" dirty="0">
                          <a:latin typeface="Cambria Math" panose="02040503050406030204" pitchFamily="18" charset="0"/>
                        </a:rPr>
                        <m:t>Cost</m:t>
                      </m:r>
                      <m:r>
                        <a:rPr lang="en-US" sz="2700" i="1" dirty="0">
                          <a:latin typeface="Cambria Math" panose="02040503050406030204" pitchFamily="18" charset="0"/>
                        </a:rPr>
                        <m:t>(</m:t>
                      </m:r>
                      <m:sSub>
                        <m:sSubPr>
                          <m:ctrlPr>
                            <a:rPr lang="en-US" sz="2700" i="1" dirty="0">
                              <a:latin typeface="Cambria Math" panose="02040503050406030204" pitchFamily="18" charset="0"/>
                            </a:rPr>
                          </m:ctrlPr>
                        </m:sSubPr>
                        <m:e>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r>
                        <a:rPr lang="en-US" sz="2700" i="1" dirty="0">
                          <a:latin typeface="Cambria Math" panose="02040503050406030204" pitchFamily="18" charset="0"/>
                        </a:rPr>
                        <m:t>,</m:t>
                      </m:r>
                      <m:r>
                        <a:rPr lang="en-US" sz="2700" i="1" dirty="0">
                          <a:latin typeface="Cambria Math" panose="02040503050406030204" pitchFamily="18" charset="0"/>
                        </a:rPr>
                        <m:t>𝑦</m:t>
                      </m:r>
                      <m:r>
                        <a:rPr lang="en-US" sz="2700" i="1" dirty="0">
                          <a:latin typeface="Cambria Math" panose="02040503050406030204" pitchFamily="18" charset="0"/>
                        </a:rPr>
                        <m:t>)=</m:t>
                      </m:r>
                      <m:d>
                        <m:dPr>
                          <m:begChr m:val="{"/>
                          <m:endChr m:val=""/>
                          <m:ctrlPr>
                            <a:rPr lang="en-US" sz="2700" i="1" dirty="0">
                              <a:latin typeface="Cambria Math" panose="02040503050406030204" pitchFamily="18" charset="0"/>
                            </a:rPr>
                          </m:ctrlPr>
                        </m:dPr>
                        <m:e>
                          <m:eqArr>
                            <m:eqArrPr>
                              <m:ctrlPr>
                                <a:rPr lang="en-US" sz="2700" i="1" dirty="0">
                                  <a:latin typeface="Cambria Math" panose="02040503050406030204" pitchFamily="18" charset="0"/>
                                </a:rPr>
                              </m:ctrlPr>
                            </m:eqArrPr>
                            <m:e>
                              <m:r>
                                <a:rPr lang="en-US" sz="2700" i="1" dirty="0">
                                  <a:latin typeface="Cambria Math" panose="02040503050406030204" pitchFamily="18" charset="0"/>
                                </a:rPr>
                                <m:t>−</m:t>
                              </m:r>
                              <m:r>
                                <m:rPr>
                                  <m:sty m:val="p"/>
                                </m:rPr>
                                <a:rPr lang="en-US" sz="2700" dirty="0">
                                  <a:latin typeface="Cambria Math" panose="02040503050406030204" pitchFamily="18" charset="0"/>
                                </a:rPr>
                                <m:t>log</m:t>
                              </m:r>
                              <m:d>
                                <m:dPr>
                                  <m:ctrlPr>
                                    <a:rPr lang="en-US" sz="2700" i="1" dirty="0">
                                      <a:latin typeface="Cambria Math" panose="02040503050406030204" pitchFamily="18" charset="0"/>
                                    </a:rPr>
                                  </m:ctrlPr>
                                </m:dPr>
                                <m:e>
                                  <m:sSub>
                                    <m:sSubPr>
                                      <m:ctrlPr>
                                        <a:rPr lang="en-US" sz="2700" i="1" dirty="0">
                                          <a:latin typeface="Cambria Math" panose="02040503050406030204" pitchFamily="18" charset="0"/>
                                        </a:rPr>
                                      </m:ctrlPr>
                                    </m:sSubPr>
                                    <m:e>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e>
                              </m:d>
                              <m:r>
                                <a:rPr lang="en-US" sz="2700" dirty="0">
                                  <a:latin typeface="Cambria Math" panose="02040503050406030204" pitchFamily="18" charset="0"/>
                                </a:rPr>
                                <m:t>            </m:t>
                              </m:r>
                              <m:r>
                                <m:rPr>
                                  <m:sty m:val="p"/>
                                </m:rPr>
                                <a:rPr lang="en-US" sz="2700" dirty="0">
                                  <a:latin typeface="Cambria Math" panose="02040503050406030204" pitchFamily="18" charset="0"/>
                                </a:rPr>
                                <m:t>if</m:t>
                              </m:r>
                              <m:r>
                                <a:rPr lang="en-US" sz="2700" i="1" dirty="0">
                                  <a:latin typeface="Cambria Math" panose="02040503050406030204" pitchFamily="18" charset="0"/>
                                </a:rPr>
                                <m:t>  </m:t>
                              </m:r>
                              <m:r>
                                <a:rPr lang="en-US" sz="2700" i="1" dirty="0">
                                  <a:latin typeface="Cambria Math" panose="02040503050406030204" pitchFamily="18" charset="0"/>
                                </a:rPr>
                                <m:t>𝑦</m:t>
                              </m:r>
                              <m:r>
                                <a:rPr lang="en-US" sz="2700" i="1" dirty="0">
                                  <a:latin typeface="Cambria Math" panose="02040503050406030204" pitchFamily="18" charset="0"/>
                                </a:rPr>
                                <m:t>=1</m:t>
                              </m:r>
                            </m:e>
                            <m:e>
                              <m:r>
                                <a:rPr lang="en-US" sz="2700" i="1" dirty="0">
                                  <a:latin typeface="Cambria Math" panose="02040503050406030204" pitchFamily="18" charset="0"/>
                                </a:rPr>
                                <m:t>−</m:t>
                              </m:r>
                              <m:r>
                                <m:rPr>
                                  <m:sty m:val="p"/>
                                </m:rPr>
                                <a:rPr lang="en-US" sz="2700" dirty="0">
                                  <a:latin typeface="Cambria Math" panose="02040503050406030204" pitchFamily="18" charset="0"/>
                                </a:rPr>
                                <m:t>log</m:t>
                              </m:r>
                              <m:d>
                                <m:dPr>
                                  <m:ctrlPr>
                                    <a:rPr lang="en-US" sz="2700" i="1" dirty="0">
                                      <a:latin typeface="Cambria Math" panose="02040503050406030204" pitchFamily="18" charset="0"/>
                                    </a:rPr>
                                  </m:ctrlPr>
                                </m:dPr>
                                <m:e>
                                  <m:sSub>
                                    <m:sSubPr>
                                      <m:ctrlPr>
                                        <a:rPr lang="en-US" sz="2700" i="1" dirty="0">
                                          <a:latin typeface="Cambria Math" panose="02040503050406030204" pitchFamily="18" charset="0"/>
                                        </a:rPr>
                                      </m:ctrlPr>
                                    </m:sSubPr>
                                    <m:e>
                                      <m:r>
                                        <a:rPr lang="en-US" sz="2700" i="1" dirty="0">
                                          <a:latin typeface="Cambria Math" panose="02040503050406030204" pitchFamily="18" charset="0"/>
                                        </a:rPr>
                                        <m:t>1−</m:t>
                                      </m:r>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e>
                              </m:d>
                              <m:r>
                                <a:rPr lang="en-US" sz="2700" i="1" dirty="0">
                                  <a:latin typeface="Cambria Math" panose="02040503050406030204" pitchFamily="18" charset="0"/>
                                </a:rPr>
                                <m:t>    </m:t>
                              </m:r>
                              <m:r>
                                <m:rPr>
                                  <m:sty m:val="p"/>
                                </m:rPr>
                                <a:rPr lang="en-US" sz="2700" dirty="0">
                                  <a:latin typeface="Cambria Math" panose="02040503050406030204" pitchFamily="18" charset="0"/>
                                </a:rPr>
                                <m:t>if</m:t>
                              </m:r>
                              <m:r>
                                <a:rPr lang="en-US" sz="2700" i="1" dirty="0">
                                  <a:latin typeface="Cambria Math" panose="02040503050406030204" pitchFamily="18" charset="0"/>
                                </a:rPr>
                                <m:t>  </m:t>
                              </m:r>
                              <m:r>
                                <a:rPr lang="en-US" sz="2700" i="1" dirty="0">
                                  <a:latin typeface="Cambria Math" panose="02040503050406030204" pitchFamily="18" charset="0"/>
                                </a:rPr>
                                <m:t>𝑦</m:t>
                              </m:r>
                              <m:r>
                                <a:rPr lang="en-US" sz="2700" i="1" dirty="0">
                                  <a:latin typeface="Cambria Math" panose="02040503050406030204" pitchFamily="18" charset="0"/>
                                </a:rPr>
                                <m:t>=0</m:t>
                              </m:r>
                            </m:e>
                          </m:eqArr>
                        </m:e>
                      </m:d>
                    </m:oMath>
                  </m:oMathPara>
                </a14:m>
                <a:endParaRPr lang="en-US" sz="27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1" y="2226469"/>
                <a:ext cx="6893378" cy="1105222"/>
              </a:xfrm>
              <a:blipFill>
                <a:blip r:embed="rId2"/>
                <a:stretch>
                  <a:fillRect/>
                </a:stretch>
              </a:blipFill>
              <a:ln w="76200">
                <a:solidFill>
                  <a:srgbClr val="00B050"/>
                </a:solidFill>
              </a:ln>
            </p:spPr>
            <p:txBody>
              <a:bodyPr/>
              <a:lstStyle/>
              <a:p>
                <a:r>
                  <a:rPr lang="en-US">
                    <a:noFill/>
                  </a:rPr>
                  <a:t> </a:t>
                </a:r>
              </a:p>
            </p:txBody>
          </p:sp>
        </mc:Fallback>
      </mc:AlternateContent>
      <p:cxnSp>
        <p:nvCxnSpPr>
          <p:cNvPr id="5" name="Straight Connector 4"/>
          <p:cNvCxnSpPr/>
          <p:nvPr/>
        </p:nvCxnSpPr>
        <p:spPr>
          <a:xfrm>
            <a:off x="1356071" y="3566169"/>
            <a:ext cx="0" cy="2367610"/>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1061038" y="5514770"/>
            <a:ext cx="2906960"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419378" y="5495197"/>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1</m:t>
                      </m:r>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4559171" y="6183929"/>
                <a:ext cx="513859"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345654" y="5514770"/>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0</m:t>
                      </m:r>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1794205" y="6210026"/>
                <a:ext cx="5052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315482" y="3563536"/>
                <a:ext cx="1634550"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000" dirty="0">
                          <a:latin typeface="Cambria Math" panose="02040503050406030204" pitchFamily="18" charset="0"/>
                        </a:rPr>
                        <m:t>if</m:t>
                      </m:r>
                      <m:r>
                        <a:rPr lang="en-US" sz="3000" i="1" dirty="0">
                          <a:latin typeface="Cambria Math" panose="02040503050406030204" pitchFamily="18" charset="0"/>
                        </a:rPr>
                        <m:t>  </m:t>
                      </m:r>
                      <m:r>
                        <a:rPr lang="en-US" sz="3000" i="1" dirty="0">
                          <a:latin typeface="Cambria Math" panose="02040503050406030204" pitchFamily="18" charset="0"/>
                        </a:rPr>
                        <m:t>𝑦</m:t>
                      </m:r>
                      <m:r>
                        <a:rPr lang="en-US" sz="3000" i="1" dirty="0">
                          <a:latin typeface="Cambria Math" panose="02040503050406030204" pitchFamily="18" charset="0"/>
                        </a:rPr>
                        <m:t>=1</m:t>
                      </m:r>
                    </m:oMath>
                  </m:oMathPara>
                </a14:m>
                <a:endParaRPr lang="en-US" sz="3000" dirty="0"/>
              </a:p>
            </p:txBody>
          </p:sp>
        </mc:Choice>
        <mc:Fallback xmlns="">
          <p:sp>
            <p:nvSpPr>
              <p:cNvPr id="12" name="Rectangle 11"/>
              <p:cNvSpPr>
                <a:spLocks noRot="1" noChangeAspect="1" noMove="1" noResize="1" noEditPoints="1" noAdjustHandles="1" noChangeArrowheads="1" noChangeShapeType="1" noTextEdit="1"/>
              </p:cNvSpPr>
              <p:nvPr/>
            </p:nvSpPr>
            <p:spPr>
              <a:xfrm>
                <a:off x="3087309" y="3608381"/>
                <a:ext cx="2070182"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087747" y="5495196"/>
                <a:ext cx="1042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oMath>
                  </m:oMathPara>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2783663" y="6183928"/>
                <a:ext cx="1291316" cy="584775"/>
              </a:xfrm>
              <a:prstGeom prst="rect">
                <a:avLst/>
              </a:prstGeom>
              <a:blipFill>
                <a:blip r:embed="rId6"/>
                <a:stretch>
                  <a:fillRect/>
                </a:stretch>
              </a:blipFill>
            </p:spPr>
            <p:txBody>
              <a:bodyPr/>
              <a:lstStyle/>
              <a:p>
                <a:r>
                  <a:rPr lang="en-US">
                    <a:noFill/>
                  </a:rPr>
                  <a:t> </a:t>
                </a:r>
              </a:p>
            </p:txBody>
          </p:sp>
        </mc:Fallback>
      </mc:AlternateContent>
      <p:sp>
        <p:nvSpPr>
          <p:cNvPr id="14" name="Freeform 13"/>
          <p:cNvSpPr/>
          <p:nvPr/>
        </p:nvSpPr>
        <p:spPr>
          <a:xfrm>
            <a:off x="1461087" y="3485544"/>
            <a:ext cx="2113006" cy="2012285"/>
          </a:xfrm>
          <a:custGeom>
            <a:avLst/>
            <a:gdLst>
              <a:gd name="connsiteX0" fmla="*/ 2891482 w 2891482"/>
              <a:gd name="connsiteY0" fmla="*/ 2261286 h 2271360"/>
              <a:gd name="connsiteX1" fmla="*/ 642552 w 2891482"/>
              <a:gd name="connsiteY1" fmla="*/ 1927654 h 2271360"/>
              <a:gd name="connsiteX2" fmla="*/ 0 w 2891482"/>
              <a:gd name="connsiteY2" fmla="*/ 0 h 2271360"/>
              <a:gd name="connsiteX0" fmla="*/ 2891482 w 2891482"/>
              <a:gd name="connsiteY0" fmla="*/ 2261286 h 2262529"/>
              <a:gd name="connsiteX1" fmla="*/ 951471 w 2891482"/>
              <a:gd name="connsiteY1" fmla="*/ 1643449 h 2262529"/>
              <a:gd name="connsiteX2" fmla="*/ 0 w 2891482"/>
              <a:gd name="connsiteY2" fmla="*/ 0 h 2262529"/>
              <a:gd name="connsiteX0" fmla="*/ 2817341 w 2817341"/>
              <a:gd name="connsiteY0" fmla="*/ 2681415 h 2683047"/>
              <a:gd name="connsiteX1" fmla="*/ 877330 w 2817341"/>
              <a:gd name="connsiteY1" fmla="*/ 2063578 h 2683047"/>
              <a:gd name="connsiteX2" fmla="*/ 0 w 2817341"/>
              <a:gd name="connsiteY2" fmla="*/ 0 h 2683047"/>
            </a:gdLst>
            <a:ahLst/>
            <a:cxnLst>
              <a:cxn ang="0">
                <a:pos x="connsiteX0" y="connsiteY0"/>
              </a:cxn>
              <a:cxn ang="0">
                <a:pos x="connsiteX1" y="connsiteY1"/>
              </a:cxn>
              <a:cxn ang="0">
                <a:pos x="connsiteX2" y="connsiteY2"/>
              </a:cxn>
            </a:cxnLst>
            <a:rect l="l" t="t" r="r" b="b"/>
            <a:pathLst>
              <a:path w="2817341" h="2683047">
                <a:moveTo>
                  <a:pt x="2817341" y="2681415"/>
                </a:moveTo>
                <a:cubicBezTo>
                  <a:pt x="1933833" y="2703039"/>
                  <a:pt x="1346887" y="2510480"/>
                  <a:pt x="877330" y="2063578"/>
                </a:cubicBezTo>
                <a:cubicBezTo>
                  <a:pt x="407773" y="1616676"/>
                  <a:pt x="80319" y="775386"/>
                  <a:pt x="0" y="0"/>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 name="Straight Connector 14"/>
          <p:cNvCxnSpPr/>
          <p:nvPr/>
        </p:nvCxnSpPr>
        <p:spPr>
          <a:xfrm>
            <a:off x="5563901" y="3563536"/>
            <a:ext cx="0" cy="2367610"/>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5268868" y="5512137"/>
            <a:ext cx="2906960"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7627208" y="5492565"/>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1</m:t>
                      </m:r>
                    </m:oMath>
                  </m:oMathPara>
                </a14:m>
                <a:endParaRPr lang="en-US" sz="2400" dirty="0"/>
              </a:p>
            </p:txBody>
          </p:sp>
        </mc:Choice>
        <mc:Fallback xmlns="">
          <p:sp>
            <p:nvSpPr>
              <p:cNvPr id="17" name="Rectangle 16"/>
              <p:cNvSpPr>
                <a:spLocks noRot="1" noChangeAspect="1" noMove="1" noResize="1" noEditPoints="1" noAdjustHandles="1" noChangeArrowheads="1" noChangeShapeType="1" noTextEdit="1"/>
              </p:cNvSpPr>
              <p:nvPr/>
            </p:nvSpPr>
            <p:spPr>
              <a:xfrm>
                <a:off x="10169611" y="6180419"/>
                <a:ext cx="513859"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553484" y="5512137"/>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0</m:t>
                      </m:r>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7404645" y="6206516"/>
                <a:ext cx="505267"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660307" y="3563536"/>
                <a:ext cx="1634550"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000" dirty="0">
                          <a:latin typeface="Cambria Math" panose="02040503050406030204" pitchFamily="18" charset="0"/>
                        </a:rPr>
                        <m:t>if</m:t>
                      </m:r>
                      <m:r>
                        <a:rPr lang="en-US" sz="3000" i="1" dirty="0">
                          <a:latin typeface="Cambria Math" panose="02040503050406030204" pitchFamily="18" charset="0"/>
                        </a:rPr>
                        <m:t>  </m:t>
                      </m:r>
                      <m:r>
                        <a:rPr lang="en-US" sz="3000" i="1" dirty="0">
                          <a:latin typeface="Cambria Math" panose="02040503050406030204" pitchFamily="18" charset="0"/>
                        </a:rPr>
                        <m:t>𝑦</m:t>
                      </m:r>
                      <m:r>
                        <a:rPr lang="en-US" sz="3000" i="1" dirty="0">
                          <a:latin typeface="Cambria Math" panose="02040503050406030204" pitchFamily="18" charset="0"/>
                        </a:rPr>
                        <m:t>=0</m:t>
                      </m:r>
                    </m:oMath>
                  </m:oMathPara>
                </a14:m>
                <a:endParaRPr lang="en-US" sz="3000" dirty="0"/>
              </a:p>
            </p:txBody>
          </p:sp>
        </mc:Choice>
        <mc:Fallback xmlns="">
          <p:sp>
            <p:nvSpPr>
              <p:cNvPr id="19" name="Rectangle 18"/>
              <p:cNvSpPr>
                <a:spLocks noRot="1" noChangeAspect="1" noMove="1" noResize="1" noEditPoints="1" noAdjustHandles="1" noChangeArrowheads="1" noChangeShapeType="1" noTextEdit="1"/>
              </p:cNvSpPr>
              <p:nvPr/>
            </p:nvSpPr>
            <p:spPr>
              <a:xfrm>
                <a:off x="7547076" y="3608381"/>
                <a:ext cx="2070182" cy="70788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295577" y="5492564"/>
                <a:ext cx="1042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8394103" y="6180418"/>
                <a:ext cx="1291316" cy="584775"/>
              </a:xfrm>
              <a:prstGeom prst="rect">
                <a:avLst/>
              </a:prstGeom>
              <a:blipFill>
                <a:blip r:embed="rId10"/>
                <a:stretch>
                  <a:fillRect/>
                </a:stretch>
              </a:blipFill>
            </p:spPr>
            <p:txBody>
              <a:bodyPr/>
              <a:lstStyle/>
              <a:p>
                <a:r>
                  <a:rPr lang="en-US">
                    <a:noFill/>
                  </a:rPr>
                  <a:t> </a:t>
                </a:r>
              </a:p>
            </p:txBody>
          </p:sp>
        </mc:Fallback>
      </mc:AlternateContent>
      <p:sp>
        <p:nvSpPr>
          <p:cNvPr id="21" name="Freeform 20"/>
          <p:cNvSpPr/>
          <p:nvPr/>
        </p:nvSpPr>
        <p:spPr>
          <a:xfrm flipH="1">
            <a:off x="5521761" y="3491556"/>
            <a:ext cx="2112264" cy="2012285"/>
          </a:xfrm>
          <a:custGeom>
            <a:avLst/>
            <a:gdLst>
              <a:gd name="connsiteX0" fmla="*/ 2891482 w 2891482"/>
              <a:gd name="connsiteY0" fmla="*/ 2261286 h 2271360"/>
              <a:gd name="connsiteX1" fmla="*/ 642552 w 2891482"/>
              <a:gd name="connsiteY1" fmla="*/ 1927654 h 2271360"/>
              <a:gd name="connsiteX2" fmla="*/ 0 w 2891482"/>
              <a:gd name="connsiteY2" fmla="*/ 0 h 2271360"/>
              <a:gd name="connsiteX0" fmla="*/ 2891482 w 2891482"/>
              <a:gd name="connsiteY0" fmla="*/ 2261286 h 2262529"/>
              <a:gd name="connsiteX1" fmla="*/ 951471 w 2891482"/>
              <a:gd name="connsiteY1" fmla="*/ 1643449 h 2262529"/>
              <a:gd name="connsiteX2" fmla="*/ 0 w 2891482"/>
              <a:gd name="connsiteY2" fmla="*/ 0 h 2262529"/>
              <a:gd name="connsiteX0" fmla="*/ 2817341 w 2817341"/>
              <a:gd name="connsiteY0" fmla="*/ 2681415 h 2683047"/>
              <a:gd name="connsiteX1" fmla="*/ 877330 w 2817341"/>
              <a:gd name="connsiteY1" fmla="*/ 2063578 h 2683047"/>
              <a:gd name="connsiteX2" fmla="*/ 0 w 2817341"/>
              <a:gd name="connsiteY2" fmla="*/ 0 h 2683047"/>
            </a:gdLst>
            <a:ahLst/>
            <a:cxnLst>
              <a:cxn ang="0">
                <a:pos x="connsiteX0" y="connsiteY0"/>
              </a:cxn>
              <a:cxn ang="0">
                <a:pos x="connsiteX1" y="connsiteY1"/>
              </a:cxn>
              <a:cxn ang="0">
                <a:pos x="connsiteX2" y="connsiteY2"/>
              </a:cxn>
            </a:cxnLst>
            <a:rect l="l" t="t" r="r" b="b"/>
            <a:pathLst>
              <a:path w="2817341" h="2683047">
                <a:moveTo>
                  <a:pt x="2817341" y="2681415"/>
                </a:moveTo>
                <a:cubicBezTo>
                  <a:pt x="1933833" y="2703039"/>
                  <a:pt x="1346887" y="2510480"/>
                  <a:pt x="877330" y="2063578"/>
                </a:cubicBezTo>
                <a:cubicBezTo>
                  <a:pt x="407773" y="1616676"/>
                  <a:pt x="80319" y="775386"/>
                  <a:pt x="0" y="0"/>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2336000860"/>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t>
            </a:r>
            <a:r>
              <a:rPr lang="en-US" dirty="0" smtClean="0"/>
              <a:t>ogistic regression cost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644535"/>
              </a:xfrm>
            </p:spPr>
            <p:txBody>
              <a:bodyPr>
                <a:normAutofit fontScale="70000" lnSpcReduction="20000"/>
              </a:bodyPr>
              <a:lstStyle/>
              <a:p>
                <a14:m>
                  <m:oMath xmlns:m="http://schemas.openxmlformats.org/officeDocument/2006/math">
                    <m:r>
                      <m:rPr>
                        <m:sty m:val="p"/>
                      </m:rPr>
                      <a:rPr lang="en-US" dirty="0" smtClean="0">
                        <a:latin typeface="Cambria Math" panose="02040503050406030204" pitchFamily="18" charset="0"/>
                      </a:rPr>
                      <m:t>Cost</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eqArr>
                          <m:eqArrPr>
                            <m:ctrlPr>
                              <a:rPr lang="en-US" i="1" dirty="0">
                                <a:latin typeface="Cambria Math" panose="02040503050406030204" pitchFamily="18" charset="0"/>
                              </a:rPr>
                            </m:ctrlPr>
                          </m:eqArrPr>
                          <m:e>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r>
                              <a:rPr lang="en-US" dirty="0">
                                <a:latin typeface="Cambria Math" panose="02040503050406030204" pitchFamily="18" charset="0"/>
                              </a:rPr>
                              <m:t>            </m:t>
                            </m:r>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=1</m:t>
                            </m:r>
                          </m:e>
                          <m:e>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r>
                              <a:rPr lang="en-US" i="1" dirty="0">
                                <a:latin typeface="Cambria Math" panose="02040503050406030204" pitchFamily="18" charset="0"/>
                              </a:rPr>
                              <m:t>    </m:t>
                            </m:r>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=0</m:t>
                            </m:r>
                          </m:e>
                        </m:eqArr>
                      </m:e>
                    </m:d>
                  </m:oMath>
                </a14:m>
                <a:endParaRPr lang="en-US" dirty="0"/>
              </a:p>
              <a:p>
                <a:pPr marL="0" indent="0">
                  <a:buNone/>
                </a:pPr>
                <a:r>
                  <a:rPr lang="en-US" dirty="0" smtClean="0"/>
                  <a:t>  </a:t>
                </a:r>
              </a:p>
              <a:p>
                <a:pPr marL="0" indent="0">
                  <a:buNone/>
                </a:pPr>
                <a:endParaRPr lang="en-US" dirty="0" smtClean="0"/>
              </a:p>
              <a:p>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  </m:t>
                    </m:r>
                    <m:r>
                      <m:rPr>
                        <m:sty m:val="p"/>
                      </m:rPr>
                      <a:rPr lang="en-US" b="0" i="0" dirty="0" smtClean="0">
                        <a:latin typeface="Cambria Math" panose="02040503050406030204" pitchFamily="18" charset="0"/>
                      </a:rPr>
                      <m:t>log</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1" dirty="0" smtClean="0">
                                <a:latin typeface="Cambria Math" panose="02040503050406030204" pitchFamily="18" charset="0"/>
                              </a:rPr>
                              <m:t>𝜃</m:t>
                            </m:r>
                          </m:sub>
                        </m:sSub>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x</m:t>
                            </m:r>
                          </m:e>
                        </m:d>
                      </m:e>
                    </m:d>
                    <m:r>
                      <a:rPr lang="en-US" b="0" i="0" dirty="0" smtClean="0">
                        <a:latin typeface="Cambria Math" panose="02040503050406030204" pitchFamily="18" charset="0"/>
                      </a:rPr>
                      <m:t>−(1−</m:t>
                    </m:r>
                    <m:r>
                      <m:rPr>
                        <m:sty m:val="p"/>
                      </m:rPr>
                      <a:rPr lang="en-US" b="0" i="0" dirty="0" smtClean="0">
                        <a:latin typeface="Cambria Math" panose="02040503050406030204" pitchFamily="18" charset="0"/>
                      </a:rPr>
                      <m:t>y</m:t>
                    </m:r>
                    <m:r>
                      <a:rPr lang="en-US" b="0" i="0" dirty="0" smtClean="0">
                        <a:latin typeface="Cambria Math" panose="02040503050406030204" pitchFamily="18" charset="0"/>
                      </a:rPr>
                      <m:t>)</m:t>
                    </m:r>
                  </m:oMath>
                </a14:m>
                <a:r>
                  <a:rPr lang="en-US" dirty="0"/>
                  <a:t> </a:t>
                </a:r>
                <a14:m>
                  <m:oMath xmlns:m="http://schemas.openxmlformats.org/officeDocument/2006/math">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smtClean="0"/>
              </a:p>
              <a:p>
                <a:endParaRPr lang="en-US" dirty="0" smtClean="0"/>
              </a:p>
              <a:p>
                <a:endParaRPr lang="en-US" dirty="0"/>
              </a:p>
              <a:p>
                <a14:m>
                  <m:oMath xmlns:m="http://schemas.openxmlformats.org/officeDocument/2006/math">
                    <m:r>
                      <m:rPr>
                        <m:sty m:val="p"/>
                      </m:rPr>
                      <a:rPr lang="en-US" dirty="0" smtClean="0">
                        <a:latin typeface="Cambria Math" panose="02040503050406030204" pitchFamily="18" charset="0"/>
                      </a:rPr>
                      <m:t>I</m:t>
                    </m:r>
                    <m:r>
                      <m:rPr>
                        <m:sty m:val="p"/>
                      </m:rPr>
                      <a:rPr lang="en-US" dirty="0">
                        <a:latin typeface="Cambria Math" panose="02040503050406030204" pitchFamily="18" charset="0"/>
                      </a:rPr>
                      <m:t>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=1</m:t>
                    </m:r>
                  </m:oMath>
                </a14:m>
                <a:r>
                  <a:rPr lang="en-US" dirty="0" smtClean="0"/>
                  <a:t>: </a:t>
                </a:r>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smtClean="0"/>
              </a:p>
              <a:p>
                <a14:m>
                  <m:oMath xmlns:m="http://schemas.openxmlformats.org/officeDocument/2006/math">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=0</m:t>
                    </m:r>
                  </m:oMath>
                </a14:m>
                <a:r>
                  <a:rPr lang="en-US" dirty="0"/>
                  <a:t>: </a:t>
                </a:r>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7886700" cy="3644535"/>
              </a:xfrm>
              <a:blipFill rotWithShape="0">
                <a:blip r:embed="rId3"/>
                <a:stretch>
                  <a:fillRect l="-850" b="-3177"/>
                </a:stretch>
              </a:blipFill>
            </p:spPr>
            <p:txBody>
              <a:bodyPr/>
              <a:lstStyle/>
              <a:p>
                <a:r>
                  <a:rPr lang="en-US">
                    <a:noFill/>
                  </a:rPr>
                  <a:t> </a:t>
                </a:r>
              </a:p>
            </p:txBody>
          </p:sp>
        </mc:Fallback>
      </mc:AlternateContent>
      <p:cxnSp>
        <p:nvCxnSpPr>
          <p:cNvPr id="5" name="Straight Arrow Connector 4"/>
          <p:cNvCxnSpPr/>
          <p:nvPr/>
        </p:nvCxnSpPr>
        <p:spPr>
          <a:xfrm>
            <a:off x="4114800" y="3276600"/>
            <a:ext cx="0" cy="741406"/>
          </a:xfrm>
          <a:prstGeom prst="straightConnector1">
            <a:avLst/>
          </a:prstGeom>
          <a:ln w="76200">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2819836927"/>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520577" y="2472690"/>
            <a:ext cx="7214616" cy="651510"/>
          </a:xfrm>
          <a:prstGeom prst="rect">
            <a:avLst/>
          </a:prstGeom>
        </p:spPr>
      </p:pic>
      <p:sp>
        <p:nvSpPr>
          <p:cNvPr id="21" name="TextBox 20"/>
          <p:cNvSpPr txBox="1"/>
          <p:nvPr/>
        </p:nvSpPr>
        <p:spPr>
          <a:xfrm>
            <a:off x="838200" y="4992791"/>
            <a:ext cx="5410200" cy="461665"/>
          </a:xfrm>
          <a:prstGeom prst="rect">
            <a:avLst/>
          </a:prstGeom>
          <a:noFill/>
        </p:spPr>
        <p:txBody>
          <a:bodyPr wrap="square" rtlCol="0">
            <a:spAutoFit/>
          </a:bodyPr>
          <a:lstStyle/>
          <a:p>
            <a:r>
              <a:rPr lang="en-US" sz="2400" dirty="0"/>
              <a:t>Output </a:t>
            </a:r>
          </a:p>
        </p:txBody>
      </p:sp>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38200" y="1690956"/>
            <a:ext cx="4169664" cy="651510"/>
          </a:xfrm>
          <a:prstGeom prst="rect">
            <a:avLst/>
          </a:prstGeom>
        </p:spPr>
      </p:pic>
      <p:sp>
        <p:nvSpPr>
          <p:cNvPr id="11" name="TextBox 10"/>
          <p:cNvSpPr txBox="1"/>
          <p:nvPr/>
        </p:nvSpPr>
        <p:spPr>
          <a:xfrm>
            <a:off x="403260" y="3368709"/>
            <a:ext cx="8054940" cy="461665"/>
          </a:xfrm>
          <a:prstGeom prst="rect">
            <a:avLst/>
          </a:prstGeom>
          <a:noFill/>
        </p:spPr>
        <p:txBody>
          <a:bodyPr wrap="square" rtlCol="0">
            <a:spAutoFit/>
          </a:bodyPr>
          <a:lstStyle/>
          <a:p>
            <a:r>
              <a:rPr lang="en-US" sz="2400" dirty="0"/>
              <a:t>To fit parameters    </a:t>
            </a:r>
            <a:r>
              <a:rPr lang="en-US" sz="2400" dirty="0" smtClean="0"/>
              <a:t>: </a:t>
            </a:r>
            <a:r>
              <a:rPr lang="en-US" sz="2400" dirty="0" smtClean="0">
                <a:hlinkClick r:id="rId10"/>
              </a:rPr>
              <a:t>Apply Gradient Descent Algorithm </a:t>
            </a:r>
            <a:endParaRPr lang="en-US" sz="2400" dirty="0"/>
          </a:p>
        </p:txBody>
      </p:sp>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56830" y="3473257"/>
            <a:ext cx="128016" cy="219456"/>
          </a:xfrm>
          <a:prstGeom prst="rect">
            <a:avLst/>
          </a:prstGeom>
        </p:spPr>
      </p:pic>
      <p:pic>
        <p:nvPicPr>
          <p:cNvPr id="3" name="Picture 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483957" y="3919780"/>
            <a:ext cx="1104138" cy="429768"/>
          </a:xfrm>
          <a:prstGeom prst="rect">
            <a:avLst/>
          </a:prstGeom>
        </p:spPr>
      </p:pic>
      <p:sp>
        <p:nvSpPr>
          <p:cNvPr id="16" name="TextBox 15"/>
          <p:cNvSpPr txBox="1"/>
          <p:nvPr/>
        </p:nvSpPr>
        <p:spPr>
          <a:xfrm>
            <a:off x="403261" y="4495801"/>
            <a:ext cx="5410200" cy="461665"/>
          </a:xfrm>
          <a:prstGeom prst="rect">
            <a:avLst/>
          </a:prstGeom>
          <a:noFill/>
        </p:spPr>
        <p:txBody>
          <a:bodyPr wrap="square" rtlCol="0">
            <a:spAutoFit/>
          </a:bodyPr>
          <a:lstStyle/>
          <a:p>
            <a:r>
              <a:rPr lang="en-US" sz="2400" dirty="0"/>
              <a:t>To make a prediction given new   :</a:t>
            </a:r>
          </a:p>
        </p:txBody>
      </p:sp>
      <p:pic>
        <p:nvPicPr>
          <p:cNvPr id="15" name="Picture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873752" y="4719457"/>
            <a:ext cx="153162" cy="137160"/>
          </a:xfrm>
          <a:prstGeom prst="rect">
            <a:avLst/>
          </a:prstGeom>
        </p:spPr>
      </p:pic>
      <p:pic>
        <p:nvPicPr>
          <p:cNvPr id="6" name="Picture 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947561" y="5059749"/>
            <a:ext cx="2146554" cy="438912"/>
          </a:xfrm>
          <a:prstGeom prst="rect">
            <a:avLst/>
          </a:prstGeom>
        </p:spPr>
      </p:pic>
      <p:sp>
        <p:nvSpPr>
          <p:cNvPr id="14" name="TextBox 13"/>
          <p:cNvSpPr txBox="1"/>
          <p:nvPr/>
        </p:nvSpPr>
        <p:spPr>
          <a:xfrm>
            <a:off x="59267" y="804779"/>
            <a:ext cx="5410200" cy="461665"/>
          </a:xfrm>
          <a:prstGeom prst="rect">
            <a:avLst/>
          </a:prstGeom>
          <a:noFill/>
        </p:spPr>
        <p:txBody>
          <a:bodyPr wrap="square" rtlCol="0">
            <a:spAutoFit/>
          </a:bodyPr>
          <a:lstStyle/>
          <a:p>
            <a:r>
              <a:rPr lang="en-US" sz="2400" b="1" dirty="0"/>
              <a:t>Cost function</a:t>
            </a:r>
          </a:p>
        </p:txBody>
      </p:sp>
      <p:pic>
        <p:nvPicPr>
          <p:cNvPr id="12" name="Picture 11">
            <a:extLst>
              <a:ext uri="{FF2B5EF4-FFF2-40B4-BE49-F238E27FC236}">
                <a16:creationId xmlns:a16="http://schemas.microsoft.com/office/drawing/2014/main" id="{F4FDD1FD-15B9-7D46-A1D9-AD54E7AC5762}"/>
              </a:ext>
            </a:extLst>
          </p:cNvPr>
          <p:cNvPicPr>
            <a:picLocks noChangeAspect="1"/>
          </p:cNvPicPr>
          <p:nvPr/>
        </p:nvPicPr>
        <p:blipFill>
          <a:blip r:embed="rId15"/>
          <a:stretch>
            <a:fillRect/>
          </a:stretch>
        </p:blipFill>
        <p:spPr>
          <a:xfrm>
            <a:off x="5176582" y="3805709"/>
            <a:ext cx="3403600" cy="2743419"/>
          </a:xfrm>
          <a:prstGeom prst="rect">
            <a:avLst/>
          </a:prstGeom>
        </p:spPr>
      </p:pic>
    </p:spTree>
    <p:extLst>
      <p:ext uri="{BB962C8B-B14F-4D97-AF65-F5344CB8AC3E}">
        <p14:creationId xmlns:p14="http://schemas.microsoft.com/office/powerpoint/2010/main" val="265442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P spid="16"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8053"/>
            <a:ext cx="9372600" cy="1143000"/>
          </a:xfrm>
        </p:spPr>
        <p:txBody>
          <a:bodyPr/>
          <a:lstStyle/>
          <a:p>
            <a:pPr algn="l"/>
            <a:r>
              <a:rPr lang="en-US" sz="3200" b="1" dirty="0" smtClean="0"/>
              <a:t>Logistic Regression and </a:t>
            </a:r>
            <a:br>
              <a:rPr lang="en-US" sz="3200" b="1" dirty="0" smtClean="0"/>
            </a:br>
            <a:r>
              <a:rPr lang="en-US" sz="3200" b="1" dirty="0" smtClean="0"/>
              <a:t>Gaussian Naïve Bayes Classifier</a:t>
            </a:r>
            <a:endParaRPr lang="en-US" sz="3200" b="1"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306</a:t>
            </a:fld>
            <a:endParaRPr lang="en-US"/>
          </a:p>
        </p:txBody>
      </p:sp>
      <p:sp>
        <p:nvSpPr>
          <p:cNvPr id="4" name="Rectangle 3"/>
          <p:cNvSpPr/>
          <p:nvPr/>
        </p:nvSpPr>
        <p:spPr>
          <a:xfrm>
            <a:off x="152400" y="1752600"/>
            <a:ext cx="8686800" cy="3539430"/>
          </a:xfrm>
          <a:prstGeom prst="rect">
            <a:avLst/>
          </a:prstGeom>
        </p:spPr>
        <p:txBody>
          <a:bodyPr wrap="square">
            <a:spAutoFit/>
          </a:bodyPr>
          <a:lstStyle/>
          <a:p>
            <a:pPr marL="457200" indent="-457200">
              <a:buFont typeface="Arial" panose="020B0604020202020204" pitchFamily="34" charset="0"/>
              <a:buChar char="•"/>
            </a:pPr>
            <a:r>
              <a:rPr lang="en-US" sz="2800" dirty="0"/>
              <a:t>Interestingly, the parametric form of P(Y|X) used by Logistic Regression is precisely the form implied by the assumptions of a Gaussian Naive Bayes classiﬁer</a:t>
            </a:r>
            <a:r>
              <a:rPr lang="en-US" sz="2800" dirty="0" smtClean="0"/>
              <a:t>.</a:t>
            </a:r>
          </a:p>
          <a:p>
            <a:r>
              <a:rPr lang="en-US" sz="2800" dirty="0" smtClean="0"/>
              <a:t> </a:t>
            </a:r>
          </a:p>
          <a:p>
            <a:pPr marL="457200" indent="-457200">
              <a:buFont typeface="Arial" panose="020B0604020202020204" pitchFamily="34" charset="0"/>
              <a:buChar char="•"/>
            </a:pPr>
            <a:r>
              <a:rPr lang="en-US" sz="2800" dirty="0" smtClean="0"/>
              <a:t>Therefore, we can view Logistic Regression as a closely related alternative to </a:t>
            </a:r>
            <a:r>
              <a:rPr lang="en-US" sz="2800" dirty="0"/>
              <a:t>GNB, though the two can produce different results in many cases</a:t>
            </a:r>
          </a:p>
        </p:txBody>
      </p:sp>
    </p:spTree>
    <p:extLst>
      <p:ext uri="{BB962C8B-B14F-4D97-AF65-F5344CB8AC3E}">
        <p14:creationId xmlns:p14="http://schemas.microsoft.com/office/powerpoint/2010/main" val="176359536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 y="607837"/>
            <a:ext cx="7453064" cy="850106"/>
          </a:xfrm>
        </p:spPr>
        <p:txBody>
          <a:bodyPr>
            <a:normAutofit fontScale="90000"/>
          </a:bodyPr>
          <a:lstStyle/>
          <a:p>
            <a:r>
              <a:rPr lang="en-US" dirty="0" smtClean="0"/>
              <a:t>Logistic and Gaussian Naïve Bayes Equivalence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3588" y="1457943"/>
                <a:ext cx="8614211" cy="3774281"/>
              </a:xfrm>
            </p:spPr>
            <p:txBody>
              <a:bodyPr>
                <a:normAutofit fontScale="62500" lnSpcReduction="20000"/>
              </a:bodyPr>
              <a:lstStyle/>
              <a:p>
                <a:r>
                  <a:rPr lang="en-US" sz="3300" dirty="0"/>
                  <a:t>Logistic regression hypothesis representation</a:t>
                </a:r>
              </a:p>
              <a:p>
                <a:pPr marL="0" indent="0">
                  <a:buNone/>
                </a:pPr>
                <a14:m>
                  <m:oMathPara xmlns:m="http://schemas.openxmlformats.org/officeDocument/2006/math">
                    <m:oMathParaPr>
                      <m:jc m:val="centerGroup"/>
                    </m:oMathParaPr>
                    <m:oMath xmlns:m="http://schemas.openxmlformats.org/officeDocument/2006/math">
                      <m:sSub>
                        <m:sSubPr>
                          <m:ctrlPr>
                            <a:rPr lang="en-US" sz="3300" i="1">
                              <a:latin typeface="Cambria Math" panose="02040503050406030204" pitchFamily="18" charset="0"/>
                            </a:rPr>
                          </m:ctrlPr>
                        </m:sSubPr>
                        <m:e>
                          <m:r>
                            <a:rPr lang="en-US" sz="3300">
                              <a:latin typeface="Cambria Math" panose="02040503050406030204" pitchFamily="18" charset="0"/>
                            </a:rPr>
                            <m:t>h</m:t>
                          </m:r>
                        </m:e>
                        <m:sub>
                          <m:r>
                            <a:rPr lang="en-US" sz="3300">
                              <a:latin typeface="Cambria Math" panose="02040503050406030204" pitchFamily="18" charset="0"/>
                            </a:rPr>
                            <m:t>𝜃</m:t>
                          </m:r>
                        </m:sub>
                      </m:sSub>
                      <m:d>
                        <m:dPr>
                          <m:ctrlPr>
                            <a:rPr lang="en-US" sz="3300" i="1">
                              <a:latin typeface="Cambria Math" panose="02040503050406030204" pitchFamily="18" charset="0"/>
                            </a:rPr>
                          </m:ctrlPr>
                        </m:dPr>
                        <m:e>
                          <m:r>
                            <a:rPr lang="en-US" sz="3300">
                              <a:latin typeface="Cambria Math" panose="02040503050406030204" pitchFamily="18" charset="0"/>
                            </a:rPr>
                            <m:t>𝑥</m:t>
                          </m:r>
                        </m:e>
                      </m:d>
                      <m:r>
                        <a:rPr lang="en-US" sz="3300">
                          <a:latin typeface="Cambria Math" panose="02040503050406030204" pitchFamily="18" charset="0"/>
                        </a:rPr>
                        <m:t>=</m:t>
                      </m:r>
                      <m:f>
                        <m:fPr>
                          <m:ctrlPr>
                            <a:rPr lang="en-US" sz="3300" i="1">
                              <a:latin typeface="Cambria Math" panose="02040503050406030204" pitchFamily="18" charset="0"/>
                            </a:rPr>
                          </m:ctrlPr>
                        </m:fPr>
                        <m:num>
                          <m:r>
                            <a:rPr lang="en-US" sz="3300">
                              <a:latin typeface="Cambria Math" panose="02040503050406030204" pitchFamily="18" charset="0"/>
                            </a:rPr>
                            <m:t>1</m:t>
                          </m:r>
                        </m:num>
                        <m:den>
                          <m:r>
                            <a:rPr lang="en-US" sz="3300">
                              <a:latin typeface="Cambria Math" panose="02040503050406030204" pitchFamily="18" charset="0"/>
                            </a:rPr>
                            <m:t>1+</m:t>
                          </m:r>
                          <m:sSup>
                            <m:sSupPr>
                              <m:ctrlPr>
                                <a:rPr lang="en-US" sz="3300" i="1">
                                  <a:latin typeface="Cambria Math" panose="02040503050406030204" pitchFamily="18" charset="0"/>
                                </a:rPr>
                              </m:ctrlPr>
                            </m:sSupPr>
                            <m:e>
                              <m:r>
                                <a:rPr lang="en-US" sz="3300">
                                  <a:latin typeface="Cambria Math" panose="02040503050406030204" pitchFamily="18" charset="0"/>
                                </a:rPr>
                                <m:t>𝑒</m:t>
                              </m:r>
                            </m:e>
                            <m:sup>
                              <m:r>
                                <a:rPr lang="en-US" sz="3300">
                                  <a:latin typeface="Cambria Math" panose="02040503050406030204" pitchFamily="18" charset="0"/>
                                </a:rPr>
                                <m:t>−</m:t>
                              </m:r>
                              <m:sSup>
                                <m:sSupPr>
                                  <m:ctrlPr>
                                    <a:rPr lang="en-US" sz="3300" i="1">
                                      <a:latin typeface="Cambria Math" panose="02040503050406030204" pitchFamily="18" charset="0"/>
                                    </a:rPr>
                                  </m:ctrlPr>
                                </m:sSupPr>
                                <m:e>
                                  <m:r>
                                    <a:rPr lang="en-US" sz="3300">
                                      <a:latin typeface="Cambria Math" panose="02040503050406030204" pitchFamily="18" charset="0"/>
                                    </a:rPr>
                                    <m:t>𝜃</m:t>
                                  </m:r>
                                </m:e>
                                <m:sup>
                                  <m:r>
                                    <a:rPr lang="en-US" sz="3300">
                                      <a:latin typeface="Cambria Math" panose="02040503050406030204" pitchFamily="18" charset="0"/>
                                    </a:rPr>
                                    <m:t>⊤</m:t>
                                  </m:r>
                                </m:sup>
                              </m:sSup>
                              <m:r>
                                <a:rPr lang="en-US" sz="3300">
                                  <a:latin typeface="Cambria Math" panose="02040503050406030204" pitchFamily="18" charset="0"/>
                                </a:rPr>
                                <m:t>𝑥</m:t>
                              </m:r>
                            </m:sup>
                          </m:sSup>
                        </m:den>
                      </m:f>
                      <m:r>
                        <a:rPr lang="en-US" sz="3300">
                          <a:latin typeface="Cambria Math" panose="02040503050406030204" pitchFamily="18" charset="0"/>
                        </a:rPr>
                        <m:t>=</m:t>
                      </m:r>
                      <m:f>
                        <m:fPr>
                          <m:ctrlPr>
                            <a:rPr lang="en-US" sz="3300" i="1">
                              <a:latin typeface="Cambria Math" panose="02040503050406030204" pitchFamily="18" charset="0"/>
                            </a:rPr>
                          </m:ctrlPr>
                        </m:fPr>
                        <m:num>
                          <m:r>
                            <a:rPr lang="en-US" sz="3300">
                              <a:latin typeface="Cambria Math" panose="02040503050406030204" pitchFamily="18" charset="0"/>
                            </a:rPr>
                            <m:t>1</m:t>
                          </m:r>
                        </m:num>
                        <m:den>
                          <m:r>
                            <a:rPr lang="en-US" sz="3300">
                              <a:latin typeface="Cambria Math" panose="02040503050406030204" pitchFamily="18" charset="0"/>
                            </a:rPr>
                            <m:t>1+</m:t>
                          </m:r>
                          <m:sSup>
                            <m:sSupPr>
                              <m:ctrlPr>
                                <a:rPr lang="en-US" sz="3300" i="1">
                                  <a:latin typeface="Cambria Math" panose="02040503050406030204" pitchFamily="18" charset="0"/>
                                </a:rPr>
                              </m:ctrlPr>
                            </m:sSupPr>
                            <m:e>
                              <m:r>
                                <a:rPr lang="en-US" sz="3300">
                                  <a:latin typeface="Cambria Math" panose="02040503050406030204" pitchFamily="18" charset="0"/>
                                </a:rPr>
                                <m:t>𝑒</m:t>
                              </m:r>
                            </m:e>
                            <m:sup>
                              <m:r>
                                <a:rPr lang="en-US" sz="3300">
                                  <a:latin typeface="Cambria Math" panose="02040503050406030204" pitchFamily="18" charset="0"/>
                                </a:rPr>
                                <m:t>−(</m:t>
                              </m:r>
                              <m:sSub>
                                <m:sSubPr>
                                  <m:ctrlPr>
                                    <a:rPr lang="en-US" sz="3300" i="1">
                                      <a:latin typeface="Cambria Math" panose="02040503050406030204" pitchFamily="18" charset="0"/>
                                    </a:rPr>
                                  </m:ctrlPr>
                                </m:sSubPr>
                                <m:e>
                                  <m:r>
                                    <a:rPr lang="en-US" sz="3300">
                                      <a:latin typeface="Cambria Math" panose="02040503050406030204" pitchFamily="18" charset="0"/>
                                    </a:rPr>
                                    <m:t>𝜃</m:t>
                                  </m:r>
                                </m:e>
                                <m:sub>
                                  <m:r>
                                    <a:rPr lang="en-US" sz="3300">
                                      <a:latin typeface="Cambria Math" panose="02040503050406030204" pitchFamily="18" charset="0"/>
                                    </a:rPr>
                                    <m:t>0</m:t>
                                  </m:r>
                                </m:sub>
                              </m:sSub>
                              <m:r>
                                <a:rPr lang="en-US" sz="3300">
                                  <a:latin typeface="Cambria Math" panose="02040503050406030204" pitchFamily="18" charset="0"/>
                                </a:rPr>
                                <m:t>+</m:t>
                              </m:r>
                              <m:sSub>
                                <m:sSubPr>
                                  <m:ctrlPr>
                                    <a:rPr lang="en-US" sz="3300" i="1">
                                      <a:latin typeface="Cambria Math" panose="02040503050406030204" pitchFamily="18" charset="0"/>
                                    </a:rPr>
                                  </m:ctrlPr>
                                </m:sSubPr>
                                <m:e>
                                  <m:r>
                                    <a:rPr lang="en-US" sz="3300">
                                      <a:latin typeface="Cambria Math" panose="02040503050406030204" pitchFamily="18" charset="0"/>
                                    </a:rPr>
                                    <m:t>𝜃</m:t>
                                  </m:r>
                                </m:e>
                                <m:sub>
                                  <m:r>
                                    <a:rPr lang="en-US" sz="3300">
                                      <a:latin typeface="Cambria Math" panose="02040503050406030204" pitchFamily="18" charset="0"/>
                                    </a:rPr>
                                    <m:t>1</m:t>
                                  </m:r>
                                </m:sub>
                              </m:sSub>
                              <m:sSub>
                                <m:sSubPr>
                                  <m:ctrlPr>
                                    <a:rPr lang="en-US" sz="3300" i="1">
                                      <a:latin typeface="Cambria Math" panose="02040503050406030204" pitchFamily="18" charset="0"/>
                                    </a:rPr>
                                  </m:ctrlPr>
                                </m:sSubPr>
                                <m:e>
                                  <m:r>
                                    <a:rPr lang="en-US" sz="3300">
                                      <a:latin typeface="Cambria Math" panose="02040503050406030204" pitchFamily="18" charset="0"/>
                                    </a:rPr>
                                    <m:t>𝑥</m:t>
                                  </m:r>
                                </m:e>
                                <m:sub>
                                  <m:r>
                                    <a:rPr lang="en-US" sz="3300">
                                      <a:latin typeface="Cambria Math" panose="02040503050406030204" pitchFamily="18" charset="0"/>
                                    </a:rPr>
                                    <m:t>1</m:t>
                                  </m:r>
                                </m:sub>
                              </m:sSub>
                              <m:r>
                                <a:rPr lang="en-US" sz="3300">
                                  <a:latin typeface="Cambria Math" panose="02040503050406030204" pitchFamily="18" charset="0"/>
                                </a:rPr>
                                <m:t>+</m:t>
                              </m:r>
                              <m:sSub>
                                <m:sSubPr>
                                  <m:ctrlPr>
                                    <a:rPr lang="en-US" sz="3300" i="1">
                                      <a:latin typeface="Cambria Math" panose="02040503050406030204" pitchFamily="18" charset="0"/>
                                    </a:rPr>
                                  </m:ctrlPr>
                                </m:sSubPr>
                                <m:e>
                                  <m:r>
                                    <a:rPr lang="en-US" sz="3300">
                                      <a:latin typeface="Cambria Math" panose="02040503050406030204" pitchFamily="18" charset="0"/>
                                    </a:rPr>
                                    <m:t>𝜃</m:t>
                                  </m:r>
                                </m:e>
                                <m:sub>
                                  <m:r>
                                    <a:rPr lang="en-US" sz="3300">
                                      <a:latin typeface="Cambria Math" panose="02040503050406030204" pitchFamily="18" charset="0"/>
                                    </a:rPr>
                                    <m:t>2</m:t>
                                  </m:r>
                                </m:sub>
                              </m:sSub>
                              <m:sSub>
                                <m:sSubPr>
                                  <m:ctrlPr>
                                    <a:rPr lang="en-US" sz="3300" i="1">
                                      <a:latin typeface="Cambria Math" panose="02040503050406030204" pitchFamily="18" charset="0"/>
                                    </a:rPr>
                                  </m:ctrlPr>
                                </m:sSubPr>
                                <m:e>
                                  <m:r>
                                    <a:rPr lang="en-US" sz="3300">
                                      <a:latin typeface="Cambria Math" panose="02040503050406030204" pitchFamily="18" charset="0"/>
                                    </a:rPr>
                                    <m:t>𝑥</m:t>
                                  </m:r>
                                </m:e>
                                <m:sub>
                                  <m:r>
                                    <a:rPr lang="en-US" sz="3300">
                                      <a:latin typeface="Cambria Math" panose="02040503050406030204" pitchFamily="18" charset="0"/>
                                    </a:rPr>
                                    <m:t>2</m:t>
                                  </m:r>
                                </m:sub>
                              </m:sSub>
                              <m:r>
                                <a:rPr lang="en-US" sz="3300">
                                  <a:latin typeface="Cambria Math" panose="02040503050406030204" pitchFamily="18" charset="0"/>
                                </a:rPr>
                                <m:t>+⋯+</m:t>
                              </m:r>
                              <m:sSub>
                                <m:sSubPr>
                                  <m:ctrlPr>
                                    <a:rPr lang="en-US" sz="3300" i="1">
                                      <a:latin typeface="Cambria Math" panose="02040503050406030204" pitchFamily="18" charset="0"/>
                                    </a:rPr>
                                  </m:ctrlPr>
                                </m:sSubPr>
                                <m:e>
                                  <m:r>
                                    <a:rPr lang="en-US" sz="3300">
                                      <a:latin typeface="Cambria Math" panose="02040503050406030204" pitchFamily="18" charset="0"/>
                                    </a:rPr>
                                    <m:t>𝜃</m:t>
                                  </m:r>
                                </m:e>
                                <m:sub>
                                  <m:r>
                                    <a:rPr lang="en-US" sz="3300">
                                      <a:latin typeface="Cambria Math" panose="02040503050406030204" pitchFamily="18" charset="0"/>
                                    </a:rPr>
                                    <m:t>𝑛</m:t>
                                  </m:r>
                                </m:sub>
                              </m:sSub>
                              <m:sSub>
                                <m:sSubPr>
                                  <m:ctrlPr>
                                    <a:rPr lang="en-US" sz="3300" i="1">
                                      <a:latin typeface="Cambria Math" panose="02040503050406030204" pitchFamily="18" charset="0"/>
                                    </a:rPr>
                                  </m:ctrlPr>
                                </m:sSubPr>
                                <m:e>
                                  <m:r>
                                    <a:rPr lang="en-US" sz="3300">
                                      <a:latin typeface="Cambria Math" panose="02040503050406030204" pitchFamily="18" charset="0"/>
                                    </a:rPr>
                                    <m:t>𝑥</m:t>
                                  </m:r>
                                </m:e>
                                <m:sub>
                                  <m:r>
                                    <a:rPr lang="en-US" sz="3300">
                                      <a:latin typeface="Cambria Math" panose="02040503050406030204" pitchFamily="18" charset="0"/>
                                    </a:rPr>
                                    <m:t>𝑛</m:t>
                                  </m:r>
                                </m:sub>
                              </m:sSub>
                              <m:r>
                                <a:rPr lang="en-US" sz="3300">
                                  <a:latin typeface="Cambria Math" panose="02040503050406030204" pitchFamily="18" charset="0"/>
                                </a:rPr>
                                <m:t>)</m:t>
                              </m:r>
                            </m:sup>
                          </m:sSup>
                        </m:den>
                      </m:f>
                    </m:oMath>
                  </m:oMathPara>
                </a14:m>
                <a:endParaRPr lang="en-US" sz="3300" dirty="0"/>
              </a:p>
              <a:p>
                <a:r>
                  <a:rPr lang="en-US" sz="3300" dirty="0"/>
                  <a:t>Consider learning f: </a:t>
                </a:r>
                <a14:m>
                  <m:oMath xmlns:m="http://schemas.openxmlformats.org/officeDocument/2006/math">
                    <m:r>
                      <a:rPr lang="en-US" sz="3300">
                        <a:latin typeface="Cambria Math" panose="02040503050406030204" pitchFamily="18" charset="0"/>
                      </a:rPr>
                      <m:t>𝑋</m:t>
                    </m:r>
                    <m:r>
                      <a:rPr lang="en-US" sz="3300">
                        <a:latin typeface="Cambria Math" panose="02040503050406030204" pitchFamily="18" charset="0"/>
                      </a:rPr>
                      <m:t>→</m:t>
                    </m:r>
                    <m:r>
                      <a:rPr lang="en-US" sz="3300">
                        <a:latin typeface="Cambria Math" panose="02040503050406030204" pitchFamily="18" charset="0"/>
                      </a:rPr>
                      <m:t>𝑌</m:t>
                    </m:r>
                  </m:oMath>
                </a14:m>
                <a:r>
                  <a:rPr lang="en-US" sz="3300" dirty="0"/>
                  <a:t>, </a:t>
                </a:r>
                <a:r>
                  <a:rPr lang="en-US" sz="3300" dirty="0" smtClean="0"/>
                  <a:t>where</a:t>
                </a:r>
                <a:endParaRPr lang="en-US" sz="2600" dirty="0"/>
              </a:p>
              <a:p>
                <a:pPr lvl="1" fontAlgn="base"/>
                <a:r>
                  <a:rPr lang="en-US" dirty="0"/>
                  <a:t>Y is boolean, governed by a Bernoulli distribution, with parameter </a:t>
                </a:r>
                <a:r>
                  <a:rPr lang="el-GR" dirty="0"/>
                  <a:t>π=</a:t>
                </a:r>
                <a:r>
                  <a:rPr lang="en-US" dirty="0"/>
                  <a:t>P(Y=1)</a:t>
                </a:r>
              </a:p>
              <a:p>
                <a:pPr lvl="1" fontAlgn="base"/>
                <a:r>
                  <a:rPr lang="en-US" dirty="0"/>
                  <a:t>X=〈X</a:t>
                </a:r>
                <a:r>
                  <a:rPr lang="en-US" baseline="-25000" dirty="0"/>
                  <a:t>1</a:t>
                </a:r>
                <a:r>
                  <a:rPr lang="en-US" dirty="0"/>
                  <a:t>…</a:t>
                </a:r>
                <a:r>
                  <a:rPr lang="en-US" dirty="0" err="1"/>
                  <a:t>X</a:t>
                </a:r>
                <a:r>
                  <a:rPr lang="en-US" baseline="-25000" dirty="0" err="1"/>
                  <a:t>n</a:t>
                </a:r>
                <a:r>
                  <a:rPr lang="en-US" dirty="0"/>
                  <a:t>〉, where each X</a:t>
                </a:r>
                <a:r>
                  <a:rPr lang="en-US" baseline="-25000" dirty="0"/>
                  <a:t>i</a:t>
                </a:r>
                <a:r>
                  <a:rPr lang="en-US" dirty="0"/>
                  <a:t> is a continuous random </a:t>
                </a:r>
                <a:r>
                  <a:rPr lang="en-US" dirty="0" smtClean="0"/>
                  <a:t>variable</a:t>
                </a:r>
              </a:p>
              <a:p>
                <a:pPr lvl="1" fontAlgn="base"/>
                <a14:m>
                  <m:oMath xmlns:m="http://schemas.openxmlformats.org/officeDocument/2006/math">
                    <m:r>
                      <a:rPr lang="en-US" i="1">
                        <a:latin typeface="Cambria Math" panose="02040503050406030204" pitchFamily="18" charset="0"/>
                      </a:rPr>
                      <m:t>𝑋</m:t>
                    </m:r>
                  </m:oMath>
                </a14:m>
                <a:r>
                  <a:rPr lang="en-US" dirty="0"/>
                  <a:t> is a vector of real-valued features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d>
                      </m:e>
                      <m:sup>
                        <m:r>
                          <a:rPr lang="en-US" i="1">
                            <a:latin typeface="Cambria Math" panose="02040503050406030204" pitchFamily="18" charset="0"/>
                          </a:rPr>
                          <m:t>⊤</m:t>
                        </m:r>
                      </m:sup>
                    </m:sSup>
                  </m:oMath>
                </a14:m>
                <a:endParaRPr lang="en-US" dirty="0"/>
              </a:p>
              <a:p>
                <a:pPr lvl="1" fontAlgn="base"/>
                <a:r>
                  <a:rPr lang="en-US" dirty="0"/>
                  <a:t>For each X</a:t>
                </a:r>
                <a:r>
                  <a:rPr lang="en-US" baseline="-25000" dirty="0"/>
                  <a:t>i</a:t>
                </a:r>
                <a:r>
                  <a:rPr lang="en-US" dirty="0"/>
                  <a:t>, P(</a:t>
                </a:r>
                <a:r>
                  <a:rPr lang="en-US" dirty="0" err="1"/>
                  <a:t>X</a:t>
                </a:r>
                <a:r>
                  <a:rPr lang="en-US" baseline="-25000" dirty="0" err="1"/>
                  <a:t>i</a:t>
                </a:r>
                <a:r>
                  <a:rPr lang="en-US" dirty="0" err="1"/>
                  <a:t>|Y</a:t>
                </a:r>
                <a:r>
                  <a:rPr lang="en-US" dirty="0"/>
                  <a:t>=</a:t>
                </a:r>
                <a:r>
                  <a:rPr lang="en-US" dirty="0" err="1"/>
                  <a:t>y</a:t>
                </a:r>
                <a:r>
                  <a:rPr lang="en-US" baseline="-25000" dirty="0" err="1"/>
                  <a:t>k</a:t>
                </a:r>
                <a:r>
                  <a:rPr lang="en-US" dirty="0"/>
                  <a:t>) is a Gaussian distribution of the form N(</a:t>
                </a:r>
                <a:r>
                  <a:rPr lang="el-GR" dirty="0"/>
                  <a:t>μ</a:t>
                </a:r>
                <a:r>
                  <a:rPr lang="en-US" baseline="-25000" dirty="0" err="1"/>
                  <a:t>ik</a:t>
                </a:r>
                <a:r>
                  <a:rPr lang="en-US" dirty="0"/>
                  <a:t>,</a:t>
                </a:r>
                <a:r>
                  <a:rPr lang="el-GR" dirty="0"/>
                  <a:t>σ</a:t>
                </a:r>
                <a:r>
                  <a:rPr lang="en-US" baseline="-25000" dirty="0" err="1" smtClean="0"/>
                  <a:t>i</a:t>
                </a:r>
                <a:endParaRPr lang="en-US" dirty="0"/>
              </a:p>
              <a:p>
                <a:pPr lvl="1" fontAlgn="base"/>
                <a:r>
                  <a:rPr lang="en-US" sz="2900" dirty="0" smtClean="0"/>
                  <a:t>Assume </a:t>
                </a:r>
                <a:r>
                  <a:rPr lang="en-US" sz="2900" dirty="0"/>
                  <a:t>all </a:t>
                </a:r>
                <a14:m>
                  <m:oMath xmlns:m="http://schemas.openxmlformats.org/officeDocument/2006/math">
                    <m:sSub>
                      <m:sSubPr>
                        <m:ctrlPr>
                          <a:rPr lang="en-US" sz="2900" i="1">
                            <a:latin typeface="Cambria Math" panose="02040503050406030204" pitchFamily="18" charset="0"/>
                          </a:rPr>
                        </m:ctrlPr>
                      </m:sSubPr>
                      <m:e>
                        <m:r>
                          <a:rPr lang="en-US" sz="2900">
                            <a:latin typeface="Cambria Math" panose="02040503050406030204" pitchFamily="18" charset="0"/>
                          </a:rPr>
                          <m:t>𝑋</m:t>
                        </m:r>
                      </m:e>
                      <m:sub>
                        <m:r>
                          <a:rPr lang="en-US" sz="2900">
                            <a:latin typeface="Cambria Math" panose="02040503050406030204" pitchFamily="18" charset="0"/>
                          </a:rPr>
                          <m:t>𝑖</m:t>
                        </m:r>
                      </m:sub>
                    </m:sSub>
                  </m:oMath>
                </a14:m>
                <a:r>
                  <a:rPr lang="en-US" sz="2900" dirty="0"/>
                  <a:t> are conditionally independent given </a:t>
                </a:r>
                <a14:m>
                  <m:oMath xmlns:m="http://schemas.openxmlformats.org/officeDocument/2006/math">
                    <m:r>
                      <a:rPr lang="en-US" sz="2900">
                        <a:latin typeface="Cambria Math" panose="02040503050406030204" pitchFamily="18" charset="0"/>
                      </a:rPr>
                      <m:t>𝑌</m:t>
                    </m:r>
                  </m:oMath>
                </a14:m>
                <a:endParaRPr lang="en-US" sz="2900" dirty="0" smtClean="0"/>
              </a:p>
              <a:p>
                <a:pPr lvl="1" fontAlgn="base"/>
                <a:r>
                  <a:rPr lang="en-US" sz="2900" dirty="0"/>
                  <a:t>Model </a:t>
                </a:r>
                <a14:m>
                  <m:oMath xmlns:m="http://schemas.openxmlformats.org/officeDocument/2006/math">
                    <m:r>
                      <a:rPr lang="en-US" sz="2900">
                        <a:latin typeface="Cambria Math" panose="02040503050406030204" pitchFamily="18" charset="0"/>
                      </a:rPr>
                      <m:t>𝑃</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a:latin typeface="Cambria Math" panose="02040503050406030204" pitchFamily="18" charset="0"/>
                              </a:rPr>
                              <m:t>𝑋</m:t>
                            </m:r>
                          </m:e>
                          <m:sub>
                            <m:r>
                              <a:rPr lang="en-US" sz="2900">
                                <a:latin typeface="Cambria Math" panose="02040503050406030204" pitchFamily="18" charset="0"/>
                              </a:rPr>
                              <m:t>𝑖</m:t>
                            </m:r>
                          </m:sub>
                        </m:sSub>
                      </m:e>
                      <m:e>
                        <m:r>
                          <a:rPr lang="en-US" sz="2900">
                            <a:latin typeface="Cambria Math" panose="02040503050406030204" pitchFamily="18" charset="0"/>
                          </a:rPr>
                          <m:t>𝑌</m:t>
                        </m:r>
                        <m:r>
                          <a:rPr lang="en-US" sz="2900">
                            <a:latin typeface="Cambria Math" panose="02040503050406030204" pitchFamily="18" charset="0"/>
                          </a:rPr>
                          <m:t>=</m:t>
                        </m:r>
                        <m:sSub>
                          <m:sSubPr>
                            <m:ctrlPr>
                              <a:rPr lang="en-US" sz="2900" i="1">
                                <a:latin typeface="Cambria Math" panose="02040503050406030204" pitchFamily="18" charset="0"/>
                              </a:rPr>
                            </m:ctrlPr>
                          </m:sSubPr>
                          <m:e>
                            <m:r>
                              <a:rPr lang="en-US" sz="2900">
                                <a:latin typeface="Cambria Math" panose="02040503050406030204" pitchFamily="18" charset="0"/>
                              </a:rPr>
                              <m:t>𝑦</m:t>
                            </m:r>
                          </m:e>
                          <m:sub>
                            <m:r>
                              <a:rPr lang="en-US" sz="2900">
                                <a:latin typeface="Cambria Math" panose="02040503050406030204" pitchFamily="18" charset="0"/>
                              </a:rPr>
                              <m:t>𝑘</m:t>
                            </m:r>
                          </m:sub>
                        </m:sSub>
                      </m:e>
                    </m:d>
                  </m:oMath>
                </a14:m>
                <a:r>
                  <a:rPr lang="en-US" sz="2900" dirty="0"/>
                  <a:t> as Gaussian </a:t>
                </a:r>
                <a14:m>
                  <m:oMath xmlns:m="http://schemas.openxmlformats.org/officeDocument/2006/math">
                    <m:r>
                      <a:rPr lang="en-US" sz="2900">
                        <a:latin typeface="Cambria Math" panose="02040503050406030204" pitchFamily="18" charset="0"/>
                      </a:rPr>
                      <m:t>𝑁</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a:latin typeface="Cambria Math" panose="02040503050406030204" pitchFamily="18" charset="0"/>
                              </a:rPr>
                              <m:t>𝜇</m:t>
                            </m:r>
                          </m:e>
                          <m:sub>
                            <m:r>
                              <a:rPr lang="en-US" sz="2900">
                                <a:latin typeface="Cambria Math" panose="02040503050406030204" pitchFamily="18" charset="0"/>
                              </a:rPr>
                              <m:t>𝑖𝑘</m:t>
                            </m:r>
                          </m:sub>
                        </m:sSub>
                        <m:r>
                          <a:rPr lang="en-US" sz="2900">
                            <a:latin typeface="Cambria Math" panose="02040503050406030204" pitchFamily="18" charset="0"/>
                          </a:rPr>
                          <m:t>, </m:t>
                        </m:r>
                        <m:sSub>
                          <m:sSubPr>
                            <m:ctrlPr>
                              <a:rPr lang="en-US" sz="2900" i="1">
                                <a:latin typeface="Cambria Math" panose="02040503050406030204" pitchFamily="18" charset="0"/>
                              </a:rPr>
                            </m:ctrlPr>
                          </m:sSubPr>
                          <m:e>
                            <m:r>
                              <a:rPr lang="en-US" sz="2900">
                                <a:latin typeface="Cambria Math" panose="02040503050406030204" pitchFamily="18" charset="0"/>
                              </a:rPr>
                              <m:t>𝜎</m:t>
                            </m:r>
                          </m:e>
                          <m:sub>
                            <m:r>
                              <a:rPr lang="en-US" sz="2900">
                                <a:latin typeface="Cambria Math" panose="02040503050406030204" pitchFamily="18" charset="0"/>
                              </a:rPr>
                              <m:t>𝑖</m:t>
                            </m:r>
                          </m:sub>
                        </m:sSub>
                      </m:e>
                    </m:d>
                  </m:oMath>
                </a14:m>
                <a:endParaRPr lang="en-US" sz="2900" dirty="0" smtClean="0"/>
              </a:p>
              <a:p>
                <a:pPr lvl="1" fontAlgn="base"/>
                <a:r>
                  <a:rPr lang="en-US" sz="2900" dirty="0" smtClean="0"/>
                  <a:t>We </a:t>
                </a:r>
                <a:r>
                  <a:rPr lang="en-US" sz="2900" dirty="0"/>
                  <a:t>are assuming the standard deviations </a:t>
                </a:r>
                <a:r>
                  <a:rPr lang="en-US" sz="2900" dirty="0" err="1"/>
                  <a:t>σi</a:t>
                </a:r>
                <a:r>
                  <a:rPr lang="en-US" sz="2900" dirty="0"/>
                  <a:t> vary from attribute to attribute, but do not depend on Y.</a:t>
                </a:r>
              </a:p>
              <a:p>
                <a:pPr lvl="2"/>
                <a:endParaRPr lang="en-US" sz="18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3588" y="1457943"/>
                <a:ext cx="8614211" cy="3774281"/>
              </a:xfrm>
              <a:blipFill rotWithShape="0">
                <a:blip r:embed="rId3"/>
                <a:stretch>
                  <a:fillRect l="-708" t="-2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594226" y="5472991"/>
                <a:ext cx="4293098" cy="507831"/>
              </a:xfrm>
              <a:prstGeom prst="rect">
                <a:avLst/>
              </a:prstGeom>
              <a:ln w="76200">
                <a:solidFill>
                  <a:srgbClr val="00B050"/>
                </a:solidFill>
              </a:ln>
            </p:spPr>
            <p:txBody>
              <a:bodyPr wrap="none">
                <a:spAutoFit/>
              </a:bodyPr>
              <a:lstStyle/>
              <a:p>
                <a:r>
                  <a:rPr lang="en-US" sz="2700" dirty="0"/>
                  <a:t>What is </a:t>
                </a:r>
                <a14:m>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rPr>
                          <m:t>𝑌</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𝑋</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𝑋</m:t>
                            </m:r>
                          </m:e>
                          <m:sub>
                            <m:r>
                              <a:rPr lang="en-US" sz="2700" i="1">
                                <a:latin typeface="Cambria Math" panose="02040503050406030204" pitchFamily="18" charset="0"/>
                              </a:rPr>
                              <m:t>2</m:t>
                            </m:r>
                          </m:sub>
                        </m:sSub>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𝑋</m:t>
                            </m:r>
                          </m:e>
                          <m:sub>
                            <m:r>
                              <a:rPr lang="en-US" sz="2700" i="1">
                                <a:latin typeface="Cambria Math" panose="02040503050406030204" pitchFamily="18" charset="0"/>
                              </a:rPr>
                              <m:t>𝑛</m:t>
                            </m:r>
                          </m:sub>
                        </m:sSub>
                      </m:e>
                    </m:d>
                  </m:oMath>
                </a14:m>
                <a:r>
                  <a:rPr lang="en-US" sz="27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1594226" y="5472991"/>
                <a:ext cx="4293098" cy="507831"/>
              </a:xfrm>
              <a:prstGeom prst="rect">
                <a:avLst/>
              </a:prstGeom>
              <a:blipFill rotWithShape="0">
                <a:blip r:embed="rId4"/>
                <a:stretch>
                  <a:fillRect l="-1813" t="-4167" r="-697" b="-18750"/>
                </a:stretch>
              </a:blipFill>
              <a:ln w="76200">
                <a:solidFill>
                  <a:srgbClr val="00B050"/>
                </a:solidFill>
              </a:ln>
            </p:spPr>
            <p:txBody>
              <a:bodyPr/>
              <a:lstStyle/>
              <a:p>
                <a:r>
                  <a:rPr lang="en-US">
                    <a:noFill/>
                  </a:rPr>
                  <a:t> </a:t>
                </a:r>
              </a:p>
            </p:txBody>
          </p:sp>
        </mc:Fallback>
      </mc:AlternateContent>
      <p:sp>
        <p:nvSpPr>
          <p:cNvPr id="6" name="Footer Placeholder 3"/>
          <p:cNvSpPr>
            <a:spLocks noGrp="1"/>
          </p:cNvSpPr>
          <p:nvPr>
            <p:ph type="ftr" sz="quarter" idx="11"/>
          </p:nvPr>
        </p:nvSpPr>
        <p:spPr>
          <a:xfrm>
            <a:off x="7467307" y="5726907"/>
            <a:ext cx="1676693" cy="273844"/>
          </a:xfrm>
        </p:spPr>
        <p:txBody>
          <a:bodyPr/>
          <a:lstStyle/>
          <a:p>
            <a:pPr>
              <a:defRPr/>
            </a:pPr>
            <a:r>
              <a:rPr lang="en-US" sz="1050" dirty="0"/>
              <a:t>Slide credit: Tom Mitchell</a:t>
            </a:r>
          </a:p>
        </p:txBody>
      </p:sp>
    </p:spTree>
    <p:extLst>
      <p:ext uri="{BB962C8B-B14F-4D97-AF65-F5344CB8AC3E}">
        <p14:creationId xmlns:p14="http://schemas.microsoft.com/office/powerpoint/2010/main" val="177892898"/>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32827"/>
            <a:ext cx="7664824" cy="391548"/>
          </a:xfrm>
          <a:prstGeom prst="rect">
            <a:avLst/>
          </a:prstGeom>
        </p:spPr>
        <p:txBody>
          <a:bodyPr vert="horz" wrap="square" lIns="0" tIns="11206" rIns="0" bIns="0" rtlCol="0" anchor="ctr">
            <a:spAutoFit/>
          </a:bodyPr>
          <a:lstStyle/>
          <a:p>
            <a:pPr marL="11206">
              <a:spcBef>
                <a:spcPts val="88"/>
              </a:spcBef>
            </a:pPr>
            <a:r>
              <a:rPr sz="2118" b="1" dirty="0"/>
              <a:t>Derive </a:t>
            </a:r>
            <a:r>
              <a:rPr sz="2118" b="1" spc="-4" dirty="0"/>
              <a:t>form for P(Y|X) for Gaussian P(X</a:t>
            </a:r>
            <a:r>
              <a:rPr sz="2118" b="1" spc="-6" baseline="-20833" dirty="0">
                <a:solidFill>
                  <a:srgbClr val="434DD6"/>
                </a:solidFill>
              </a:rPr>
              <a:t>i</a:t>
            </a:r>
            <a:r>
              <a:rPr sz="2471" b="1" spc="-4" dirty="0">
                <a:solidFill>
                  <a:srgbClr val="434DD6"/>
                </a:solidFill>
              </a:rPr>
              <a:t>|</a:t>
            </a:r>
            <a:r>
              <a:rPr sz="2118" b="1" spc="-4" dirty="0"/>
              <a:t>Y=y</a:t>
            </a:r>
            <a:r>
              <a:rPr sz="2118" b="1" spc="-6" baseline="-20833" dirty="0">
                <a:solidFill>
                  <a:srgbClr val="434DD6"/>
                </a:solidFill>
              </a:rPr>
              <a:t>k</a:t>
            </a:r>
            <a:r>
              <a:rPr sz="2118" b="1" spc="-4" dirty="0"/>
              <a:t>) </a:t>
            </a:r>
            <a:r>
              <a:rPr sz="2118" b="1" dirty="0"/>
              <a:t>assuming σ</a:t>
            </a:r>
            <a:r>
              <a:rPr sz="2118" b="1" baseline="-20833" dirty="0">
                <a:solidFill>
                  <a:srgbClr val="434DD6"/>
                </a:solidFill>
              </a:rPr>
              <a:t>ik </a:t>
            </a:r>
            <a:r>
              <a:rPr sz="2118" b="1" dirty="0"/>
              <a:t>=</a:t>
            </a:r>
            <a:r>
              <a:rPr sz="2118" b="1" spc="31" dirty="0"/>
              <a:t> </a:t>
            </a:r>
            <a:r>
              <a:rPr sz="2118" b="1" spc="-4" dirty="0"/>
              <a:t>σ</a:t>
            </a:r>
            <a:r>
              <a:rPr sz="2118" b="1" spc="-6" baseline="-20833" dirty="0">
                <a:solidFill>
                  <a:srgbClr val="434DD6"/>
                </a:solidFill>
              </a:rPr>
              <a:t>i</a:t>
            </a:r>
            <a:endParaRPr sz="2118" b="1" baseline="-20833" dirty="0"/>
          </a:p>
        </p:txBody>
      </p:sp>
      <p:sp>
        <p:nvSpPr>
          <p:cNvPr id="3" name="object 3"/>
          <p:cNvSpPr/>
          <p:nvPr/>
        </p:nvSpPr>
        <p:spPr>
          <a:xfrm>
            <a:off x="959426" y="1443737"/>
            <a:ext cx="6245547" cy="498863"/>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2305356" y="2209800"/>
            <a:ext cx="2334697" cy="615220"/>
          </a:xfrm>
          <a:prstGeom prst="rect">
            <a:avLst/>
          </a:prstGeom>
          <a:blipFill>
            <a:blip r:embed="rId3" cstate="print"/>
            <a:stretch>
              <a:fillRect/>
            </a:stretch>
          </a:blipFill>
        </p:spPr>
        <p:txBody>
          <a:bodyPr wrap="square" lIns="0" tIns="0" rIns="0" bIns="0" rtlCol="0"/>
          <a:lstStyle/>
          <a:p>
            <a:endParaRPr sz="1412"/>
          </a:p>
        </p:txBody>
      </p:sp>
      <p:sp>
        <p:nvSpPr>
          <p:cNvPr id="5" name="object 5"/>
          <p:cNvSpPr/>
          <p:nvPr/>
        </p:nvSpPr>
        <p:spPr>
          <a:xfrm>
            <a:off x="2307807" y="2946334"/>
            <a:ext cx="3104227" cy="620712"/>
          </a:xfrm>
          <a:prstGeom prst="rect">
            <a:avLst/>
          </a:prstGeom>
          <a:blipFill>
            <a:blip r:embed="rId4" cstate="print"/>
            <a:stretch>
              <a:fillRect/>
            </a:stretch>
          </a:blipFill>
        </p:spPr>
        <p:txBody>
          <a:bodyPr wrap="square" lIns="0" tIns="0" rIns="0" bIns="0" rtlCol="0"/>
          <a:lstStyle/>
          <a:p>
            <a:endParaRPr sz="1412"/>
          </a:p>
        </p:txBody>
      </p:sp>
      <p:sp>
        <p:nvSpPr>
          <p:cNvPr id="6" name="object 6"/>
          <p:cNvSpPr/>
          <p:nvPr/>
        </p:nvSpPr>
        <p:spPr>
          <a:xfrm>
            <a:off x="2290589" y="3705257"/>
            <a:ext cx="3884772" cy="620712"/>
          </a:xfrm>
          <a:prstGeom prst="rect">
            <a:avLst/>
          </a:prstGeom>
          <a:blipFill>
            <a:blip r:embed="rId5" cstate="print"/>
            <a:stretch>
              <a:fillRect/>
            </a:stretch>
          </a:blipFill>
        </p:spPr>
        <p:txBody>
          <a:bodyPr wrap="square" lIns="0" tIns="0" rIns="0" bIns="0" rtlCol="0"/>
          <a:lstStyle/>
          <a:p>
            <a:endParaRPr sz="1412"/>
          </a:p>
        </p:txBody>
      </p:sp>
      <p:sp>
        <p:nvSpPr>
          <p:cNvPr id="7" name="object 7"/>
          <p:cNvSpPr/>
          <p:nvPr/>
        </p:nvSpPr>
        <p:spPr>
          <a:xfrm>
            <a:off x="4640053" y="4298476"/>
            <a:ext cx="256615" cy="544608"/>
          </a:xfrm>
          <a:custGeom>
            <a:avLst/>
            <a:gdLst/>
            <a:ahLst/>
            <a:cxnLst/>
            <a:rect l="l" t="t" r="r" b="b"/>
            <a:pathLst>
              <a:path w="290829" h="436245">
                <a:moveTo>
                  <a:pt x="0" y="436065"/>
                </a:moveTo>
                <a:lnTo>
                  <a:pt x="290710" y="0"/>
                </a:lnTo>
              </a:path>
            </a:pathLst>
          </a:custGeom>
          <a:ln w="9524">
            <a:solidFill>
              <a:srgbClr val="FF4C00"/>
            </a:solidFill>
          </a:ln>
        </p:spPr>
        <p:txBody>
          <a:bodyPr wrap="square" lIns="0" tIns="0" rIns="0" bIns="0" rtlCol="0"/>
          <a:lstStyle/>
          <a:p>
            <a:endParaRPr sz="1412"/>
          </a:p>
        </p:txBody>
      </p:sp>
      <p:sp>
        <p:nvSpPr>
          <p:cNvPr id="9" name="object 9"/>
          <p:cNvSpPr/>
          <p:nvPr/>
        </p:nvSpPr>
        <p:spPr>
          <a:xfrm>
            <a:off x="3552654" y="4683430"/>
            <a:ext cx="2931739" cy="570099"/>
          </a:xfrm>
          <a:prstGeom prst="rect">
            <a:avLst/>
          </a:prstGeom>
          <a:blipFill>
            <a:blip r:embed="rId6" cstate="print"/>
            <a:stretch>
              <a:fillRect/>
            </a:stretch>
          </a:blipFill>
        </p:spPr>
        <p:txBody>
          <a:bodyPr wrap="square" lIns="0" tIns="0" rIns="0" bIns="0" rtlCol="0"/>
          <a:lstStyle/>
          <a:p>
            <a:endParaRPr sz="1412"/>
          </a:p>
        </p:txBody>
      </p:sp>
      <p:sp>
        <p:nvSpPr>
          <p:cNvPr id="10" name="object 10"/>
          <p:cNvSpPr/>
          <p:nvPr/>
        </p:nvSpPr>
        <p:spPr>
          <a:xfrm>
            <a:off x="3541169" y="4683430"/>
            <a:ext cx="2943224" cy="581585"/>
          </a:xfrm>
          <a:custGeom>
            <a:avLst/>
            <a:gdLst/>
            <a:ahLst/>
            <a:cxnLst/>
            <a:rect l="l" t="t" r="r" b="b"/>
            <a:pathLst>
              <a:path w="3335654" h="659129">
                <a:moveTo>
                  <a:pt x="0" y="0"/>
                </a:moveTo>
                <a:lnTo>
                  <a:pt x="3335337" y="0"/>
                </a:lnTo>
                <a:lnTo>
                  <a:pt x="3335337" y="658811"/>
                </a:lnTo>
                <a:lnTo>
                  <a:pt x="0" y="658811"/>
                </a:lnTo>
                <a:lnTo>
                  <a:pt x="0" y="0"/>
                </a:lnTo>
                <a:close/>
              </a:path>
            </a:pathLst>
          </a:custGeom>
          <a:ln w="12699">
            <a:solidFill>
              <a:srgbClr val="FF4C00"/>
            </a:solidFill>
          </a:ln>
        </p:spPr>
        <p:txBody>
          <a:bodyPr wrap="square" lIns="0" tIns="0" rIns="0" bIns="0" rtlCol="0"/>
          <a:lstStyle/>
          <a:p>
            <a:endParaRPr sz="1412"/>
          </a:p>
        </p:txBody>
      </p:sp>
      <p:sp>
        <p:nvSpPr>
          <p:cNvPr id="11" name="object 11"/>
          <p:cNvSpPr/>
          <p:nvPr/>
        </p:nvSpPr>
        <p:spPr>
          <a:xfrm>
            <a:off x="4532276" y="3930907"/>
            <a:ext cx="1680882" cy="403412"/>
          </a:xfrm>
          <a:custGeom>
            <a:avLst/>
            <a:gdLst/>
            <a:ahLst/>
            <a:cxnLst/>
            <a:rect l="l" t="t" r="r" b="b"/>
            <a:pathLst>
              <a:path w="1905000" h="457200">
                <a:moveTo>
                  <a:pt x="0" y="0"/>
                </a:moveTo>
                <a:lnTo>
                  <a:pt x="1904998" y="0"/>
                </a:lnTo>
                <a:lnTo>
                  <a:pt x="1904998" y="457199"/>
                </a:lnTo>
                <a:lnTo>
                  <a:pt x="0" y="457199"/>
                </a:lnTo>
                <a:lnTo>
                  <a:pt x="0" y="0"/>
                </a:lnTo>
                <a:close/>
              </a:path>
            </a:pathLst>
          </a:custGeom>
          <a:ln w="12699">
            <a:solidFill>
              <a:srgbClr val="FF4C00"/>
            </a:solidFill>
          </a:ln>
        </p:spPr>
        <p:txBody>
          <a:bodyPr wrap="square" lIns="0" tIns="0" rIns="0" bIns="0" rtlCol="0"/>
          <a:lstStyle/>
          <a:p>
            <a:endParaRPr sz="1412"/>
          </a:p>
        </p:txBody>
      </p:sp>
      <p:sp>
        <p:nvSpPr>
          <p:cNvPr id="12" name="object 12"/>
          <p:cNvSpPr/>
          <p:nvPr/>
        </p:nvSpPr>
        <p:spPr>
          <a:xfrm>
            <a:off x="157061" y="5767150"/>
            <a:ext cx="5254973" cy="642952"/>
          </a:xfrm>
          <a:prstGeom prst="rect">
            <a:avLst/>
          </a:prstGeom>
          <a:blipFill>
            <a:blip r:embed="rId7" cstate="print"/>
            <a:stretch>
              <a:fillRect/>
            </a:stretch>
          </a:blipFill>
        </p:spPr>
        <p:txBody>
          <a:bodyPr wrap="square" lIns="0" tIns="0" rIns="0" bIns="0" rtlCol="0"/>
          <a:lstStyle/>
          <a:p>
            <a:endParaRPr sz="1412"/>
          </a:p>
        </p:txBody>
      </p:sp>
      <mc:AlternateContent xmlns:mc="http://schemas.openxmlformats.org/markup-compatibility/2006" xmlns:a14="http://schemas.microsoft.com/office/drawing/2010/main">
        <mc:Choice Requires="a14">
          <p:sp>
            <p:nvSpPr>
              <p:cNvPr id="16" name="TextBox 15"/>
              <p:cNvSpPr txBox="1"/>
              <p:nvPr/>
            </p:nvSpPr>
            <p:spPr>
              <a:xfrm>
                <a:off x="6595975" y="4210089"/>
                <a:ext cx="18592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𝐴𝑠</m:t>
                      </m:r>
                      <m:r>
                        <a:rPr lang="en-US" b="0" i="1" smtClean="0">
                          <a:latin typeface="Cambria Math" panose="02040503050406030204" pitchFamily="18" charset="0"/>
                        </a:rPr>
                        <m:t> </m:t>
                      </m:r>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=1</m:t>
                          </m:r>
                        </m:e>
                      </m:d>
                      <m:r>
                        <a:rPr lang="en-IN" b="0" i="1" smtClean="0">
                          <a:latin typeface="Cambria Math" panose="02040503050406030204" pitchFamily="18" charset="0"/>
                        </a:rPr>
                        <m:t>= </m:t>
                      </m:r>
                      <m:r>
                        <m:rPr>
                          <m:sty m:val="p"/>
                        </m:rPr>
                        <a:rPr lang="el-GR" b="0" i="1" smtClean="0">
                          <a:latin typeface="Cambria Math" panose="02040503050406030204" pitchFamily="18" charset="0"/>
                        </a:rPr>
                        <m:t>π</m:t>
                      </m:r>
                    </m:oMath>
                  </m:oMathPara>
                </a14:m>
                <a:endParaRPr lang="en-IN" dirty="0"/>
              </a:p>
            </p:txBody>
          </p:sp>
        </mc:Choice>
        <mc:Fallback xmlns="">
          <p:sp>
            <p:nvSpPr>
              <p:cNvPr id="16" name="TextBox 15"/>
              <p:cNvSpPr txBox="1">
                <a:spLocks noRot="1" noChangeAspect="1" noMove="1" noResize="1" noEditPoints="1" noAdjustHandles="1" noChangeArrowheads="1" noChangeShapeType="1" noTextEdit="1"/>
              </p:cNvSpPr>
              <p:nvPr/>
            </p:nvSpPr>
            <p:spPr>
              <a:xfrm>
                <a:off x="6595975" y="4210089"/>
                <a:ext cx="1859292" cy="338554"/>
              </a:xfrm>
              <a:prstGeom prst="rect">
                <a:avLst/>
              </a:prstGeom>
              <a:blipFill rotWithShape="0">
                <a:blip r:embed="rId8"/>
                <a:stretch>
                  <a:fillRect/>
                </a:stretch>
              </a:blipFill>
            </p:spPr>
            <p:txBody>
              <a:bodyPr/>
              <a:lstStyle/>
              <a:p>
                <a:r>
                  <a:rPr lang="en-US">
                    <a:noFill/>
                  </a:rPr>
                  <a:t> </a:t>
                </a:r>
              </a:p>
            </p:txBody>
          </p:sp>
        </mc:Fallback>
      </mc:AlternateContent>
      <p:sp>
        <p:nvSpPr>
          <p:cNvPr id="8" name="Rectangle 7"/>
          <p:cNvSpPr/>
          <p:nvPr/>
        </p:nvSpPr>
        <p:spPr>
          <a:xfrm>
            <a:off x="5500816" y="2222666"/>
            <a:ext cx="3352334" cy="584775"/>
          </a:xfrm>
          <a:prstGeom prst="rect">
            <a:avLst/>
          </a:prstGeom>
        </p:spPr>
        <p:txBody>
          <a:bodyPr wrap="square">
            <a:spAutoFit/>
          </a:bodyPr>
          <a:lstStyle/>
          <a:p>
            <a:r>
              <a:rPr lang="en-US" dirty="0" smtClean="0">
                <a:solidFill>
                  <a:srgbClr val="666666"/>
                </a:solidFill>
                <a:latin typeface="PT Sans"/>
              </a:rPr>
              <a:t># Dividing </a:t>
            </a:r>
            <a:r>
              <a:rPr lang="en-US" dirty="0">
                <a:solidFill>
                  <a:srgbClr val="666666"/>
                </a:solidFill>
                <a:latin typeface="PT Sans"/>
              </a:rPr>
              <a:t>both the numerator and denominator by the </a:t>
            </a:r>
            <a:r>
              <a:rPr lang="en-US" dirty="0" smtClean="0">
                <a:solidFill>
                  <a:srgbClr val="666666"/>
                </a:solidFill>
                <a:latin typeface="PT Sans"/>
              </a:rPr>
              <a:t>numerator</a:t>
            </a:r>
            <a:endParaRPr lang="en-US" dirty="0"/>
          </a:p>
        </p:txBody>
      </p:sp>
      <p:sp>
        <p:nvSpPr>
          <p:cNvPr id="17" name="Rectangle 16"/>
          <p:cNvSpPr/>
          <p:nvPr/>
        </p:nvSpPr>
        <p:spPr>
          <a:xfrm>
            <a:off x="6422386" y="3053128"/>
            <a:ext cx="1654814" cy="338554"/>
          </a:xfrm>
          <a:prstGeom prst="rect">
            <a:avLst/>
          </a:prstGeom>
        </p:spPr>
        <p:txBody>
          <a:bodyPr wrap="square">
            <a:spAutoFit/>
          </a:bodyPr>
          <a:lstStyle/>
          <a:p>
            <a:r>
              <a:rPr lang="en-US" dirty="0" smtClean="0">
                <a:solidFill>
                  <a:srgbClr val="222222"/>
                </a:solidFill>
                <a:latin typeface="MathJax_Math-italic"/>
              </a:rPr>
              <a:t>C = </a:t>
            </a:r>
            <a:r>
              <a:rPr lang="en-US" dirty="0">
                <a:solidFill>
                  <a:srgbClr val="222222"/>
                </a:solidFill>
                <a:latin typeface="MathJax_Math-italic"/>
              </a:rPr>
              <a:t>e</a:t>
            </a:r>
            <a:r>
              <a:rPr lang="en-US" baseline="30000" dirty="0">
                <a:solidFill>
                  <a:srgbClr val="222222"/>
                </a:solidFill>
                <a:latin typeface="MathJax_Math-italic"/>
              </a:rPr>
              <a:t>(</a:t>
            </a:r>
            <a:r>
              <a:rPr lang="en-US" baseline="30000" dirty="0">
                <a:solidFill>
                  <a:srgbClr val="222222"/>
                </a:solidFill>
                <a:latin typeface="MathJax_Main"/>
              </a:rPr>
              <a:t>ln </a:t>
            </a:r>
            <a:r>
              <a:rPr lang="en-US" baseline="30000" dirty="0" smtClean="0">
                <a:solidFill>
                  <a:srgbClr val="222222"/>
                </a:solidFill>
                <a:latin typeface="MathJax_Main"/>
              </a:rPr>
              <a:t>C</a:t>
            </a:r>
            <a:r>
              <a:rPr lang="en-US" baseline="30000" dirty="0" smtClean="0">
                <a:solidFill>
                  <a:srgbClr val="222222"/>
                </a:solidFill>
                <a:latin typeface="MathJax_Math-italic"/>
              </a:rPr>
              <a:t>) </a:t>
            </a:r>
            <a:endParaRPr lang="en-US" dirty="0"/>
          </a:p>
        </p:txBody>
      </p:sp>
      <p:pic>
        <p:nvPicPr>
          <p:cNvPr id="18" name="Picture 17"/>
          <p:cNvPicPr>
            <a:picLocks noChangeAspect="1"/>
          </p:cNvPicPr>
          <p:nvPr/>
        </p:nvPicPr>
        <p:blipFill rotWithShape="1">
          <a:blip r:embed="rId9">
            <a:extLst>
              <a:ext uri="{28A0092B-C50C-407E-A947-70E740481C1C}">
                <a14:useLocalDpi xmlns:a14="http://schemas.microsoft.com/office/drawing/2010/main" val="0"/>
              </a:ext>
            </a:extLst>
          </a:blip>
          <a:srcRect l="27201" t="1" b="51741"/>
          <a:stretch/>
        </p:blipFill>
        <p:spPr>
          <a:xfrm>
            <a:off x="6147652" y="3449092"/>
            <a:ext cx="2919678" cy="563963"/>
          </a:xfrm>
          <a:prstGeom prst="rect">
            <a:avLst/>
          </a:prstGeom>
        </p:spPr>
      </p:pic>
      <p:sp>
        <p:nvSpPr>
          <p:cNvPr id="19" name="object 13"/>
          <p:cNvSpPr/>
          <p:nvPr/>
        </p:nvSpPr>
        <p:spPr>
          <a:xfrm>
            <a:off x="5500817" y="3347795"/>
            <a:ext cx="921570" cy="234001"/>
          </a:xfrm>
          <a:custGeom>
            <a:avLst/>
            <a:gdLst/>
            <a:ahLst/>
            <a:cxnLst/>
            <a:rect l="l" t="t" r="r" b="b"/>
            <a:pathLst>
              <a:path w="595629" h="893445">
                <a:moveTo>
                  <a:pt x="0" y="0"/>
                </a:moveTo>
                <a:lnTo>
                  <a:pt x="595509" y="893265"/>
                </a:lnTo>
              </a:path>
            </a:pathLst>
          </a:custGeom>
          <a:ln w="9524">
            <a:solidFill>
              <a:srgbClr val="434DD6"/>
            </a:solidFill>
          </a:ln>
        </p:spPr>
        <p:txBody>
          <a:bodyPr wrap="square" lIns="0" tIns="0" rIns="0" bIns="0" rtlCol="0"/>
          <a:lstStyle/>
          <a:p>
            <a:endParaRPr sz="1412"/>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5361" y="5298626"/>
            <a:ext cx="2362200" cy="647700"/>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49271" y="6035986"/>
            <a:ext cx="1276350" cy="533400"/>
          </a:xfrm>
          <a:prstGeom prst="rect">
            <a:avLst/>
          </a:prstGeom>
        </p:spPr>
      </p:pic>
      <p:sp>
        <p:nvSpPr>
          <p:cNvPr id="22" name="object 13"/>
          <p:cNvSpPr/>
          <p:nvPr/>
        </p:nvSpPr>
        <p:spPr>
          <a:xfrm flipV="1">
            <a:off x="5012781" y="6364381"/>
            <a:ext cx="1323417" cy="45720"/>
          </a:xfrm>
          <a:custGeom>
            <a:avLst/>
            <a:gdLst/>
            <a:ahLst/>
            <a:cxnLst/>
            <a:rect l="l" t="t" r="r" b="b"/>
            <a:pathLst>
              <a:path w="595629" h="893445">
                <a:moveTo>
                  <a:pt x="0" y="0"/>
                </a:moveTo>
                <a:lnTo>
                  <a:pt x="595509" y="893265"/>
                </a:lnTo>
              </a:path>
            </a:pathLst>
          </a:custGeom>
          <a:ln w="9524">
            <a:solidFill>
              <a:srgbClr val="434DD6"/>
            </a:solidFill>
          </a:ln>
        </p:spPr>
        <p:txBody>
          <a:bodyPr wrap="square" lIns="0" tIns="0" rIns="0" bIns="0" rtlCol="0"/>
          <a:lstStyle/>
          <a:p>
            <a:endParaRPr sz="1412"/>
          </a:p>
        </p:txBody>
      </p:sp>
      <p:sp>
        <p:nvSpPr>
          <p:cNvPr id="23" name="object 7"/>
          <p:cNvSpPr/>
          <p:nvPr/>
        </p:nvSpPr>
        <p:spPr>
          <a:xfrm>
            <a:off x="3541169" y="5683070"/>
            <a:ext cx="2678915" cy="445585"/>
          </a:xfrm>
          <a:custGeom>
            <a:avLst/>
            <a:gdLst/>
            <a:ahLst/>
            <a:cxnLst/>
            <a:rect l="l" t="t" r="r" b="b"/>
            <a:pathLst>
              <a:path w="290829" h="436245">
                <a:moveTo>
                  <a:pt x="0" y="436065"/>
                </a:moveTo>
                <a:lnTo>
                  <a:pt x="290710" y="0"/>
                </a:lnTo>
              </a:path>
            </a:pathLst>
          </a:custGeom>
          <a:ln w="9524">
            <a:solidFill>
              <a:srgbClr val="FF4C00"/>
            </a:solidFill>
          </a:ln>
        </p:spPr>
        <p:txBody>
          <a:bodyPr wrap="square" lIns="0" tIns="0" rIns="0" bIns="0" rtlCol="0"/>
          <a:lstStyle/>
          <a:p>
            <a:endParaRPr sz="1412"/>
          </a:p>
        </p:txBody>
      </p:sp>
      <p:sp>
        <p:nvSpPr>
          <p:cNvPr id="24" name="object 13"/>
          <p:cNvSpPr/>
          <p:nvPr/>
        </p:nvSpPr>
        <p:spPr>
          <a:xfrm>
            <a:off x="4684443" y="2723415"/>
            <a:ext cx="1737941" cy="376566"/>
          </a:xfrm>
          <a:custGeom>
            <a:avLst/>
            <a:gdLst/>
            <a:ahLst/>
            <a:cxnLst/>
            <a:rect l="l" t="t" r="r" b="b"/>
            <a:pathLst>
              <a:path w="595629" h="893445">
                <a:moveTo>
                  <a:pt x="0" y="0"/>
                </a:moveTo>
                <a:lnTo>
                  <a:pt x="595509" y="893265"/>
                </a:lnTo>
              </a:path>
            </a:pathLst>
          </a:custGeom>
          <a:ln w="9524">
            <a:solidFill>
              <a:srgbClr val="434DD6"/>
            </a:solidFill>
          </a:ln>
        </p:spPr>
        <p:txBody>
          <a:bodyPr wrap="square" lIns="0" tIns="0" rIns="0" bIns="0" rtlCol="0"/>
          <a:lstStyle/>
          <a:p>
            <a:endParaRPr sz="1412"/>
          </a:p>
        </p:txBody>
      </p:sp>
    </p:spTree>
    <p:extLst>
      <p:ext uri="{BB962C8B-B14F-4D97-AF65-F5344CB8AC3E}">
        <p14:creationId xmlns:p14="http://schemas.microsoft.com/office/powerpoint/2010/main" val="108185761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Gaussian </a:t>
            </a:r>
            <a:r>
              <a:rPr lang="en-US" dirty="0" smtClean="0"/>
              <a:t>P </a:t>
            </a:r>
            <a:r>
              <a:rPr lang="en-US" b="1" dirty="0" smtClean="0"/>
              <a:t>(X</a:t>
            </a:r>
            <a:r>
              <a:rPr lang="en-US" b="1" baseline="-25000" dirty="0" smtClean="0"/>
              <a:t>i</a:t>
            </a:r>
            <a:r>
              <a:rPr lang="en-US" b="1" dirty="0" smtClean="0"/>
              <a:t>|Y </a:t>
            </a:r>
            <a:r>
              <a:rPr lang="en-US" b="1" dirty="0"/>
              <a:t>=y</a:t>
            </a:r>
            <a:r>
              <a:rPr lang="en-US" b="1" baseline="-25000" dirty="0"/>
              <a:t>k</a:t>
            </a:r>
            <a:r>
              <a:rPr lang="en-US" b="1" dirty="0" smtClean="0"/>
              <a:t>)</a:t>
            </a:r>
            <a:endParaRPr lang="en-US" b="1"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309</a:t>
            </a:fld>
            <a:endParaRPr lang="en-US"/>
          </a:p>
        </p:txBody>
      </p:sp>
      <p:pic>
        <p:nvPicPr>
          <p:cNvPr id="4" name="Picture 3"/>
          <p:cNvPicPr>
            <a:picLocks noChangeAspect="1"/>
          </p:cNvPicPr>
          <p:nvPr/>
        </p:nvPicPr>
        <p:blipFill rotWithShape="1">
          <a:blip r:embed="rId2"/>
          <a:srcRect l="17500" t="17391" r="22500" b="9980"/>
          <a:stretch/>
        </p:blipFill>
        <p:spPr>
          <a:xfrm>
            <a:off x="270165" y="1417638"/>
            <a:ext cx="6496373" cy="4421144"/>
          </a:xfrm>
          <a:prstGeom prst="rect">
            <a:avLst/>
          </a:prstGeom>
        </p:spPr>
      </p:pic>
      <p:sp>
        <p:nvSpPr>
          <p:cNvPr id="6" name="Rectangle 5"/>
          <p:cNvSpPr/>
          <p:nvPr/>
        </p:nvSpPr>
        <p:spPr>
          <a:xfrm>
            <a:off x="6766538" y="3078328"/>
            <a:ext cx="1885626" cy="400110"/>
          </a:xfrm>
          <a:prstGeom prst="rect">
            <a:avLst/>
          </a:prstGeom>
        </p:spPr>
        <p:txBody>
          <a:bodyPr wrap="square">
            <a:spAutoFit/>
          </a:bodyPr>
          <a:lstStyle/>
          <a:p>
            <a:r>
              <a:rPr lang="en-US" sz="2000" dirty="0" smtClean="0">
                <a:solidFill>
                  <a:srgbClr val="222222"/>
                </a:solidFill>
                <a:latin typeface="MathJax_Main"/>
              </a:rPr>
              <a:t>ln</a:t>
            </a:r>
            <a:r>
              <a:rPr lang="en-US" sz="2000" dirty="0" smtClean="0">
                <a:solidFill>
                  <a:srgbClr val="222222"/>
                </a:solidFill>
                <a:latin typeface="MathJax_Size1"/>
              </a:rPr>
              <a:t>(</a:t>
            </a:r>
            <a:r>
              <a:rPr lang="en-US" sz="2000" dirty="0" smtClean="0">
                <a:solidFill>
                  <a:srgbClr val="222222"/>
                </a:solidFill>
                <a:latin typeface="MathJax_Math-italic"/>
              </a:rPr>
              <a:t>e(k))</a:t>
            </a:r>
            <a:r>
              <a:rPr lang="en-US" sz="2000" dirty="0" smtClean="0">
                <a:solidFill>
                  <a:srgbClr val="222222"/>
                </a:solidFill>
                <a:latin typeface="MathJax_Main"/>
              </a:rPr>
              <a:t>=</a:t>
            </a:r>
            <a:r>
              <a:rPr lang="en-US" sz="2000" dirty="0">
                <a:solidFill>
                  <a:srgbClr val="222222"/>
                </a:solidFill>
                <a:latin typeface="MathJax_Math-italic"/>
              </a:rPr>
              <a:t>k</a:t>
            </a:r>
            <a:r>
              <a:rPr lang="en-US" sz="2000" dirty="0">
                <a:solidFill>
                  <a:srgbClr val="222222"/>
                </a:solidFill>
                <a:latin typeface="MathJax_Main"/>
              </a:rPr>
              <a:t>.</a:t>
            </a:r>
            <a:endParaRPr lang="en-US" sz="2000" dirty="0"/>
          </a:p>
        </p:txBody>
      </p:sp>
      <p:sp>
        <p:nvSpPr>
          <p:cNvPr id="8" name="object 15"/>
          <p:cNvSpPr/>
          <p:nvPr/>
        </p:nvSpPr>
        <p:spPr>
          <a:xfrm>
            <a:off x="6096000" y="1417638"/>
            <a:ext cx="2819399" cy="817112"/>
          </a:xfrm>
          <a:prstGeom prst="rect">
            <a:avLst/>
          </a:prstGeom>
          <a:blipFill>
            <a:blip r:embed="rId3" cstate="print"/>
            <a:stretch>
              <a:fillRect/>
            </a:stretch>
          </a:blipFill>
        </p:spPr>
        <p:txBody>
          <a:bodyPr wrap="square" lIns="0" tIns="0" rIns="0" bIns="0" rtlCol="0"/>
          <a:lstStyle/>
          <a:p>
            <a:endParaRPr sz="1412" dirty="0"/>
          </a:p>
        </p:txBody>
      </p:sp>
    </p:spTree>
    <p:extLst>
      <p:ext uri="{BB962C8B-B14F-4D97-AF65-F5344CB8AC3E}">
        <p14:creationId xmlns:p14="http://schemas.microsoft.com/office/powerpoint/2010/main" val="27356103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9"/>
          <p:cNvSpPr txBox="1">
            <a:spLocks noGrp="1"/>
          </p:cNvSpPr>
          <p:nvPr>
            <p:ph type="title"/>
          </p:nvPr>
        </p:nvSpPr>
        <p:spPr>
          <a:xfrm>
            <a:off x="57309" y="605900"/>
            <a:ext cx="67824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b="1" dirty="0"/>
              <a:t>Supervised Learning: Regression</a:t>
            </a:r>
            <a:endParaRPr sz="3600" b="1" dirty="0"/>
          </a:p>
        </p:txBody>
      </p:sp>
      <p:sp>
        <p:nvSpPr>
          <p:cNvPr id="632" name="Google Shape;632;p79"/>
          <p:cNvSpPr txBox="1"/>
          <p:nvPr/>
        </p:nvSpPr>
        <p:spPr>
          <a:xfrm>
            <a:off x="612150" y="787400"/>
            <a:ext cx="7977600" cy="1926600"/>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SzPts val="3200"/>
              <a:buFont typeface="Arial"/>
              <a:buChar char="•"/>
            </a:pPr>
            <a:endParaRPr lang="en-US" sz="3200" dirty="0" smtClean="0">
              <a:latin typeface="Trebuchet MS"/>
              <a:ea typeface="Trebuchet MS"/>
              <a:cs typeface="Trebuchet MS"/>
              <a:sym typeface="Trebuchet MS"/>
            </a:endParaRPr>
          </a:p>
          <a:p>
            <a:pPr marL="355600" marR="0" lvl="0" indent="-342900" algn="l" rtl="0">
              <a:lnSpc>
                <a:spcPct val="100000"/>
              </a:lnSpc>
              <a:spcBef>
                <a:spcPts val="0"/>
              </a:spcBef>
              <a:spcAft>
                <a:spcPts val="0"/>
              </a:spcAft>
              <a:buSzPts val="3200"/>
              <a:buFont typeface="Arial"/>
              <a:buChar char="•"/>
            </a:pPr>
            <a:r>
              <a:rPr lang="en-US" sz="3200" dirty="0" smtClean="0">
                <a:latin typeface="Trebuchet MS"/>
                <a:ea typeface="Trebuchet MS"/>
                <a:cs typeface="Trebuchet MS"/>
                <a:sym typeface="Trebuchet MS"/>
              </a:rPr>
              <a:t>Given </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 </a:t>
            </a:r>
            <a:r>
              <a:rPr lang="en-US" sz="3200" i="1" dirty="0" err="1">
                <a:latin typeface="Times New Roman"/>
                <a:ea typeface="Times New Roman"/>
                <a:cs typeface="Times New Roman"/>
                <a:sym typeface="Times New Roman"/>
              </a:rPr>
              <a:t>y</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a:t>
            </a:r>
            <a:endParaRPr sz="3200" dirty="0">
              <a:latin typeface="Trebuchet MS"/>
              <a:ea typeface="Trebuchet MS"/>
              <a:cs typeface="Trebuchet MS"/>
              <a:sym typeface="Trebuchet MS"/>
            </a:endParaRPr>
          </a:p>
          <a:p>
            <a:pPr marL="35560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Learn a function </a:t>
            </a:r>
            <a:r>
              <a:rPr lang="en-US" sz="3200" i="1" dirty="0">
                <a:latin typeface="Times New Roman"/>
                <a:ea typeface="Times New Roman"/>
                <a:cs typeface="Times New Roman"/>
                <a:sym typeface="Times New Roman"/>
              </a:rPr>
              <a:t>f</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 to predict </a:t>
            </a:r>
            <a:r>
              <a:rPr lang="en-US" sz="3200" i="1" dirty="0">
                <a:latin typeface="Times New Roman"/>
                <a:ea typeface="Times New Roman"/>
                <a:cs typeface="Times New Roman"/>
                <a:sym typeface="Times New Roman"/>
              </a:rPr>
              <a:t>y </a:t>
            </a:r>
            <a:r>
              <a:rPr lang="en-US" sz="3200" dirty="0">
                <a:latin typeface="Trebuchet MS"/>
                <a:ea typeface="Trebuchet MS"/>
                <a:cs typeface="Trebuchet MS"/>
                <a:sym typeface="Trebuchet MS"/>
              </a:rPr>
              <a:t>given </a:t>
            </a:r>
            <a:r>
              <a:rPr lang="en-US" sz="3200" i="1" dirty="0" smtClean="0">
                <a:latin typeface="Times New Roman"/>
                <a:ea typeface="Times New Roman"/>
                <a:cs typeface="Times New Roman"/>
                <a:sym typeface="Times New Roman"/>
              </a:rPr>
              <a:t>x</a:t>
            </a:r>
            <a:endParaRPr sz="3200" dirty="0">
              <a:latin typeface="Times New Roman"/>
              <a:ea typeface="Times New Roman"/>
              <a:cs typeface="Times New Roman"/>
              <a:sym typeface="Times New Roman"/>
            </a:endParaRPr>
          </a:p>
        </p:txBody>
      </p:sp>
      <p:sp>
        <p:nvSpPr>
          <p:cNvPr id="633" name="Google Shape;633;p79"/>
          <p:cNvSpPr/>
          <p:nvPr/>
        </p:nvSpPr>
        <p:spPr>
          <a:xfrm>
            <a:off x="2470315" y="5333998"/>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4" name="Google Shape;634;p79"/>
          <p:cNvSpPr/>
          <p:nvPr/>
        </p:nvSpPr>
        <p:spPr>
          <a:xfrm>
            <a:off x="2470315" y="50291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5" name="Google Shape;635;p79"/>
          <p:cNvSpPr/>
          <p:nvPr/>
        </p:nvSpPr>
        <p:spPr>
          <a:xfrm>
            <a:off x="2470315" y="47243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6" name="Google Shape;636;p79"/>
          <p:cNvSpPr/>
          <p:nvPr/>
        </p:nvSpPr>
        <p:spPr>
          <a:xfrm>
            <a:off x="2470315" y="44068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7" name="Google Shape;637;p79"/>
          <p:cNvSpPr/>
          <p:nvPr/>
        </p:nvSpPr>
        <p:spPr>
          <a:xfrm>
            <a:off x="2470315" y="41020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8" name="Google Shape;638;p79"/>
          <p:cNvSpPr/>
          <p:nvPr/>
        </p:nvSpPr>
        <p:spPr>
          <a:xfrm>
            <a:off x="2470315" y="3797301"/>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9" name="Google Shape;639;p79"/>
          <p:cNvSpPr/>
          <p:nvPr/>
        </p:nvSpPr>
        <p:spPr>
          <a:xfrm>
            <a:off x="2470315" y="34925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0" name="Google Shape;640;p79"/>
          <p:cNvSpPr/>
          <p:nvPr/>
        </p:nvSpPr>
        <p:spPr>
          <a:xfrm>
            <a:off x="2470315" y="31877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1" name="Google Shape;641;p79"/>
          <p:cNvSpPr/>
          <p:nvPr/>
        </p:nvSpPr>
        <p:spPr>
          <a:xfrm>
            <a:off x="2470315" y="2873946"/>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2" name="Google Shape;642;p79"/>
          <p:cNvSpPr/>
          <p:nvPr/>
        </p:nvSpPr>
        <p:spPr>
          <a:xfrm>
            <a:off x="2470315" y="2873946"/>
            <a:ext cx="0" cy="2767329"/>
          </a:xfrm>
          <a:custGeom>
            <a:avLst/>
            <a:gdLst/>
            <a:ahLst/>
            <a:cxnLst/>
            <a:rect l="l" t="t" r="r" b="b"/>
            <a:pathLst>
              <a:path w="120000" h="2767329" extrusionOk="0">
                <a:moveTo>
                  <a:pt x="0" y="2767181"/>
                </a:moveTo>
                <a:lnTo>
                  <a:pt x="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3" name="Google Shape;643;p79"/>
          <p:cNvSpPr/>
          <p:nvPr/>
        </p:nvSpPr>
        <p:spPr>
          <a:xfrm>
            <a:off x="2413889" y="564112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4" name="Google Shape;644;p79"/>
          <p:cNvSpPr/>
          <p:nvPr/>
        </p:nvSpPr>
        <p:spPr>
          <a:xfrm>
            <a:off x="2413889" y="533399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5" name="Google Shape;645;p79"/>
          <p:cNvSpPr/>
          <p:nvPr/>
        </p:nvSpPr>
        <p:spPr>
          <a:xfrm>
            <a:off x="2413889" y="50291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6" name="Google Shape;646;p79"/>
          <p:cNvSpPr/>
          <p:nvPr/>
        </p:nvSpPr>
        <p:spPr>
          <a:xfrm>
            <a:off x="2413889" y="47243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7" name="Google Shape;647;p79"/>
          <p:cNvSpPr/>
          <p:nvPr/>
        </p:nvSpPr>
        <p:spPr>
          <a:xfrm>
            <a:off x="2413889" y="44068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8" name="Google Shape;648;p79"/>
          <p:cNvSpPr/>
          <p:nvPr/>
        </p:nvSpPr>
        <p:spPr>
          <a:xfrm>
            <a:off x="2413889" y="41020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9" name="Google Shape;649;p79"/>
          <p:cNvSpPr/>
          <p:nvPr/>
        </p:nvSpPr>
        <p:spPr>
          <a:xfrm>
            <a:off x="2413889" y="3797301"/>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0" name="Google Shape;650;p79"/>
          <p:cNvSpPr/>
          <p:nvPr/>
        </p:nvSpPr>
        <p:spPr>
          <a:xfrm>
            <a:off x="2413889" y="34925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1" name="Google Shape;651;p79"/>
          <p:cNvSpPr/>
          <p:nvPr/>
        </p:nvSpPr>
        <p:spPr>
          <a:xfrm>
            <a:off x="2413889" y="31877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2" name="Google Shape;652;p79"/>
          <p:cNvSpPr/>
          <p:nvPr/>
        </p:nvSpPr>
        <p:spPr>
          <a:xfrm>
            <a:off x="2413889" y="2873946"/>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3" name="Google Shape;653;p79"/>
          <p:cNvSpPr/>
          <p:nvPr/>
        </p:nvSpPr>
        <p:spPr>
          <a:xfrm>
            <a:off x="2470315" y="5641129"/>
            <a:ext cx="4928234" cy="0"/>
          </a:xfrm>
          <a:custGeom>
            <a:avLst/>
            <a:gdLst/>
            <a:ahLst/>
            <a:cxnLst/>
            <a:rect l="l" t="t" r="r" b="b"/>
            <a:pathLst>
              <a:path w="4928234" h="120000" extrusionOk="0">
                <a:moveTo>
                  <a:pt x="0" y="0"/>
                </a:moveTo>
                <a:lnTo>
                  <a:pt x="4928192"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4" name="Google Shape;654;p79"/>
          <p:cNvSpPr/>
          <p:nvPr/>
        </p:nvSpPr>
        <p:spPr>
          <a:xfrm>
            <a:off x="2470315"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5" name="Google Shape;655;p79"/>
          <p:cNvSpPr/>
          <p:nvPr/>
        </p:nvSpPr>
        <p:spPr>
          <a:xfrm>
            <a:off x="34543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6" name="Google Shape;656;p79"/>
          <p:cNvSpPr/>
          <p:nvPr/>
        </p:nvSpPr>
        <p:spPr>
          <a:xfrm>
            <a:off x="44449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7" name="Google Shape;657;p79"/>
          <p:cNvSpPr/>
          <p:nvPr/>
        </p:nvSpPr>
        <p:spPr>
          <a:xfrm>
            <a:off x="54228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8" name="Google Shape;658;p79"/>
          <p:cNvSpPr/>
          <p:nvPr/>
        </p:nvSpPr>
        <p:spPr>
          <a:xfrm>
            <a:off x="6413497"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9" name="Google Shape;659;p79"/>
          <p:cNvSpPr/>
          <p:nvPr/>
        </p:nvSpPr>
        <p:spPr>
          <a:xfrm>
            <a:off x="7398508"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0" name="Google Shape;660;p79"/>
          <p:cNvSpPr/>
          <p:nvPr/>
        </p:nvSpPr>
        <p:spPr>
          <a:xfrm>
            <a:off x="3238500" y="3327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1" name="Google Shape;661;p79"/>
          <p:cNvSpPr/>
          <p:nvPr/>
        </p:nvSpPr>
        <p:spPr>
          <a:xfrm>
            <a:off x="3340100" y="3136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2" name="Google Shape;662;p79"/>
          <p:cNvSpPr/>
          <p:nvPr/>
        </p:nvSpPr>
        <p:spPr>
          <a:xfrm>
            <a:off x="3429000" y="33147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3" name="Google Shape;663;p79"/>
          <p:cNvSpPr/>
          <p:nvPr/>
        </p:nvSpPr>
        <p:spPr>
          <a:xfrm>
            <a:off x="35306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4" name="Google Shape;664;p79"/>
          <p:cNvSpPr/>
          <p:nvPr/>
        </p:nvSpPr>
        <p:spPr>
          <a:xfrm>
            <a:off x="36322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5" name="Google Shape;665;p79"/>
          <p:cNvSpPr/>
          <p:nvPr/>
        </p:nvSpPr>
        <p:spPr>
          <a:xfrm>
            <a:off x="37338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6" name="Google Shape;666;p79"/>
          <p:cNvSpPr/>
          <p:nvPr/>
        </p:nvSpPr>
        <p:spPr>
          <a:xfrm>
            <a:off x="3822700" y="3416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7" name="Google Shape;667;p79"/>
          <p:cNvSpPr/>
          <p:nvPr/>
        </p:nvSpPr>
        <p:spPr>
          <a:xfrm>
            <a:off x="39243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8" name="Google Shape;668;p79"/>
          <p:cNvSpPr/>
          <p:nvPr/>
        </p:nvSpPr>
        <p:spPr>
          <a:xfrm>
            <a:off x="40259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9" name="Google Shape;669;p79"/>
          <p:cNvSpPr/>
          <p:nvPr/>
        </p:nvSpPr>
        <p:spPr>
          <a:xfrm>
            <a:off x="41275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0" name="Google Shape;670;p79"/>
          <p:cNvSpPr/>
          <p:nvPr/>
        </p:nvSpPr>
        <p:spPr>
          <a:xfrm>
            <a:off x="4216400" y="3378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1" name="Google Shape;671;p79"/>
          <p:cNvSpPr/>
          <p:nvPr/>
        </p:nvSpPr>
        <p:spPr>
          <a:xfrm>
            <a:off x="4318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2" name="Google Shape;672;p79"/>
          <p:cNvSpPr/>
          <p:nvPr/>
        </p:nvSpPr>
        <p:spPr>
          <a:xfrm>
            <a:off x="44196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3" name="Google Shape;673;p79"/>
          <p:cNvSpPr/>
          <p:nvPr/>
        </p:nvSpPr>
        <p:spPr>
          <a:xfrm>
            <a:off x="45212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4" name="Google Shape;674;p79"/>
          <p:cNvSpPr/>
          <p:nvPr/>
        </p:nvSpPr>
        <p:spPr>
          <a:xfrm>
            <a:off x="4622800" y="3543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5" name="Google Shape;675;p79"/>
          <p:cNvSpPr/>
          <p:nvPr/>
        </p:nvSpPr>
        <p:spPr>
          <a:xfrm>
            <a:off x="47117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6" name="Google Shape;676;p79"/>
          <p:cNvSpPr/>
          <p:nvPr/>
        </p:nvSpPr>
        <p:spPr>
          <a:xfrm>
            <a:off x="48133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7" name="Google Shape;677;p79"/>
          <p:cNvSpPr/>
          <p:nvPr/>
        </p:nvSpPr>
        <p:spPr>
          <a:xfrm>
            <a:off x="4914900" y="3124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8" name="Google Shape;678;p79"/>
          <p:cNvSpPr/>
          <p:nvPr/>
        </p:nvSpPr>
        <p:spPr>
          <a:xfrm>
            <a:off x="5016500" y="3479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9" name="Google Shape;679;p79"/>
          <p:cNvSpPr/>
          <p:nvPr/>
        </p:nvSpPr>
        <p:spPr>
          <a:xfrm>
            <a:off x="51054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0" name="Google Shape;680;p79"/>
          <p:cNvSpPr/>
          <p:nvPr/>
        </p:nvSpPr>
        <p:spPr>
          <a:xfrm>
            <a:off x="5207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1" name="Google Shape;681;p79"/>
          <p:cNvSpPr/>
          <p:nvPr/>
        </p:nvSpPr>
        <p:spPr>
          <a:xfrm>
            <a:off x="5308600" y="3606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2" name="Google Shape;682;p79"/>
          <p:cNvSpPr/>
          <p:nvPr/>
        </p:nvSpPr>
        <p:spPr>
          <a:xfrm>
            <a:off x="5410200" y="3467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3" name="Google Shape;683;p79"/>
          <p:cNvSpPr/>
          <p:nvPr/>
        </p:nvSpPr>
        <p:spPr>
          <a:xfrm>
            <a:off x="5499100" y="3708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4" name="Google Shape;684;p79"/>
          <p:cNvSpPr/>
          <p:nvPr/>
        </p:nvSpPr>
        <p:spPr>
          <a:xfrm>
            <a:off x="56007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5" name="Google Shape;685;p79"/>
          <p:cNvSpPr/>
          <p:nvPr/>
        </p:nvSpPr>
        <p:spPr>
          <a:xfrm>
            <a:off x="5702300" y="36830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6" name="Google Shape;686;p79"/>
          <p:cNvSpPr/>
          <p:nvPr/>
        </p:nvSpPr>
        <p:spPr>
          <a:xfrm>
            <a:off x="5803900" y="3835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7" name="Google Shape;687;p79"/>
          <p:cNvSpPr/>
          <p:nvPr/>
        </p:nvSpPr>
        <p:spPr>
          <a:xfrm>
            <a:off x="5892800" y="3721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8" name="Google Shape;688;p79"/>
          <p:cNvSpPr/>
          <p:nvPr/>
        </p:nvSpPr>
        <p:spPr>
          <a:xfrm>
            <a:off x="5994400" y="4229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9" name="Google Shape;689;p79"/>
          <p:cNvSpPr/>
          <p:nvPr/>
        </p:nvSpPr>
        <p:spPr>
          <a:xfrm>
            <a:off x="6096000" y="4102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0" name="Google Shape;690;p79"/>
          <p:cNvSpPr/>
          <p:nvPr/>
        </p:nvSpPr>
        <p:spPr>
          <a:xfrm>
            <a:off x="6197600" y="3898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1" name="Google Shape;691;p79"/>
          <p:cNvSpPr/>
          <p:nvPr/>
        </p:nvSpPr>
        <p:spPr>
          <a:xfrm>
            <a:off x="6286500" y="4038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2" name="Google Shape;692;p79"/>
          <p:cNvSpPr/>
          <p:nvPr/>
        </p:nvSpPr>
        <p:spPr>
          <a:xfrm>
            <a:off x="6388100" y="4127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3" name="Google Shape;693;p79"/>
          <p:cNvSpPr/>
          <p:nvPr/>
        </p:nvSpPr>
        <p:spPr>
          <a:xfrm>
            <a:off x="6489700" y="4432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4" name="Google Shape;694;p79"/>
          <p:cNvSpPr/>
          <p:nvPr/>
        </p:nvSpPr>
        <p:spPr>
          <a:xfrm>
            <a:off x="3311525" y="33686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5" name="Google Shape;695;p79"/>
          <p:cNvSpPr/>
          <p:nvPr/>
        </p:nvSpPr>
        <p:spPr>
          <a:xfrm>
            <a:off x="3311525" y="3368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6" name="Google Shape;696;p79"/>
          <p:cNvSpPr/>
          <p:nvPr/>
        </p:nvSpPr>
        <p:spPr>
          <a:xfrm>
            <a:off x="3413125" y="3178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7" name="Google Shape;697;p79"/>
          <p:cNvSpPr/>
          <p:nvPr/>
        </p:nvSpPr>
        <p:spPr>
          <a:xfrm>
            <a:off x="3413125" y="3178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8" name="Google Shape;698;p79"/>
          <p:cNvSpPr/>
          <p:nvPr/>
        </p:nvSpPr>
        <p:spPr>
          <a:xfrm>
            <a:off x="3502025" y="33559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9" name="Google Shape;699;p79"/>
          <p:cNvSpPr/>
          <p:nvPr/>
        </p:nvSpPr>
        <p:spPr>
          <a:xfrm>
            <a:off x="3502025" y="33559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0" name="Google Shape;700;p79"/>
          <p:cNvSpPr/>
          <p:nvPr/>
        </p:nvSpPr>
        <p:spPr>
          <a:xfrm>
            <a:off x="36036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1" name="Google Shape;701;p79"/>
          <p:cNvSpPr/>
          <p:nvPr/>
        </p:nvSpPr>
        <p:spPr>
          <a:xfrm>
            <a:off x="36036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2" name="Google Shape;702;p79"/>
          <p:cNvSpPr/>
          <p:nvPr/>
        </p:nvSpPr>
        <p:spPr>
          <a:xfrm>
            <a:off x="37052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3" name="Google Shape;703;p79"/>
          <p:cNvSpPr/>
          <p:nvPr/>
        </p:nvSpPr>
        <p:spPr>
          <a:xfrm>
            <a:off x="37052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4" name="Google Shape;704;p79"/>
          <p:cNvSpPr/>
          <p:nvPr/>
        </p:nvSpPr>
        <p:spPr>
          <a:xfrm>
            <a:off x="3806825" y="3381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5" name="Google Shape;705;p79"/>
          <p:cNvSpPr/>
          <p:nvPr/>
        </p:nvSpPr>
        <p:spPr>
          <a:xfrm>
            <a:off x="38068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6" name="Google Shape;706;p79"/>
          <p:cNvSpPr/>
          <p:nvPr/>
        </p:nvSpPr>
        <p:spPr>
          <a:xfrm>
            <a:off x="3895725" y="3457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7" name="Google Shape;707;p79"/>
          <p:cNvSpPr/>
          <p:nvPr/>
        </p:nvSpPr>
        <p:spPr>
          <a:xfrm>
            <a:off x="3895725" y="3457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8" name="Google Shape;708;p79"/>
          <p:cNvSpPr/>
          <p:nvPr/>
        </p:nvSpPr>
        <p:spPr>
          <a:xfrm>
            <a:off x="3997325" y="32670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9" name="Google Shape;709;p79"/>
          <p:cNvSpPr/>
          <p:nvPr/>
        </p:nvSpPr>
        <p:spPr>
          <a:xfrm>
            <a:off x="39973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0" name="Google Shape;710;p79"/>
          <p:cNvSpPr/>
          <p:nvPr/>
        </p:nvSpPr>
        <p:spPr>
          <a:xfrm>
            <a:off x="40989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1" name="Google Shape;711;p79"/>
          <p:cNvSpPr/>
          <p:nvPr/>
        </p:nvSpPr>
        <p:spPr>
          <a:xfrm>
            <a:off x="40989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2" name="Google Shape;712;p79"/>
          <p:cNvSpPr/>
          <p:nvPr/>
        </p:nvSpPr>
        <p:spPr>
          <a:xfrm>
            <a:off x="42005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3" name="Google Shape;713;p79"/>
          <p:cNvSpPr/>
          <p:nvPr/>
        </p:nvSpPr>
        <p:spPr>
          <a:xfrm>
            <a:off x="42005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4" name="Google Shape;714;p79"/>
          <p:cNvSpPr/>
          <p:nvPr/>
        </p:nvSpPr>
        <p:spPr>
          <a:xfrm>
            <a:off x="4289425" y="34194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5" name="Google Shape;715;p79"/>
          <p:cNvSpPr/>
          <p:nvPr/>
        </p:nvSpPr>
        <p:spPr>
          <a:xfrm>
            <a:off x="4289425" y="3419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6" name="Google Shape;716;p79"/>
          <p:cNvSpPr/>
          <p:nvPr/>
        </p:nvSpPr>
        <p:spPr>
          <a:xfrm>
            <a:off x="4391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7" name="Google Shape;717;p79"/>
          <p:cNvSpPr/>
          <p:nvPr/>
        </p:nvSpPr>
        <p:spPr>
          <a:xfrm>
            <a:off x="4391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8" name="Google Shape;718;p79"/>
          <p:cNvSpPr/>
          <p:nvPr/>
        </p:nvSpPr>
        <p:spPr>
          <a:xfrm>
            <a:off x="44926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9" name="Google Shape;719;p79"/>
          <p:cNvSpPr/>
          <p:nvPr/>
        </p:nvSpPr>
        <p:spPr>
          <a:xfrm>
            <a:off x="44926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0" name="Google Shape;720;p79"/>
          <p:cNvSpPr/>
          <p:nvPr/>
        </p:nvSpPr>
        <p:spPr>
          <a:xfrm>
            <a:off x="4594225" y="3267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1" name="Google Shape;721;p79"/>
          <p:cNvSpPr/>
          <p:nvPr/>
        </p:nvSpPr>
        <p:spPr>
          <a:xfrm>
            <a:off x="45942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2" name="Google Shape;722;p79"/>
          <p:cNvSpPr/>
          <p:nvPr/>
        </p:nvSpPr>
        <p:spPr>
          <a:xfrm>
            <a:off x="4695825" y="3584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3" name="Google Shape;723;p79"/>
          <p:cNvSpPr/>
          <p:nvPr/>
        </p:nvSpPr>
        <p:spPr>
          <a:xfrm>
            <a:off x="4695825" y="3584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4" name="Google Shape;724;p79"/>
          <p:cNvSpPr/>
          <p:nvPr/>
        </p:nvSpPr>
        <p:spPr>
          <a:xfrm>
            <a:off x="4784725" y="3381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5" name="Google Shape;725;p79"/>
          <p:cNvSpPr/>
          <p:nvPr/>
        </p:nvSpPr>
        <p:spPr>
          <a:xfrm>
            <a:off x="47847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6" name="Google Shape;726;p79"/>
          <p:cNvSpPr/>
          <p:nvPr/>
        </p:nvSpPr>
        <p:spPr>
          <a:xfrm>
            <a:off x="4886325" y="36988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7" name="Google Shape;727;p79"/>
          <p:cNvSpPr/>
          <p:nvPr/>
        </p:nvSpPr>
        <p:spPr>
          <a:xfrm>
            <a:off x="48863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8" name="Google Shape;728;p79"/>
          <p:cNvSpPr/>
          <p:nvPr/>
        </p:nvSpPr>
        <p:spPr>
          <a:xfrm>
            <a:off x="4987925" y="31654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9" name="Google Shape;729;p79"/>
          <p:cNvSpPr/>
          <p:nvPr/>
        </p:nvSpPr>
        <p:spPr>
          <a:xfrm>
            <a:off x="4987925" y="3165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0" name="Google Shape;730;p79"/>
          <p:cNvSpPr/>
          <p:nvPr/>
        </p:nvSpPr>
        <p:spPr>
          <a:xfrm>
            <a:off x="5089525" y="35210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1" name="Google Shape;731;p79"/>
          <p:cNvSpPr/>
          <p:nvPr/>
        </p:nvSpPr>
        <p:spPr>
          <a:xfrm>
            <a:off x="5089525" y="3521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2" name="Google Shape;732;p79"/>
          <p:cNvSpPr/>
          <p:nvPr/>
        </p:nvSpPr>
        <p:spPr>
          <a:xfrm>
            <a:off x="51784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3" name="Google Shape;733;p79"/>
          <p:cNvSpPr/>
          <p:nvPr/>
        </p:nvSpPr>
        <p:spPr>
          <a:xfrm>
            <a:off x="51784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4" name="Google Shape;734;p79"/>
          <p:cNvSpPr/>
          <p:nvPr/>
        </p:nvSpPr>
        <p:spPr>
          <a:xfrm>
            <a:off x="5280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5" name="Google Shape;735;p79"/>
          <p:cNvSpPr/>
          <p:nvPr/>
        </p:nvSpPr>
        <p:spPr>
          <a:xfrm>
            <a:off x="5280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6" name="Google Shape;736;p79"/>
          <p:cNvSpPr/>
          <p:nvPr/>
        </p:nvSpPr>
        <p:spPr>
          <a:xfrm>
            <a:off x="5381625" y="3648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7" name="Google Shape;737;p79"/>
          <p:cNvSpPr/>
          <p:nvPr/>
        </p:nvSpPr>
        <p:spPr>
          <a:xfrm>
            <a:off x="5381625" y="3648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8" name="Google Shape;738;p79"/>
          <p:cNvSpPr/>
          <p:nvPr/>
        </p:nvSpPr>
        <p:spPr>
          <a:xfrm>
            <a:off x="5483225" y="3508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9" name="Google Shape;739;p79"/>
          <p:cNvSpPr/>
          <p:nvPr/>
        </p:nvSpPr>
        <p:spPr>
          <a:xfrm>
            <a:off x="5483225" y="3508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0" name="Google Shape;740;p79"/>
          <p:cNvSpPr/>
          <p:nvPr/>
        </p:nvSpPr>
        <p:spPr>
          <a:xfrm>
            <a:off x="5572125" y="37496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1" name="Google Shape;741;p79"/>
          <p:cNvSpPr/>
          <p:nvPr/>
        </p:nvSpPr>
        <p:spPr>
          <a:xfrm>
            <a:off x="5572125" y="3749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2" name="Google Shape;742;p79"/>
          <p:cNvSpPr/>
          <p:nvPr/>
        </p:nvSpPr>
        <p:spPr>
          <a:xfrm>
            <a:off x="5673725" y="3698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3" name="Google Shape;743;p79"/>
          <p:cNvSpPr/>
          <p:nvPr/>
        </p:nvSpPr>
        <p:spPr>
          <a:xfrm>
            <a:off x="56737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4" name="Google Shape;744;p79"/>
          <p:cNvSpPr/>
          <p:nvPr/>
        </p:nvSpPr>
        <p:spPr>
          <a:xfrm>
            <a:off x="5775325" y="37242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5" name="Google Shape;745;p79"/>
          <p:cNvSpPr/>
          <p:nvPr/>
        </p:nvSpPr>
        <p:spPr>
          <a:xfrm>
            <a:off x="5775325" y="37242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6" name="Google Shape;746;p79"/>
          <p:cNvSpPr/>
          <p:nvPr/>
        </p:nvSpPr>
        <p:spPr>
          <a:xfrm>
            <a:off x="5876925" y="3762375"/>
            <a:ext cx="190500" cy="2160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7" name="Google Shape;747;p79"/>
          <p:cNvSpPr/>
          <p:nvPr/>
        </p:nvSpPr>
        <p:spPr>
          <a:xfrm>
            <a:off x="5876925" y="3876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8" name="Google Shape;748;p79"/>
          <p:cNvSpPr/>
          <p:nvPr/>
        </p:nvSpPr>
        <p:spPr>
          <a:xfrm>
            <a:off x="5965825" y="3762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9" name="Google Shape;749;p79"/>
          <p:cNvSpPr/>
          <p:nvPr/>
        </p:nvSpPr>
        <p:spPr>
          <a:xfrm>
            <a:off x="6067425" y="4270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0" name="Google Shape;750;p79"/>
          <p:cNvSpPr/>
          <p:nvPr/>
        </p:nvSpPr>
        <p:spPr>
          <a:xfrm>
            <a:off x="6067425" y="4270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1" name="Google Shape;751;p79"/>
          <p:cNvSpPr/>
          <p:nvPr/>
        </p:nvSpPr>
        <p:spPr>
          <a:xfrm>
            <a:off x="6169025" y="4143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2" name="Google Shape;752;p79"/>
          <p:cNvSpPr/>
          <p:nvPr/>
        </p:nvSpPr>
        <p:spPr>
          <a:xfrm>
            <a:off x="6169025" y="4143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3" name="Google Shape;753;p79"/>
          <p:cNvSpPr/>
          <p:nvPr/>
        </p:nvSpPr>
        <p:spPr>
          <a:xfrm>
            <a:off x="6270625" y="3940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4" name="Google Shape;754;p79"/>
          <p:cNvSpPr/>
          <p:nvPr/>
        </p:nvSpPr>
        <p:spPr>
          <a:xfrm>
            <a:off x="6270625" y="3940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5" name="Google Shape;755;p79"/>
          <p:cNvSpPr/>
          <p:nvPr/>
        </p:nvSpPr>
        <p:spPr>
          <a:xfrm>
            <a:off x="6359525" y="4079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6" name="Google Shape;756;p79"/>
          <p:cNvSpPr/>
          <p:nvPr/>
        </p:nvSpPr>
        <p:spPr>
          <a:xfrm>
            <a:off x="6359525" y="4079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7" name="Google Shape;757;p79"/>
          <p:cNvSpPr/>
          <p:nvPr/>
        </p:nvSpPr>
        <p:spPr>
          <a:xfrm>
            <a:off x="6461125" y="41687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8" name="Google Shape;758;p79"/>
          <p:cNvSpPr/>
          <p:nvPr/>
        </p:nvSpPr>
        <p:spPr>
          <a:xfrm>
            <a:off x="6461125" y="4168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9" name="Google Shape;759;p79"/>
          <p:cNvSpPr/>
          <p:nvPr/>
        </p:nvSpPr>
        <p:spPr>
          <a:xfrm>
            <a:off x="6562725" y="44735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0" name="Google Shape;760;p79"/>
          <p:cNvSpPr/>
          <p:nvPr/>
        </p:nvSpPr>
        <p:spPr>
          <a:xfrm>
            <a:off x="6562725" y="4473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1" name="Google Shape;761;p79"/>
          <p:cNvSpPr txBox="1"/>
          <p:nvPr/>
        </p:nvSpPr>
        <p:spPr>
          <a:xfrm>
            <a:off x="2202560" y="2645918"/>
            <a:ext cx="1446600" cy="3321600"/>
          </a:xfrm>
          <a:prstGeom prst="rect">
            <a:avLst/>
          </a:prstGeom>
          <a:noFill/>
          <a:ln>
            <a:noFill/>
          </a:ln>
        </p:spPr>
        <p:txBody>
          <a:bodyPr spcFirstLastPara="1" wrap="square" lIns="0" tIns="106675"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9</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8</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7</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6</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5</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4</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3</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2</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1</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0</a:t>
            </a:r>
            <a:endParaRPr sz="1400" dirty="0">
              <a:latin typeface="Trebuchet MS"/>
              <a:ea typeface="Trebuchet MS"/>
              <a:cs typeface="Trebuchet MS"/>
              <a:sym typeface="Trebuchet MS"/>
            </a:endParaRPr>
          </a:p>
          <a:p>
            <a:pPr marL="86995" marR="0" lvl="0" indent="0" algn="l" rtl="0">
              <a:lnSpc>
                <a:spcPct val="100000"/>
              </a:lnSpc>
              <a:spcBef>
                <a:spcPts val="60"/>
              </a:spcBef>
              <a:spcAft>
                <a:spcPts val="0"/>
              </a:spcAft>
              <a:buNone/>
            </a:pPr>
            <a:r>
              <a:rPr lang="en-US" sz="1400" dirty="0">
                <a:latin typeface="Trebuchet MS"/>
                <a:ea typeface="Trebuchet MS"/>
                <a:cs typeface="Trebuchet MS"/>
                <a:sym typeface="Trebuchet MS"/>
              </a:rPr>
              <a:t>1970	1980</a:t>
            </a:r>
            <a:endParaRPr sz="1400" dirty="0">
              <a:latin typeface="Trebuchet MS"/>
              <a:ea typeface="Trebuchet MS"/>
              <a:cs typeface="Trebuchet MS"/>
              <a:sym typeface="Trebuchet MS"/>
            </a:endParaRPr>
          </a:p>
        </p:txBody>
      </p:sp>
      <p:sp>
        <p:nvSpPr>
          <p:cNvPr id="762" name="Google Shape;762;p79"/>
          <p:cNvSpPr txBox="1"/>
          <p:nvPr/>
        </p:nvSpPr>
        <p:spPr>
          <a:xfrm>
            <a:off x="4248673" y="5728600"/>
            <a:ext cx="447152" cy="315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smtClean="0">
                <a:latin typeface="Trebuchet MS"/>
                <a:ea typeface="Trebuchet MS"/>
                <a:cs typeface="Trebuchet MS"/>
                <a:sym typeface="Trebuchet MS"/>
              </a:rPr>
              <a:t>1990</a:t>
            </a:r>
            <a:endParaRPr sz="1400" dirty="0">
              <a:latin typeface="Trebuchet MS"/>
              <a:ea typeface="Trebuchet MS"/>
              <a:cs typeface="Trebuchet MS"/>
              <a:sym typeface="Trebuchet MS"/>
            </a:endParaRPr>
          </a:p>
        </p:txBody>
      </p:sp>
      <p:sp>
        <p:nvSpPr>
          <p:cNvPr id="763" name="Google Shape;763;p79"/>
          <p:cNvSpPr txBox="1"/>
          <p:nvPr/>
        </p:nvSpPr>
        <p:spPr>
          <a:xfrm>
            <a:off x="6219980"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2010</a:t>
            </a:r>
            <a:endParaRPr sz="1400" dirty="0">
              <a:latin typeface="Trebuchet MS"/>
              <a:ea typeface="Trebuchet MS"/>
              <a:cs typeface="Trebuchet MS"/>
              <a:sym typeface="Trebuchet MS"/>
            </a:endParaRPr>
          </a:p>
        </p:txBody>
      </p:sp>
      <p:sp>
        <p:nvSpPr>
          <p:cNvPr id="764" name="Google Shape;764;p79"/>
          <p:cNvSpPr txBox="1"/>
          <p:nvPr/>
        </p:nvSpPr>
        <p:spPr>
          <a:xfrm>
            <a:off x="7205601"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2020</a:t>
            </a:r>
            <a:endParaRPr sz="1400" dirty="0">
              <a:latin typeface="Trebuchet MS"/>
              <a:ea typeface="Trebuchet MS"/>
              <a:cs typeface="Trebuchet MS"/>
              <a:sym typeface="Trebuchet MS"/>
            </a:endParaRPr>
          </a:p>
        </p:txBody>
      </p:sp>
      <p:sp>
        <p:nvSpPr>
          <p:cNvPr id="765" name="Google Shape;765;p79"/>
          <p:cNvSpPr txBox="1"/>
          <p:nvPr/>
        </p:nvSpPr>
        <p:spPr>
          <a:xfrm rot="-5400000">
            <a:off x="373975" y="3973375"/>
            <a:ext cx="2946900" cy="458400"/>
          </a:xfrm>
          <a:prstGeom prst="rect">
            <a:avLst/>
          </a:prstGeom>
          <a:noFill/>
          <a:ln>
            <a:noFill/>
          </a:ln>
        </p:spPr>
        <p:txBody>
          <a:bodyPr spcFirstLastPara="1" wrap="square" lIns="0" tIns="1250" rIns="0" bIns="0" anchor="t" anchorCtr="0">
            <a:noAutofit/>
          </a:bodyPr>
          <a:lstStyle/>
          <a:p>
            <a:pPr marL="527050" marR="5080" lvl="0" indent="-514984" algn="l" rtl="0">
              <a:lnSpc>
                <a:spcPct val="101200"/>
              </a:lnSpc>
              <a:spcBef>
                <a:spcPts val="0"/>
              </a:spcBef>
              <a:spcAft>
                <a:spcPts val="0"/>
              </a:spcAft>
              <a:buNone/>
            </a:pPr>
            <a:r>
              <a:rPr lang="en-US" sz="1400" b="1" dirty="0">
                <a:latin typeface="Trebuchet MS"/>
                <a:ea typeface="Trebuchet MS"/>
                <a:cs typeface="Trebuchet MS"/>
                <a:sym typeface="Trebuchet MS"/>
              </a:rPr>
              <a:t>September Arctic Sea Ice Extent  (1,000,000 </a:t>
            </a:r>
            <a:r>
              <a:rPr lang="en-US" sz="1400" b="1" dirty="0" err="1">
                <a:latin typeface="Trebuchet MS"/>
                <a:ea typeface="Trebuchet MS"/>
                <a:cs typeface="Trebuchet MS"/>
                <a:sym typeface="Trebuchet MS"/>
              </a:rPr>
              <a:t>sq</a:t>
            </a:r>
            <a:r>
              <a:rPr lang="en-US" sz="1400" b="1" dirty="0">
                <a:latin typeface="Trebuchet MS"/>
                <a:ea typeface="Trebuchet MS"/>
                <a:cs typeface="Trebuchet MS"/>
                <a:sym typeface="Trebuchet MS"/>
              </a:rPr>
              <a:t> km)</a:t>
            </a:r>
            <a:endParaRPr sz="1400" dirty="0">
              <a:latin typeface="Trebuchet MS"/>
              <a:ea typeface="Trebuchet MS"/>
              <a:cs typeface="Trebuchet MS"/>
              <a:sym typeface="Trebuchet MS"/>
            </a:endParaRPr>
          </a:p>
        </p:txBody>
      </p:sp>
      <p:sp>
        <p:nvSpPr>
          <p:cNvPr id="766" name="Google Shape;766;p79"/>
          <p:cNvSpPr txBox="1"/>
          <p:nvPr/>
        </p:nvSpPr>
        <p:spPr>
          <a:xfrm>
            <a:off x="270174" y="6133448"/>
            <a:ext cx="8569025" cy="814500"/>
          </a:xfrm>
          <a:prstGeom prst="rect">
            <a:avLst/>
          </a:prstGeom>
          <a:noFill/>
          <a:ln>
            <a:noFill/>
          </a:ln>
        </p:spPr>
        <p:txBody>
          <a:bodyPr spcFirstLastPara="1" wrap="square" lIns="0" tIns="12700" rIns="0" bIns="0" anchor="t" anchorCtr="0">
            <a:noAutofit/>
          </a:bodyPr>
          <a:lstStyle/>
          <a:p>
            <a:pPr marL="12700">
              <a:spcBef>
                <a:spcPts val="1090"/>
              </a:spcBef>
              <a:spcAft>
                <a:spcPts val="0"/>
              </a:spcAft>
            </a:pPr>
            <a:r>
              <a:rPr lang="en-US" sz="1400" dirty="0" smtClean="0">
                <a:latin typeface="Trebuchet MS"/>
                <a:ea typeface="Trebuchet MS"/>
                <a:cs typeface="Trebuchet MS"/>
                <a:sym typeface="Trebuchet MS"/>
              </a:rPr>
              <a:t>Data </a:t>
            </a:r>
            <a:r>
              <a:rPr lang="en-US" sz="1400" dirty="0">
                <a:latin typeface="Trebuchet MS"/>
                <a:ea typeface="Trebuchet MS"/>
                <a:cs typeface="Trebuchet MS"/>
                <a:sym typeface="Trebuchet MS"/>
              </a:rPr>
              <a:t>from G. Witt. Journal of Statistics Education, </a:t>
            </a:r>
            <a:r>
              <a:rPr lang="en-US" sz="1400" dirty="0" smtClean="0">
                <a:latin typeface="Trebuchet MS"/>
                <a:ea typeface="Trebuchet MS"/>
                <a:cs typeface="Trebuchet MS"/>
                <a:sym typeface="Trebuchet MS"/>
              </a:rPr>
              <a:t>Volume 21</a:t>
            </a:r>
            <a:r>
              <a:rPr lang="en-US" sz="1400" dirty="0">
                <a:latin typeface="Trebuchet MS"/>
                <a:ea typeface="Trebuchet MS"/>
                <a:cs typeface="Trebuchet MS"/>
                <a:sym typeface="Trebuchet MS"/>
              </a:rPr>
              <a:t>, Number 1 (2013</a:t>
            </a:r>
            <a:r>
              <a:rPr lang="en-US" sz="1400" dirty="0" smtClean="0">
                <a:latin typeface="Trebuchet MS"/>
                <a:ea typeface="Trebuchet MS"/>
                <a:cs typeface="Trebuchet MS"/>
                <a:sym typeface="Trebuchet MS"/>
              </a:rPr>
              <a:t>) </a:t>
            </a:r>
            <a:r>
              <a:rPr lang="en-US" sz="1400" dirty="0">
                <a:solidFill>
                  <a:schemeClr val="dk1"/>
                </a:solidFill>
                <a:latin typeface="Trebuchet MS"/>
                <a:ea typeface="Trebuchet MS"/>
                <a:cs typeface="Trebuchet MS"/>
                <a:sym typeface="Trebuchet MS"/>
              </a:rPr>
              <a:t>Slide Credit: Eric Eaton</a:t>
            </a:r>
            <a:endParaRPr lang="en-US" sz="1400" dirty="0">
              <a:latin typeface="Trebuchet MS"/>
              <a:ea typeface="Trebuchet MS"/>
              <a:cs typeface="Trebuchet MS"/>
              <a:sym typeface="Trebuchet MS"/>
            </a:endParaRPr>
          </a:p>
          <a:p>
            <a:pPr marL="12700" marR="0" lvl="0" indent="0" algn="l" rtl="0">
              <a:lnSpc>
                <a:spcPct val="100000"/>
              </a:lnSpc>
              <a:spcBef>
                <a:spcPts val="1090"/>
              </a:spcBef>
              <a:spcAft>
                <a:spcPts val="0"/>
              </a:spcAft>
              <a:buNone/>
            </a:pPr>
            <a:endParaRPr sz="1400" dirty="0">
              <a:latin typeface="Trebuchet MS"/>
              <a:ea typeface="Trebuchet MS"/>
              <a:cs typeface="Trebuchet MS"/>
              <a:sym typeface="Trebuchet MS"/>
            </a:endParaRPr>
          </a:p>
        </p:txBody>
      </p:sp>
      <p:sp>
        <p:nvSpPr>
          <p:cNvPr id="767" name="Google Shape;767;p79"/>
          <p:cNvSpPr/>
          <p:nvPr/>
        </p:nvSpPr>
        <p:spPr>
          <a:xfrm>
            <a:off x="2870200" y="3136900"/>
            <a:ext cx="4254600" cy="1104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8" name="Google Shape;768;p79"/>
          <p:cNvSpPr/>
          <p:nvPr/>
        </p:nvSpPr>
        <p:spPr>
          <a:xfrm>
            <a:off x="2933700" y="3187700"/>
            <a:ext cx="4114800" cy="952500"/>
          </a:xfrm>
          <a:custGeom>
            <a:avLst/>
            <a:gdLst/>
            <a:ahLst/>
            <a:cxnLst/>
            <a:rect l="l" t="t" r="r" b="b"/>
            <a:pathLst>
              <a:path w="4114800" h="952500" extrusionOk="0">
                <a:moveTo>
                  <a:pt x="0" y="0"/>
                </a:moveTo>
                <a:lnTo>
                  <a:pt x="4114802" y="952500"/>
                </a:lnTo>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9" name="Google Shape;769;p79"/>
          <p:cNvSpPr/>
          <p:nvPr/>
        </p:nvSpPr>
        <p:spPr>
          <a:xfrm>
            <a:off x="2908300" y="3289300"/>
            <a:ext cx="4241700" cy="1257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70" name="Google Shape;770;p79"/>
          <p:cNvSpPr/>
          <p:nvPr/>
        </p:nvSpPr>
        <p:spPr>
          <a:xfrm>
            <a:off x="2971800" y="3340100"/>
            <a:ext cx="4114800" cy="1117600"/>
          </a:xfrm>
          <a:custGeom>
            <a:avLst/>
            <a:gdLst/>
            <a:ahLst/>
            <a:cxnLst/>
            <a:rect l="l" t="t" r="r" b="b"/>
            <a:pathLst>
              <a:path w="4114800" h="1117600" extrusionOk="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w="25400" cap="flat" cmpd="sng">
            <a:solidFill>
              <a:srgbClr val="008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2" name="Google Shape;763;p79"/>
          <p:cNvSpPr txBox="1"/>
          <p:nvPr/>
        </p:nvSpPr>
        <p:spPr>
          <a:xfrm>
            <a:off x="5241270" y="5697643"/>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smtClean="0">
                <a:latin typeface="Trebuchet MS"/>
                <a:ea typeface="Trebuchet MS"/>
                <a:cs typeface="Trebuchet MS"/>
                <a:sym typeface="Trebuchet MS"/>
              </a:rPr>
              <a:t>2000</a:t>
            </a:r>
            <a:endParaRPr sz="1400" dirty="0">
              <a:latin typeface="Trebuchet MS"/>
              <a:ea typeface="Trebuchet MS"/>
              <a:cs typeface="Trebuchet MS"/>
              <a:sym typeface="Trebuchet MS"/>
            </a:endParaRPr>
          </a:p>
        </p:txBody>
      </p:sp>
      <p:sp>
        <p:nvSpPr>
          <p:cNvPr id="2" name="Rectangle 1"/>
          <p:cNvSpPr/>
          <p:nvPr/>
        </p:nvSpPr>
        <p:spPr>
          <a:xfrm>
            <a:off x="4539958" y="5984073"/>
            <a:ext cx="667042" cy="338554"/>
          </a:xfrm>
          <a:prstGeom prst="rect">
            <a:avLst/>
          </a:prstGeom>
        </p:spPr>
        <p:txBody>
          <a:bodyPr wrap="none">
            <a:spAutoFit/>
          </a:bodyPr>
          <a:lstStyle/>
          <a:p>
            <a:r>
              <a:rPr lang="en-US" b="1" dirty="0">
                <a:latin typeface="Trebuchet MS"/>
                <a:ea typeface="Trebuchet MS"/>
                <a:cs typeface="Trebuchet MS"/>
                <a:sym typeface="Trebuchet MS"/>
              </a:rPr>
              <a:t> Year</a:t>
            </a:r>
            <a:endParaRPr lang="en-US" dirty="0"/>
          </a:p>
        </p:txBody>
      </p:sp>
    </p:spTree>
    <p:extLst>
      <p:ext uri="{BB962C8B-B14F-4D97-AF65-F5344CB8AC3E}">
        <p14:creationId xmlns:p14="http://schemas.microsoft.com/office/powerpoint/2010/main" val="2364333988"/>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296400" cy="1143000"/>
          </a:xfrm>
        </p:spPr>
        <p:txBody>
          <a:bodyPr/>
          <a:lstStyle/>
          <a:p>
            <a:pPr algn="l"/>
            <a:r>
              <a:rPr lang="en-US" sz="3200" b="1" dirty="0" smtClean="0"/>
              <a:t>Parameter estimation of generic logistic regression</a:t>
            </a:r>
            <a:endParaRPr lang="en-US" sz="3200" b="1"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310</a:t>
            </a:fld>
            <a:endParaRPr lang="en-US"/>
          </a:p>
        </p:txBody>
      </p:sp>
      <p:sp>
        <p:nvSpPr>
          <p:cNvPr id="4" name="Rectangle 3"/>
          <p:cNvSpPr/>
          <p:nvPr/>
        </p:nvSpPr>
        <p:spPr>
          <a:xfrm>
            <a:off x="381000" y="1524258"/>
            <a:ext cx="8077200" cy="4832092"/>
          </a:xfrm>
          <a:prstGeom prst="rect">
            <a:avLst/>
          </a:prstGeom>
        </p:spPr>
        <p:txBody>
          <a:bodyPr wrap="square">
            <a:spAutoFit/>
          </a:bodyPr>
          <a:lstStyle/>
          <a:p>
            <a:pPr marL="457200" indent="-457200">
              <a:buFont typeface="Arial" panose="020B0604020202020204" pitchFamily="34" charset="0"/>
              <a:buChar char="•"/>
            </a:pPr>
            <a:r>
              <a:rPr lang="en-US" sz="2800" dirty="0" smtClean="0"/>
              <a:t>Logistic Regression holds in many problem </a:t>
            </a:r>
            <a:r>
              <a:rPr lang="en-US" sz="2800" dirty="0"/>
              <a:t>settings beyond the GNB problem </a:t>
            </a:r>
            <a:endParaRPr lang="en-US" sz="2800" dirty="0" smtClean="0"/>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General method required for estimating it in a more broad range of cases.</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In </a:t>
            </a:r>
            <a:r>
              <a:rPr lang="en-US" sz="2800" dirty="0"/>
              <a:t>many cases we may suspect the GNB assumptions are not perfectly satisﬁed</a:t>
            </a:r>
            <a:r>
              <a:rPr lang="en-US" sz="2800" dirty="0" smtClean="0"/>
              <a: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We </a:t>
            </a:r>
            <a:r>
              <a:rPr lang="en-US" sz="2800" dirty="0"/>
              <a:t>may wish to estimate the w</a:t>
            </a:r>
            <a:r>
              <a:rPr lang="en-US" sz="2800" baseline="-25000" dirty="0"/>
              <a:t>i</a:t>
            </a:r>
            <a:r>
              <a:rPr lang="en-US" sz="2800" dirty="0"/>
              <a:t> parameters directly from the </a:t>
            </a:r>
            <a:r>
              <a:rPr lang="en-US" sz="2800" dirty="0" smtClean="0"/>
              <a:t>data</a:t>
            </a:r>
            <a:endParaRPr lang="en-US" sz="2800" dirty="0"/>
          </a:p>
        </p:txBody>
      </p:sp>
    </p:spTree>
    <p:extLst>
      <p:ext uri="{BB962C8B-B14F-4D97-AF65-F5344CB8AC3E}">
        <p14:creationId xmlns:p14="http://schemas.microsoft.com/office/powerpoint/2010/main" val="830157004"/>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90368"/>
            <a:ext cx="7168709" cy="500232"/>
          </a:xfrm>
          <a:prstGeom prst="rect">
            <a:avLst/>
          </a:prstGeom>
        </p:spPr>
        <p:txBody>
          <a:bodyPr vert="horz" wrap="square" lIns="0" tIns="11206" rIns="0" bIns="0" rtlCol="0" anchor="ctr">
            <a:spAutoFit/>
          </a:bodyPr>
          <a:lstStyle/>
          <a:p>
            <a:pPr marL="11206">
              <a:spcBef>
                <a:spcPts val="88"/>
              </a:spcBef>
            </a:pPr>
            <a:r>
              <a:rPr lang="en-US" sz="3177" b="1" dirty="0" smtClean="0"/>
              <a:t>Estimating parameters</a:t>
            </a:r>
            <a:endParaRPr sz="3177" b="1" dirty="0"/>
          </a:p>
        </p:txBody>
      </p:sp>
      <p:sp>
        <p:nvSpPr>
          <p:cNvPr id="3" name="object 3"/>
          <p:cNvSpPr txBox="1"/>
          <p:nvPr/>
        </p:nvSpPr>
        <p:spPr>
          <a:xfrm>
            <a:off x="877114" y="1441077"/>
            <a:ext cx="6590486" cy="1131622"/>
          </a:xfrm>
          <a:prstGeom prst="rect">
            <a:avLst/>
          </a:prstGeom>
        </p:spPr>
        <p:txBody>
          <a:bodyPr vert="horz" wrap="square" lIns="0" tIns="11206" rIns="0" bIns="0" rtlCol="0">
            <a:spAutoFit/>
          </a:bodyPr>
          <a:lstStyle/>
          <a:p>
            <a:pPr marL="313781" indent="-302575">
              <a:spcBef>
                <a:spcPts val="88"/>
              </a:spcBef>
              <a:buChar char="•"/>
              <a:tabLst>
                <a:tab pos="313221" algn="l"/>
                <a:tab pos="313781" algn="l"/>
              </a:tabLst>
            </a:pPr>
            <a:r>
              <a:rPr lang="en-US" sz="2118" dirty="0">
                <a:latin typeface="Arial"/>
                <a:cs typeface="Arial"/>
              </a:rPr>
              <a:t>W</a:t>
            </a:r>
            <a:r>
              <a:rPr sz="2118" dirty="0" smtClean="0">
                <a:latin typeface="Arial"/>
                <a:cs typeface="Arial"/>
              </a:rPr>
              <a:t>e </a:t>
            </a:r>
            <a:r>
              <a:rPr sz="2118" dirty="0">
                <a:latin typeface="Arial"/>
                <a:cs typeface="Arial"/>
              </a:rPr>
              <a:t>have L </a:t>
            </a:r>
            <a:r>
              <a:rPr sz="2118" spc="-4" dirty="0">
                <a:latin typeface="Arial"/>
                <a:cs typeface="Arial"/>
              </a:rPr>
              <a:t>training</a:t>
            </a:r>
            <a:r>
              <a:rPr sz="2118" spc="-9" dirty="0">
                <a:latin typeface="Arial"/>
                <a:cs typeface="Arial"/>
              </a:rPr>
              <a:t> </a:t>
            </a:r>
            <a:r>
              <a:rPr sz="2118" dirty="0">
                <a:latin typeface="Arial"/>
                <a:cs typeface="Arial"/>
              </a:rPr>
              <a:t>examples:</a:t>
            </a:r>
          </a:p>
          <a:p>
            <a:pPr>
              <a:spcBef>
                <a:spcPts val="22"/>
              </a:spcBef>
              <a:buFont typeface="Arial"/>
              <a:buChar char="•"/>
            </a:pPr>
            <a:endParaRPr sz="3044" dirty="0">
              <a:latin typeface="Times New Roman"/>
              <a:cs typeface="Times New Roman"/>
            </a:endParaRPr>
          </a:p>
          <a:p>
            <a:pPr marL="313781" indent="-302575">
              <a:buChar char="•"/>
              <a:tabLst>
                <a:tab pos="313221" algn="l"/>
                <a:tab pos="313781" algn="l"/>
              </a:tabLst>
            </a:pPr>
            <a:r>
              <a:rPr lang="en-US" sz="2118" dirty="0">
                <a:latin typeface="Arial"/>
                <a:cs typeface="Arial"/>
              </a:rPr>
              <a:t>M</a:t>
            </a:r>
            <a:r>
              <a:rPr sz="2118" dirty="0" smtClean="0">
                <a:latin typeface="Arial"/>
                <a:cs typeface="Arial"/>
              </a:rPr>
              <a:t>aximum </a:t>
            </a:r>
            <a:r>
              <a:rPr lang="en-US" sz="2118" dirty="0">
                <a:latin typeface="Arial"/>
                <a:cs typeface="Arial"/>
              </a:rPr>
              <a:t>L</a:t>
            </a:r>
            <a:r>
              <a:rPr sz="2118" dirty="0" smtClean="0">
                <a:latin typeface="Arial"/>
                <a:cs typeface="Arial"/>
              </a:rPr>
              <a:t>ikelihood </a:t>
            </a:r>
            <a:r>
              <a:rPr lang="en-US" sz="2118" spc="-4" dirty="0">
                <a:latin typeface="Arial"/>
                <a:cs typeface="Arial"/>
              </a:rPr>
              <a:t>E</a:t>
            </a:r>
            <a:r>
              <a:rPr sz="2118" spc="-4" dirty="0" smtClean="0">
                <a:latin typeface="Arial"/>
                <a:cs typeface="Arial"/>
              </a:rPr>
              <a:t>stimate </a:t>
            </a:r>
            <a:r>
              <a:rPr sz="2118" spc="-4" dirty="0">
                <a:latin typeface="Arial"/>
                <a:cs typeface="Arial"/>
              </a:rPr>
              <a:t>for parameters</a:t>
            </a:r>
            <a:r>
              <a:rPr sz="2118" spc="-18" dirty="0">
                <a:latin typeface="Arial"/>
                <a:cs typeface="Arial"/>
              </a:rPr>
              <a:t> </a:t>
            </a:r>
            <a:r>
              <a:rPr sz="2118" dirty="0">
                <a:latin typeface="Arial"/>
                <a:cs typeface="Arial"/>
              </a:rPr>
              <a:t>W</a:t>
            </a:r>
          </a:p>
        </p:txBody>
      </p:sp>
      <p:sp>
        <p:nvSpPr>
          <p:cNvPr id="4" name="object 4"/>
          <p:cNvSpPr txBox="1"/>
          <p:nvPr/>
        </p:nvSpPr>
        <p:spPr>
          <a:xfrm>
            <a:off x="877115" y="3758004"/>
            <a:ext cx="5980885" cy="337238"/>
          </a:xfrm>
          <a:prstGeom prst="rect">
            <a:avLst/>
          </a:prstGeom>
        </p:spPr>
        <p:txBody>
          <a:bodyPr vert="horz" wrap="square" lIns="0" tIns="11206" rIns="0" bIns="0" rtlCol="0">
            <a:spAutoFit/>
          </a:bodyPr>
          <a:lstStyle/>
          <a:p>
            <a:pPr marL="313781" indent="-302575">
              <a:spcBef>
                <a:spcPts val="88"/>
              </a:spcBef>
              <a:buChar char="•"/>
              <a:tabLst>
                <a:tab pos="313221" algn="l"/>
                <a:tab pos="313781" algn="l"/>
              </a:tabLst>
            </a:pPr>
            <a:r>
              <a:rPr lang="en-US" sz="2118" dirty="0">
                <a:latin typeface="Arial"/>
                <a:cs typeface="Arial"/>
              </a:rPr>
              <a:t>M</a:t>
            </a:r>
            <a:r>
              <a:rPr sz="2118" dirty="0" smtClean="0">
                <a:latin typeface="Arial"/>
                <a:cs typeface="Arial"/>
              </a:rPr>
              <a:t>aximum </a:t>
            </a:r>
            <a:r>
              <a:rPr lang="en-US" sz="2118" u="heavy" spc="-4" dirty="0">
                <a:uFill>
                  <a:solidFill>
                    <a:srgbClr val="000000"/>
                  </a:solidFill>
                </a:uFill>
                <a:latin typeface="Arial"/>
                <a:cs typeface="Arial"/>
              </a:rPr>
              <a:t>C</a:t>
            </a:r>
            <a:r>
              <a:rPr sz="2118" u="heavy" spc="-4" dirty="0" smtClean="0">
                <a:uFill>
                  <a:solidFill>
                    <a:srgbClr val="000000"/>
                  </a:solidFill>
                </a:uFill>
                <a:latin typeface="Arial"/>
                <a:cs typeface="Arial"/>
              </a:rPr>
              <a:t>onditional</a:t>
            </a:r>
            <a:r>
              <a:rPr sz="2118" spc="-4" dirty="0" smtClean="0">
                <a:latin typeface="Arial"/>
                <a:cs typeface="Arial"/>
              </a:rPr>
              <a:t> </a:t>
            </a:r>
            <a:r>
              <a:rPr lang="en-US" sz="2118" dirty="0">
                <a:latin typeface="Arial"/>
                <a:cs typeface="Arial"/>
              </a:rPr>
              <a:t>L</a:t>
            </a:r>
            <a:r>
              <a:rPr sz="2118" dirty="0" smtClean="0">
                <a:latin typeface="Arial"/>
                <a:cs typeface="Arial"/>
              </a:rPr>
              <a:t>ikelihood</a:t>
            </a:r>
            <a:r>
              <a:rPr sz="2118" spc="-22" dirty="0" smtClean="0">
                <a:latin typeface="Arial"/>
                <a:cs typeface="Arial"/>
              </a:rPr>
              <a:t> </a:t>
            </a:r>
            <a:r>
              <a:rPr lang="en-US" sz="2118" spc="-22" dirty="0" smtClean="0">
                <a:latin typeface="Arial"/>
                <a:cs typeface="Arial"/>
              </a:rPr>
              <a:t>E</a:t>
            </a:r>
            <a:r>
              <a:rPr sz="2118" spc="-4" dirty="0" smtClean="0">
                <a:latin typeface="Arial"/>
                <a:cs typeface="Arial"/>
              </a:rPr>
              <a:t>stimate</a:t>
            </a:r>
            <a:endParaRPr sz="2118" dirty="0">
              <a:latin typeface="Arial"/>
              <a:cs typeface="Arial"/>
            </a:endParaRPr>
          </a:p>
        </p:txBody>
      </p:sp>
      <p:sp>
        <p:nvSpPr>
          <p:cNvPr id="5" name="object 5"/>
          <p:cNvSpPr/>
          <p:nvPr/>
        </p:nvSpPr>
        <p:spPr>
          <a:xfrm>
            <a:off x="4712912" y="1489606"/>
            <a:ext cx="3014340" cy="327326"/>
          </a:xfrm>
          <a:prstGeom prst="rect">
            <a:avLst/>
          </a:prstGeom>
          <a:blipFill>
            <a:blip r:embed="rId2" cstate="print"/>
            <a:stretch>
              <a:fillRect/>
            </a:stretch>
          </a:blipFill>
        </p:spPr>
        <p:txBody>
          <a:bodyPr wrap="square" lIns="0" tIns="0" rIns="0" bIns="0" rtlCol="0"/>
          <a:lstStyle/>
          <a:p>
            <a:endParaRPr sz="1412"/>
          </a:p>
        </p:txBody>
      </p:sp>
      <p:sp>
        <p:nvSpPr>
          <p:cNvPr id="7" name="object 7"/>
          <p:cNvSpPr/>
          <p:nvPr/>
        </p:nvSpPr>
        <p:spPr>
          <a:xfrm>
            <a:off x="2133600" y="2966207"/>
            <a:ext cx="3772120" cy="610566"/>
          </a:xfrm>
          <a:prstGeom prst="rect">
            <a:avLst/>
          </a:prstGeom>
          <a:blipFill>
            <a:blip r:embed="rId3"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392127874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414168"/>
            <a:ext cx="7321109" cy="500232"/>
          </a:xfrm>
          <a:prstGeom prst="rect">
            <a:avLst/>
          </a:prstGeom>
        </p:spPr>
        <p:txBody>
          <a:bodyPr vert="horz" wrap="square" lIns="0" tIns="11206" rIns="0" bIns="0" rtlCol="0" anchor="ctr">
            <a:spAutoFit/>
          </a:bodyPr>
          <a:lstStyle/>
          <a:p>
            <a:pPr marL="11206">
              <a:spcBef>
                <a:spcPts val="88"/>
              </a:spcBef>
            </a:pPr>
            <a:r>
              <a:rPr sz="3177" spc="-4" dirty="0"/>
              <a:t>Training Logistic </a:t>
            </a:r>
            <a:r>
              <a:rPr sz="3177" dirty="0"/>
              <a:t>Regression:</a:t>
            </a:r>
            <a:r>
              <a:rPr sz="3177" spc="-26" dirty="0"/>
              <a:t> </a:t>
            </a:r>
            <a:r>
              <a:rPr sz="3177" dirty="0"/>
              <a:t>MCLE</a:t>
            </a:r>
          </a:p>
        </p:txBody>
      </p:sp>
      <p:sp>
        <p:nvSpPr>
          <p:cNvPr id="8" name="object 8"/>
          <p:cNvSpPr txBox="1"/>
          <p:nvPr/>
        </p:nvSpPr>
        <p:spPr>
          <a:xfrm>
            <a:off x="381000" y="1464864"/>
            <a:ext cx="8839199" cy="3540958"/>
          </a:xfrm>
          <a:prstGeom prst="rect">
            <a:avLst/>
          </a:prstGeom>
        </p:spPr>
        <p:txBody>
          <a:bodyPr vert="horz" wrap="square" lIns="0" tIns="29135" rIns="0" bIns="0" rtlCol="0">
            <a:spAutoFit/>
          </a:bodyPr>
          <a:lstStyle/>
          <a:p>
            <a:pPr marL="313781" marR="4483" indent="-302575">
              <a:lnSpc>
                <a:spcPts val="2912"/>
              </a:lnSpc>
              <a:spcBef>
                <a:spcPts val="229"/>
              </a:spcBef>
              <a:buChar char="•"/>
              <a:tabLst>
                <a:tab pos="313221" algn="l"/>
                <a:tab pos="313781" algn="l"/>
              </a:tabLst>
            </a:pPr>
            <a:r>
              <a:rPr sz="2471" dirty="0">
                <a:latin typeface="Arial"/>
                <a:cs typeface="Arial"/>
              </a:rPr>
              <a:t>Choose </a:t>
            </a:r>
            <a:r>
              <a:rPr sz="2471" spc="-4" dirty="0">
                <a:latin typeface="Arial"/>
                <a:cs typeface="Arial"/>
              </a:rPr>
              <a:t>parameters W=&lt;w</a:t>
            </a:r>
            <a:r>
              <a:rPr sz="2449" spc="-6" baseline="-21021" dirty="0">
                <a:latin typeface="Arial"/>
                <a:cs typeface="Arial"/>
              </a:rPr>
              <a:t>0</a:t>
            </a:r>
            <a:r>
              <a:rPr sz="2471" spc="-4" dirty="0">
                <a:latin typeface="Arial"/>
                <a:cs typeface="Arial"/>
              </a:rPr>
              <a:t>, </a:t>
            </a:r>
            <a:r>
              <a:rPr sz="2471" dirty="0">
                <a:latin typeface="Arial"/>
                <a:cs typeface="Arial"/>
              </a:rPr>
              <a:t>... w</a:t>
            </a:r>
            <a:r>
              <a:rPr sz="2449" baseline="-21021" dirty="0">
                <a:latin typeface="Arial"/>
                <a:cs typeface="Arial"/>
              </a:rPr>
              <a:t>n</a:t>
            </a:r>
            <a:r>
              <a:rPr sz="2471" dirty="0">
                <a:latin typeface="Arial"/>
                <a:cs typeface="Arial"/>
              </a:rPr>
              <a:t>&gt; </a:t>
            </a:r>
            <a:r>
              <a:rPr sz="2471" spc="-4" dirty="0">
                <a:latin typeface="Arial"/>
                <a:cs typeface="Arial"/>
              </a:rPr>
              <a:t>to </a:t>
            </a:r>
            <a:endParaRPr lang="en-US" sz="2471" spc="-4" dirty="0" smtClean="0">
              <a:latin typeface="Arial"/>
              <a:cs typeface="Arial"/>
            </a:endParaRPr>
          </a:p>
          <a:p>
            <a:pPr marL="11206" marR="4483">
              <a:lnSpc>
                <a:spcPts val="2912"/>
              </a:lnSpc>
              <a:spcBef>
                <a:spcPts val="229"/>
              </a:spcBef>
              <a:tabLst>
                <a:tab pos="313221" algn="l"/>
                <a:tab pos="313781" algn="l"/>
              </a:tabLst>
            </a:pPr>
            <a:r>
              <a:rPr lang="en-US" sz="2471" u="heavy" dirty="0" smtClean="0">
                <a:uFill>
                  <a:solidFill>
                    <a:srgbClr val="000000"/>
                  </a:solidFill>
                </a:uFill>
                <a:latin typeface="Arial"/>
                <a:cs typeface="Arial"/>
              </a:rPr>
              <a:t>M</a:t>
            </a:r>
            <a:r>
              <a:rPr sz="2471" u="heavy" dirty="0" smtClean="0">
                <a:uFill>
                  <a:solidFill>
                    <a:srgbClr val="000000"/>
                  </a:solidFill>
                </a:uFill>
                <a:latin typeface="Arial"/>
                <a:cs typeface="Arial"/>
              </a:rPr>
              <a:t>aximize </a:t>
            </a:r>
            <a:r>
              <a:rPr lang="en-US" sz="2471" u="heavy" spc="-4" dirty="0">
                <a:uFill>
                  <a:solidFill>
                    <a:srgbClr val="000000"/>
                  </a:solidFill>
                </a:uFill>
                <a:latin typeface="Arial"/>
                <a:cs typeface="Arial"/>
              </a:rPr>
              <a:t>C</a:t>
            </a:r>
            <a:r>
              <a:rPr sz="2471" u="heavy" spc="-4" dirty="0" smtClean="0">
                <a:uFill>
                  <a:solidFill>
                    <a:srgbClr val="000000"/>
                  </a:solidFill>
                </a:uFill>
                <a:latin typeface="Arial"/>
                <a:cs typeface="Arial"/>
              </a:rPr>
              <a:t>onditional </a:t>
            </a:r>
            <a:r>
              <a:rPr lang="en-US" sz="2471" u="heavy" dirty="0">
                <a:uFill>
                  <a:solidFill>
                    <a:srgbClr val="000000"/>
                  </a:solidFill>
                </a:uFill>
                <a:latin typeface="Arial"/>
                <a:cs typeface="Arial"/>
              </a:rPr>
              <a:t>L</a:t>
            </a:r>
            <a:r>
              <a:rPr sz="2471" u="heavy" dirty="0" smtClean="0">
                <a:uFill>
                  <a:solidFill>
                    <a:srgbClr val="000000"/>
                  </a:solidFill>
                </a:uFill>
                <a:latin typeface="Arial"/>
                <a:cs typeface="Arial"/>
              </a:rPr>
              <a:t>ikelihood</a:t>
            </a:r>
            <a:r>
              <a:rPr sz="2471" dirty="0" smtClean="0">
                <a:latin typeface="Arial"/>
                <a:cs typeface="Arial"/>
              </a:rPr>
              <a:t> </a:t>
            </a:r>
            <a:r>
              <a:rPr sz="2471" dirty="0">
                <a:latin typeface="Arial"/>
                <a:cs typeface="Arial"/>
              </a:rPr>
              <a:t>of </a:t>
            </a:r>
            <a:r>
              <a:rPr sz="2471" spc="-4" dirty="0">
                <a:latin typeface="Arial"/>
                <a:cs typeface="Arial"/>
              </a:rPr>
              <a:t>training data</a:t>
            </a:r>
            <a:endParaRPr sz="2471" dirty="0">
              <a:latin typeface="Arial"/>
              <a:cs typeface="Arial"/>
            </a:endParaRPr>
          </a:p>
          <a:p>
            <a:pPr marL="347401">
              <a:spcBef>
                <a:spcPts val="918"/>
              </a:spcBef>
            </a:pPr>
            <a:r>
              <a:rPr sz="2118" dirty="0">
                <a:latin typeface="Arial"/>
                <a:cs typeface="Arial"/>
              </a:rPr>
              <a:t>where</a:t>
            </a:r>
          </a:p>
          <a:p>
            <a:pPr>
              <a:lnSpc>
                <a:spcPct val="100000"/>
              </a:lnSpc>
            </a:pPr>
            <a:endParaRPr sz="2382" dirty="0">
              <a:latin typeface="Times New Roman"/>
              <a:cs typeface="Times New Roman"/>
            </a:endParaRPr>
          </a:p>
          <a:p>
            <a:pPr>
              <a:lnSpc>
                <a:spcPct val="100000"/>
              </a:lnSpc>
            </a:pPr>
            <a:endParaRPr sz="2382" dirty="0">
              <a:latin typeface="Times New Roman"/>
              <a:cs typeface="Times New Roman"/>
            </a:endParaRPr>
          </a:p>
          <a:p>
            <a:pPr>
              <a:spcBef>
                <a:spcPts val="44"/>
              </a:spcBef>
            </a:pPr>
            <a:endParaRPr sz="1941" dirty="0">
              <a:latin typeface="Times New Roman"/>
              <a:cs typeface="Times New Roman"/>
            </a:endParaRPr>
          </a:p>
          <a:p>
            <a:pPr marL="313781" indent="-302575">
              <a:buChar char="•"/>
              <a:tabLst>
                <a:tab pos="313221" algn="l"/>
                <a:tab pos="313781" algn="l"/>
              </a:tabLst>
            </a:pPr>
            <a:r>
              <a:rPr sz="2471" spc="-4" dirty="0" smtClean="0">
                <a:latin typeface="Arial"/>
                <a:cs typeface="Arial"/>
              </a:rPr>
              <a:t>Training </a:t>
            </a:r>
            <a:r>
              <a:rPr sz="2471" spc="-4" dirty="0">
                <a:latin typeface="Arial"/>
                <a:cs typeface="Arial"/>
              </a:rPr>
              <a:t>data </a:t>
            </a:r>
            <a:r>
              <a:rPr sz="2471" dirty="0">
                <a:latin typeface="Arial"/>
                <a:cs typeface="Arial"/>
              </a:rPr>
              <a:t>D</a:t>
            </a:r>
            <a:r>
              <a:rPr sz="2471" spc="4" dirty="0">
                <a:latin typeface="Arial"/>
                <a:cs typeface="Arial"/>
              </a:rPr>
              <a:t> </a:t>
            </a:r>
            <a:r>
              <a:rPr sz="2471" dirty="0" smtClean="0">
                <a:latin typeface="Arial"/>
                <a:cs typeface="Arial"/>
              </a:rPr>
              <a:t>=</a:t>
            </a:r>
          </a:p>
          <a:p>
            <a:pPr marL="313781" indent="-302575">
              <a:spcBef>
                <a:spcPts val="565"/>
              </a:spcBef>
              <a:buChar char="•"/>
              <a:tabLst>
                <a:tab pos="313221" algn="l"/>
                <a:tab pos="313781" algn="l"/>
              </a:tabLst>
            </a:pPr>
            <a:r>
              <a:rPr sz="2471" spc="-4" dirty="0" smtClean="0">
                <a:latin typeface="Arial"/>
                <a:cs typeface="Arial"/>
              </a:rPr>
              <a:t>Data </a:t>
            </a:r>
            <a:r>
              <a:rPr sz="2471" dirty="0" smtClean="0">
                <a:latin typeface="Arial"/>
                <a:cs typeface="Arial"/>
              </a:rPr>
              <a:t>likelihood =</a:t>
            </a:r>
          </a:p>
          <a:p>
            <a:pPr marL="313781" indent="-302575">
              <a:spcBef>
                <a:spcPts val="565"/>
              </a:spcBef>
              <a:buChar char="•"/>
              <a:tabLst>
                <a:tab pos="313221" algn="l"/>
                <a:tab pos="313781" algn="l"/>
              </a:tabLst>
            </a:pPr>
            <a:r>
              <a:rPr sz="2471" spc="-4" dirty="0" smtClean="0">
                <a:latin typeface="Arial"/>
                <a:cs typeface="Arial"/>
              </a:rPr>
              <a:t>Data </a:t>
            </a:r>
            <a:r>
              <a:rPr sz="2471" u="heavy" spc="-4" dirty="0">
                <a:uFill>
                  <a:solidFill>
                    <a:srgbClr val="000000"/>
                  </a:solidFill>
                </a:uFill>
                <a:latin typeface="Arial"/>
                <a:cs typeface="Arial"/>
              </a:rPr>
              <a:t>conditional</a:t>
            </a:r>
            <a:r>
              <a:rPr sz="2471" spc="-4" dirty="0">
                <a:latin typeface="Arial"/>
                <a:cs typeface="Arial"/>
              </a:rPr>
              <a:t> </a:t>
            </a:r>
            <a:r>
              <a:rPr sz="2471" dirty="0">
                <a:latin typeface="Arial"/>
                <a:cs typeface="Arial"/>
              </a:rPr>
              <a:t>likelihood =</a:t>
            </a:r>
          </a:p>
        </p:txBody>
      </p:sp>
      <p:sp>
        <p:nvSpPr>
          <p:cNvPr id="9" name="object 9"/>
          <p:cNvSpPr/>
          <p:nvPr/>
        </p:nvSpPr>
        <p:spPr>
          <a:xfrm>
            <a:off x="2651079" y="5607087"/>
            <a:ext cx="4112417" cy="625928"/>
          </a:xfrm>
          <a:prstGeom prst="rect">
            <a:avLst/>
          </a:prstGeom>
          <a:blipFill>
            <a:blip r:embed="rId2" cstate="print"/>
            <a:stretch>
              <a:fillRect/>
            </a:stretch>
          </a:blipFill>
        </p:spPr>
        <p:txBody>
          <a:bodyPr wrap="square" lIns="0" tIns="0" rIns="0" bIns="0" rtlCol="0"/>
          <a:lstStyle/>
          <a:p>
            <a:endParaRPr sz="1412"/>
          </a:p>
        </p:txBody>
      </p:sp>
      <p:sp>
        <p:nvSpPr>
          <p:cNvPr id="10" name="object 3"/>
          <p:cNvSpPr/>
          <p:nvPr/>
        </p:nvSpPr>
        <p:spPr>
          <a:xfrm>
            <a:off x="3322611" y="3697292"/>
            <a:ext cx="2657085" cy="289049"/>
          </a:xfrm>
          <a:prstGeom prst="rect">
            <a:avLst/>
          </a:prstGeom>
          <a:blipFill>
            <a:blip r:embed="rId3" cstate="print"/>
            <a:stretch>
              <a:fillRect/>
            </a:stretch>
          </a:blipFill>
        </p:spPr>
        <p:txBody>
          <a:bodyPr wrap="square" lIns="0" tIns="0" rIns="0" bIns="0" rtlCol="0"/>
          <a:lstStyle/>
          <a:p>
            <a:endParaRPr sz="1412"/>
          </a:p>
        </p:txBody>
      </p:sp>
      <p:sp>
        <p:nvSpPr>
          <p:cNvPr id="11" name="object 4"/>
          <p:cNvSpPr/>
          <p:nvPr/>
        </p:nvSpPr>
        <p:spPr>
          <a:xfrm>
            <a:off x="4756279" y="4652677"/>
            <a:ext cx="1650308" cy="494628"/>
          </a:xfrm>
          <a:prstGeom prst="rect">
            <a:avLst/>
          </a:prstGeom>
          <a:blipFill>
            <a:blip r:embed="rId4" cstate="print"/>
            <a:stretch>
              <a:fillRect/>
            </a:stretch>
          </a:blipFill>
        </p:spPr>
        <p:txBody>
          <a:bodyPr wrap="square" lIns="0" tIns="0" rIns="0" bIns="0" rtlCol="0"/>
          <a:lstStyle/>
          <a:p>
            <a:endParaRPr sz="1412"/>
          </a:p>
        </p:txBody>
      </p:sp>
      <p:sp>
        <p:nvSpPr>
          <p:cNvPr id="12" name="object 5"/>
          <p:cNvSpPr/>
          <p:nvPr/>
        </p:nvSpPr>
        <p:spPr>
          <a:xfrm>
            <a:off x="3280619" y="4119298"/>
            <a:ext cx="1613647" cy="490257"/>
          </a:xfrm>
          <a:prstGeom prst="rect">
            <a:avLst/>
          </a:prstGeom>
          <a:blipFill>
            <a:blip r:embed="rId5" cstate="print"/>
            <a:stretch>
              <a:fillRect/>
            </a:stretch>
          </a:blipFill>
        </p:spPr>
        <p:txBody>
          <a:bodyPr wrap="square" lIns="0" tIns="0" rIns="0" bIns="0" rtlCol="0"/>
          <a:lstStyle/>
          <a:p>
            <a:endParaRPr sz="1412"/>
          </a:p>
        </p:txBody>
      </p:sp>
      <p:sp>
        <p:nvSpPr>
          <p:cNvPr id="13" name="object 6"/>
          <p:cNvSpPr/>
          <p:nvPr/>
        </p:nvSpPr>
        <p:spPr>
          <a:xfrm>
            <a:off x="1977796" y="2346987"/>
            <a:ext cx="4001900" cy="470100"/>
          </a:xfrm>
          <a:prstGeom prst="rect">
            <a:avLst/>
          </a:prstGeom>
          <a:blipFill>
            <a:blip r:embed="rId6" cstate="print"/>
            <a:stretch>
              <a:fillRect/>
            </a:stretch>
          </a:blipFill>
        </p:spPr>
        <p:txBody>
          <a:bodyPr wrap="square" lIns="0" tIns="0" rIns="0" bIns="0" rtlCol="0"/>
          <a:lstStyle/>
          <a:p>
            <a:endParaRPr sz="1412"/>
          </a:p>
        </p:txBody>
      </p:sp>
      <p:sp>
        <p:nvSpPr>
          <p:cNvPr id="14" name="object 7"/>
          <p:cNvSpPr/>
          <p:nvPr/>
        </p:nvSpPr>
        <p:spPr>
          <a:xfrm>
            <a:off x="1977796" y="3021827"/>
            <a:ext cx="3807199" cy="461596"/>
          </a:xfrm>
          <a:prstGeom prst="rect">
            <a:avLst/>
          </a:prstGeom>
          <a:blipFill>
            <a:blip r:embed="rId7"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3020874496"/>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673951"/>
            <a:ext cx="9296400" cy="626869"/>
          </a:xfrm>
          <a:prstGeom prst="rect">
            <a:avLst/>
          </a:prstGeom>
        </p:spPr>
        <p:txBody>
          <a:bodyPr vert="horz" wrap="square" lIns="0" tIns="11206" rIns="0" bIns="0" rtlCol="0" anchor="ctr">
            <a:spAutoFit/>
          </a:bodyPr>
          <a:lstStyle/>
          <a:p>
            <a:pPr marL="11206" algn="l">
              <a:spcBef>
                <a:spcPts val="88"/>
              </a:spcBef>
            </a:pPr>
            <a:r>
              <a:rPr sz="4000" b="1" dirty="0"/>
              <a:t>Expressing </a:t>
            </a:r>
            <a:r>
              <a:rPr sz="4000" b="1" spc="-4" dirty="0"/>
              <a:t>Conditional </a:t>
            </a:r>
            <a:r>
              <a:rPr sz="4000" b="1" dirty="0"/>
              <a:t>Log</a:t>
            </a:r>
            <a:r>
              <a:rPr sz="4000" b="1" spc="-40" dirty="0"/>
              <a:t> </a:t>
            </a:r>
            <a:r>
              <a:rPr sz="4000" b="1" dirty="0"/>
              <a:t>Likelihood</a:t>
            </a:r>
          </a:p>
        </p:txBody>
      </p:sp>
      <p:sp>
        <p:nvSpPr>
          <p:cNvPr id="3" name="object 3"/>
          <p:cNvSpPr/>
          <p:nvPr/>
        </p:nvSpPr>
        <p:spPr>
          <a:xfrm>
            <a:off x="1447800" y="1559891"/>
            <a:ext cx="5486400" cy="573126"/>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533401" y="3810000"/>
            <a:ext cx="6248399" cy="2286000"/>
          </a:xfrm>
          <a:prstGeom prst="rect">
            <a:avLst/>
          </a:prstGeom>
          <a:blipFill>
            <a:blip r:embed="rId3" cstate="print"/>
            <a:stretch>
              <a:fillRect/>
            </a:stretch>
          </a:blipFill>
        </p:spPr>
        <p:txBody>
          <a:bodyPr wrap="square" lIns="0" tIns="0" rIns="0" bIns="0" rtlCol="0"/>
          <a:lstStyle/>
          <a:p>
            <a:endParaRPr sz="1412"/>
          </a:p>
        </p:txBody>
      </p:sp>
      <p:sp>
        <p:nvSpPr>
          <p:cNvPr id="5" name="object 5"/>
          <p:cNvSpPr/>
          <p:nvPr/>
        </p:nvSpPr>
        <p:spPr>
          <a:xfrm>
            <a:off x="413902" y="2345856"/>
            <a:ext cx="3773469" cy="675985"/>
          </a:xfrm>
          <a:prstGeom prst="rect">
            <a:avLst/>
          </a:prstGeom>
          <a:blipFill>
            <a:blip r:embed="rId4" cstate="print"/>
            <a:stretch>
              <a:fillRect/>
            </a:stretch>
          </a:blipFill>
        </p:spPr>
        <p:txBody>
          <a:bodyPr wrap="square" lIns="0" tIns="0" rIns="0" bIns="0" rtlCol="0"/>
          <a:lstStyle/>
          <a:p>
            <a:endParaRPr sz="1412"/>
          </a:p>
        </p:txBody>
      </p:sp>
      <p:sp>
        <p:nvSpPr>
          <p:cNvPr id="6" name="object 6"/>
          <p:cNvSpPr/>
          <p:nvPr/>
        </p:nvSpPr>
        <p:spPr>
          <a:xfrm>
            <a:off x="4833256" y="2392087"/>
            <a:ext cx="3777343" cy="629753"/>
          </a:xfrm>
          <a:prstGeom prst="rect">
            <a:avLst/>
          </a:prstGeom>
          <a:blipFill>
            <a:blip r:embed="rId5"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380020130"/>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59" y="685800"/>
            <a:ext cx="7370414" cy="500232"/>
          </a:xfrm>
          <a:prstGeom prst="rect">
            <a:avLst/>
          </a:prstGeom>
        </p:spPr>
        <p:txBody>
          <a:bodyPr vert="horz" wrap="square" lIns="0" tIns="11206" rIns="0" bIns="0" rtlCol="0" anchor="ctr">
            <a:spAutoFit/>
          </a:bodyPr>
          <a:lstStyle/>
          <a:p>
            <a:pPr marL="11206">
              <a:spcBef>
                <a:spcPts val="88"/>
              </a:spcBef>
            </a:pPr>
            <a:r>
              <a:rPr sz="3177" b="1" dirty="0"/>
              <a:t>Maximizing </a:t>
            </a:r>
            <a:r>
              <a:rPr sz="3177" b="1" spc="-4" dirty="0"/>
              <a:t>Conditional </a:t>
            </a:r>
            <a:r>
              <a:rPr sz="3177" b="1" dirty="0"/>
              <a:t>Log</a:t>
            </a:r>
            <a:r>
              <a:rPr sz="3177" b="1" spc="-40" dirty="0"/>
              <a:t> </a:t>
            </a:r>
            <a:r>
              <a:rPr sz="3177" b="1" dirty="0"/>
              <a:t>Likelihood</a:t>
            </a:r>
          </a:p>
        </p:txBody>
      </p:sp>
      <p:sp>
        <p:nvSpPr>
          <p:cNvPr id="3" name="object 3"/>
          <p:cNvSpPr/>
          <p:nvPr/>
        </p:nvSpPr>
        <p:spPr>
          <a:xfrm>
            <a:off x="1676400" y="1600200"/>
            <a:ext cx="3733800" cy="663756"/>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1676400" y="2526696"/>
            <a:ext cx="3733800" cy="685176"/>
          </a:xfrm>
          <a:prstGeom prst="rect">
            <a:avLst/>
          </a:prstGeom>
          <a:blipFill>
            <a:blip r:embed="rId3" cstate="print"/>
            <a:stretch>
              <a:fillRect/>
            </a:stretch>
          </a:blipFill>
        </p:spPr>
        <p:txBody>
          <a:bodyPr wrap="square" lIns="0" tIns="0" rIns="0" bIns="0" rtlCol="0"/>
          <a:lstStyle/>
          <a:p>
            <a:endParaRPr sz="1412"/>
          </a:p>
        </p:txBody>
      </p:sp>
      <p:sp>
        <p:nvSpPr>
          <p:cNvPr id="5" name="object 5"/>
          <p:cNvSpPr/>
          <p:nvPr/>
        </p:nvSpPr>
        <p:spPr>
          <a:xfrm>
            <a:off x="1079442" y="3474613"/>
            <a:ext cx="6937034" cy="1239377"/>
          </a:xfrm>
          <a:prstGeom prst="rect">
            <a:avLst/>
          </a:prstGeom>
          <a:blipFill>
            <a:blip r:embed="rId4"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713990778"/>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762000"/>
            <a:ext cx="5943600" cy="5771881"/>
          </a:xfrm>
          <a:prstGeom prst="rect">
            <a:avLst/>
          </a:prstGeom>
          <a:blipFill>
            <a:blip r:embed="rId2"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47229272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490934"/>
            <a:ext cx="8382000" cy="896238"/>
          </a:xfrm>
          <a:prstGeom prst="rect">
            <a:avLst/>
          </a:prstGeom>
        </p:spPr>
        <p:txBody>
          <a:bodyPr vert="horz" wrap="square" lIns="0" tIns="11206" rIns="0" bIns="0" rtlCol="0" anchor="ctr">
            <a:spAutoFit/>
          </a:bodyPr>
          <a:lstStyle/>
          <a:p>
            <a:pPr marL="11206" algn="l">
              <a:lnSpc>
                <a:spcPts val="3371"/>
              </a:lnSpc>
              <a:spcBef>
                <a:spcPts val="88"/>
              </a:spcBef>
            </a:pPr>
            <a:r>
              <a:rPr sz="3600" b="1" dirty="0"/>
              <a:t>Maximize </a:t>
            </a:r>
            <a:r>
              <a:rPr sz="3600" b="1" spc="-4" dirty="0"/>
              <a:t>Conditional </a:t>
            </a:r>
            <a:r>
              <a:rPr sz="3600" b="1" dirty="0"/>
              <a:t>Log</a:t>
            </a:r>
            <a:r>
              <a:rPr sz="3600" b="1" spc="-40" dirty="0"/>
              <a:t> </a:t>
            </a:r>
            <a:r>
              <a:rPr sz="3600" b="1" dirty="0" smtClean="0"/>
              <a:t>Likelihood:</a:t>
            </a:r>
            <a:r>
              <a:rPr lang="en-IN" sz="3600" b="1" dirty="0" smtClean="0"/>
              <a:t> </a:t>
            </a:r>
            <a:r>
              <a:rPr sz="3600" b="1" spc="-4" dirty="0" smtClean="0"/>
              <a:t>Gradient</a:t>
            </a:r>
            <a:r>
              <a:rPr sz="3600" b="1" spc="-9" dirty="0" smtClean="0"/>
              <a:t> </a:t>
            </a:r>
            <a:r>
              <a:rPr sz="3600" b="1" dirty="0"/>
              <a:t>Ascent</a:t>
            </a:r>
          </a:p>
        </p:txBody>
      </p:sp>
      <p:sp>
        <p:nvSpPr>
          <p:cNvPr id="3" name="object 3"/>
          <p:cNvSpPr/>
          <p:nvPr/>
        </p:nvSpPr>
        <p:spPr>
          <a:xfrm>
            <a:off x="1079442" y="1891175"/>
            <a:ext cx="6937034" cy="1239377"/>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477458" y="4014692"/>
            <a:ext cx="4780342" cy="665006"/>
          </a:xfrm>
          <a:prstGeom prst="rect">
            <a:avLst/>
          </a:prstGeom>
          <a:blipFill>
            <a:blip r:embed="rId3" cstate="print"/>
            <a:stretch>
              <a:fillRect/>
            </a:stretch>
          </a:blipFill>
        </p:spPr>
        <p:txBody>
          <a:bodyPr wrap="square" lIns="0" tIns="0" rIns="0" bIns="0" rtlCol="0"/>
          <a:lstStyle/>
          <a:p>
            <a:endParaRPr sz="1412"/>
          </a:p>
        </p:txBody>
      </p:sp>
      <p:sp>
        <p:nvSpPr>
          <p:cNvPr id="5" name="object 4"/>
          <p:cNvSpPr/>
          <p:nvPr/>
        </p:nvSpPr>
        <p:spPr>
          <a:xfrm>
            <a:off x="5410200" y="3291967"/>
            <a:ext cx="3733800" cy="685176"/>
          </a:xfrm>
          <a:prstGeom prst="rect">
            <a:avLst/>
          </a:prstGeom>
          <a:blipFill>
            <a:blip r:embed="rId4"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301374950"/>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571" y="380976"/>
            <a:ext cx="7885905" cy="883349"/>
          </a:xfrm>
          <a:prstGeom prst="rect">
            <a:avLst/>
          </a:prstGeom>
        </p:spPr>
        <p:txBody>
          <a:bodyPr vert="horz" wrap="square" lIns="0" tIns="11206" rIns="0" bIns="0" rtlCol="0" anchor="ctr">
            <a:spAutoFit/>
          </a:bodyPr>
          <a:lstStyle/>
          <a:p>
            <a:pPr marL="11206">
              <a:lnSpc>
                <a:spcPts val="3371"/>
              </a:lnSpc>
              <a:spcBef>
                <a:spcPts val="88"/>
              </a:spcBef>
            </a:pPr>
            <a:r>
              <a:rPr b="1" dirty="0"/>
              <a:t>Maximize </a:t>
            </a:r>
            <a:r>
              <a:rPr b="1" spc="-4" dirty="0"/>
              <a:t>Conditional </a:t>
            </a:r>
            <a:r>
              <a:rPr b="1" dirty="0"/>
              <a:t>Log</a:t>
            </a:r>
            <a:r>
              <a:rPr b="1" spc="-40" dirty="0"/>
              <a:t> </a:t>
            </a:r>
            <a:r>
              <a:rPr b="1" dirty="0"/>
              <a:t>Likelihood:</a:t>
            </a:r>
          </a:p>
          <a:p>
            <a:pPr marL="2183583">
              <a:lnSpc>
                <a:spcPts val="3371"/>
              </a:lnSpc>
            </a:pPr>
            <a:r>
              <a:rPr b="1" spc="-4" dirty="0"/>
              <a:t>Gradient</a:t>
            </a:r>
            <a:r>
              <a:rPr b="1" spc="-9" dirty="0"/>
              <a:t> </a:t>
            </a:r>
            <a:r>
              <a:rPr b="1" dirty="0"/>
              <a:t>Ascent</a:t>
            </a:r>
          </a:p>
        </p:txBody>
      </p:sp>
      <p:sp>
        <p:nvSpPr>
          <p:cNvPr id="3" name="object 3"/>
          <p:cNvSpPr/>
          <p:nvPr/>
        </p:nvSpPr>
        <p:spPr>
          <a:xfrm>
            <a:off x="1079442" y="1891175"/>
            <a:ext cx="6937034" cy="1239377"/>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1079625" y="3572622"/>
            <a:ext cx="4780342" cy="665006"/>
          </a:xfrm>
          <a:prstGeom prst="rect">
            <a:avLst/>
          </a:prstGeom>
          <a:blipFill>
            <a:blip r:embed="rId3" cstate="print"/>
            <a:stretch>
              <a:fillRect/>
            </a:stretch>
          </a:blipFill>
        </p:spPr>
        <p:txBody>
          <a:bodyPr wrap="square" lIns="0" tIns="0" rIns="0" bIns="0" rtlCol="0"/>
          <a:lstStyle/>
          <a:p>
            <a:endParaRPr sz="1412"/>
          </a:p>
        </p:txBody>
      </p:sp>
      <p:sp>
        <p:nvSpPr>
          <p:cNvPr id="5" name="object 5"/>
          <p:cNvSpPr txBox="1"/>
          <p:nvPr/>
        </p:nvSpPr>
        <p:spPr>
          <a:xfrm>
            <a:off x="942109" y="4706471"/>
            <a:ext cx="7395882" cy="720408"/>
          </a:xfrm>
          <a:prstGeom prst="rect">
            <a:avLst/>
          </a:prstGeom>
          <a:ln w="9524">
            <a:solidFill>
              <a:srgbClr val="FF4C00"/>
            </a:solidFill>
          </a:ln>
        </p:spPr>
        <p:txBody>
          <a:bodyPr vert="horz" wrap="square" lIns="0" tIns="40341" rIns="0" bIns="0" rtlCol="0">
            <a:spAutoFit/>
          </a:bodyPr>
          <a:lstStyle/>
          <a:p>
            <a:pPr marL="80126">
              <a:lnSpc>
                <a:spcPts val="2506"/>
              </a:lnSpc>
              <a:spcBef>
                <a:spcPts val="318"/>
              </a:spcBef>
            </a:pPr>
            <a:r>
              <a:rPr sz="2118" spc="-4" dirty="0">
                <a:latin typeface="Arial"/>
                <a:cs typeface="Arial"/>
              </a:rPr>
              <a:t>Gradient </a:t>
            </a:r>
            <a:r>
              <a:rPr sz="2118" dirty="0" smtClean="0">
                <a:latin typeface="Arial"/>
                <a:cs typeface="Arial"/>
              </a:rPr>
              <a:t>ascent </a:t>
            </a:r>
            <a:r>
              <a:rPr sz="2118" spc="-4" dirty="0" smtClean="0">
                <a:latin typeface="Arial"/>
                <a:cs typeface="Arial"/>
              </a:rPr>
              <a:t>algorithm</a:t>
            </a:r>
            <a:r>
              <a:rPr sz="2118" spc="-4" dirty="0">
                <a:latin typeface="Arial"/>
                <a:cs typeface="Arial"/>
              </a:rPr>
              <a:t>: iterate until </a:t>
            </a:r>
            <a:r>
              <a:rPr sz="2118" dirty="0">
                <a:latin typeface="Arial"/>
                <a:cs typeface="Arial"/>
              </a:rPr>
              <a:t>change &lt;</a:t>
            </a:r>
            <a:r>
              <a:rPr sz="2118" spc="4" dirty="0">
                <a:latin typeface="Arial"/>
                <a:cs typeface="Arial"/>
              </a:rPr>
              <a:t> </a:t>
            </a:r>
            <a:r>
              <a:rPr sz="2118" dirty="0" smtClean="0">
                <a:latin typeface="Symbol"/>
                <a:cs typeface="Symbol"/>
              </a:rPr>
              <a:t></a:t>
            </a:r>
            <a:r>
              <a:rPr lang="en-IN" sz="2118" dirty="0">
                <a:latin typeface="Symbol"/>
                <a:cs typeface="Symbol"/>
              </a:rPr>
              <a:t> </a:t>
            </a:r>
            <a:endParaRPr lang="en-IN" sz="2118" dirty="0" smtClean="0">
              <a:latin typeface="Symbol"/>
              <a:cs typeface="Symbol"/>
            </a:endParaRPr>
          </a:p>
          <a:p>
            <a:pPr marL="80126">
              <a:lnSpc>
                <a:spcPts val="2506"/>
              </a:lnSpc>
              <a:spcBef>
                <a:spcPts val="318"/>
              </a:spcBef>
            </a:pPr>
            <a:r>
              <a:rPr sz="2118" spc="-4" dirty="0" smtClean="0">
                <a:latin typeface="Arial"/>
                <a:cs typeface="Arial"/>
              </a:rPr>
              <a:t>For </a:t>
            </a:r>
            <a:r>
              <a:rPr sz="2118" dirty="0">
                <a:latin typeface="Arial"/>
                <a:cs typeface="Arial"/>
              </a:rPr>
              <a:t>all </a:t>
            </a:r>
            <a:r>
              <a:rPr sz="2118" i="1" dirty="0">
                <a:latin typeface="Times New Roman"/>
                <a:cs typeface="Times New Roman"/>
              </a:rPr>
              <a:t>i</a:t>
            </a:r>
            <a:r>
              <a:rPr sz="2118" dirty="0">
                <a:latin typeface="Arial"/>
                <a:cs typeface="Arial"/>
              </a:rPr>
              <a:t>,</a:t>
            </a:r>
            <a:r>
              <a:rPr sz="2118" spc="-9" dirty="0">
                <a:latin typeface="Arial"/>
                <a:cs typeface="Arial"/>
              </a:rPr>
              <a:t> </a:t>
            </a:r>
            <a:r>
              <a:rPr sz="2118" dirty="0">
                <a:latin typeface="Arial"/>
                <a:cs typeface="Arial"/>
              </a:rPr>
              <a:t>repeat</a:t>
            </a:r>
          </a:p>
        </p:txBody>
      </p:sp>
      <p:sp>
        <p:nvSpPr>
          <p:cNvPr id="6" name="object 6"/>
          <p:cNvSpPr/>
          <p:nvPr/>
        </p:nvSpPr>
        <p:spPr>
          <a:xfrm>
            <a:off x="2209800" y="5458348"/>
            <a:ext cx="5068706" cy="542712"/>
          </a:xfrm>
          <a:prstGeom prst="rect">
            <a:avLst/>
          </a:prstGeom>
          <a:blipFill>
            <a:blip r:embed="rId4"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919067869"/>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428" y="656020"/>
            <a:ext cx="7437650" cy="554541"/>
          </a:xfrm>
          <a:prstGeom prst="rect">
            <a:avLst/>
          </a:prstGeom>
        </p:spPr>
        <p:txBody>
          <a:bodyPr vert="horz" wrap="square" lIns="0" tIns="11206" rIns="0" bIns="0" rtlCol="0" anchor="ctr">
            <a:spAutoFit/>
          </a:bodyPr>
          <a:lstStyle/>
          <a:p>
            <a:pPr marL="11206">
              <a:spcBef>
                <a:spcPts val="88"/>
              </a:spcBef>
              <a:tabLst>
                <a:tab pos="3872959" algn="l"/>
              </a:tabLst>
            </a:pPr>
            <a:r>
              <a:rPr sz="3530" spc="-4" dirty="0"/>
              <a:t>Logistic</a:t>
            </a:r>
            <a:r>
              <a:rPr sz="3530" spc="9" dirty="0"/>
              <a:t> </a:t>
            </a:r>
            <a:r>
              <a:rPr sz="3530" dirty="0" smtClean="0"/>
              <a:t>regression</a:t>
            </a:r>
            <a:r>
              <a:rPr lang="en-IN" sz="3530" dirty="0" smtClean="0"/>
              <a:t> </a:t>
            </a:r>
            <a:r>
              <a:rPr sz="3530" dirty="0" smtClean="0"/>
              <a:t>more</a:t>
            </a:r>
            <a:r>
              <a:rPr sz="3530" spc="-79" dirty="0" smtClean="0"/>
              <a:t> </a:t>
            </a:r>
            <a:r>
              <a:rPr sz="3530" dirty="0"/>
              <a:t>generally</a:t>
            </a:r>
          </a:p>
        </p:txBody>
      </p:sp>
      <p:sp>
        <p:nvSpPr>
          <p:cNvPr id="3" name="object 3"/>
          <p:cNvSpPr txBox="1"/>
          <p:nvPr/>
        </p:nvSpPr>
        <p:spPr>
          <a:xfrm>
            <a:off x="1213291" y="1441077"/>
            <a:ext cx="6430496" cy="2147820"/>
          </a:xfrm>
          <a:prstGeom prst="rect">
            <a:avLst/>
          </a:prstGeom>
        </p:spPr>
        <p:txBody>
          <a:bodyPr vert="horz" wrap="square" lIns="0" tIns="29135" rIns="0" bIns="0" rtlCol="0">
            <a:spAutoFit/>
          </a:bodyPr>
          <a:lstStyle/>
          <a:p>
            <a:pPr marL="313781" marR="4483" indent="-302575">
              <a:lnSpc>
                <a:spcPts val="2912"/>
              </a:lnSpc>
              <a:spcBef>
                <a:spcPts val="229"/>
              </a:spcBef>
              <a:buChar char="•"/>
              <a:tabLst>
                <a:tab pos="313221" algn="l"/>
                <a:tab pos="313781" algn="l"/>
              </a:tabLst>
            </a:pPr>
            <a:r>
              <a:rPr sz="2471" spc="-4" dirty="0">
                <a:latin typeface="Arial"/>
                <a:cs typeface="Arial"/>
              </a:rPr>
              <a:t>Logistic </a:t>
            </a:r>
            <a:r>
              <a:rPr sz="2471" dirty="0">
                <a:latin typeface="Arial"/>
                <a:cs typeface="Arial"/>
              </a:rPr>
              <a:t>regression when Y not boolean</a:t>
            </a:r>
            <a:r>
              <a:rPr sz="2471" spc="-62" dirty="0">
                <a:latin typeface="Arial"/>
                <a:cs typeface="Arial"/>
              </a:rPr>
              <a:t> </a:t>
            </a:r>
            <a:r>
              <a:rPr sz="2471" dirty="0">
                <a:latin typeface="Arial"/>
                <a:cs typeface="Arial"/>
              </a:rPr>
              <a:t>(but  </a:t>
            </a:r>
            <a:r>
              <a:rPr sz="2471" spc="-4" dirty="0">
                <a:latin typeface="Arial"/>
                <a:cs typeface="Arial"/>
              </a:rPr>
              <a:t>still</a:t>
            </a:r>
            <a:r>
              <a:rPr sz="2471" dirty="0">
                <a:latin typeface="Arial"/>
                <a:cs typeface="Arial"/>
              </a:rPr>
              <a:t> </a:t>
            </a:r>
            <a:r>
              <a:rPr sz="2471" spc="-4" dirty="0">
                <a:latin typeface="Arial"/>
                <a:cs typeface="Arial"/>
              </a:rPr>
              <a:t>discrete-valued).</a:t>
            </a:r>
            <a:endParaRPr sz="2471" dirty="0">
              <a:latin typeface="Arial"/>
              <a:cs typeface="Arial"/>
            </a:endParaRPr>
          </a:p>
          <a:p>
            <a:pPr marL="313781" indent="-302575">
              <a:spcBef>
                <a:spcPts val="494"/>
              </a:spcBef>
              <a:buChar char="•"/>
              <a:tabLst>
                <a:tab pos="313221" algn="l"/>
                <a:tab pos="313781" algn="l"/>
              </a:tabLst>
            </a:pPr>
            <a:r>
              <a:rPr sz="2471" spc="-4" dirty="0">
                <a:latin typeface="Arial"/>
                <a:cs typeface="Arial"/>
              </a:rPr>
              <a:t>Now </a:t>
            </a:r>
            <a:r>
              <a:rPr sz="2471" i="1" dirty="0">
                <a:latin typeface="Times New Roman"/>
                <a:cs typeface="Times New Roman"/>
              </a:rPr>
              <a:t>y </a:t>
            </a:r>
            <a:r>
              <a:rPr sz="2515" i="1" spc="-35" dirty="0">
                <a:latin typeface="Symbol"/>
                <a:cs typeface="Symbol"/>
              </a:rPr>
              <a:t></a:t>
            </a:r>
            <a:r>
              <a:rPr sz="2515" i="1" spc="-35" dirty="0">
                <a:latin typeface="Times New Roman"/>
                <a:cs typeface="Times New Roman"/>
              </a:rPr>
              <a:t> </a:t>
            </a:r>
            <a:r>
              <a:rPr sz="2471" i="1" dirty="0">
                <a:latin typeface="Times New Roman"/>
                <a:cs typeface="Times New Roman"/>
              </a:rPr>
              <a:t>{y</a:t>
            </a:r>
            <a:r>
              <a:rPr sz="2449" i="1" baseline="-21021" dirty="0">
                <a:latin typeface="Times New Roman"/>
                <a:cs typeface="Times New Roman"/>
              </a:rPr>
              <a:t>1 </a:t>
            </a:r>
            <a:r>
              <a:rPr sz="2471" i="1" dirty="0">
                <a:latin typeface="Times New Roman"/>
                <a:cs typeface="Times New Roman"/>
              </a:rPr>
              <a:t>... y</a:t>
            </a:r>
            <a:r>
              <a:rPr sz="2449" i="1" baseline="-21021" dirty="0">
                <a:latin typeface="Times New Roman"/>
                <a:cs typeface="Times New Roman"/>
              </a:rPr>
              <a:t>R</a:t>
            </a:r>
            <a:r>
              <a:rPr sz="2471" i="1" dirty="0">
                <a:latin typeface="Times New Roman"/>
                <a:cs typeface="Times New Roman"/>
              </a:rPr>
              <a:t>} </a:t>
            </a:r>
            <a:r>
              <a:rPr sz="2471" dirty="0">
                <a:latin typeface="Times New Roman"/>
                <a:cs typeface="Times New Roman"/>
              </a:rPr>
              <a:t>: </a:t>
            </a:r>
            <a:r>
              <a:rPr sz="2471" spc="-4" dirty="0">
                <a:latin typeface="Times New Roman"/>
                <a:cs typeface="Times New Roman"/>
              </a:rPr>
              <a:t>learn </a:t>
            </a:r>
            <a:r>
              <a:rPr sz="2471" i="1" spc="-4" dirty="0">
                <a:latin typeface="Times New Roman"/>
                <a:cs typeface="Times New Roman"/>
              </a:rPr>
              <a:t>R-1 </a:t>
            </a:r>
            <a:r>
              <a:rPr sz="2471" spc="-4" dirty="0">
                <a:latin typeface="Times New Roman"/>
                <a:cs typeface="Times New Roman"/>
              </a:rPr>
              <a:t>sets </a:t>
            </a:r>
            <a:r>
              <a:rPr sz="2471" dirty="0">
                <a:latin typeface="Times New Roman"/>
                <a:cs typeface="Times New Roman"/>
              </a:rPr>
              <a:t>of</a:t>
            </a:r>
            <a:r>
              <a:rPr sz="2471" spc="88" dirty="0">
                <a:latin typeface="Times New Roman"/>
                <a:cs typeface="Times New Roman"/>
              </a:rPr>
              <a:t> </a:t>
            </a:r>
            <a:r>
              <a:rPr sz="2471" spc="-4" dirty="0">
                <a:latin typeface="Times New Roman"/>
                <a:cs typeface="Times New Roman"/>
              </a:rPr>
              <a:t>weights</a:t>
            </a:r>
            <a:endParaRPr sz="2471" dirty="0">
              <a:latin typeface="Times New Roman"/>
              <a:cs typeface="Times New Roman"/>
            </a:endParaRPr>
          </a:p>
          <a:p>
            <a:pPr>
              <a:spcBef>
                <a:spcPts val="26"/>
              </a:spcBef>
            </a:pPr>
            <a:endParaRPr sz="3530" dirty="0">
              <a:latin typeface="Times New Roman"/>
              <a:cs typeface="Times New Roman"/>
            </a:endParaRPr>
          </a:p>
          <a:p>
            <a:pPr marL="313781"/>
            <a:r>
              <a:rPr sz="2471" spc="-4" dirty="0">
                <a:latin typeface="Arial"/>
                <a:cs typeface="Arial"/>
              </a:rPr>
              <a:t>for </a:t>
            </a:r>
            <a:r>
              <a:rPr sz="2471" i="1" dirty="0">
                <a:latin typeface="Arial"/>
                <a:cs typeface="Arial"/>
              </a:rPr>
              <a:t>k&lt;R</a:t>
            </a:r>
            <a:endParaRPr sz="2471" dirty="0">
              <a:latin typeface="Arial"/>
              <a:cs typeface="Arial"/>
            </a:endParaRPr>
          </a:p>
        </p:txBody>
      </p:sp>
      <p:sp>
        <p:nvSpPr>
          <p:cNvPr id="4" name="object 4"/>
          <p:cNvSpPr txBox="1"/>
          <p:nvPr/>
        </p:nvSpPr>
        <p:spPr>
          <a:xfrm>
            <a:off x="1515850" y="4519557"/>
            <a:ext cx="1042707" cy="391548"/>
          </a:xfrm>
          <a:prstGeom prst="rect">
            <a:avLst/>
          </a:prstGeom>
        </p:spPr>
        <p:txBody>
          <a:bodyPr vert="horz" wrap="square" lIns="0" tIns="11206" rIns="0" bIns="0" rtlCol="0">
            <a:spAutoFit/>
          </a:bodyPr>
          <a:lstStyle/>
          <a:p>
            <a:pPr marL="11206">
              <a:spcBef>
                <a:spcPts val="88"/>
              </a:spcBef>
            </a:pPr>
            <a:r>
              <a:rPr sz="2471" spc="-4" dirty="0">
                <a:latin typeface="Arial"/>
                <a:cs typeface="Arial"/>
              </a:rPr>
              <a:t>for</a:t>
            </a:r>
            <a:r>
              <a:rPr sz="2471" spc="-71" dirty="0">
                <a:latin typeface="Arial"/>
                <a:cs typeface="Arial"/>
              </a:rPr>
              <a:t> </a:t>
            </a:r>
            <a:r>
              <a:rPr sz="2471" i="1" dirty="0">
                <a:latin typeface="Arial"/>
                <a:cs typeface="Arial"/>
              </a:rPr>
              <a:t>k=R</a:t>
            </a:r>
            <a:endParaRPr sz="2471">
              <a:latin typeface="Arial"/>
              <a:cs typeface="Arial"/>
            </a:endParaRPr>
          </a:p>
        </p:txBody>
      </p:sp>
      <p:sp>
        <p:nvSpPr>
          <p:cNvPr id="5" name="object 5"/>
          <p:cNvSpPr/>
          <p:nvPr/>
        </p:nvSpPr>
        <p:spPr>
          <a:xfrm>
            <a:off x="2828786" y="3101682"/>
            <a:ext cx="5502476" cy="644033"/>
          </a:xfrm>
          <a:prstGeom prst="rect">
            <a:avLst/>
          </a:prstGeom>
          <a:blipFill>
            <a:blip r:embed="rId2" cstate="print"/>
            <a:stretch>
              <a:fillRect/>
            </a:stretch>
          </a:blipFill>
        </p:spPr>
        <p:txBody>
          <a:bodyPr wrap="square" lIns="0" tIns="0" rIns="0" bIns="0" rtlCol="0"/>
          <a:lstStyle/>
          <a:p>
            <a:endParaRPr sz="1412"/>
          </a:p>
        </p:txBody>
      </p:sp>
      <p:sp>
        <p:nvSpPr>
          <p:cNvPr id="6" name="object 6"/>
          <p:cNvSpPr/>
          <p:nvPr/>
        </p:nvSpPr>
        <p:spPr>
          <a:xfrm>
            <a:off x="2828620" y="4509990"/>
            <a:ext cx="5319621" cy="596911"/>
          </a:xfrm>
          <a:prstGeom prst="rect">
            <a:avLst/>
          </a:prstGeom>
          <a:blipFill>
            <a:blip r:embed="rId3"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655701741"/>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Multi-class classification</a:t>
            </a:r>
            <a:endParaRPr lang="en-US" dirty="0"/>
          </a:p>
        </p:txBody>
      </p:sp>
      <p:sp>
        <p:nvSpPr>
          <p:cNvPr id="3" name="Content Placeholder 2"/>
          <p:cNvSpPr>
            <a:spLocks noGrp="1"/>
          </p:cNvSpPr>
          <p:nvPr>
            <p:ph idx="1"/>
          </p:nvPr>
        </p:nvSpPr>
        <p:spPr/>
        <p:txBody>
          <a:bodyPr>
            <a:normAutofit/>
          </a:bodyPr>
          <a:lstStyle/>
          <a:p>
            <a:r>
              <a:rPr lang="en-US" sz="2400" dirty="0"/>
              <a:t>Email </a:t>
            </a:r>
            <a:r>
              <a:rPr lang="en-US" sz="2400" dirty="0" smtClean="0"/>
              <a:t>foldering/tagging</a:t>
            </a:r>
            <a:r>
              <a:rPr lang="en-US" sz="2400" dirty="0"/>
              <a:t>: Work, Friends, Family, Hobby</a:t>
            </a:r>
          </a:p>
          <a:p>
            <a:endParaRPr lang="en-US" sz="2400" dirty="0"/>
          </a:p>
          <a:p>
            <a:r>
              <a:rPr lang="en-US" sz="2400" dirty="0"/>
              <a:t>Medical diagrams: Not ill, Cold, Flu</a:t>
            </a:r>
          </a:p>
          <a:p>
            <a:endParaRPr lang="en-US" sz="2400" dirty="0"/>
          </a:p>
          <a:p>
            <a:r>
              <a:rPr lang="en-US" sz="2400" dirty="0"/>
              <a:t>Weather: Sunny, Cloudy, Rain, Snow</a:t>
            </a:r>
          </a:p>
        </p:txBody>
      </p:sp>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35170789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97"/>
          <p:cNvSpPr txBox="1">
            <a:spLocks noGrp="1"/>
          </p:cNvSpPr>
          <p:nvPr>
            <p:ph type="title"/>
          </p:nvPr>
        </p:nvSpPr>
        <p:spPr>
          <a:xfrm>
            <a:off x="18288" y="694809"/>
            <a:ext cx="5041900" cy="521731"/>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r>
              <a:rPr lang="en-US" dirty="0" smtClean="0"/>
              <a:t>Regression</a:t>
            </a:r>
            <a:endParaRPr lang="en-US" dirty="0"/>
          </a:p>
        </p:txBody>
      </p:sp>
      <p:sp>
        <p:nvSpPr>
          <p:cNvPr id="1304" name="Google Shape;1304;p97"/>
          <p:cNvSpPr txBox="1">
            <a:spLocks noGrp="1"/>
          </p:cNvSpPr>
          <p:nvPr>
            <p:ph type="body" idx="1"/>
          </p:nvPr>
        </p:nvSpPr>
        <p:spPr>
          <a:xfrm>
            <a:off x="304800" y="1600200"/>
            <a:ext cx="8610600" cy="4525963"/>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rgbClr val="0000FF"/>
              </a:buClr>
              <a:buSzPts val="6000"/>
              <a:buFont typeface="Arial" panose="020B0604020202020204"/>
              <a:buNone/>
            </a:pPr>
            <a:r>
              <a:rPr lang="en-US" sz="6000" dirty="0">
                <a:solidFill>
                  <a:srgbClr val="0000FF"/>
                </a:solidFill>
              </a:rPr>
              <a:t>y = f(</a:t>
            </a:r>
            <a:r>
              <a:rPr lang="en-US" sz="6000" b="1" dirty="0">
                <a:solidFill>
                  <a:srgbClr val="0000FF"/>
                </a:solidFill>
              </a:rPr>
              <a:t>x</a:t>
            </a:r>
            <a:r>
              <a:rPr lang="en-US" sz="6000" dirty="0">
                <a:solidFill>
                  <a:srgbClr val="0000FF"/>
                </a:solidFill>
              </a:rPr>
              <a:t>)</a:t>
            </a:r>
          </a:p>
          <a:p>
            <a:pPr marL="342900" lvl="0" indent="-342900" algn="l" rtl="0">
              <a:spcBef>
                <a:spcPts val="640"/>
              </a:spcBef>
              <a:spcAft>
                <a:spcPts val="0"/>
              </a:spcAft>
              <a:buClr>
                <a:schemeClr val="dk1"/>
              </a:buClr>
              <a:buSzPts val="3200"/>
              <a:buFont typeface="Arial" panose="020B0604020202020204"/>
              <a:buNone/>
            </a:pPr>
            <a:endParaRPr lang="en-US" sz="6000" dirty="0">
              <a:solidFill>
                <a:srgbClr val="0000FF"/>
              </a:solidFill>
            </a:endParaRPr>
          </a:p>
          <a:p>
            <a:pPr marL="342900" lvl="0" indent="-342900" algn="l" rtl="0">
              <a:spcBef>
                <a:spcPts val="640"/>
              </a:spcBef>
              <a:spcAft>
                <a:spcPts val="0"/>
              </a:spcAft>
              <a:buClr>
                <a:schemeClr val="dk1"/>
              </a:buClr>
              <a:buSzPts val="3200"/>
              <a:buFont typeface="Arial" panose="020B0604020202020204"/>
              <a:buNone/>
            </a:pPr>
            <a:endParaRPr lang="en-US" sz="4000" dirty="0">
              <a:solidFill>
                <a:srgbClr val="0000FF"/>
              </a:solidFill>
            </a:endParaRPr>
          </a:p>
          <a:p>
            <a:pPr marL="342900" lvl="0" indent="-342900" algn="l" rtl="0">
              <a:spcBef>
                <a:spcPts val="480"/>
              </a:spcBef>
              <a:spcAft>
                <a:spcPts val="0"/>
              </a:spcAft>
              <a:buClr>
                <a:schemeClr val="dk1"/>
              </a:buClr>
              <a:buSzPts val="2400"/>
              <a:buFont typeface="Arial" panose="020B0604020202020204"/>
              <a:buChar char="•"/>
            </a:pPr>
            <a:r>
              <a:rPr lang="en-US" sz="2400" b="1" dirty="0"/>
              <a:t>Training: </a:t>
            </a:r>
            <a:r>
              <a:rPr lang="en-US" sz="2400" dirty="0"/>
              <a:t>given a </a:t>
            </a:r>
            <a:r>
              <a:rPr lang="en-US" sz="2400" i="1" dirty="0"/>
              <a:t>training set </a:t>
            </a:r>
            <a:r>
              <a:rPr lang="en-US" sz="2400" dirty="0"/>
              <a:t>of labeled examples</a:t>
            </a:r>
            <a:r>
              <a:rPr lang="en-US" sz="2400" i="1" dirty="0"/>
              <a:t> </a:t>
            </a:r>
            <a:r>
              <a:rPr lang="en-US" sz="2400" dirty="0">
                <a:solidFill>
                  <a:srgbClr val="0000FF"/>
                </a:solidFill>
              </a:rPr>
              <a:t>{(</a:t>
            </a:r>
            <a:r>
              <a:rPr lang="en-US" sz="2400" b="1" dirty="0">
                <a:solidFill>
                  <a:srgbClr val="0000FF"/>
                </a:solidFill>
              </a:rPr>
              <a:t>x</a:t>
            </a:r>
            <a:r>
              <a:rPr lang="en-US" sz="2400" baseline="-25000" dirty="0">
                <a:solidFill>
                  <a:srgbClr val="0000FF"/>
                </a:solidFill>
              </a:rPr>
              <a:t>1</a:t>
            </a:r>
            <a:r>
              <a:rPr lang="en-US" sz="2400" dirty="0">
                <a:solidFill>
                  <a:srgbClr val="0000FF"/>
                </a:solidFill>
              </a:rPr>
              <a:t>,y</a:t>
            </a:r>
            <a:r>
              <a:rPr lang="en-US" sz="2400" baseline="-25000" dirty="0">
                <a:solidFill>
                  <a:srgbClr val="0000FF"/>
                </a:solidFill>
              </a:rPr>
              <a:t>1</a:t>
            </a:r>
            <a:r>
              <a:rPr lang="en-US" sz="2400" dirty="0">
                <a:solidFill>
                  <a:srgbClr val="0000FF"/>
                </a:solidFill>
              </a:rPr>
              <a:t>), …, (</a:t>
            </a:r>
            <a:r>
              <a:rPr lang="en-US" sz="2400" b="1" dirty="0" err="1">
                <a:solidFill>
                  <a:srgbClr val="0000FF"/>
                </a:solidFill>
              </a:rPr>
              <a:t>x</a:t>
            </a:r>
            <a:r>
              <a:rPr lang="en-US" sz="2400" baseline="-25000" dirty="0" err="1">
                <a:solidFill>
                  <a:srgbClr val="0000FF"/>
                </a:solidFill>
              </a:rPr>
              <a:t>N</a:t>
            </a:r>
            <a:r>
              <a:rPr lang="en-US" sz="2400" dirty="0" err="1">
                <a:solidFill>
                  <a:srgbClr val="0000FF"/>
                </a:solidFill>
              </a:rPr>
              <a:t>,y</a:t>
            </a:r>
            <a:r>
              <a:rPr lang="en-US" sz="2400" baseline="-25000" dirty="0" err="1">
                <a:solidFill>
                  <a:srgbClr val="0000FF"/>
                </a:solidFill>
              </a:rPr>
              <a:t>N</a:t>
            </a:r>
            <a:r>
              <a:rPr lang="en-US" sz="2400" dirty="0">
                <a:solidFill>
                  <a:srgbClr val="0000FF"/>
                </a:solidFill>
              </a:rPr>
              <a:t>)}</a:t>
            </a:r>
            <a:r>
              <a:rPr lang="en-US" sz="2400" dirty="0"/>
              <a:t>, estimate the prediction function </a:t>
            </a:r>
            <a:r>
              <a:rPr lang="en-US" sz="2400" dirty="0">
                <a:solidFill>
                  <a:srgbClr val="0000FF"/>
                </a:solidFill>
              </a:rPr>
              <a:t>f </a:t>
            </a:r>
            <a:r>
              <a:rPr lang="en-US" sz="2400" dirty="0"/>
              <a:t>by minimizing the prediction error on the training set</a:t>
            </a:r>
          </a:p>
          <a:p>
            <a:pPr marL="342900" lvl="0" indent="-342900" algn="l" rtl="0">
              <a:spcBef>
                <a:spcPts val="480"/>
              </a:spcBef>
              <a:spcAft>
                <a:spcPts val="0"/>
              </a:spcAft>
              <a:buClr>
                <a:schemeClr val="dk1"/>
              </a:buClr>
              <a:buSzPts val="2400"/>
              <a:buFont typeface="Arial" panose="020B0604020202020204"/>
              <a:buChar char="•"/>
            </a:pPr>
            <a:r>
              <a:rPr lang="en-US" sz="2400" b="1" dirty="0"/>
              <a:t>Testing:</a:t>
            </a:r>
            <a:r>
              <a:rPr lang="en-US" sz="2400" dirty="0"/>
              <a:t> apply </a:t>
            </a:r>
            <a:r>
              <a:rPr lang="en-US" sz="2400" dirty="0">
                <a:solidFill>
                  <a:srgbClr val="0000FF"/>
                </a:solidFill>
              </a:rPr>
              <a:t>f</a:t>
            </a:r>
            <a:r>
              <a:rPr lang="en-US" sz="2400" dirty="0"/>
              <a:t> to a never before seen </a:t>
            </a:r>
            <a:r>
              <a:rPr lang="en-US" sz="2400" i="1" dirty="0"/>
              <a:t>test example</a:t>
            </a:r>
            <a:r>
              <a:rPr lang="en-US" sz="2400" dirty="0"/>
              <a:t> </a:t>
            </a:r>
            <a:r>
              <a:rPr lang="en-US" sz="2400" b="1" dirty="0">
                <a:solidFill>
                  <a:srgbClr val="0000FF"/>
                </a:solidFill>
              </a:rPr>
              <a:t>x</a:t>
            </a:r>
            <a:r>
              <a:rPr lang="en-US" sz="2400" dirty="0"/>
              <a:t> and output the predicted value </a:t>
            </a:r>
            <a:r>
              <a:rPr lang="en-US" sz="2400" dirty="0">
                <a:solidFill>
                  <a:srgbClr val="0000FF"/>
                </a:solidFill>
              </a:rPr>
              <a:t>y = f(</a:t>
            </a:r>
            <a:r>
              <a:rPr lang="en-US" sz="2400" b="1" dirty="0">
                <a:solidFill>
                  <a:srgbClr val="0000FF"/>
                </a:solidFill>
              </a:rPr>
              <a:t>x</a:t>
            </a:r>
            <a:r>
              <a:rPr lang="en-US" sz="2400" dirty="0">
                <a:solidFill>
                  <a:srgbClr val="0000FF"/>
                </a:solidFill>
              </a:rPr>
              <a:t>)</a:t>
            </a:r>
          </a:p>
        </p:txBody>
      </p:sp>
      <p:cxnSp>
        <p:nvCxnSpPr>
          <p:cNvPr id="1305" name="Google Shape;1305;p97"/>
          <p:cNvCxnSpPr/>
          <p:nvPr/>
        </p:nvCxnSpPr>
        <p:spPr>
          <a:xfrm rot="-5400000">
            <a:off x="3240088" y="2933700"/>
            <a:ext cx="684212" cy="1588"/>
          </a:xfrm>
          <a:prstGeom prst="straightConnector1">
            <a:avLst/>
          </a:prstGeom>
          <a:noFill/>
          <a:ln w="9525" cap="flat" cmpd="sng">
            <a:solidFill>
              <a:srgbClr val="FF0000"/>
            </a:solidFill>
            <a:prstDash val="solid"/>
            <a:round/>
            <a:headEnd type="none" w="sm" len="sm"/>
            <a:tailEnd type="stealth" w="med" len="med"/>
          </a:ln>
        </p:spPr>
      </p:cxnSp>
      <p:cxnSp>
        <p:nvCxnSpPr>
          <p:cNvPr id="1306" name="Google Shape;1306;p97"/>
          <p:cNvCxnSpPr/>
          <p:nvPr/>
        </p:nvCxnSpPr>
        <p:spPr>
          <a:xfrm rot="-5400000">
            <a:off x="4381501" y="2933700"/>
            <a:ext cx="685800" cy="3175"/>
          </a:xfrm>
          <a:prstGeom prst="straightConnector1">
            <a:avLst/>
          </a:prstGeom>
          <a:noFill/>
          <a:ln w="9525" cap="flat" cmpd="sng">
            <a:solidFill>
              <a:srgbClr val="FF0000"/>
            </a:solidFill>
            <a:prstDash val="solid"/>
            <a:round/>
            <a:headEnd type="none" w="sm" len="sm"/>
            <a:tailEnd type="stealth" w="med" len="med"/>
          </a:ln>
        </p:spPr>
      </p:cxnSp>
      <p:cxnSp>
        <p:nvCxnSpPr>
          <p:cNvPr id="1307" name="Google Shape;1307;p97"/>
          <p:cNvCxnSpPr/>
          <p:nvPr/>
        </p:nvCxnSpPr>
        <p:spPr>
          <a:xfrm rot="10800000">
            <a:off x="5334000" y="2590800"/>
            <a:ext cx="914400" cy="685800"/>
          </a:xfrm>
          <a:prstGeom prst="straightConnector1">
            <a:avLst/>
          </a:prstGeom>
          <a:noFill/>
          <a:ln w="9525" cap="flat" cmpd="sng">
            <a:solidFill>
              <a:srgbClr val="FF0000"/>
            </a:solidFill>
            <a:prstDash val="solid"/>
            <a:round/>
            <a:headEnd type="none" w="sm" len="sm"/>
            <a:tailEnd type="stealth" w="med" len="med"/>
          </a:ln>
        </p:spPr>
      </p:cxnSp>
      <p:sp>
        <p:nvSpPr>
          <p:cNvPr id="1308" name="Google Shape;1308;p97"/>
          <p:cNvSpPr txBox="1"/>
          <p:nvPr/>
        </p:nvSpPr>
        <p:spPr>
          <a:xfrm>
            <a:off x="3213100" y="3276600"/>
            <a:ext cx="825500" cy="369888"/>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800"/>
              <a:buFont typeface="Arial" panose="020B0604020202020204"/>
              <a:buNone/>
            </a:pPr>
            <a:r>
              <a:rPr lang="en-US" sz="1800" kern="0">
                <a:solidFill>
                  <a:srgbClr val="000000"/>
                </a:solidFill>
                <a:latin typeface="Arial" panose="020B0604020202020204"/>
                <a:ea typeface="Arial" panose="020B0604020202020204"/>
                <a:cs typeface="Arial" panose="020B0604020202020204"/>
                <a:sym typeface="Arial" panose="020B0604020202020204"/>
              </a:rPr>
              <a:t>output</a:t>
            </a:r>
          </a:p>
        </p:txBody>
      </p:sp>
      <p:sp>
        <p:nvSpPr>
          <p:cNvPr id="1309" name="Google Shape;1309;p97"/>
          <p:cNvSpPr txBox="1"/>
          <p:nvPr/>
        </p:nvSpPr>
        <p:spPr>
          <a:xfrm>
            <a:off x="3822700" y="3276600"/>
            <a:ext cx="1892300" cy="646113"/>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800"/>
              <a:buFont typeface="Arial" panose="020B0604020202020204"/>
              <a:buNone/>
            </a:pPr>
            <a:r>
              <a:rPr lang="en-US" sz="1800" kern="0">
                <a:solidFill>
                  <a:srgbClr val="000000"/>
                </a:solidFill>
                <a:latin typeface="Arial" panose="020B0604020202020204"/>
                <a:ea typeface="Arial" panose="020B0604020202020204"/>
                <a:cs typeface="Arial" panose="020B0604020202020204"/>
                <a:sym typeface="Arial" panose="020B0604020202020204"/>
              </a:rPr>
              <a:t>prediction function</a:t>
            </a:r>
          </a:p>
        </p:txBody>
      </p:sp>
      <p:sp>
        <p:nvSpPr>
          <p:cNvPr id="1310" name="Google Shape;1310;p97"/>
          <p:cNvSpPr txBox="1"/>
          <p:nvPr/>
        </p:nvSpPr>
        <p:spPr>
          <a:xfrm>
            <a:off x="5499100" y="3276600"/>
            <a:ext cx="1511300" cy="369332"/>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800"/>
              <a:buFont typeface="Arial" panose="020B0604020202020204"/>
              <a:buNone/>
            </a:pPr>
            <a:r>
              <a:rPr lang="en-US" sz="1800" kern="0">
                <a:solidFill>
                  <a:srgbClr val="000000"/>
                </a:solidFill>
                <a:latin typeface="Arial" panose="020B0604020202020204"/>
                <a:ea typeface="Arial" panose="020B0604020202020204"/>
                <a:cs typeface="Arial" panose="020B0604020202020204"/>
                <a:sym typeface="Arial" panose="020B0604020202020204"/>
              </a:rPr>
              <a:t>features</a:t>
            </a:r>
          </a:p>
        </p:txBody>
      </p:sp>
      <p:sp>
        <p:nvSpPr>
          <p:cNvPr id="1311" name="Google Shape;1311;p97"/>
          <p:cNvSpPr txBox="1"/>
          <p:nvPr/>
        </p:nvSpPr>
        <p:spPr>
          <a:xfrm>
            <a:off x="18288" y="6581775"/>
            <a:ext cx="1812925" cy="276225"/>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Font typeface="Arial" panose="020B0604020202020204"/>
              <a:buNone/>
            </a:pPr>
            <a:r>
              <a:rPr lang="en-US" sz="1200" kern="0" dirty="0">
                <a:solidFill>
                  <a:srgbClr val="A5A5A5"/>
                </a:solidFill>
                <a:latin typeface="Arial" panose="020B0604020202020204"/>
                <a:ea typeface="Arial" panose="020B0604020202020204"/>
                <a:cs typeface="Arial" panose="020B0604020202020204"/>
                <a:sym typeface="Arial" panose="020B0604020202020204"/>
              </a:rPr>
              <a:t>Slide credit: L. </a:t>
            </a:r>
            <a:r>
              <a:rPr lang="en-US" sz="1200" kern="0" dirty="0" err="1">
                <a:solidFill>
                  <a:srgbClr val="A5A5A5"/>
                </a:solidFill>
                <a:latin typeface="Arial" panose="020B0604020202020204"/>
                <a:ea typeface="Arial" panose="020B0604020202020204"/>
                <a:cs typeface="Arial" panose="020B0604020202020204"/>
                <a:sym typeface="Arial" panose="020B0604020202020204"/>
              </a:rPr>
              <a:t>Lazebnik</a:t>
            </a:r>
            <a:endParaRPr sz="1200" kern="0" dirty="0">
              <a:solidFill>
                <a:srgbClr val="A5A5A5"/>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40019146"/>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226469"/>
            <a:ext cx="3878036" cy="3263504"/>
          </a:xfrm>
        </p:spPr>
        <p:txBody>
          <a:bodyPr>
            <a:normAutofit/>
          </a:bodyPr>
          <a:lstStyle/>
          <a:p>
            <a:pPr marL="0" indent="0" algn="ctr">
              <a:buNone/>
            </a:pPr>
            <a:r>
              <a:rPr lang="en-US" sz="3000" dirty="0"/>
              <a:t>Binary classification</a:t>
            </a:r>
          </a:p>
        </p:txBody>
      </p:sp>
      <p:grpSp>
        <p:nvGrpSpPr>
          <p:cNvPr id="47" name="Group 46"/>
          <p:cNvGrpSpPr/>
          <p:nvPr/>
        </p:nvGrpSpPr>
        <p:grpSpPr>
          <a:xfrm>
            <a:off x="535121" y="2990851"/>
            <a:ext cx="3186773" cy="2464031"/>
            <a:chOff x="713495" y="2844801"/>
            <a:chExt cx="4249030" cy="3285374"/>
          </a:xfrm>
        </p:grpSpPr>
        <p:grpSp>
          <p:nvGrpSpPr>
            <p:cNvPr id="4" name="Group 3"/>
            <p:cNvGrpSpPr/>
            <p:nvPr/>
          </p:nvGrpSpPr>
          <p:grpSpPr>
            <a:xfrm>
              <a:off x="713495" y="2844801"/>
              <a:ext cx="4249030" cy="2813868"/>
              <a:chOff x="380120" y="1825625"/>
              <a:chExt cx="5479201" cy="3628534"/>
            </a:xfrm>
          </p:grpSpPr>
          <p:cxnSp>
            <p:nvCxnSpPr>
              <p:cNvPr id="5" name="Straight Connector 4"/>
              <p:cNvCxnSpPr/>
              <p:nvPr/>
            </p:nvCxnSpPr>
            <p:spPr>
              <a:xfrm>
                <a:off x="1213434" y="1993507"/>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960215" y="5053234"/>
                <a:ext cx="4899106"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380120" y="3268422"/>
                    <a:ext cx="1091541" cy="873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700" i="1" dirty="0">
                                  <a:latin typeface="Cambria Math" panose="02040503050406030204" pitchFamily="18" charset="0"/>
                                </a:rPr>
                              </m:ctrlPr>
                            </m:sSubPr>
                            <m:e>
                              <m:r>
                                <a:rPr lang="en-US" sz="2700" i="1" dirty="0">
                                  <a:latin typeface="Cambria Math" panose="02040503050406030204" pitchFamily="18" charset="0"/>
                                </a:rPr>
                                <m:t>𝑥</m:t>
                              </m:r>
                            </m:e>
                            <m:sub>
                              <m:r>
                                <a:rPr lang="en-US" sz="2700" i="1" dirty="0">
                                  <a:latin typeface="Cambria Math" panose="02040503050406030204" pitchFamily="18" charset="0"/>
                                </a:rPr>
                                <m:t>2</m:t>
                              </m:r>
                            </m:sub>
                          </m:sSub>
                        </m:oMath>
                      </m:oMathPara>
                    </a14:m>
                    <a:endParaRPr lang="en-US" sz="1500" dirty="0"/>
                  </a:p>
                </p:txBody>
              </p:sp>
            </mc:Choice>
            <mc:Fallback xmlns="">
              <p:sp>
                <p:nvSpPr>
                  <p:cNvPr id="8" name="Rectangle 7"/>
                  <p:cNvSpPr>
                    <a:spLocks noRot="1" noChangeAspect="1" noMove="1" noResize="1" noEditPoints="1" noAdjustHandles="1" noChangeArrowheads="1" noChangeShapeType="1" noTextEdit="1"/>
                  </p:cNvSpPr>
                  <p:nvPr/>
                </p:nvSpPr>
                <p:spPr>
                  <a:xfrm>
                    <a:off x="380120" y="3268422"/>
                    <a:ext cx="959879" cy="833456"/>
                  </a:xfrm>
                  <a:prstGeom prst="rect">
                    <a:avLst/>
                  </a:prstGeom>
                  <a:blipFill>
                    <a:blip r:embed="rId2"/>
                    <a:stretch>
                      <a:fillRect/>
                    </a:stretch>
                  </a:blipFill>
                </p:spPr>
                <p:txBody>
                  <a:bodyPr/>
                  <a:lstStyle/>
                  <a:p>
                    <a:r>
                      <a:rPr lang="en-US">
                        <a:noFill/>
                      </a:rPr>
                      <a:t> </a:t>
                    </a:r>
                  </a:p>
                </p:txBody>
              </p:sp>
            </mc:Fallback>
          </mc:AlternateContent>
          <p:sp>
            <p:nvSpPr>
              <p:cNvPr id="9" name="Multiply 8"/>
              <p:cNvSpPr/>
              <p:nvPr/>
            </p:nvSpPr>
            <p:spPr>
              <a:xfrm>
                <a:off x="2343294" y="223425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0" name="Isosceles Triangle 9"/>
              <p:cNvSpPr/>
              <p:nvPr/>
            </p:nvSpPr>
            <p:spPr>
              <a:xfrm>
                <a:off x="2522477" y="454550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Isosceles Triangle 10"/>
              <p:cNvSpPr/>
              <p:nvPr/>
            </p:nvSpPr>
            <p:spPr>
              <a:xfrm>
                <a:off x="1599124" y="4350829"/>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Multiply 11"/>
              <p:cNvSpPr/>
              <p:nvPr/>
            </p:nvSpPr>
            <p:spPr>
              <a:xfrm>
                <a:off x="3759685" y="215688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3" name="Multiply 12"/>
              <p:cNvSpPr/>
              <p:nvPr/>
            </p:nvSpPr>
            <p:spPr>
              <a:xfrm>
                <a:off x="4390476" y="315312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4" name="Multiply 13"/>
              <p:cNvSpPr/>
              <p:nvPr/>
            </p:nvSpPr>
            <p:spPr>
              <a:xfrm>
                <a:off x="3904957" y="339262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5" name="Multiply 14"/>
              <p:cNvSpPr/>
              <p:nvPr/>
            </p:nvSpPr>
            <p:spPr>
              <a:xfrm>
                <a:off x="4592200" y="246860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6" name="Isosceles Triangle 15"/>
              <p:cNvSpPr/>
              <p:nvPr/>
            </p:nvSpPr>
            <p:spPr>
              <a:xfrm>
                <a:off x="1568400" y="337199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Isosceles Triangle 16"/>
              <p:cNvSpPr/>
              <p:nvPr/>
            </p:nvSpPr>
            <p:spPr>
              <a:xfrm>
                <a:off x="2163351" y="376047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Isosceles Triangle 17"/>
              <p:cNvSpPr/>
              <p:nvPr/>
            </p:nvSpPr>
            <p:spPr>
              <a:xfrm>
                <a:off x="3068110" y="38872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Isosceles Triangle 18"/>
              <p:cNvSpPr/>
              <p:nvPr/>
            </p:nvSpPr>
            <p:spPr>
              <a:xfrm>
                <a:off x="1239029" y="260705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Multiply 19"/>
              <p:cNvSpPr/>
              <p:nvPr/>
            </p:nvSpPr>
            <p:spPr>
              <a:xfrm>
                <a:off x="3113842" y="252412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 name="Multiply 20"/>
              <p:cNvSpPr/>
              <p:nvPr/>
            </p:nvSpPr>
            <p:spPr>
              <a:xfrm>
                <a:off x="4820810" y="3995920"/>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2" name="Isosceles Triangle 21"/>
              <p:cNvSpPr/>
              <p:nvPr/>
            </p:nvSpPr>
            <p:spPr>
              <a:xfrm>
                <a:off x="2410207" y="3260860"/>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Multiply 22"/>
              <p:cNvSpPr/>
              <p:nvPr/>
            </p:nvSpPr>
            <p:spPr>
              <a:xfrm>
                <a:off x="2964348" y="182562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grpSp>
        <mc:AlternateContent xmlns:mc="http://schemas.openxmlformats.org/markup-compatibility/2006" xmlns:a14="http://schemas.microsoft.com/office/drawing/2010/main">
          <mc:Choice Requires="a14">
            <p:sp>
              <p:nvSpPr>
                <p:cNvPr id="25" name="Rectangle 24"/>
                <p:cNvSpPr/>
                <p:nvPr/>
              </p:nvSpPr>
              <p:spPr>
                <a:xfrm>
                  <a:off x="3497931" y="5453067"/>
                  <a:ext cx="530804" cy="6771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oMath>
                    </m:oMathPara>
                  </a14:m>
                  <a:endParaRPr lang="en-US" sz="2700" dirty="0"/>
                </a:p>
              </p:txBody>
            </p:sp>
          </mc:Choice>
          <mc:Fallback xmlns="">
            <p:sp>
              <p:nvSpPr>
                <p:cNvPr id="25" name="Rectangle 24"/>
                <p:cNvSpPr>
                  <a:spLocks noRot="1" noChangeAspect="1" noMove="1" noResize="1" noEditPoints="1" noAdjustHandles="1" noChangeArrowheads="1" noChangeShapeType="1" noTextEdit="1"/>
                </p:cNvSpPr>
                <p:nvPr/>
              </p:nvSpPr>
              <p:spPr>
                <a:xfrm>
                  <a:off x="3497931" y="5453067"/>
                  <a:ext cx="530804" cy="646331"/>
                </a:xfrm>
                <a:prstGeom prst="rect">
                  <a:avLst/>
                </a:prstGeom>
                <a:blipFill>
                  <a:blip r:embed="rId3"/>
                  <a:stretch>
                    <a:fillRect/>
                  </a:stretch>
                </a:blipFill>
              </p:spPr>
              <p:txBody>
                <a:bodyPr/>
                <a:lstStyle/>
                <a:p>
                  <a:r>
                    <a:rPr lang="en-US">
                      <a:noFill/>
                    </a:rPr>
                    <a:t> </a:t>
                  </a:r>
                </a:p>
              </p:txBody>
            </p:sp>
          </mc:Fallback>
        </mc:AlternateContent>
      </p:grpSp>
      <p:sp>
        <p:nvSpPr>
          <p:cNvPr id="27" name="Content Placeholder 2"/>
          <p:cNvSpPr txBox="1">
            <a:spLocks/>
          </p:cNvSpPr>
          <p:nvPr/>
        </p:nvSpPr>
        <p:spPr>
          <a:xfrm>
            <a:off x="4649866" y="2226469"/>
            <a:ext cx="3878036"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t>Multiclass classification</a:t>
            </a:r>
          </a:p>
        </p:txBody>
      </p:sp>
      <p:cxnSp>
        <p:nvCxnSpPr>
          <p:cNvPr id="51" name="Straight Connector 50"/>
          <p:cNvCxnSpPr/>
          <p:nvPr/>
        </p:nvCxnSpPr>
        <p:spPr>
          <a:xfrm>
            <a:off x="4996089" y="3088493"/>
            <a:ext cx="0" cy="2012759"/>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flipV="1">
            <a:off x="4848814" y="4868069"/>
            <a:ext cx="2849382"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4511423" y="3830000"/>
                <a:ext cx="634854"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700" i="1" dirty="0">
                              <a:latin typeface="Cambria Math" panose="02040503050406030204" pitchFamily="18" charset="0"/>
                            </a:rPr>
                          </m:ctrlPr>
                        </m:sSubPr>
                        <m:e>
                          <m:r>
                            <a:rPr lang="en-US" sz="2700" i="1" dirty="0">
                              <a:latin typeface="Cambria Math" panose="02040503050406030204" pitchFamily="18" charset="0"/>
                            </a:rPr>
                            <m:t>𝑥</m:t>
                          </m:r>
                        </m:e>
                        <m:sub>
                          <m:r>
                            <a:rPr lang="en-US" sz="2700" i="1" dirty="0">
                              <a:latin typeface="Cambria Math" panose="02040503050406030204" pitchFamily="18" charset="0"/>
                            </a:rPr>
                            <m:t>2</m:t>
                          </m:r>
                        </m:sub>
                      </m:sSub>
                    </m:oMath>
                  </m:oMathPara>
                </a14:m>
                <a:endParaRPr lang="en-US" sz="1500" dirty="0"/>
              </a:p>
            </p:txBody>
          </p:sp>
        </mc:Choice>
        <mc:Fallback xmlns="">
          <p:sp>
            <p:nvSpPr>
              <p:cNvPr id="53" name="Rectangle 52"/>
              <p:cNvSpPr>
                <a:spLocks noRot="1" noChangeAspect="1" noMove="1" noResize="1" noEditPoints="1" noAdjustHandles="1" noChangeArrowheads="1" noChangeShapeType="1" noTextEdit="1"/>
              </p:cNvSpPr>
              <p:nvPr/>
            </p:nvSpPr>
            <p:spPr>
              <a:xfrm>
                <a:off x="6015231" y="3963666"/>
                <a:ext cx="744370" cy="646331"/>
              </a:xfrm>
              <a:prstGeom prst="rect">
                <a:avLst/>
              </a:prstGeom>
              <a:blipFill>
                <a:blip r:embed="rId4"/>
                <a:stretch>
                  <a:fillRect/>
                </a:stretch>
              </a:blipFill>
            </p:spPr>
            <p:txBody>
              <a:bodyPr/>
              <a:lstStyle/>
              <a:p>
                <a:r>
                  <a:rPr lang="en-US">
                    <a:noFill/>
                  </a:rPr>
                  <a:t> </a:t>
                </a:r>
              </a:p>
            </p:txBody>
          </p:sp>
        </mc:Fallback>
      </mc:AlternateContent>
      <p:sp>
        <p:nvSpPr>
          <p:cNvPr id="55" name="Isosceles Triangle 54"/>
          <p:cNvSpPr/>
          <p:nvPr/>
        </p:nvSpPr>
        <p:spPr>
          <a:xfrm>
            <a:off x="5757445" y="4572765"/>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Isosceles Triangle 55"/>
          <p:cNvSpPr/>
          <p:nvPr/>
        </p:nvSpPr>
        <p:spPr>
          <a:xfrm>
            <a:off x="5220411" y="4459541"/>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Multiply 56"/>
          <p:cNvSpPr/>
          <p:nvPr/>
        </p:nvSpPr>
        <p:spPr>
          <a:xfrm>
            <a:off x="6477021" y="3183516"/>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8" name="Multiply 57"/>
          <p:cNvSpPr/>
          <p:nvPr/>
        </p:nvSpPr>
        <p:spPr>
          <a:xfrm>
            <a:off x="6843897" y="3762943"/>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9" name="Multiply 58"/>
          <p:cNvSpPr/>
          <p:nvPr/>
        </p:nvSpPr>
        <p:spPr>
          <a:xfrm>
            <a:off x="7212745" y="3746586"/>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0" name="Multiply 59"/>
          <p:cNvSpPr/>
          <p:nvPr/>
        </p:nvSpPr>
        <p:spPr>
          <a:xfrm>
            <a:off x="6961222" y="3364818"/>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1" name="Isosceles Triangle 60"/>
          <p:cNvSpPr/>
          <p:nvPr/>
        </p:nvSpPr>
        <p:spPr>
          <a:xfrm>
            <a:off x="5202542" y="3890240"/>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Isosceles Triangle 61"/>
          <p:cNvSpPr/>
          <p:nvPr/>
        </p:nvSpPr>
        <p:spPr>
          <a:xfrm>
            <a:off x="5548573" y="4116183"/>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Isosceles Triangle 62"/>
          <p:cNvSpPr/>
          <p:nvPr/>
        </p:nvSpPr>
        <p:spPr>
          <a:xfrm>
            <a:off x="6074792" y="4189904"/>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5" name="Multiply 64"/>
          <p:cNvSpPr/>
          <p:nvPr/>
        </p:nvSpPr>
        <p:spPr>
          <a:xfrm>
            <a:off x="6356701" y="3529764"/>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6" name="Multiply 65"/>
          <p:cNvSpPr/>
          <p:nvPr/>
        </p:nvSpPr>
        <p:spPr>
          <a:xfrm>
            <a:off x="7094185" y="4253122"/>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7" name="Isosceles Triangle 66"/>
          <p:cNvSpPr/>
          <p:nvPr/>
        </p:nvSpPr>
        <p:spPr>
          <a:xfrm>
            <a:off x="5692147" y="3825602"/>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50" name="Rectangle 49"/>
              <p:cNvSpPr/>
              <p:nvPr/>
            </p:nvSpPr>
            <p:spPr>
              <a:xfrm>
                <a:off x="6599750" y="4947051"/>
                <a:ext cx="398103" cy="5078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oMath>
                  </m:oMathPara>
                </a14:m>
                <a:endParaRPr lang="en-US" sz="2700" dirty="0"/>
              </a:p>
            </p:txBody>
          </p:sp>
        </mc:Choice>
        <mc:Fallback xmlns="">
          <p:sp>
            <p:nvSpPr>
              <p:cNvPr id="50" name="Rectangle 49"/>
              <p:cNvSpPr>
                <a:spLocks noRot="1" noChangeAspect="1" noMove="1" noResize="1" noEditPoints="1" noAdjustHandles="1" noChangeArrowheads="1" noChangeShapeType="1" noTextEdit="1"/>
              </p:cNvSpPr>
              <p:nvPr/>
            </p:nvSpPr>
            <p:spPr>
              <a:xfrm>
                <a:off x="8799667" y="5453067"/>
                <a:ext cx="530804" cy="646331"/>
              </a:xfrm>
              <a:prstGeom prst="rect">
                <a:avLst/>
              </a:prstGeom>
              <a:blipFill>
                <a:blip r:embed="rId5"/>
                <a:stretch>
                  <a:fillRect/>
                </a:stretch>
              </a:blipFill>
            </p:spPr>
            <p:txBody>
              <a:bodyPr/>
              <a:lstStyle/>
              <a:p>
                <a:r>
                  <a:rPr lang="en-US">
                    <a:noFill/>
                  </a:rPr>
                  <a:t> </a:t>
                </a:r>
              </a:p>
            </p:txBody>
          </p:sp>
        </mc:Fallback>
      </mc:AlternateContent>
      <p:sp>
        <p:nvSpPr>
          <p:cNvPr id="69" name="Rectangle 68"/>
          <p:cNvSpPr/>
          <p:nvPr/>
        </p:nvSpPr>
        <p:spPr>
          <a:xfrm>
            <a:off x="5220411" y="2990851"/>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0" name="Rectangle 69"/>
          <p:cNvSpPr/>
          <p:nvPr/>
        </p:nvSpPr>
        <p:spPr>
          <a:xfrm>
            <a:off x="5557507" y="2853103"/>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1" name="Rectangle 70"/>
          <p:cNvSpPr/>
          <p:nvPr/>
        </p:nvSpPr>
        <p:spPr>
          <a:xfrm>
            <a:off x="5864862" y="2985467"/>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2" name="Rectangle 71"/>
          <p:cNvSpPr/>
          <p:nvPr/>
        </p:nvSpPr>
        <p:spPr>
          <a:xfrm>
            <a:off x="5405316" y="3287745"/>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46" name="Title 1"/>
          <p:cNvSpPr>
            <a:spLocks noGrp="1"/>
          </p:cNvSpPr>
          <p:nvPr>
            <p:ph type="title"/>
          </p:nvPr>
        </p:nvSpPr>
        <p:spPr>
          <a:xfrm>
            <a:off x="395536" y="274638"/>
            <a:ext cx="6120680" cy="850106"/>
          </a:xfrm>
        </p:spPr>
        <p:txBody>
          <a:bodyPr/>
          <a:lstStyle/>
          <a:p>
            <a:r>
              <a:rPr lang="en-US" dirty="0" smtClean="0"/>
              <a:t>Multi-class classification</a:t>
            </a:r>
            <a:endParaRPr lang="en-US" dirty="0"/>
          </a:p>
        </p:txBody>
      </p:sp>
    </p:spTree>
    <p:extLst>
      <p:ext uri="{BB962C8B-B14F-4D97-AF65-F5344CB8AC3E}">
        <p14:creationId xmlns:p14="http://schemas.microsoft.com/office/powerpoint/2010/main" val="372310542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One-vs-all (one-vs-rest)</a:t>
            </a:r>
            <a:endParaRPr lang="en-US" dirty="0"/>
          </a:p>
        </p:txBody>
      </p:sp>
      <p:sp>
        <p:nvSpPr>
          <p:cNvPr id="27" name="Content Placeholder 2"/>
          <p:cNvSpPr txBox="1">
            <a:spLocks/>
          </p:cNvSpPr>
          <p:nvPr/>
        </p:nvSpPr>
        <p:spPr>
          <a:xfrm>
            <a:off x="479461" y="2125266"/>
            <a:ext cx="3878036"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000" dirty="0"/>
          </a:p>
        </p:txBody>
      </p:sp>
      <p:grpSp>
        <p:nvGrpSpPr>
          <p:cNvPr id="30" name="Group 29"/>
          <p:cNvGrpSpPr/>
          <p:nvPr/>
        </p:nvGrpSpPr>
        <p:grpSpPr>
          <a:xfrm>
            <a:off x="451451" y="2125266"/>
            <a:ext cx="2870364" cy="2230490"/>
            <a:chOff x="601935" y="1690688"/>
            <a:chExt cx="3827152" cy="2973986"/>
          </a:xfrm>
        </p:grpSpPr>
        <p:cxnSp>
          <p:nvCxnSpPr>
            <p:cNvPr id="51" name="Straight Connector 50"/>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601935" y="2299235"/>
                  <a:ext cx="846472" cy="6771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700" i="1" dirty="0">
                                <a:latin typeface="Cambria Math" panose="02040503050406030204" pitchFamily="18" charset="0"/>
                              </a:rPr>
                            </m:ctrlPr>
                          </m:sSubPr>
                          <m:e>
                            <m:r>
                              <a:rPr lang="en-US" sz="2700" i="1" dirty="0">
                                <a:latin typeface="Cambria Math" panose="02040503050406030204" pitchFamily="18" charset="0"/>
                              </a:rPr>
                              <m:t>𝑥</m:t>
                            </m:r>
                          </m:e>
                          <m:sub>
                            <m:r>
                              <a:rPr lang="en-US" sz="2700" i="1" dirty="0">
                                <a:latin typeface="Cambria Math" panose="02040503050406030204" pitchFamily="18" charset="0"/>
                              </a:rPr>
                              <m:t>2</m:t>
                            </m:r>
                          </m:sub>
                        </m:sSub>
                      </m:oMath>
                    </m:oMathPara>
                  </a14:m>
                  <a:endParaRPr lang="en-US" sz="1500" dirty="0"/>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55" name="Isosceles Triangle 54"/>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Isosceles Triangle 55"/>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Multiply 56"/>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8" name="Multiply 57"/>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9" name="Multiply 58"/>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0" name="Multiply 59"/>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1" name="Isosceles Triangle 60"/>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Isosceles Triangle 61"/>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Isosceles Triangle 62"/>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5" name="Multiply 64"/>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6" name="Multiply 65"/>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7" name="Isosceles Triangle 66"/>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50" name="Rectangle 49"/>
                <p:cNvSpPr/>
                <p:nvPr/>
              </p:nvSpPr>
              <p:spPr>
                <a:xfrm>
                  <a:off x="3113024" y="3987566"/>
                  <a:ext cx="473436" cy="6771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oMath>
                    </m:oMathPara>
                  </a14:m>
                  <a:endParaRPr lang="en-US" sz="2700" dirty="0"/>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69" name="Rectangle 6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0" name="Rectangle 6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1" name="Rectangle 7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2" name="Rectangle 7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grpSp>
      <p:grpSp>
        <p:nvGrpSpPr>
          <p:cNvPr id="28" name="Group 27"/>
          <p:cNvGrpSpPr/>
          <p:nvPr/>
        </p:nvGrpSpPr>
        <p:grpSpPr>
          <a:xfrm>
            <a:off x="603053" y="4259859"/>
            <a:ext cx="3115997" cy="1061829"/>
            <a:chOff x="968477" y="4808824"/>
            <a:chExt cx="3652950" cy="1415772"/>
          </a:xfrm>
        </p:grpSpPr>
        <p:sp>
          <p:nvSpPr>
            <p:cNvPr id="49" name="Isosceles Triangle 48"/>
            <p:cNvSpPr/>
            <p:nvPr/>
          </p:nvSpPr>
          <p:spPr>
            <a:xfrm>
              <a:off x="2267041" y="4906255"/>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4" name="Multiply 53"/>
            <p:cNvSpPr/>
            <p:nvPr/>
          </p:nvSpPr>
          <p:spPr>
            <a:xfrm>
              <a:off x="2238204" y="5764462"/>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4" name="Rectangle 63"/>
            <p:cNvSpPr/>
            <p:nvPr/>
          </p:nvSpPr>
          <p:spPr>
            <a:xfrm>
              <a:off x="2259454" y="5388144"/>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6" name="Rectangle 25"/>
            <p:cNvSpPr/>
            <p:nvPr/>
          </p:nvSpPr>
          <p:spPr>
            <a:xfrm>
              <a:off x="968477" y="4808824"/>
              <a:ext cx="3652950" cy="1415772"/>
            </a:xfrm>
            <a:prstGeom prst="rect">
              <a:avLst/>
            </a:prstGeom>
          </p:spPr>
          <p:txBody>
            <a:bodyPr wrap="square">
              <a:spAutoFit/>
            </a:bodyPr>
            <a:lstStyle/>
            <a:p>
              <a:r>
                <a:rPr lang="en-US" sz="2100" dirty="0"/>
                <a:t>Class 1:</a:t>
              </a:r>
            </a:p>
            <a:p>
              <a:r>
                <a:rPr lang="en-US" sz="2100" dirty="0"/>
                <a:t>Class 2: </a:t>
              </a:r>
            </a:p>
            <a:p>
              <a:r>
                <a:rPr lang="en-US" sz="2100" dirty="0"/>
                <a:t>Class 3: </a:t>
              </a:r>
            </a:p>
          </p:txBody>
        </p:sp>
      </p:grpSp>
      <mc:AlternateContent xmlns:mc="http://schemas.openxmlformats.org/markup-compatibility/2006" xmlns:a14="http://schemas.microsoft.com/office/drawing/2010/main">
        <mc:Choice Requires="a14">
          <p:sp>
            <p:nvSpPr>
              <p:cNvPr id="29" name="Rectangle 28"/>
              <p:cNvSpPr/>
              <p:nvPr/>
            </p:nvSpPr>
            <p:spPr>
              <a:xfrm>
                <a:off x="628650" y="5321740"/>
                <a:ext cx="5066002" cy="559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h</m:t>
                          </m:r>
                        </m:e>
                        <m:sub>
                          <m:r>
                            <a:rPr lang="en-US" sz="2400" i="1" dirty="0">
                              <a:latin typeface="Cambria Math" panose="02040503050406030204" pitchFamily="18" charset="0"/>
                            </a:rPr>
                            <m:t>𝜃</m:t>
                          </m:r>
                        </m:sub>
                        <m:sup>
                          <m:d>
                            <m:dPr>
                              <m:ctrlPr>
                                <a:rPr lang="en-US" sz="2400" i="1" dirty="0">
                                  <a:latin typeface="Cambria Math" panose="02040503050406030204" pitchFamily="18" charset="0"/>
                                </a:rPr>
                              </m:ctrlPr>
                            </m:dPr>
                            <m:e>
                              <m:r>
                                <a:rPr lang="en-US" sz="2400" i="1" dirty="0">
                                  <a:latin typeface="Cambria Math" panose="02040503050406030204" pitchFamily="18" charset="0"/>
                                </a:rPr>
                                <m:t>𝑖</m:t>
                              </m:r>
                            </m:e>
                          </m:d>
                        </m:sup>
                      </m:sSubSup>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panose="02040503050406030204" pitchFamily="18" charset="0"/>
                            </a:rPr>
                          </m:ctrlPr>
                        </m:dPr>
                        <m:e>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𝑖</m:t>
                          </m:r>
                        </m:e>
                        <m:e>
                          <m:r>
                            <a:rPr lang="en-US" sz="2400" i="1" dirty="0">
                              <a:latin typeface="Cambria Math" panose="02040503050406030204" pitchFamily="18" charset="0"/>
                            </a:rPr>
                            <m:t>𝑥</m:t>
                          </m:r>
                          <m:r>
                            <a:rPr lang="en-US" sz="2400" i="1" dirty="0">
                              <a:latin typeface="Cambria Math" panose="02040503050406030204" pitchFamily="18" charset="0"/>
                            </a:rPr>
                            <m:t>;</m:t>
                          </m:r>
                          <m:r>
                            <a:rPr lang="en-US" sz="2400" i="1" dirty="0">
                              <a:latin typeface="Cambria Math" panose="02040503050406030204" pitchFamily="18" charset="0"/>
                            </a:rPr>
                            <m:t>𝜃</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 2, 3)</m:t>
                      </m:r>
                    </m:oMath>
                  </m:oMathPara>
                </a14:m>
                <a:endParaRPr lang="en-US" sz="2400" dirty="0"/>
              </a:p>
            </p:txBody>
          </p:sp>
        </mc:Choice>
        <mc:Fallback xmlns="">
          <p:sp>
            <p:nvSpPr>
              <p:cNvPr id="29" name="Rectangle 28"/>
              <p:cNvSpPr>
                <a:spLocks noRot="1" noChangeAspect="1" noMove="1" noResize="1" noEditPoints="1" noAdjustHandles="1" noChangeArrowheads="1" noChangeShapeType="1" noTextEdit="1"/>
              </p:cNvSpPr>
              <p:nvPr/>
            </p:nvSpPr>
            <p:spPr>
              <a:xfrm>
                <a:off x="838200" y="5952653"/>
                <a:ext cx="6664197" cy="715645"/>
              </a:xfrm>
              <a:prstGeom prst="rect">
                <a:avLst/>
              </a:prstGeom>
              <a:blipFill>
                <a:blip r:embed="rId4"/>
                <a:stretch>
                  <a:fillRect/>
                </a:stretch>
              </a:blipFill>
            </p:spPr>
            <p:txBody>
              <a:bodyPr/>
              <a:lstStyle/>
              <a:p>
                <a:r>
                  <a:rPr lang="en-US">
                    <a:noFill/>
                  </a:rPr>
                  <a:t> </a:t>
                </a:r>
              </a:p>
            </p:txBody>
          </p:sp>
        </mc:Fallback>
      </mc:AlternateContent>
      <p:grpSp>
        <p:nvGrpSpPr>
          <p:cNvPr id="119" name="Group 118"/>
          <p:cNvGrpSpPr/>
          <p:nvPr/>
        </p:nvGrpSpPr>
        <p:grpSpPr>
          <a:xfrm>
            <a:off x="6250020" y="1127884"/>
            <a:ext cx="2582026" cy="1508557"/>
            <a:chOff x="523996" y="1690688"/>
            <a:chExt cx="4384117" cy="2707594"/>
          </a:xfrm>
        </p:grpSpPr>
        <p:cxnSp>
          <p:nvCxnSpPr>
            <p:cNvPr id="120" name="Straight Connector 119"/>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2" name="Rectangle 121"/>
                <p:cNvSpPr/>
                <p:nvPr/>
              </p:nvSpPr>
              <p:spPr>
                <a:xfrm>
                  <a:off x="523996" y="2315674"/>
                  <a:ext cx="991497" cy="828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oMath>
                    </m:oMathPara>
                  </a14:m>
                  <a:endParaRPr lang="en-US" sz="1200" dirty="0"/>
                </a:p>
              </p:txBody>
            </p:sp>
          </mc:Choice>
          <mc:Fallback xmlns="">
            <p:sp>
              <p:nvSpPr>
                <p:cNvPr id="122" name="Rectangle 121"/>
                <p:cNvSpPr>
                  <a:spLocks noRot="1" noChangeAspect="1" noMove="1" noResize="1" noEditPoints="1" noAdjustHandles="1" noChangeArrowheads="1" noChangeShapeType="1" noTextEdit="1"/>
                </p:cNvSpPr>
                <p:nvPr/>
              </p:nvSpPr>
              <p:spPr>
                <a:xfrm>
                  <a:off x="523996" y="2315675"/>
                  <a:ext cx="868308" cy="787176"/>
                </a:xfrm>
                <a:prstGeom prst="rect">
                  <a:avLst/>
                </a:prstGeom>
                <a:blipFill>
                  <a:blip r:embed="rId5"/>
                  <a:stretch>
                    <a:fillRect/>
                  </a:stretch>
                </a:blipFill>
              </p:spPr>
              <p:txBody>
                <a:bodyPr/>
                <a:lstStyle/>
                <a:p>
                  <a:r>
                    <a:rPr lang="en-US">
                      <a:noFill/>
                    </a:rPr>
                    <a:t> </a:t>
                  </a:r>
                </a:p>
              </p:txBody>
            </p:sp>
          </mc:Fallback>
        </mc:AlternateContent>
        <p:sp>
          <p:nvSpPr>
            <p:cNvPr id="123" name="Isosceles Triangle 122"/>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4" name="Isosceles Triangle 123"/>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5" name="Oval 124"/>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6" name="Oval 125"/>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7" name="Oval 126"/>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8" name="Oval 127"/>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9" name="Isosceles Triangle 128"/>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0" name="Isosceles Triangle 129"/>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1" name="Isosceles Triangle 130"/>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Oval 131"/>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33" name="Oval 132"/>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34" name="Isosceles Triangle 133"/>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35" name="Rectangle 134"/>
                <p:cNvSpPr/>
                <p:nvPr/>
              </p:nvSpPr>
              <p:spPr>
                <a:xfrm>
                  <a:off x="4434676" y="3569675"/>
                  <a:ext cx="473437" cy="828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m:oMathPara>
                  </a14:m>
                  <a:endParaRPr lang="en-US" sz="2400" dirty="0"/>
                </a:p>
              </p:txBody>
            </p:sp>
          </mc:Choice>
          <mc:Fallback xmlns="">
            <p:sp>
              <p:nvSpPr>
                <p:cNvPr id="135" name="Rectangle 134"/>
                <p:cNvSpPr>
                  <a:spLocks noRot="1" noChangeAspect="1" noMove="1" noResize="1" noEditPoints="1" noAdjustHandles="1" noChangeArrowheads="1" noChangeShapeType="1" noTextEdit="1"/>
                </p:cNvSpPr>
                <p:nvPr/>
              </p:nvSpPr>
              <p:spPr>
                <a:xfrm>
                  <a:off x="4434676" y="3569675"/>
                  <a:ext cx="473437" cy="787176"/>
                </a:xfrm>
                <a:prstGeom prst="rect">
                  <a:avLst/>
                </a:prstGeom>
                <a:blipFill>
                  <a:blip r:embed="rId6"/>
                  <a:stretch>
                    <a:fillRect r="-19672"/>
                  </a:stretch>
                </a:blipFill>
              </p:spPr>
              <p:txBody>
                <a:bodyPr/>
                <a:lstStyle/>
                <a:p>
                  <a:r>
                    <a:rPr lang="en-US">
                      <a:noFill/>
                    </a:rPr>
                    <a:t> </a:t>
                  </a:r>
                </a:p>
              </p:txBody>
            </p:sp>
          </mc:Fallback>
        </mc:AlternateContent>
        <p:sp>
          <p:nvSpPr>
            <p:cNvPr id="136" name="Oval 135"/>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37" name="Oval 136"/>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38" name="Oval 137"/>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39" name="Oval 138"/>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grpSp>
      <p:grpSp>
        <p:nvGrpSpPr>
          <p:cNvPr id="182" name="Group 181"/>
          <p:cNvGrpSpPr/>
          <p:nvPr/>
        </p:nvGrpSpPr>
        <p:grpSpPr>
          <a:xfrm>
            <a:off x="6240232" y="2777395"/>
            <a:ext cx="2591851" cy="1525225"/>
            <a:chOff x="522273" y="1690688"/>
            <a:chExt cx="4400799" cy="2737510"/>
          </a:xfrm>
        </p:grpSpPr>
        <p:cxnSp>
          <p:nvCxnSpPr>
            <p:cNvPr id="183" name="Straight Connector 182"/>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84" name="Straight Connector 183"/>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5" name="Rectangle 184"/>
                <p:cNvSpPr/>
                <p:nvPr/>
              </p:nvSpPr>
              <p:spPr>
                <a:xfrm>
                  <a:off x="522273" y="2265832"/>
                  <a:ext cx="991497" cy="828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oMath>
                    </m:oMathPara>
                  </a14:m>
                  <a:endParaRPr lang="en-US" sz="1200" dirty="0"/>
                </a:p>
              </p:txBody>
            </p:sp>
          </mc:Choice>
          <mc:Fallback xmlns="">
            <p:sp>
              <p:nvSpPr>
                <p:cNvPr id="185" name="Rectangle 184"/>
                <p:cNvSpPr>
                  <a:spLocks noRot="1" noChangeAspect="1" noMove="1" noResize="1" noEditPoints="1" noAdjustHandles="1" noChangeArrowheads="1" noChangeShapeType="1" noTextEdit="1"/>
                </p:cNvSpPr>
                <p:nvPr/>
              </p:nvSpPr>
              <p:spPr>
                <a:xfrm>
                  <a:off x="522273" y="2265833"/>
                  <a:ext cx="868308" cy="787176"/>
                </a:xfrm>
                <a:prstGeom prst="rect">
                  <a:avLst/>
                </a:prstGeom>
                <a:blipFill>
                  <a:blip r:embed="rId7"/>
                  <a:stretch>
                    <a:fillRect/>
                  </a:stretch>
                </a:blipFill>
              </p:spPr>
              <p:txBody>
                <a:bodyPr/>
                <a:lstStyle/>
                <a:p>
                  <a:r>
                    <a:rPr lang="en-US">
                      <a:noFill/>
                    </a:rPr>
                    <a:t> </a:t>
                  </a:r>
                </a:p>
              </p:txBody>
            </p:sp>
          </mc:Fallback>
        </mc:AlternateContent>
        <p:sp>
          <p:nvSpPr>
            <p:cNvPr id="186" name="Oval 185"/>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87" name="Oval 186"/>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88" name="Oval 187"/>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89" name="Oval 188"/>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0" name="Oval 189"/>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1" name="Oval 190"/>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2" name="Oval 191"/>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93" name="Oval 192"/>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94" name="Oval 193"/>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95" name="Oval 194"/>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6" name="Oval 195"/>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7" name="Oval 196"/>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98" name="Rectangle 197"/>
                <p:cNvSpPr/>
                <p:nvPr/>
              </p:nvSpPr>
              <p:spPr>
                <a:xfrm>
                  <a:off x="4449635" y="3599591"/>
                  <a:ext cx="473437" cy="828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m:oMathPara>
                  </a14:m>
                  <a:endParaRPr lang="en-US" sz="2400" dirty="0"/>
                </a:p>
              </p:txBody>
            </p:sp>
          </mc:Choice>
          <mc:Fallback xmlns="">
            <p:sp>
              <p:nvSpPr>
                <p:cNvPr id="198" name="Rectangle 197"/>
                <p:cNvSpPr>
                  <a:spLocks noRot="1" noChangeAspect="1" noMove="1" noResize="1" noEditPoints="1" noAdjustHandles="1" noChangeArrowheads="1" noChangeShapeType="1" noTextEdit="1"/>
                </p:cNvSpPr>
                <p:nvPr/>
              </p:nvSpPr>
              <p:spPr>
                <a:xfrm>
                  <a:off x="4449635" y="3599590"/>
                  <a:ext cx="473437" cy="787176"/>
                </a:xfrm>
                <a:prstGeom prst="rect">
                  <a:avLst/>
                </a:prstGeom>
                <a:blipFill>
                  <a:blip r:embed="rId8"/>
                  <a:stretch>
                    <a:fillRect r="-19672"/>
                  </a:stretch>
                </a:blipFill>
              </p:spPr>
              <p:txBody>
                <a:bodyPr/>
                <a:lstStyle/>
                <a:p>
                  <a:r>
                    <a:rPr lang="en-US">
                      <a:noFill/>
                    </a:rPr>
                    <a:t> </a:t>
                  </a:r>
                </a:p>
              </p:txBody>
            </p:sp>
          </mc:Fallback>
        </mc:AlternateContent>
        <p:sp>
          <p:nvSpPr>
            <p:cNvPr id="199" name="Rectangle 19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00" name="Rectangle 19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01" name="Rectangle 20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02" name="Rectangle 20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grpSp>
      <p:grpSp>
        <p:nvGrpSpPr>
          <p:cNvPr id="203" name="Group 202"/>
          <p:cNvGrpSpPr/>
          <p:nvPr/>
        </p:nvGrpSpPr>
        <p:grpSpPr>
          <a:xfrm>
            <a:off x="6299845" y="4365444"/>
            <a:ext cx="2517752" cy="1512682"/>
            <a:chOff x="601935" y="1690688"/>
            <a:chExt cx="4274985" cy="2714997"/>
          </a:xfrm>
        </p:grpSpPr>
        <p:cxnSp>
          <p:nvCxnSpPr>
            <p:cNvPr id="204" name="Straight Connector 203"/>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05" name="Straight Connector 204"/>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6" name="Rectangle 205"/>
                <p:cNvSpPr/>
                <p:nvPr/>
              </p:nvSpPr>
              <p:spPr>
                <a:xfrm>
                  <a:off x="601935" y="2299234"/>
                  <a:ext cx="991497" cy="828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oMath>
                    </m:oMathPara>
                  </a14:m>
                  <a:endParaRPr lang="en-US" sz="1200" dirty="0"/>
                </a:p>
              </p:txBody>
            </p:sp>
          </mc:Choice>
          <mc:Fallback xmlns="">
            <p:sp>
              <p:nvSpPr>
                <p:cNvPr id="206" name="Rectangle 205"/>
                <p:cNvSpPr>
                  <a:spLocks noRot="1" noChangeAspect="1" noMove="1" noResize="1" noEditPoints="1" noAdjustHandles="1" noChangeArrowheads="1" noChangeShapeType="1" noTextEdit="1"/>
                </p:cNvSpPr>
                <p:nvPr/>
              </p:nvSpPr>
              <p:spPr>
                <a:xfrm>
                  <a:off x="601935" y="2299234"/>
                  <a:ext cx="868308" cy="787176"/>
                </a:xfrm>
                <a:prstGeom prst="rect">
                  <a:avLst/>
                </a:prstGeom>
                <a:blipFill>
                  <a:blip r:embed="rId9"/>
                  <a:stretch>
                    <a:fillRect/>
                  </a:stretch>
                </a:blipFill>
              </p:spPr>
              <p:txBody>
                <a:bodyPr/>
                <a:lstStyle/>
                <a:p>
                  <a:r>
                    <a:rPr lang="en-US">
                      <a:noFill/>
                    </a:rPr>
                    <a:t> </a:t>
                  </a:r>
                </a:p>
              </p:txBody>
            </p:sp>
          </mc:Fallback>
        </mc:AlternateContent>
        <p:sp>
          <p:nvSpPr>
            <p:cNvPr id="207" name="Oval 206"/>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08" name="Oval 207"/>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09" name="Multiply 208"/>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0" name="Multiply 209"/>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1" name="Multiply 210"/>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2" name="Multiply 211"/>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3" name="Oval 212"/>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14" name="Oval 213"/>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15" name="Oval 214"/>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16" name="Multiply 215"/>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7" name="Multiply 216"/>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8" name="Oval 217"/>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19" name="Rectangle 218"/>
                <p:cNvSpPr/>
                <p:nvPr/>
              </p:nvSpPr>
              <p:spPr>
                <a:xfrm>
                  <a:off x="4403482" y="3577078"/>
                  <a:ext cx="473438" cy="828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m:oMathPara>
                  </a14:m>
                  <a:endParaRPr lang="en-US" sz="2400" dirty="0"/>
                </a:p>
              </p:txBody>
            </p:sp>
          </mc:Choice>
          <mc:Fallback xmlns="">
            <p:sp>
              <p:nvSpPr>
                <p:cNvPr id="219" name="Rectangle 218"/>
                <p:cNvSpPr>
                  <a:spLocks noRot="1" noChangeAspect="1" noMove="1" noResize="1" noEditPoints="1" noAdjustHandles="1" noChangeArrowheads="1" noChangeShapeType="1" noTextEdit="1"/>
                </p:cNvSpPr>
                <p:nvPr/>
              </p:nvSpPr>
              <p:spPr>
                <a:xfrm>
                  <a:off x="4403483" y="3577077"/>
                  <a:ext cx="473437" cy="787176"/>
                </a:xfrm>
                <a:prstGeom prst="rect">
                  <a:avLst/>
                </a:prstGeom>
                <a:blipFill>
                  <a:blip r:embed="rId10"/>
                  <a:stretch>
                    <a:fillRect r="-19672"/>
                  </a:stretch>
                </a:blipFill>
              </p:spPr>
              <p:txBody>
                <a:bodyPr/>
                <a:lstStyle/>
                <a:p>
                  <a:r>
                    <a:rPr lang="en-US">
                      <a:noFill/>
                    </a:rPr>
                    <a:t> </a:t>
                  </a:r>
                </a:p>
              </p:txBody>
            </p:sp>
          </mc:Fallback>
        </mc:AlternateContent>
        <p:sp>
          <p:nvSpPr>
            <p:cNvPr id="220" name="Oval 219"/>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21" name="Oval 220"/>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22" name="Oval 221"/>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23" name="Oval 222"/>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grpSp>
      <p:cxnSp>
        <p:nvCxnSpPr>
          <p:cNvPr id="34" name="Straight Arrow Connector 33"/>
          <p:cNvCxnSpPr>
            <a:stCxn id="27" idx="3"/>
          </p:cNvCxnSpPr>
          <p:nvPr/>
        </p:nvCxnSpPr>
        <p:spPr>
          <a:xfrm flipV="1">
            <a:off x="4357497" y="2055521"/>
            <a:ext cx="1691474" cy="1701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stCxn id="27" idx="3"/>
          </p:cNvCxnSpPr>
          <p:nvPr/>
        </p:nvCxnSpPr>
        <p:spPr>
          <a:xfrm flipV="1">
            <a:off x="4357497" y="3683598"/>
            <a:ext cx="1785598" cy="73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a:stCxn id="27" idx="3"/>
          </p:cNvCxnSpPr>
          <p:nvPr/>
        </p:nvCxnSpPr>
        <p:spPr>
          <a:xfrm>
            <a:off x="4357496" y="3757018"/>
            <a:ext cx="1700472" cy="14516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4995943" y="1917350"/>
                <a:ext cx="958276" cy="443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h</m:t>
                          </m:r>
                        </m:e>
                        <m:sub>
                          <m:r>
                            <a:rPr lang="en-US" sz="1800" i="1" dirty="0">
                              <a:latin typeface="Cambria Math" panose="02040503050406030204" pitchFamily="18" charset="0"/>
                            </a:rPr>
                            <m:t>𝜃</m:t>
                          </m:r>
                        </m:sub>
                        <m:sup>
                          <m:d>
                            <m:dPr>
                              <m:ctrlPr>
                                <a:rPr lang="en-US" sz="1800" i="1" dirty="0">
                                  <a:latin typeface="Cambria Math" panose="02040503050406030204" pitchFamily="18" charset="0"/>
                                </a:rPr>
                              </m:ctrlPr>
                            </m:dPr>
                            <m:e>
                              <m:r>
                                <a:rPr lang="en-US" sz="1800" i="1" dirty="0">
                                  <a:latin typeface="Cambria Math" panose="02040503050406030204" pitchFamily="18" charset="0"/>
                                </a:rPr>
                                <m:t>1</m:t>
                              </m:r>
                            </m:e>
                          </m:d>
                        </m:sup>
                      </m:sSubSup>
                      <m:d>
                        <m:dPr>
                          <m:ctrlPr>
                            <a:rPr lang="en-US" sz="1800" i="1" dirty="0">
                              <a:latin typeface="Cambria Math" panose="02040503050406030204" pitchFamily="18" charset="0"/>
                            </a:rPr>
                          </m:ctrlPr>
                        </m:dPr>
                        <m:e>
                          <m:r>
                            <a:rPr lang="en-US" sz="1800" i="1" dirty="0">
                              <a:latin typeface="Cambria Math" panose="02040503050406030204" pitchFamily="18" charset="0"/>
                            </a:rPr>
                            <m:t>𝑥</m:t>
                          </m:r>
                        </m:e>
                      </m:d>
                    </m:oMath>
                  </m:oMathPara>
                </a14:m>
                <a:endParaRPr lang="en-US" sz="1800" dirty="0"/>
              </a:p>
            </p:txBody>
          </p:sp>
        </mc:Choice>
        <mc:Fallback xmlns="">
          <p:sp>
            <p:nvSpPr>
              <p:cNvPr id="39" name="Rectangle 38"/>
              <p:cNvSpPr>
                <a:spLocks noRot="1" noChangeAspect="1" noMove="1" noResize="1" noEditPoints="1" noAdjustHandles="1" noChangeArrowheads="1" noChangeShapeType="1" noTextEdit="1"/>
              </p:cNvSpPr>
              <p:nvPr/>
            </p:nvSpPr>
            <p:spPr>
              <a:xfrm>
                <a:off x="6661257" y="1413467"/>
                <a:ext cx="1187697" cy="55976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5172254" y="3297816"/>
                <a:ext cx="958276" cy="443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h</m:t>
                          </m:r>
                        </m:e>
                        <m:sub>
                          <m:r>
                            <a:rPr lang="en-US" sz="1800" i="1" dirty="0">
                              <a:latin typeface="Cambria Math" panose="02040503050406030204" pitchFamily="18" charset="0"/>
                            </a:rPr>
                            <m:t>𝜃</m:t>
                          </m:r>
                        </m:sub>
                        <m:sup>
                          <m:d>
                            <m:dPr>
                              <m:ctrlPr>
                                <a:rPr lang="en-US" sz="1800" i="1" dirty="0">
                                  <a:latin typeface="Cambria Math" panose="02040503050406030204" pitchFamily="18" charset="0"/>
                                </a:rPr>
                              </m:ctrlPr>
                            </m:dPr>
                            <m:e>
                              <m:r>
                                <a:rPr lang="en-US" sz="1800" i="1" dirty="0">
                                  <a:latin typeface="Cambria Math" panose="02040503050406030204" pitchFamily="18" charset="0"/>
                                </a:rPr>
                                <m:t>2</m:t>
                              </m:r>
                            </m:e>
                          </m:d>
                        </m:sup>
                      </m:sSubSup>
                      <m:d>
                        <m:dPr>
                          <m:ctrlPr>
                            <a:rPr lang="en-US" sz="1800" i="1" dirty="0">
                              <a:latin typeface="Cambria Math" panose="02040503050406030204" pitchFamily="18" charset="0"/>
                            </a:rPr>
                          </m:ctrlPr>
                        </m:dPr>
                        <m:e>
                          <m:r>
                            <a:rPr lang="en-US" sz="1800" i="1" dirty="0">
                              <a:latin typeface="Cambria Math" panose="02040503050406030204" pitchFamily="18" charset="0"/>
                            </a:rPr>
                            <m:t>𝑥</m:t>
                          </m:r>
                        </m:e>
                      </m:d>
                    </m:oMath>
                  </m:oMathPara>
                </a14:m>
                <a:endParaRPr lang="en-US" sz="1800" dirty="0"/>
              </a:p>
            </p:txBody>
          </p:sp>
        </mc:Choice>
        <mc:Fallback xmlns="">
          <p:sp>
            <p:nvSpPr>
              <p:cNvPr id="40" name="Rectangle 39"/>
              <p:cNvSpPr>
                <a:spLocks noRot="1" noChangeAspect="1" noMove="1" noResize="1" noEditPoints="1" noAdjustHandles="1" noChangeArrowheads="1" noChangeShapeType="1" noTextEdit="1"/>
              </p:cNvSpPr>
              <p:nvPr/>
            </p:nvSpPr>
            <p:spPr>
              <a:xfrm>
                <a:off x="6896338" y="3254088"/>
                <a:ext cx="1187697" cy="55976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840548" y="4789944"/>
                <a:ext cx="958276" cy="443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h</m:t>
                          </m:r>
                        </m:e>
                        <m:sub>
                          <m:r>
                            <a:rPr lang="en-US" sz="1800" i="1" dirty="0">
                              <a:latin typeface="Cambria Math" panose="02040503050406030204" pitchFamily="18" charset="0"/>
                            </a:rPr>
                            <m:t>𝜃</m:t>
                          </m:r>
                        </m:sub>
                        <m:sup>
                          <m:d>
                            <m:dPr>
                              <m:ctrlPr>
                                <a:rPr lang="en-US" sz="1800" i="1" dirty="0">
                                  <a:latin typeface="Cambria Math" panose="02040503050406030204" pitchFamily="18" charset="0"/>
                                </a:rPr>
                              </m:ctrlPr>
                            </m:dPr>
                            <m:e>
                              <m:r>
                                <a:rPr lang="en-US" sz="1800" i="1" dirty="0">
                                  <a:latin typeface="Cambria Math" panose="02040503050406030204" pitchFamily="18" charset="0"/>
                                </a:rPr>
                                <m:t>3</m:t>
                              </m:r>
                            </m:e>
                          </m:d>
                        </m:sup>
                      </m:sSubSup>
                      <m:d>
                        <m:dPr>
                          <m:ctrlPr>
                            <a:rPr lang="en-US" sz="1800" i="1" dirty="0">
                              <a:latin typeface="Cambria Math" panose="02040503050406030204" pitchFamily="18" charset="0"/>
                            </a:rPr>
                          </m:ctrlPr>
                        </m:dPr>
                        <m:e>
                          <m:r>
                            <a:rPr lang="en-US" sz="1800" i="1" dirty="0">
                              <a:latin typeface="Cambria Math" panose="02040503050406030204" pitchFamily="18" charset="0"/>
                            </a:rPr>
                            <m:t>𝑥</m:t>
                          </m:r>
                        </m:e>
                      </m:d>
                    </m:oMath>
                  </m:oMathPara>
                </a14:m>
                <a:endParaRPr lang="en-US" sz="1800" dirty="0"/>
              </a:p>
            </p:txBody>
          </p:sp>
        </mc:Choice>
        <mc:Fallback xmlns="">
          <p:sp>
            <p:nvSpPr>
              <p:cNvPr id="41" name="Rectangle 40"/>
              <p:cNvSpPr>
                <a:spLocks noRot="1" noChangeAspect="1" noMove="1" noResize="1" noEditPoints="1" noAdjustHandles="1" noChangeArrowheads="1" noChangeShapeType="1" noTextEdit="1"/>
              </p:cNvSpPr>
              <p:nvPr/>
            </p:nvSpPr>
            <p:spPr>
              <a:xfrm>
                <a:off x="6454064" y="5243592"/>
                <a:ext cx="1187697" cy="559769"/>
              </a:xfrm>
              <a:prstGeom prst="rect">
                <a:avLst/>
              </a:prstGeom>
              <a:blipFill>
                <a:blip r:embed="rId13"/>
                <a:stretch>
                  <a:fillRect/>
                </a:stretch>
              </a:blipFill>
            </p:spPr>
            <p:txBody>
              <a:bodyPr/>
              <a:lstStyle/>
              <a:p>
                <a:r>
                  <a:rPr lang="en-US">
                    <a:noFill/>
                  </a:rPr>
                  <a:t> </a:t>
                </a:r>
              </a:p>
            </p:txBody>
          </p:sp>
        </mc:Fallback>
      </mc:AlternateContent>
      <p:sp>
        <p:nvSpPr>
          <p:cNvPr id="229"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2033108164"/>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One-vs-all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3000" dirty="0"/>
                  <a:t>Train a logistic regression classifier </a:t>
                </a:r>
                <a14:m>
                  <m:oMath xmlns:m="http://schemas.openxmlformats.org/officeDocument/2006/math">
                    <m:sSubSup>
                      <m:sSubSupPr>
                        <m:ctrlPr>
                          <a:rPr lang="en-US" sz="3000" i="1" dirty="0">
                            <a:latin typeface="Cambria Math" panose="02040503050406030204" pitchFamily="18" charset="0"/>
                          </a:rPr>
                        </m:ctrlPr>
                      </m:sSubSupPr>
                      <m:e>
                        <m:r>
                          <a:rPr lang="en-US" sz="3000" i="1" dirty="0">
                            <a:latin typeface="Cambria Math" panose="02040503050406030204" pitchFamily="18" charset="0"/>
                          </a:rPr>
                          <m:t>h</m:t>
                        </m:r>
                      </m:e>
                      <m:sub>
                        <m:r>
                          <a:rPr lang="en-US" sz="3000" i="1" dirty="0">
                            <a:latin typeface="Cambria Math" panose="02040503050406030204" pitchFamily="18" charset="0"/>
                          </a:rPr>
                          <m:t>𝜃</m:t>
                        </m:r>
                      </m:sub>
                      <m:sup>
                        <m:d>
                          <m:dPr>
                            <m:ctrlPr>
                              <a:rPr lang="en-US" sz="3000" i="1" dirty="0">
                                <a:latin typeface="Cambria Math" panose="02040503050406030204" pitchFamily="18" charset="0"/>
                              </a:rPr>
                            </m:ctrlPr>
                          </m:dPr>
                          <m:e>
                            <m:r>
                              <a:rPr lang="en-US" sz="3000" i="1" dirty="0">
                                <a:latin typeface="Cambria Math" panose="02040503050406030204" pitchFamily="18" charset="0"/>
                              </a:rPr>
                              <m:t>𝑖</m:t>
                            </m:r>
                          </m:e>
                        </m:d>
                      </m:sup>
                    </m:sSubSup>
                    <m:d>
                      <m:dPr>
                        <m:ctrlPr>
                          <a:rPr lang="en-US" sz="3000" i="1" dirty="0">
                            <a:latin typeface="Cambria Math" panose="02040503050406030204" pitchFamily="18" charset="0"/>
                          </a:rPr>
                        </m:ctrlPr>
                      </m:dPr>
                      <m:e>
                        <m:r>
                          <a:rPr lang="en-US" sz="3000" i="1" dirty="0">
                            <a:latin typeface="Cambria Math" panose="02040503050406030204" pitchFamily="18" charset="0"/>
                          </a:rPr>
                          <m:t>𝑥</m:t>
                        </m:r>
                      </m:e>
                    </m:d>
                  </m:oMath>
                </a14:m>
                <a:r>
                  <a:rPr lang="en-US" sz="3000" dirty="0"/>
                  <a:t> for each class </a:t>
                </a:r>
                <a14:m>
                  <m:oMath xmlns:m="http://schemas.openxmlformats.org/officeDocument/2006/math">
                    <m:r>
                      <a:rPr lang="en-US" sz="3000" i="1" dirty="0">
                        <a:latin typeface="Cambria Math" panose="02040503050406030204" pitchFamily="18" charset="0"/>
                      </a:rPr>
                      <m:t>𝑖</m:t>
                    </m:r>
                  </m:oMath>
                </a14:m>
                <a:r>
                  <a:rPr lang="en-US" sz="3000" dirty="0"/>
                  <a:t> to predict the probability that </a:t>
                </a:r>
                <a14:m>
                  <m:oMath xmlns:m="http://schemas.openxmlformats.org/officeDocument/2006/math">
                    <m:r>
                      <a:rPr lang="en-US" sz="3000" i="1" dirty="0">
                        <a:latin typeface="Cambria Math" panose="02040503050406030204" pitchFamily="18" charset="0"/>
                      </a:rPr>
                      <m:t>𝑦</m:t>
                    </m:r>
                    <m:r>
                      <a:rPr lang="en-US" sz="3000" i="1" dirty="0">
                        <a:latin typeface="Cambria Math" panose="02040503050406030204" pitchFamily="18" charset="0"/>
                      </a:rPr>
                      <m:t>=</m:t>
                    </m:r>
                    <m:r>
                      <a:rPr lang="en-US" sz="3000" i="1" dirty="0">
                        <a:latin typeface="Cambria Math" panose="02040503050406030204" pitchFamily="18" charset="0"/>
                      </a:rPr>
                      <m:t>𝑖</m:t>
                    </m:r>
                  </m:oMath>
                </a14:m>
                <a:endParaRPr lang="en-US" sz="3000" dirty="0"/>
              </a:p>
              <a:p>
                <a:endParaRPr lang="en-US" sz="3000" dirty="0"/>
              </a:p>
              <a:p>
                <a:r>
                  <a:rPr lang="en-US" sz="3000" dirty="0"/>
                  <a:t>Given a new input </a:t>
                </a:r>
                <a14:m>
                  <m:oMath xmlns:m="http://schemas.openxmlformats.org/officeDocument/2006/math">
                    <m:r>
                      <a:rPr lang="en-US" sz="3000" i="1" dirty="0">
                        <a:latin typeface="Cambria Math" panose="02040503050406030204" pitchFamily="18" charset="0"/>
                      </a:rPr>
                      <m:t>𝑥</m:t>
                    </m:r>
                  </m:oMath>
                </a14:m>
                <a:r>
                  <a:rPr lang="en-US" sz="3000" dirty="0"/>
                  <a:t>, pick the class </a:t>
                </a:r>
                <a14:m>
                  <m:oMath xmlns:m="http://schemas.openxmlformats.org/officeDocument/2006/math">
                    <m:r>
                      <a:rPr lang="en-US" sz="3000" i="1" dirty="0">
                        <a:latin typeface="Cambria Math" panose="02040503050406030204" pitchFamily="18" charset="0"/>
                      </a:rPr>
                      <m:t>𝑖</m:t>
                    </m:r>
                    <m:r>
                      <a:rPr lang="en-US" sz="3000" i="1" dirty="0">
                        <a:latin typeface="Cambria Math" panose="02040503050406030204" pitchFamily="18" charset="0"/>
                      </a:rPr>
                      <m:t> </m:t>
                    </m:r>
                  </m:oMath>
                </a14:m>
                <a:r>
                  <a:rPr lang="en-US" sz="3000" dirty="0"/>
                  <a:t>that maximizes</a:t>
                </a:r>
              </a:p>
              <a:p>
                <a:pPr marL="0" indent="0" algn="ctr">
                  <a:buNone/>
                </a:pPr>
                <a14:m>
                  <m:oMath xmlns:m="http://schemas.openxmlformats.org/officeDocument/2006/math">
                    <m:limLow>
                      <m:limLowPr>
                        <m:ctrlPr>
                          <a:rPr lang="en-US" sz="3000" i="1" dirty="0">
                            <a:latin typeface="Cambria Math" panose="02040503050406030204" pitchFamily="18" charset="0"/>
                          </a:rPr>
                        </m:ctrlPr>
                      </m:limLowPr>
                      <m:e>
                        <m:r>
                          <m:rPr>
                            <m:sty m:val="p"/>
                          </m:rPr>
                          <a:rPr lang="en-US" sz="3000" dirty="0">
                            <a:latin typeface="Cambria Math" panose="02040503050406030204" pitchFamily="18" charset="0"/>
                          </a:rPr>
                          <m:t>max</m:t>
                        </m:r>
                      </m:e>
                      <m:lim>
                        <m:r>
                          <m:rPr>
                            <m:sty m:val="p"/>
                          </m:rPr>
                          <a:rPr lang="en-US" sz="3000" dirty="0">
                            <a:latin typeface="Cambria Math" panose="02040503050406030204" pitchFamily="18" charset="0"/>
                          </a:rPr>
                          <m:t>i</m:t>
                        </m:r>
                      </m:lim>
                    </m:limLow>
                  </m:oMath>
                </a14:m>
                <a:r>
                  <a:rPr lang="en-US" sz="3000" dirty="0"/>
                  <a:t> </a:t>
                </a:r>
                <a14:m>
                  <m:oMath xmlns:m="http://schemas.openxmlformats.org/officeDocument/2006/math">
                    <m:sSubSup>
                      <m:sSubSupPr>
                        <m:ctrlPr>
                          <a:rPr lang="en-US" sz="3000" i="1" dirty="0">
                            <a:latin typeface="Cambria Math" panose="02040503050406030204" pitchFamily="18" charset="0"/>
                          </a:rPr>
                        </m:ctrlPr>
                      </m:sSubSupPr>
                      <m:e>
                        <m:r>
                          <a:rPr lang="en-US" sz="3000" i="1" dirty="0">
                            <a:latin typeface="Cambria Math" panose="02040503050406030204" pitchFamily="18" charset="0"/>
                          </a:rPr>
                          <m:t>h</m:t>
                        </m:r>
                      </m:e>
                      <m:sub>
                        <m:r>
                          <a:rPr lang="en-US" sz="3000" i="1" dirty="0">
                            <a:latin typeface="Cambria Math" panose="02040503050406030204" pitchFamily="18" charset="0"/>
                          </a:rPr>
                          <m:t>𝜃</m:t>
                        </m:r>
                      </m:sub>
                      <m:sup>
                        <m:d>
                          <m:dPr>
                            <m:ctrlPr>
                              <a:rPr lang="en-US" sz="3000" i="1" dirty="0">
                                <a:latin typeface="Cambria Math" panose="02040503050406030204" pitchFamily="18" charset="0"/>
                              </a:rPr>
                            </m:ctrlPr>
                          </m:dPr>
                          <m:e>
                            <m:r>
                              <a:rPr lang="en-US" sz="3000" i="1" dirty="0">
                                <a:latin typeface="Cambria Math" panose="02040503050406030204" pitchFamily="18" charset="0"/>
                              </a:rPr>
                              <m:t>𝑖</m:t>
                            </m:r>
                          </m:e>
                        </m:d>
                      </m:sup>
                    </m:sSubSup>
                    <m:d>
                      <m:dPr>
                        <m:ctrlPr>
                          <a:rPr lang="en-US" sz="3000" i="1" dirty="0">
                            <a:latin typeface="Cambria Math" panose="02040503050406030204" pitchFamily="18" charset="0"/>
                          </a:rPr>
                        </m:ctrlPr>
                      </m:dPr>
                      <m:e>
                        <m:r>
                          <a:rPr lang="en-US" sz="3000" i="1" dirty="0">
                            <a:latin typeface="Cambria Math" panose="02040503050406030204" pitchFamily="18" charset="0"/>
                          </a:rPr>
                          <m:t>𝑥</m:t>
                        </m:r>
                      </m:e>
                    </m:d>
                  </m:oMath>
                </a14:m>
                <a:endParaRPr lang="en-US" sz="3000" dirty="0"/>
              </a:p>
              <a:p>
                <a:pPr marL="0" indent="0">
                  <a:buNone/>
                </a:pPr>
                <a:endParaRPr lang="en-US"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5" t="-126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104600769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6363816" cy="850106"/>
          </a:xfrm>
        </p:spPr>
        <p:txBody>
          <a:bodyPr/>
          <a:lstStyle/>
          <a:p>
            <a:r>
              <a:rPr lang="en-US" b="1" dirty="0" smtClean="0"/>
              <a:t>How does logistic regression handle missing values?</a:t>
            </a:r>
            <a:endParaRPr lang="en-US" b="1" dirty="0"/>
          </a:p>
        </p:txBody>
      </p:sp>
      <p:sp>
        <p:nvSpPr>
          <p:cNvPr id="3" name="Content Placeholder 2"/>
          <p:cNvSpPr>
            <a:spLocks noGrp="1"/>
          </p:cNvSpPr>
          <p:nvPr>
            <p:ph idx="1"/>
          </p:nvPr>
        </p:nvSpPr>
        <p:spPr/>
        <p:txBody>
          <a:bodyPr>
            <a:normAutofit lnSpcReduction="10000"/>
          </a:bodyPr>
          <a:lstStyle/>
          <a:p>
            <a:r>
              <a:rPr lang="en-US" dirty="0"/>
              <a:t>Replace missing values with column averages (i.e. replace missing values in feature 1 with the average for feature 1).</a:t>
            </a:r>
          </a:p>
          <a:p>
            <a:r>
              <a:rPr lang="en-US" dirty="0"/>
              <a:t>Replace missing values with column medians.</a:t>
            </a:r>
          </a:p>
          <a:p>
            <a:r>
              <a:rPr lang="en-US" dirty="0"/>
              <a:t>Impute missing values using the other features.</a:t>
            </a:r>
          </a:p>
          <a:p>
            <a:r>
              <a:rPr lang="en-US" dirty="0"/>
              <a:t>Remove records that are missing features.</a:t>
            </a:r>
          </a:p>
          <a:p>
            <a:r>
              <a:rPr lang="en-US" dirty="0"/>
              <a:t>Use a machine learning technique that uses classification trees, e.g</a:t>
            </a:r>
            <a:r>
              <a:rPr lang="en-US" dirty="0" smtClean="0"/>
              <a:t>. Decision tree</a:t>
            </a:r>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323</a:t>
            </a:fld>
            <a:endParaRPr lang="en-US"/>
          </a:p>
        </p:txBody>
      </p:sp>
    </p:spTree>
    <p:extLst>
      <p:ext uri="{BB962C8B-B14F-4D97-AF65-F5344CB8AC3E}">
        <p14:creationId xmlns:p14="http://schemas.microsoft.com/office/powerpoint/2010/main" val="37738457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96361"/>
            <a:ext cx="6120680" cy="850106"/>
          </a:xfrm>
        </p:spPr>
        <p:txBody>
          <a:bodyPr/>
          <a:lstStyle/>
          <a:p>
            <a:r>
              <a:rPr lang="en-US" b="1" dirty="0" smtClean="0"/>
              <a:t>Logistic Regression Applications</a:t>
            </a:r>
            <a:endParaRPr lang="en-US" b="1" dirty="0"/>
          </a:p>
        </p:txBody>
      </p:sp>
      <p:sp>
        <p:nvSpPr>
          <p:cNvPr id="3" name="Content Placeholder 2"/>
          <p:cNvSpPr>
            <a:spLocks noGrp="1"/>
          </p:cNvSpPr>
          <p:nvPr>
            <p:ph idx="1"/>
          </p:nvPr>
        </p:nvSpPr>
        <p:spPr/>
        <p:txBody>
          <a:bodyPr/>
          <a:lstStyle/>
          <a:p>
            <a:r>
              <a:rPr lang="en-US" b="1" dirty="0"/>
              <a:t>Credit Card Fraud</a:t>
            </a:r>
            <a:r>
              <a:rPr lang="en-US" dirty="0"/>
              <a:t> : Predicting if a given credit card transaction is fraud or not</a:t>
            </a:r>
          </a:p>
          <a:p>
            <a:r>
              <a:rPr lang="en-US" b="1" dirty="0"/>
              <a:t>Health</a:t>
            </a:r>
            <a:r>
              <a:rPr lang="en-US" dirty="0"/>
              <a:t> : Predicting if a given mass of tissue is benign or malignant</a:t>
            </a:r>
          </a:p>
          <a:p>
            <a:r>
              <a:rPr lang="en-US" b="1" dirty="0"/>
              <a:t>Marketing</a:t>
            </a:r>
            <a:r>
              <a:rPr lang="en-US" dirty="0"/>
              <a:t> : Predicting if a given user will buy an insurance product or not</a:t>
            </a:r>
          </a:p>
          <a:p>
            <a:r>
              <a:rPr lang="en-US" b="1" dirty="0"/>
              <a:t>Banking</a:t>
            </a:r>
            <a:r>
              <a:rPr lang="en-US" dirty="0"/>
              <a:t> : Predicting if a customer will default on a loan.</a:t>
            </a:r>
          </a:p>
          <a:p>
            <a:endParaRPr lang="en-US"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324</a:t>
            </a:fld>
            <a:endParaRPr lang="en-US"/>
          </a:p>
        </p:txBody>
      </p:sp>
    </p:spTree>
    <p:extLst>
      <p:ext uri="{BB962C8B-B14F-4D97-AF65-F5344CB8AC3E}">
        <p14:creationId xmlns:p14="http://schemas.microsoft.com/office/powerpoint/2010/main" val="3117521796"/>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sz="4000" b="1" spc="-150" dirty="0">
                <a:latin typeface="Arial" pitchFamily="34" charset="0"/>
                <a:cs typeface="Arial" pitchFamily="34" charset="0"/>
              </a:rPr>
              <a:t>Class Imbalance Problem</a:t>
            </a:r>
          </a:p>
        </p:txBody>
      </p:sp>
      <p:sp>
        <p:nvSpPr>
          <p:cNvPr id="3075" name="Rectangle 3"/>
          <p:cNvSpPr>
            <a:spLocks noGrp="1" noChangeArrowheads="1"/>
          </p:cNvSpPr>
          <p:nvPr>
            <p:ph type="body" idx="1"/>
          </p:nvPr>
        </p:nvSpPr>
        <p:spPr/>
        <p:txBody>
          <a:bodyPr/>
          <a:lstStyle/>
          <a:p>
            <a:r>
              <a:rPr lang="en-US" altLang="en-US" dirty="0" smtClean="0"/>
              <a:t>Find </a:t>
            </a:r>
            <a:r>
              <a:rPr lang="en-US" altLang="en-US" dirty="0"/>
              <a:t>needle in haystack</a:t>
            </a:r>
          </a:p>
          <a:p>
            <a:r>
              <a:rPr lang="en-US" altLang="en-US" dirty="0" smtClean="0"/>
              <a:t>Lots of classification problems where the classes are skewed (more records from one class than another)</a:t>
            </a:r>
          </a:p>
          <a:p>
            <a:pPr lvl="1"/>
            <a:r>
              <a:rPr lang="en-US" altLang="en-US" dirty="0" smtClean="0"/>
              <a:t>Credit card fraud</a:t>
            </a:r>
          </a:p>
          <a:p>
            <a:pPr lvl="1"/>
            <a:r>
              <a:rPr lang="en-US" altLang="en-US" dirty="0" smtClean="0"/>
              <a:t>Intrusion detection</a:t>
            </a:r>
          </a:p>
          <a:p>
            <a:pPr lvl="1"/>
            <a:r>
              <a:rPr lang="en-US" altLang="en-US" dirty="0" smtClean="0"/>
              <a:t>Defective products in manufacturing assembly line</a:t>
            </a:r>
          </a:p>
          <a:p>
            <a:endParaRPr lang="en-US" altLang="en-US" dirty="0" smtClean="0"/>
          </a:p>
        </p:txBody>
      </p:sp>
      <p:sp>
        <p:nvSpPr>
          <p:cNvPr id="2" name="Slide Number Placeholder 1"/>
          <p:cNvSpPr>
            <a:spLocks noGrp="1"/>
          </p:cNvSpPr>
          <p:nvPr>
            <p:ph type="sldNum" sz="quarter" idx="12"/>
          </p:nvPr>
        </p:nvSpPr>
        <p:spPr/>
        <p:txBody>
          <a:bodyPr/>
          <a:lstStyle/>
          <a:p>
            <a:pPr>
              <a:defRPr/>
            </a:pPr>
            <a:fld id="{5D19FABE-2752-4AB0-9F65-50DED973DDD4}" type="slidenum">
              <a:rPr lang="en-US" smtClean="0"/>
              <a:pPr>
                <a:defRPr/>
              </a:pPr>
              <a:t>325</a:t>
            </a:fld>
            <a:endParaRPr lang="en-US"/>
          </a:p>
        </p:txBody>
      </p:sp>
    </p:spTree>
    <p:extLst>
      <p:ext uri="{BB962C8B-B14F-4D97-AF65-F5344CB8AC3E}">
        <p14:creationId xmlns:p14="http://schemas.microsoft.com/office/powerpoint/2010/main" val="196386944"/>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0094"/>
            <a:ext cx="8458200" cy="850106"/>
          </a:xfrm>
        </p:spPr>
        <p:txBody>
          <a:bodyPr>
            <a:normAutofit fontScale="90000"/>
          </a:bodyPr>
          <a:lstStyle/>
          <a:p>
            <a:r>
              <a:rPr lang="en-US" b="1" dirty="0" smtClean="0"/>
              <a:t>Approaches to solve Class imbalance problem</a:t>
            </a:r>
            <a:r>
              <a:rPr lang="en-US" dirty="0"/>
              <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Up-sample </a:t>
            </a:r>
            <a:r>
              <a:rPr lang="en-US" dirty="0"/>
              <a:t>minority </a:t>
            </a:r>
            <a:r>
              <a:rPr lang="en-US" dirty="0" smtClean="0"/>
              <a:t>class</a:t>
            </a:r>
          </a:p>
          <a:p>
            <a:pPr lvl="1"/>
            <a:r>
              <a:rPr lang="en-US" dirty="0"/>
              <a:t>randomly duplicating observations from a minority class</a:t>
            </a:r>
          </a:p>
          <a:p>
            <a:r>
              <a:rPr lang="en-US" dirty="0"/>
              <a:t>Down-sample majority </a:t>
            </a:r>
            <a:r>
              <a:rPr lang="en-US" dirty="0" smtClean="0"/>
              <a:t>class</a:t>
            </a:r>
          </a:p>
          <a:p>
            <a:pPr lvl="1"/>
            <a:r>
              <a:rPr lang="en-US" dirty="0"/>
              <a:t>removing random observations.</a:t>
            </a:r>
          </a:p>
          <a:p>
            <a:r>
              <a:rPr lang="en-US" dirty="0"/>
              <a:t>Generate Synthetic </a:t>
            </a:r>
            <a:r>
              <a:rPr lang="en-US" dirty="0" smtClean="0"/>
              <a:t>Samples</a:t>
            </a:r>
          </a:p>
          <a:p>
            <a:pPr lvl="1"/>
            <a:r>
              <a:rPr lang="en-US" dirty="0"/>
              <a:t>new samples based on the distances between the point and its nearest </a:t>
            </a:r>
            <a:r>
              <a:rPr lang="en-US" dirty="0" smtClean="0"/>
              <a:t>neighbors</a:t>
            </a:r>
            <a:endParaRPr lang="en-US" dirty="0"/>
          </a:p>
          <a:p>
            <a:r>
              <a:rPr lang="en-US" dirty="0"/>
              <a:t>Change the performance </a:t>
            </a:r>
            <a:r>
              <a:rPr lang="en-US" dirty="0" smtClean="0"/>
              <a:t>metric</a:t>
            </a:r>
          </a:p>
          <a:p>
            <a:pPr lvl="1"/>
            <a:r>
              <a:rPr lang="en-US" dirty="0" smtClean="0"/>
              <a:t>Use </a:t>
            </a:r>
            <a:r>
              <a:rPr lang="en-US" dirty="0"/>
              <a:t>Recall, Precision or ROC </a:t>
            </a:r>
            <a:r>
              <a:rPr lang="en-US" dirty="0" smtClean="0"/>
              <a:t>curves instead of accuracy</a:t>
            </a:r>
            <a:endParaRPr lang="en-US" dirty="0"/>
          </a:p>
          <a:p>
            <a:r>
              <a:rPr lang="en-US" dirty="0"/>
              <a:t>Try different </a:t>
            </a:r>
            <a:r>
              <a:rPr lang="en-US" dirty="0" smtClean="0"/>
              <a:t>algorithms</a:t>
            </a:r>
          </a:p>
          <a:p>
            <a:pPr lvl="1"/>
            <a:r>
              <a:rPr lang="en-US" dirty="0"/>
              <a:t>Some algorithms as Support Vector Machines and Tree-Based algorithms </a:t>
            </a:r>
            <a:r>
              <a:rPr lang="en-US" dirty="0" smtClean="0"/>
              <a:t>may work better with </a:t>
            </a:r>
            <a:r>
              <a:rPr lang="en-US" dirty="0"/>
              <a:t>imbalanced classes.</a:t>
            </a:r>
          </a:p>
          <a:p>
            <a:endParaRPr lang="en-US" dirty="0"/>
          </a:p>
        </p:txBody>
      </p:sp>
      <p:sp>
        <p:nvSpPr>
          <p:cNvPr id="4" name="Slide Number Placeholder 3"/>
          <p:cNvSpPr>
            <a:spLocks noGrp="1"/>
          </p:cNvSpPr>
          <p:nvPr>
            <p:ph type="sldNum" sz="quarter" idx="12"/>
          </p:nvPr>
        </p:nvSpPr>
        <p:spPr/>
        <p:txBody>
          <a:bodyPr/>
          <a:lstStyle/>
          <a:p>
            <a:pPr>
              <a:defRPr/>
            </a:pPr>
            <a:fld id="{5D19FABE-2752-4AB0-9F65-50DED973DDD4}" type="slidenum">
              <a:rPr lang="en-US" smtClean="0"/>
              <a:pPr>
                <a:defRPr/>
              </a:pPr>
              <a:t>326</a:t>
            </a:fld>
            <a:endParaRPr lang="en-US"/>
          </a:p>
        </p:txBody>
      </p:sp>
    </p:spTree>
    <p:extLst>
      <p:ext uri="{BB962C8B-B14F-4D97-AF65-F5344CB8AC3E}">
        <p14:creationId xmlns:p14="http://schemas.microsoft.com/office/powerpoint/2010/main" val="1279876166"/>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66800" y="3733800"/>
            <a:ext cx="6324600" cy="1143000"/>
          </a:xfrm>
        </p:spPr>
        <p:txBody>
          <a:bodyPr/>
          <a:lstStyle/>
          <a:p>
            <a:r>
              <a:rPr lang="en-US" dirty="0" smtClean="0"/>
              <a:t>Python Implementation Demo</a:t>
            </a:r>
            <a:endParaRPr lang="en-US" dirty="0"/>
          </a:p>
        </p:txBody>
      </p:sp>
    </p:spTree>
    <p:extLst>
      <p:ext uri="{BB962C8B-B14F-4D97-AF65-F5344CB8AC3E}">
        <p14:creationId xmlns:p14="http://schemas.microsoft.com/office/powerpoint/2010/main" val="4151720365"/>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Logistic regression (Classification)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774281"/>
              </a:xfrm>
            </p:spPr>
            <p:txBody>
              <a:bodyPr>
                <a:normAutofit fontScale="62500" lnSpcReduction="20000"/>
              </a:bodyPr>
              <a:lstStyle/>
              <a:p>
                <a:r>
                  <a:rPr lang="en-US" sz="3450" b="1" dirty="0">
                    <a:solidFill>
                      <a:srgbClr val="0070C0"/>
                    </a:solidFill>
                  </a:rPr>
                  <a:t>Model</a:t>
                </a:r>
                <a:endParaRPr lang="en-US" sz="2400" b="1" dirty="0">
                  <a:solidFill>
                    <a:srgbClr val="0070C0"/>
                  </a:solidFill>
                </a:endParaRPr>
              </a:p>
              <a:p>
                <a:pPr marL="0" indent="0" algn="ctr">
                  <a:buNone/>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panose="02040503050406030204" pitchFamily="18" charset="0"/>
                          </a:rPr>
                        </m:ctrlPr>
                      </m:dPr>
                      <m:e>
                        <m:r>
                          <a:rPr lang="en-US" sz="2400" i="1" dirty="0">
                            <a:latin typeface="Cambria Math" panose="02040503050406030204" pitchFamily="18" charset="0"/>
                          </a:rPr>
                          <m:t>𝑌</m:t>
                        </m:r>
                        <m:r>
                          <a:rPr lang="en-US" sz="2400" i="1" dirty="0">
                            <a:latin typeface="Cambria Math" panose="02040503050406030204" pitchFamily="18" charset="0"/>
                          </a:rPr>
                          <m:t>=1</m:t>
                        </m:r>
                      </m:e>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2</m:t>
                            </m:r>
                          </m:sub>
                        </m:sSub>
                        <m:r>
                          <a:rPr lang="en-US" sz="2400" i="1" dirty="0">
                            <a:latin typeface="Cambria Math" panose="02040503050406030204" pitchFamily="18" charset="0"/>
                          </a:rPr>
                          <m:t>, ⋯,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𝑛</m:t>
                            </m:r>
                          </m:sub>
                        </m:sSub>
                      </m:e>
                    </m:d>
                    <m:r>
                      <a:rPr lang="en-US" sz="2400" i="1" dirty="0">
                        <a:latin typeface="Cambria Math" panose="02040503050406030204" pitchFamily="18" charset="0"/>
                        <a:ea typeface="Cambria Math" panose="02040503050406030204" pitchFamily="18" charset="0"/>
                      </a:rPr>
                      <m:t>=</m:t>
                    </m:r>
                    <m:f>
                      <m:fPr>
                        <m:ctrlPr>
                          <a:rPr lang="en-US" sz="2400" i="1" dirty="0">
                            <a:latin typeface="Cambria Math" panose="02040503050406030204" pitchFamily="18" charset="0"/>
                            <a:ea typeface="Cambria Math" panose="02040503050406030204" pitchFamily="18" charset="0"/>
                          </a:rPr>
                        </m:ctrlPr>
                      </m:fPr>
                      <m:num>
                        <m:r>
                          <a:rPr lang="en-US" sz="2400" i="1" dirty="0">
                            <a:latin typeface="Cambria Math" panose="02040503050406030204" pitchFamily="18" charset="0"/>
                            <a:ea typeface="Cambria Math" panose="02040503050406030204" pitchFamily="18" charset="0"/>
                          </a:rPr>
                          <m:t>1</m:t>
                        </m:r>
                      </m:num>
                      <m:den>
                        <m:r>
                          <a:rPr lang="en-US" sz="2400" i="1" dirty="0">
                            <a:latin typeface="Cambria Math" panose="02040503050406030204" pitchFamily="18" charset="0"/>
                            <a:ea typeface="Cambria Math" panose="02040503050406030204" pitchFamily="18" charset="0"/>
                          </a:rPr>
                          <m:t>1+</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𝑒</m:t>
                            </m:r>
                          </m:e>
                          <m:sup>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𝜃</m:t>
                                </m:r>
                              </m:e>
                              <m:sup>
                                <m:r>
                                  <a:rPr lang="en-US" sz="2400" i="1" dirty="0">
                                    <a:latin typeface="Cambria Math" panose="02040503050406030204" pitchFamily="18" charset="0"/>
                                    <a:ea typeface="Cambria Math" panose="02040503050406030204" pitchFamily="18" charset="0"/>
                                  </a:rPr>
                                  <m:t>⊤</m:t>
                                </m:r>
                              </m:sup>
                            </m:sSup>
                            <m:r>
                              <a:rPr lang="en-US" sz="2400" i="1" dirty="0">
                                <a:latin typeface="Cambria Math" panose="02040503050406030204" pitchFamily="18" charset="0"/>
                                <a:ea typeface="Cambria Math" panose="02040503050406030204" pitchFamily="18" charset="0"/>
                              </a:rPr>
                              <m:t>𝑥</m:t>
                            </m:r>
                          </m:sup>
                        </m:sSup>
                      </m:den>
                    </m:f>
                  </m:oMath>
                </a14:m>
                <a:r>
                  <a:rPr lang="en-US" sz="2400" dirty="0">
                    <a:ea typeface="Cambria Math" panose="02040503050406030204" pitchFamily="18" charset="0"/>
                  </a:rPr>
                  <a:t> </a:t>
                </a:r>
              </a:p>
              <a:p>
                <a:r>
                  <a:rPr lang="en-US" sz="3450" b="1" dirty="0">
                    <a:solidFill>
                      <a:srgbClr val="0070C0"/>
                    </a:solidFill>
                  </a:rPr>
                  <a:t>Cost function</a:t>
                </a:r>
              </a:p>
              <a:p>
                <a:pPr marL="0" indent="0">
                  <a:buNone/>
                </a:pP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𝐽</m:t>
                      </m:r>
                      <m:d>
                        <m:dPr>
                          <m:ctrlPr>
                            <a:rPr lang="en-US" sz="2400" i="1" dirty="0">
                              <a:latin typeface="Cambria Math" panose="02040503050406030204" pitchFamily="18" charset="0"/>
                            </a:rPr>
                          </m:ctrlPr>
                        </m:dPr>
                        <m:e>
                          <m:r>
                            <a:rPr lang="en-US" sz="2400" i="1" dirty="0">
                              <a:latin typeface="Cambria Math" panose="02040503050406030204" pitchFamily="18" charset="0"/>
                            </a:rPr>
                            <m:t>𝜃</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𝑚</m:t>
                          </m:r>
                        </m:den>
                      </m:f>
                      <m:nary>
                        <m:naryPr>
                          <m:chr m:val="∑"/>
                          <m:ctrlPr>
                            <a:rPr lang="en-US"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=1</m:t>
                          </m:r>
                        </m:sub>
                        <m:sup>
                          <m:r>
                            <a:rPr lang="en-US" sz="2400" i="1" dirty="0">
                              <a:latin typeface="Cambria Math" panose="02040503050406030204" pitchFamily="18" charset="0"/>
                            </a:rPr>
                            <m:t>𝑚</m:t>
                          </m:r>
                        </m:sup>
                        <m:e>
                          <m:r>
                            <m:rPr>
                              <m:sty m:val="p"/>
                            </m:rPr>
                            <a:rPr lang="en-US" sz="2400" dirty="0">
                              <a:latin typeface="Cambria Math" panose="02040503050406030204" pitchFamily="18" charset="0"/>
                            </a:rPr>
                            <m:t>Cost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𝑖</m:t>
                                  </m:r>
                                </m:e>
                              </m:d>
                            </m:sup>
                          </m:sSup>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𝑦</m:t>
                              </m:r>
                            </m:e>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p>
                          <m:r>
                            <a:rPr lang="en-US" sz="2400" i="1" dirty="0">
                              <a:latin typeface="Cambria Math" panose="02040503050406030204" pitchFamily="18" charset="0"/>
                            </a:rPr>
                            <m:t>))</m:t>
                          </m:r>
                        </m:e>
                      </m:nary>
                      <m:r>
                        <a:rPr lang="en-US" sz="2400" dirty="0">
                          <a:latin typeface="Cambria Math" panose="02040503050406030204" pitchFamily="18" charset="0"/>
                        </a:rPr>
                        <m:t>         </m:t>
                      </m:r>
                      <m:r>
                        <m:rPr>
                          <m:sty m:val="p"/>
                        </m:rPr>
                        <a:rPr lang="en-US" sz="2400" dirty="0">
                          <a:latin typeface="Cambria Math" panose="02040503050406030204" pitchFamily="18" charset="0"/>
                        </a:rPr>
                        <m:t>Cost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𝑦</m:t>
                      </m:r>
                      <m:r>
                        <a:rPr lang="en-US" sz="2400" i="1" dirty="0">
                          <a:latin typeface="Cambria Math" panose="02040503050406030204" pitchFamily="18" charset="0"/>
                        </a:rPr>
                        <m:t>)=</m:t>
                      </m:r>
                      <m:d>
                        <m:dPr>
                          <m:begChr m:val="{"/>
                          <m:endChr m:val=""/>
                          <m:ctrlPr>
                            <a:rPr lang="en-US" sz="2400" i="1" dirty="0">
                              <a:latin typeface="Cambria Math" panose="02040503050406030204" pitchFamily="18" charset="0"/>
                            </a:rPr>
                          </m:ctrlPr>
                        </m:dPr>
                        <m:e>
                          <m:eqArr>
                            <m:eqArrPr>
                              <m:ctrlPr>
                                <a:rPr lang="en-US" sz="2400" i="1" dirty="0">
                                  <a:latin typeface="Cambria Math" panose="02040503050406030204" pitchFamily="18" charset="0"/>
                                </a:rPr>
                              </m:ctrlPr>
                            </m:eqArrPr>
                            <m:e>
                              <m:r>
                                <a:rPr lang="en-US" sz="2400" i="1" dirty="0">
                                  <a:latin typeface="Cambria Math" panose="02040503050406030204" pitchFamily="18" charset="0"/>
                                </a:rPr>
                                <m:t>−</m:t>
                              </m:r>
                              <m:r>
                                <m:rPr>
                                  <m:sty m:val="p"/>
                                </m:rPr>
                                <a:rPr lang="en-US" sz="2400" dirty="0">
                                  <a:latin typeface="Cambria Math" panose="02040503050406030204" pitchFamily="18" charset="0"/>
                                </a:rPr>
                                <m:t>log</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dirty="0">
                                  <a:latin typeface="Cambria Math" panose="02040503050406030204" pitchFamily="18" charset="0"/>
                                </a:rPr>
                                <m:t>            </m:t>
                              </m:r>
                              <m:r>
                                <m:rPr>
                                  <m:sty m:val="p"/>
                                </m:rPr>
                                <a:rPr lang="en-US" sz="2400" dirty="0">
                                  <a:latin typeface="Cambria Math" panose="02040503050406030204" pitchFamily="18" charset="0"/>
                                </a:rPr>
                                <m:t>if</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=1</m:t>
                              </m:r>
                            </m:e>
                            <m:e>
                              <m:r>
                                <a:rPr lang="en-US" sz="2400" i="1" dirty="0">
                                  <a:latin typeface="Cambria Math" panose="02040503050406030204" pitchFamily="18" charset="0"/>
                                </a:rPr>
                                <m:t>−</m:t>
                              </m:r>
                              <m:r>
                                <m:rPr>
                                  <m:sty m:val="p"/>
                                </m:rPr>
                                <a:rPr lang="en-US" sz="2400" dirty="0">
                                  <a:latin typeface="Cambria Math" panose="02040503050406030204" pitchFamily="18" charset="0"/>
                                </a:rPr>
                                <m:t>log</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1−</m:t>
                                      </m:r>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i="1" dirty="0">
                                  <a:latin typeface="Cambria Math" panose="02040503050406030204" pitchFamily="18" charset="0"/>
                                </a:rPr>
                                <m:t>    </m:t>
                              </m:r>
                              <m:r>
                                <m:rPr>
                                  <m:sty m:val="p"/>
                                </m:rPr>
                                <a:rPr lang="en-US" sz="2400" dirty="0">
                                  <a:latin typeface="Cambria Math" panose="02040503050406030204" pitchFamily="18" charset="0"/>
                                </a:rPr>
                                <m:t>if</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=0</m:t>
                              </m:r>
                            </m:e>
                          </m:eqArr>
                        </m:e>
                      </m:d>
                    </m:oMath>
                  </m:oMathPara>
                </a14:m>
                <a:endParaRPr lang="en-US" sz="2400" dirty="0"/>
              </a:p>
              <a:p>
                <a:r>
                  <a:rPr lang="en-US" sz="3450" b="1" dirty="0">
                    <a:solidFill>
                      <a:srgbClr val="0070C0"/>
                    </a:solidFill>
                  </a:rPr>
                  <a:t>Learning</a:t>
                </a:r>
              </a:p>
              <a:p>
                <a:pPr marL="0" lvl="1" indent="0">
                  <a:spcBef>
                    <a:spcPts val="750"/>
                  </a:spcBef>
                  <a:buNone/>
                </a:pPr>
                <a:r>
                  <a:rPr lang="en-US" sz="2700" dirty="0"/>
                  <a:t>Gradient descent: </a:t>
                </a:r>
                <a:r>
                  <a:rPr lang="en-US" sz="2550" dirty="0"/>
                  <a:t>Repeat {</a:t>
                </a:r>
                <a14:m>
                  <m:oMath xmlns:m="http://schemas.openxmlformats.org/officeDocument/2006/math">
                    <m:sSub>
                      <m:sSubPr>
                        <m:ctrlPr>
                          <a:rPr lang="en-US" sz="2550" i="1">
                            <a:latin typeface="Cambria Math" panose="02040503050406030204" pitchFamily="18" charset="0"/>
                          </a:rPr>
                        </m:ctrlPr>
                      </m:sSubPr>
                      <m:e>
                        <m:r>
                          <a:rPr lang="en-US" sz="2550" i="1">
                            <a:latin typeface="Cambria Math" panose="02040503050406030204" pitchFamily="18" charset="0"/>
                          </a:rPr>
                          <m:t>𝜃</m:t>
                        </m:r>
                      </m:e>
                      <m:sub>
                        <m:r>
                          <a:rPr lang="en-US" sz="2550" i="1">
                            <a:latin typeface="Cambria Math" panose="02040503050406030204" pitchFamily="18" charset="0"/>
                          </a:rPr>
                          <m:t>𝑗</m:t>
                        </m:r>
                      </m:sub>
                    </m:sSub>
                    <m:r>
                      <a:rPr lang="en-US" sz="2550" i="1">
                        <a:latin typeface="Cambria Math" panose="02040503050406030204" pitchFamily="18" charset="0"/>
                      </a:rPr>
                      <m:t> ≔</m:t>
                    </m:r>
                    <m:sSub>
                      <m:sSubPr>
                        <m:ctrlPr>
                          <a:rPr lang="en-US" sz="2550" i="1">
                            <a:latin typeface="Cambria Math" panose="02040503050406030204" pitchFamily="18" charset="0"/>
                          </a:rPr>
                        </m:ctrlPr>
                      </m:sSubPr>
                      <m:e>
                        <m:r>
                          <a:rPr lang="en-US" sz="2550" i="1">
                            <a:latin typeface="Cambria Math" panose="02040503050406030204" pitchFamily="18" charset="0"/>
                          </a:rPr>
                          <m:t>𝜃</m:t>
                        </m:r>
                      </m:e>
                      <m:sub>
                        <m:r>
                          <a:rPr lang="en-US" sz="2550" i="1">
                            <a:latin typeface="Cambria Math" panose="02040503050406030204" pitchFamily="18" charset="0"/>
                          </a:rPr>
                          <m:t>𝑗</m:t>
                        </m:r>
                      </m:sub>
                    </m:sSub>
                    <m:r>
                      <a:rPr lang="en-US" sz="2550" i="1">
                        <a:latin typeface="Cambria Math" panose="02040503050406030204" pitchFamily="18" charset="0"/>
                      </a:rPr>
                      <m:t>−</m:t>
                    </m:r>
                    <m:r>
                      <a:rPr lang="en-US" sz="2550" i="1">
                        <a:latin typeface="Cambria Math" panose="02040503050406030204" pitchFamily="18" charset="0"/>
                      </a:rPr>
                      <m:t>𝛼</m:t>
                    </m:r>
                    <m:f>
                      <m:fPr>
                        <m:ctrlPr>
                          <a:rPr lang="en-US" sz="2550" i="1">
                            <a:latin typeface="Cambria Math" panose="02040503050406030204" pitchFamily="18" charset="0"/>
                          </a:rPr>
                        </m:ctrlPr>
                      </m:fPr>
                      <m:num>
                        <m:r>
                          <a:rPr lang="en-US" sz="2550" i="1">
                            <a:latin typeface="Cambria Math" panose="02040503050406030204" pitchFamily="18" charset="0"/>
                          </a:rPr>
                          <m:t>1</m:t>
                        </m:r>
                      </m:num>
                      <m:den>
                        <m:r>
                          <a:rPr lang="en-US" sz="2550" i="1">
                            <a:latin typeface="Cambria Math" panose="02040503050406030204" pitchFamily="18" charset="0"/>
                          </a:rPr>
                          <m:t>𝑚</m:t>
                        </m:r>
                      </m:den>
                    </m:f>
                    <m:nary>
                      <m:naryPr>
                        <m:chr m:val="∑"/>
                        <m:ctrlPr>
                          <a:rPr lang="en-US" sz="2550" i="1" dirty="0">
                            <a:latin typeface="Cambria Math" panose="02040503050406030204" pitchFamily="18" charset="0"/>
                          </a:rPr>
                        </m:ctrlPr>
                      </m:naryPr>
                      <m:sub>
                        <m:r>
                          <m:rPr>
                            <m:brk m:alnAt="23"/>
                          </m:rPr>
                          <a:rPr lang="en-US" sz="2550" i="1" dirty="0">
                            <a:latin typeface="Cambria Math" panose="02040503050406030204" pitchFamily="18" charset="0"/>
                          </a:rPr>
                          <m:t>𝑖</m:t>
                        </m:r>
                        <m:r>
                          <a:rPr lang="en-US" sz="2550" i="1" dirty="0">
                            <a:latin typeface="Cambria Math" panose="02040503050406030204" pitchFamily="18" charset="0"/>
                          </a:rPr>
                          <m:t>=1</m:t>
                        </m:r>
                      </m:sub>
                      <m:sup>
                        <m:r>
                          <a:rPr lang="en-US" sz="2550" i="1" dirty="0">
                            <a:latin typeface="Cambria Math" panose="02040503050406030204" pitchFamily="18" charset="0"/>
                          </a:rPr>
                          <m:t>𝑚</m:t>
                        </m:r>
                      </m:sup>
                      <m:e>
                        <m:d>
                          <m:dPr>
                            <m:ctrlPr>
                              <a:rPr lang="en-US" sz="2550" i="1" dirty="0">
                                <a:latin typeface="Cambria Math" panose="02040503050406030204" pitchFamily="18" charset="0"/>
                              </a:rPr>
                            </m:ctrlPr>
                          </m:dPr>
                          <m:e>
                            <m:sSub>
                              <m:sSubPr>
                                <m:ctrlPr>
                                  <a:rPr lang="en-US" sz="2550" i="1" dirty="0">
                                    <a:latin typeface="Cambria Math" panose="02040503050406030204" pitchFamily="18" charset="0"/>
                                  </a:rPr>
                                </m:ctrlPr>
                              </m:sSubPr>
                              <m:e>
                                <m:r>
                                  <a:rPr lang="en-US" sz="2550" i="1" dirty="0">
                                    <a:latin typeface="Cambria Math" panose="02040503050406030204" pitchFamily="18" charset="0"/>
                                  </a:rPr>
                                  <m:t>h</m:t>
                                </m:r>
                              </m:e>
                              <m:sub>
                                <m:r>
                                  <a:rPr lang="en-US" sz="2550" i="1" dirty="0">
                                    <a:latin typeface="Cambria Math" panose="02040503050406030204" pitchFamily="18" charset="0"/>
                                  </a:rPr>
                                  <m:t>𝜃</m:t>
                                </m:r>
                              </m:sub>
                            </m:sSub>
                            <m:d>
                              <m:dPr>
                                <m:ctrlPr>
                                  <a:rPr lang="en-US" sz="2550" i="1" dirty="0">
                                    <a:latin typeface="Cambria Math" panose="02040503050406030204" pitchFamily="18" charset="0"/>
                                  </a:rPr>
                                </m:ctrlPr>
                              </m:dPr>
                              <m:e>
                                <m:sSup>
                                  <m:sSupPr>
                                    <m:ctrlPr>
                                      <a:rPr lang="en-US" sz="2550" i="1" dirty="0">
                                        <a:latin typeface="Cambria Math" panose="02040503050406030204" pitchFamily="18" charset="0"/>
                                      </a:rPr>
                                    </m:ctrlPr>
                                  </m:sSupPr>
                                  <m:e>
                                    <m:r>
                                      <a:rPr lang="en-US" sz="2550" i="1" dirty="0">
                                        <a:latin typeface="Cambria Math" panose="02040503050406030204" pitchFamily="18" charset="0"/>
                                      </a:rPr>
                                      <m:t>𝑥</m:t>
                                    </m:r>
                                  </m:e>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p>
                              </m:e>
                            </m:d>
                            <m:r>
                              <a:rPr lang="en-US" sz="2550" i="1" dirty="0">
                                <a:latin typeface="Cambria Math" panose="02040503050406030204" pitchFamily="18" charset="0"/>
                              </a:rPr>
                              <m:t>−</m:t>
                            </m:r>
                            <m:sSup>
                              <m:sSupPr>
                                <m:ctrlPr>
                                  <a:rPr lang="en-US" sz="2550" i="1" dirty="0">
                                    <a:latin typeface="Cambria Math" panose="02040503050406030204" pitchFamily="18" charset="0"/>
                                  </a:rPr>
                                </m:ctrlPr>
                              </m:sSupPr>
                              <m:e>
                                <m:r>
                                  <a:rPr lang="en-US" sz="2550" i="1" dirty="0">
                                    <a:latin typeface="Cambria Math" panose="02040503050406030204" pitchFamily="18" charset="0"/>
                                  </a:rPr>
                                  <m:t>𝑦</m:t>
                                </m:r>
                              </m:e>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p>
                          </m:e>
                        </m:d>
                      </m:e>
                    </m:nary>
                    <m:sSubSup>
                      <m:sSubSupPr>
                        <m:ctrlPr>
                          <a:rPr lang="en-US" sz="2550" i="1" dirty="0">
                            <a:latin typeface="Cambria Math" panose="02040503050406030204" pitchFamily="18" charset="0"/>
                          </a:rPr>
                        </m:ctrlPr>
                      </m:sSubSupPr>
                      <m:e>
                        <m:r>
                          <a:rPr lang="en-US" sz="2550" i="1" dirty="0">
                            <a:latin typeface="Cambria Math" panose="02040503050406030204" pitchFamily="18" charset="0"/>
                          </a:rPr>
                          <m:t>𝑥</m:t>
                        </m:r>
                      </m:e>
                      <m:sub>
                        <m:r>
                          <a:rPr lang="en-US" sz="2550" i="1" dirty="0">
                            <a:latin typeface="Cambria Math" panose="02040503050406030204" pitchFamily="18" charset="0"/>
                          </a:rPr>
                          <m:t>𝑗</m:t>
                        </m:r>
                      </m:sub>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bSup>
                  </m:oMath>
                </a14:m>
                <a:r>
                  <a:rPr lang="en-US" sz="2550" dirty="0"/>
                  <a:t>}</a:t>
                </a:r>
              </a:p>
              <a:p>
                <a:pPr marL="0" indent="0">
                  <a:buNone/>
                </a:pPr>
                <a:endParaRPr lang="en-US" sz="2850" b="1" dirty="0">
                  <a:solidFill>
                    <a:srgbClr val="0070C0"/>
                  </a:solidFill>
                </a:endParaRPr>
              </a:p>
              <a:p>
                <a:r>
                  <a:rPr lang="en-US" sz="3450" b="1" dirty="0">
                    <a:solidFill>
                      <a:srgbClr val="0070C0"/>
                    </a:solidFill>
                  </a:rPr>
                  <a:t>Inference</a:t>
                </a:r>
                <a:endParaRPr lang="en-US" sz="2400" b="1" dirty="0">
                  <a:solidFill>
                    <a:srgbClr val="0070C0"/>
                  </a:solidFill>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𝑌</m:t>
                          </m:r>
                        </m:e>
                      </m:acc>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m:rPr>
                                  <m:sty m:val="p"/>
                                </m:rPr>
                                <a:rPr lang="en-US" sz="2400" dirty="0">
                                  <a:latin typeface="Cambria Math" panose="02040503050406030204" pitchFamily="18" charset="0"/>
                                </a:rPr>
                                <m:t>test</m:t>
                              </m:r>
                            </m:sup>
                          </m:sSup>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1+</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𝑒</m:t>
                              </m:r>
                            </m:e>
                            <m:sup>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𝜃</m:t>
                                  </m:r>
                                </m:e>
                                <m:sup>
                                  <m:r>
                                    <a:rPr lang="en-US" sz="2400" i="1" dirty="0">
                                      <a:latin typeface="Cambria Math" panose="02040503050406030204" pitchFamily="18" charset="0"/>
                                    </a:rPr>
                                    <m:t>⊤</m:t>
                                  </m:r>
                                </m:sup>
                              </m:sSup>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m:rPr>
                                      <m:sty m:val="p"/>
                                    </m:rPr>
                                    <a:rPr lang="en-US" sz="2400" dirty="0">
                                      <a:latin typeface="Cambria Math" panose="02040503050406030204" pitchFamily="18" charset="0"/>
                                    </a:rPr>
                                    <m:t>test</m:t>
                                  </m:r>
                                </m:sup>
                              </m:sSup>
                            </m:sup>
                          </m:sSup>
                        </m:den>
                      </m:f>
                    </m:oMath>
                  </m:oMathPara>
                </a14:m>
                <a:endParaRPr lang="en-US" sz="2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7886700" cy="3774281"/>
              </a:xfrm>
              <a:blipFill rotWithShape="0">
                <a:blip r:embed="rId3"/>
                <a:stretch>
                  <a:fillRect l="-850" t="-27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328</a:t>
            </a:fld>
            <a:endParaRPr lang="en-US"/>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741920" y="3000240"/>
              <a:ext cx="1428840" cy="2858040"/>
            </p14:xfrm>
          </p:contentPart>
        </mc:Choice>
        <mc:Fallback xmlns="">
          <p:pic>
            <p:nvPicPr>
              <p:cNvPr id="5" name="Ink 4"/>
              <p:cNvPicPr/>
              <p:nvPr/>
            </p:nvPicPr>
            <p:blipFill>
              <a:blip r:embed="rId5"/>
              <a:stretch>
                <a:fillRect/>
              </a:stretch>
            </p:blipFill>
            <p:spPr>
              <a:xfrm>
                <a:off x="4732560" y="2990880"/>
                <a:ext cx="1447560" cy="2876760"/>
              </a:xfrm>
              <a:prstGeom prst="rect">
                <a:avLst/>
              </a:prstGeom>
            </p:spPr>
          </p:pic>
        </mc:Fallback>
      </mc:AlternateContent>
    </p:spTree>
    <p:extLst>
      <p:ext uri="{BB962C8B-B14F-4D97-AF65-F5344CB8AC3E}">
        <p14:creationId xmlns:p14="http://schemas.microsoft.com/office/powerpoint/2010/main" val="1826152308"/>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622180"/>
            <a:ext cx="7924799" cy="503758"/>
          </a:xfrm>
          <a:prstGeom prst="rect">
            <a:avLst/>
          </a:prstGeom>
        </p:spPr>
        <p:txBody>
          <a:bodyPr vert="horz" wrap="square" lIns="0" tIns="11206" rIns="0" bIns="0" rtlCol="0" anchor="ctr">
            <a:spAutoFit/>
          </a:bodyPr>
          <a:lstStyle/>
          <a:p>
            <a:pPr marL="11206">
              <a:spcBef>
                <a:spcPts val="88"/>
              </a:spcBef>
            </a:pPr>
            <a:r>
              <a:rPr spc="-4" dirty="0"/>
              <a:t>Generative </a:t>
            </a:r>
            <a:r>
              <a:rPr dirty="0"/>
              <a:t>vs. </a:t>
            </a:r>
            <a:r>
              <a:rPr spc="-4" dirty="0"/>
              <a:t>Discriminative</a:t>
            </a:r>
            <a:r>
              <a:rPr spc="35" dirty="0"/>
              <a:t> </a:t>
            </a:r>
            <a:r>
              <a:rPr spc="-4" dirty="0"/>
              <a:t>Classifiers</a:t>
            </a:r>
          </a:p>
        </p:txBody>
      </p:sp>
      <p:sp>
        <p:nvSpPr>
          <p:cNvPr id="3" name="object 3"/>
          <p:cNvSpPr txBox="1"/>
          <p:nvPr/>
        </p:nvSpPr>
        <p:spPr>
          <a:xfrm>
            <a:off x="1011585" y="1508312"/>
            <a:ext cx="6612591" cy="3019447"/>
          </a:xfrm>
          <a:prstGeom prst="rect">
            <a:avLst/>
          </a:prstGeom>
        </p:spPr>
        <p:txBody>
          <a:bodyPr vert="horz" wrap="square" lIns="0" tIns="11206" rIns="0" bIns="0" rtlCol="0">
            <a:spAutoFit/>
          </a:bodyPr>
          <a:lstStyle/>
          <a:p>
            <a:pPr marL="11206">
              <a:spcBef>
                <a:spcPts val="88"/>
              </a:spcBef>
            </a:pPr>
            <a:r>
              <a:rPr sz="1765" spc="-9" dirty="0">
                <a:latin typeface="Arial"/>
                <a:cs typeface="Arial"/>
              </a:rPr>
              <a:t>Training </a:t>
            </a:r>
            <a:r>
              <a:rPr sz="1765" spc="-4" dirty="0">
                <a:latin typeface="Arial"/>
                <a:cs typeface="Arial"/>
              </a:rPr>
              <a:t>classifiers </a:t>
            </a:r>
            <a:r>
              <a:rPr sz="1765" dirty="0">
                <a:latin typeface="Arial"/>
                <a:cs typeface="Arial"/>
              </a:rPr>
              <a:t>involves </a:t>
            </a:r>
            <a:r>
              <a:rPr sz="1765" spc="-4" dirty="0">
                <a:latin typeface="Arial"/>
                <a:cs typeface="Arial"/>
              </a:rPr>
              <a:t>estimating f: </a:t>
            </a:r>
            <a:r>
              <a:rPr sz="1765" dirty="0">
                <a:latin typeface="Arial"/>
                <a:cs typeface="Arial"/>
              </a:rPr>
              <a:t>X </a:t>
            </a:r>
            <a:r>
              <a:rPr sz="1765" spc="-865" dirty="0" smtClean="0">
                <a:latin typeface="Wingdings"/>
                <a:cs typeface="Wingdings"/>
              </a:rPr>
              <a:t></a:t>
            </a:r>
            <a:r>
              <a:rPr lang="en-IN" sz="1765" spc="-865" dirty="0" smtClean="0">
                <a:latin typeface="Wingdings"/>
                <a:cs typeface="Wingdings"/>
              </a:rPr>
              <a:t> </a:t>
            </a:r>
            <a:r>
              <a:rPr sz="1765" spc="-115" dirty="0" smtClean="0">
                <a:latin typeface="Arial"/>
                <a:cs typeface="Arial"/>
              </a:rPr>
              <a:t>Y</a:t>
            </a:r>
            <a:r>
              <a:rPr sz="1765" spc="-115" dirty="0">
                <a:latin typeface="Arial"/>
                <a:cs typeface="Arial"/>
              </a:rPr>
              <a:t>, </a:t>
            </a:r>
            <a:r>
              <a:rPr sz="1765" dirty="0">
                <a:latin typeface="Arial"/>
                <a:cs typeface="Arial"/>
              </a:rPr>
              <a:t>or</a:t>
            </a:r>
            <a:r>
              <a:rPr sz="1765" spc="115" dirty="0">
                <a:latin typeface="Arial"/>
                <a:cs typeface="Arial"/>
              </a:rPr>
              <a:t> </a:t>
            </a:r>
            <a:r>
              <a:rPr sz="1765" spc="-4" dirty="0">
                <a:latin typeface="Arial"/>
                <a:cs typeface="Arial"/>
              </a:rPr>
              <a:t>P(Y|X)</a:t>
            </a:r>
            <a:endParaRPr sz="1765" dirty="0">
              <a:latin typeface="Arial"/>
              <a:cs typeface="Arial"/>
            </a:endParaRPr>
          </a:p>
          <a:p>
            <a:pPr>
              <a:spcBef>
                <a:spcPts val="35"/>
              </a:spcBef>
            </a:pPr>
            <a:endParaRPr sz="1809" dirty="0">
              <a:latin typeface="Times New Roman"/>
              <a:cs typeface="Times New Roman"/>
            </a:endParaRPr>
          </a:p>
          <a:p>
            <a:pPr marL="11206"/>
            <a:r>
              <a:rPr sz="1765" spc="-4" dirty="0">
                <a:latin typeface="Arial"/>
                <a:cs typeface="Arial"/>
              </a:rPr>
              <a:t>Generative classifiers (e.g., Naïve</a:t>
            </a:r>
            <a:r>
              <a:rPr sz="1765" spc="4" dirty="0">
                <a:latin typeface="Arial"/>
                <a:cs typeface="Arial"/>
              </a:rPr>
              <a:t> </a:t>
            </a:r>
            <a:r>
              <a:rPr sz="1765" dirty="0">
                <a:latin typeface="Arial"/>
                <a:cs typeface="Arial"/>
              </a:rPr>
              <a:t>Bayes)</a:t>
            </a:r>
          </a:p>
          <a:p>
            <a:pPr marL="414640" indent="-403433">
              <a:buChar char="•"/>
              <a:tabLst>
                <a:tab pos="414079" algn="l"/>
                <a:tab pos="414640" algn="l"/>
              </a:tabLst>
            </a:pPr>
            <a:r>
              <a:rPr sz="1765" dirty="0">
                <a:latin typeface="Arial"/>
                <a:cs typeface="Arial"/>
              </a:rPr>
              <a:t>Assume some </a:t>
            </a:r>
            <a:r>
              <a:rPr sz="1765" spc="-4" dirty="0">
                <a:latin typeface="Arial"/>
                <a:cs typeface="Arial"/>
              </a:rPr>
              <a:t>functional form for P(X|Y), </a:t>
            </a:r>
            <a:r>
              <a:rPr sz="1765" dirty="0">
                <a:latin typeface="Arial"/>
                <a:cs typeface="Arial"/>
              </a:rPr>
              <a:t>P(X)</a:t>
            </a:r>
          </a:p>
          <a:p>
            <a:pPr marL="414640" indent="-403433">
              <a:buChar char="•"/>
              <a:tabLst>
                <a:tab pos="414079" algn="l"/>
                <a:tab pos="414640" algn="l"/>
              </a:tabLst>
            </a:pPr>
            <a:r>
              <a:rPr sz="1765" spc="-4" dirty="0">
                <a:latin typeface="Arial"/>
                <a:cs typeface="Arial"/>
              </a:rPr>
              <a:t>Estimate parameters </a:t>
            </a:r>
            <a:r>
              <a:rPr sz="1765" dirty="0">
                <a:latin typeface="Arial"/>
                <a:cs typeface="Arial"/>
              </a:rPr>
              <a:t>of </a:t>
            </a:r>
            <a:r>
              <a:rPr sz="1765" spc="-4" dirty="0">
                <a:latin typeface="Arial"/>
                <a:cs typeface="Arial"/>
              </a:rPr>
              <a:t>P(X|Y), </a:t>
            </a:r>
            <a:r>
              <a:rPr sz="1765" dirty="0">
                <a:latin typeface="Arial"/>
                <a:cs typeface="Arial"/>
              </a:rPr>
              <a:t>P(X) </a:t>
            </a:r>
            <a:r>
              <a:rPr sz="1765" spc="-4" dirty="0">
                <a:latin typeface="Arial"/>
                <a:cs typeface="Arial"/>
              </a:rPr>
              <a:t>directly from training</a:t>
            </a:r>
            <a:r>
              <a:rPr sz="1765" spc="88" dirty="0">
                <a:latin typeface="Arial"/>
                <a:cs typeface="Arial"/>
              </a:rPr>
              <a:t> </a:t>
            </a:r>
            <a:r>
              <a:rPr sz="1765" spc="-4" dirty="0">
                <a:latin typeface="Arial"/>
                <a:cs typeface="Arial"/>
              </a:rPr>
              <a:t>data</a:t>
            </a:r>
            <a:endParaRPr sz="1765" dirty="0">
              <a:latin typeface="Arial"/>
              <a:cs typeface="Arial"/>
            </a:endParaRPr>
          </a:p>
          <a:p>
            <a:pPr marL="414640" indent="-403433">
              <a:buChar char="•"/>
              <a:tabLst>
                <a:tab pos="414079" algn="l"/>
                <a:tab pos="414640" algn="l"/>
              </a:tabLst>
            </a:pPr>
            <a:r>
              <a:rPr sz="1765" dirty="0">
                <a:latin typeface="Arial"/>
                <a:cs typeface="Arial"/>
              </a:rPr>
              <a:t>Use Bayes rule </a:t>
            </a:r>
            <a:r>
              <a:rPr sz="1765" spc="-4" dirty="0">
                <a:latin typeface="Arial"/>
                <a:cs typeface="Arial"/>
              </a:rPr>
              <a:t>to calculate P(Y|X=</a:t>
            </a:r>
            <a:r>
              <a:rPr sz="1765" dirty="0">
                <a:latin typeface="Arial"/>
                <a:cs typeface="Arial"/>
              </a:rPr>
              <a:t> x</a:t>
            </a:r>
            <a:r>
              <a:rPr sz="1721" baseline="-21367" dirty="0">
                <a:latin typeface="Arial"/>
                <a:cs typeface="Arial"/>
              </a:rPr>
              <a:t>i</a:t>
            </a:r>
            <a:r>
              <a:rPr sz="1765" dirty="0">
                <a:latin typeface="Arial"/>
                <a:cs typeface="Arial"/>
              </a:rPr>
              <a:t>)</a:t>
            </a:r>
          </a:p>
          <a:p>
            <a:pPr>
              <a:spcBef>
                <a:spcPts val="40"/>
              </a:spcBef>
              <a:buFont typeface="Arial"/>
              <a:buChar char="•"/>
            </a:pPr>
            <a:endParaRPr sz="1809" dirty="0">
              <a:latin typeface="Times New Roman"/>
              <a:cs typeface="Times New Roman"/>
            </a:endParaRPr>
          </a:p>
          <a:p>
            <a:pPr marL="11206"/>
            <a:r>
              <a:rPr sz="1765" spc="-4" dirty="0">
                <a:latin typeface="Arial"/>
                <a:cs typeface="Arial"/>
              </a:rPr>
              <a:t>Discriminative classifiers (e.g., Logistic</a:t>
            </a:r>
            <a:r>
              <a:rPr sz="1765" spc="4" dirty="0">
                <a:latin typeface="Arial"/>
                <a:cs typeface="Arial"/>
              </a:rPr>
              <a:t> </a:t>
            </a:r>
            <a:r>
              <a:rPr sz="1765" dirty="0">
                <a:latin typeface="Arial"/>
                <a:cs typeface="Arial"/>
              </a:rPr>
              <a:t>regression)</a:t>
            </a:r>
          </a:p>
          <a:p>
            <a:pPr>
              <a:spcBef>
                <a:spcPts val="35"/>
              </a:spcBef>
            </a:pPr>
            <a:endParaRPr sz="1809" dirty="0">
              <a:latin typeface="Times New Roman"/>
              <a:cs typeface="Times New Roman"/>
            </a:endParaRPr>
          </a:p>
          <a:p>
            <a:pPr marL="414640" indent="-403433">
              <a:buChar char="•"/>
              <a:tabLst>
                <a:tab pos="414079" algn="l"/>
                <a:tab pos="414640" algn="l"/>
              </a:tabLst>
            </a:pPr>
            <a:r>
              <a:rPr sz="1765" dirty="0">
                <a:latin typeface="Arial"/>
                <a:cs typeface="Arial"/>
              </a:rPr>
              <a:t>Assume some </a:t>
            </a:r>
            <a:r>
              <a:rPr sz="1765" spc="-4" dirty="0">
                <a:latin typeface="Arial"/>
                <a:cs typeface="Arial"/>
              </a:rPr>
              <a:t>functional form for P(Y|X)</a:t>
            </a:r>
            <a:endParaRPr sz="1765" dirty="0">
              <a:latin typeface="Arial"/>
              <a:cs typeface="Arial"/>
            </a:endParaRPr>
          </a:p>
          <a:p>
            <a:pPr marL="414640" indent="-403433">
              <a:buChar char="•"/>
              <a:tabLst>
                <a:tab pos="414079" algn="l"/>
                <a:tab pos="414640" algn="l"/>
              </a:tabLst>
            </a:pPr>
            <a:r>
              <a:rPr sz="1765" spc="-4" dirty="0">
                <a:latin typeface="Arial"/>
                <a:cs typeface="Arial"/>
              </a:rPr>
              <a:t>Estimate parameters </a:t>
            </a:r>
            <a:r>
              <a:rPr sz="1765" dirty="0">
                <a:latin typeface="Arial"/>
                <a:cs typeface="Arial"/>
              </a:rPr>
              <a:t>of </a:t>
            </a:r>
            <a:r>
              <a:rPr sz="1765" spc="-4" dirty="0">
                <a:latin typeface="Arial"/>
                <a:cs typeface="Arial"/>
              </a:rPr>
              <a:t>P(Y|X) directly from training</a:t>
            </a:r>
            <a:r>
              <a:rPr sz="1765" spc="40" dirty="0">
                <a:latin typeface="Arial"/>
                <a:cs typeface="Arial"/>
              </a:rPr>
              <a:t> </a:t>
            </a:r>
            <a:r>
              <a:rPr sz="1765" spc="-4" dirty="0">
                <a:latin typeface="Arial"/>
                <a:cs typeface="Arial"/>
              </a:rPr>
              <a:t>data</a:t>
            </a:r>
            <a:endParaRPr sz="1765" dirty="0">
              <a:latin typeface="Arial"/>
              <a:cs typeface="Arial"/>
            </a:endParaRPr>
          </a:p>
        </p:txBody>
      </p:sp>
    </p:spTree>
    <p:extLst>
      <p:ext uri="{BB962C8B-B14F-4D97-AF65-F5344CB8AC3E}">
        <p14:creationId xmlns:p14="http://schemas.microsoft.com/office/powerpoint/2010/main" val="1073488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98"/>
          <p:cNvSpPr txBox="1">
            <a:spLocks noGrp="1"/>
          </p:cNvSpPr>
          <p:nvPr>
            <p:ph type="title"/>
          </p:nvPr>
        </p:nvSpPr>
        <p:spPr>
          <a:xfrm>
            <a:off x="76200" y="642938"/>
            <a:ext cx="8229600" cy="487362"/>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r>
              <a:rPr lang="en-US" dirty="0" smtClean="0"/>
              <a:t>Regression Example</a:t>
            </a:r>
            <a:endParaRPr lang="en-US" dirty="0"/>
          </a:p>
        </p:txBody>
      </p:sp>
      <p:sp>
        <p:nvSpPr>
          <p:cNvPr id="1318" name="Google Shape;1318;p98"/>
          <p:cNvSpPr txBox="1">
            <a:spLocks noGrp="1"/>
          </p:cNvSpPr>
          <p:nvPr>
            <p:ph type="body" idx="1"/>
          </p:nvPr>
        </p:nvSpPr>
        <p:spPr>
          <a:xfrm>
            <a:off x="457200" y="1447800"/>
            <a:ext cx="8229600" cy="4144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Font typeface="Arial" panose="020B0604020202020204"/>
              <a:buChar char="•"/>
            </a:pPr>
            <a:r>
              <a:rPr lang="en-US" sz="2400"/>
              <a:t>Apply a prediction function to a feature representation of the image to get the desired output:</a:t>
            </a:r>
            <a:br>
              <a:rPr lang="en-US" sz="2400"/>
            </a:br>
            <a:endParaRPr sz="2400"/>
          </a:p>
          <a:p>
            <a:pPr marL="342900" lvl="0" indent="-342900" algn="l" rtl="0">
              <a:spcBef>
                <a:spcPts val="1200"/>
              </a:spcBef>
              <a:spcAft>
                <a:spcPts val="0"/>
              </a:spcAft>
              <a:buClr>
                <a:srgbClr val="0000FF"/>
              </a:buClr>
              <a:buSzPts val="2400"/>
              <a:buFont typeface="Arial" panose="020B0604020202020204"/>
              <a:buNone/>
            </a:pPr>
            <a:r>
              <a:rPr lang="en-US" sz="2400">
                <a:solidFill>
                  <a:srgbClr val="0000FF"/>
                </a:solidFill>
              </a:rPr>
              <a:t>			</a:t>
            </a:r>
            <a:r>
              <a:rPr lang="en-US" sz="6000">
                <a:solidFill>
                  <a:srgbClr val="0000FF"/>
                </a:solidFill>
              </a:rPr>
              <a:t>f(    ) = “apple”</a:t>
            </a:r>
          </a:p>
          <a:p>
            <a:pPr marL="342900" lvl="0" indent="-342900" algn="l" rtl="0">
              <a:spcBef>
                <a:spcPts val="1200"/>
              </a:spcBef>
              <a:spcAft>
                <a:spcPts val="0"/>
              </a:spcAft>
              <a:buClr>
                <a:srgbClr val="0000FF"/>
              </a:buClr>
              <a:buSzPts val="6000"/>
              <a:buFont typeface="Arial" panose="020B0604020202020204"/>
              <a:buNone/>
            </a:pPr>
            <a:r>
              <a:rPr lang="en-US" sz="6000">
                <a:solidFill>
                  <a:srgbClr val="0000FF"/>
                </a:solidFill>
              </a:rPr>
              <a:t>			f(    ) = “tomato”</a:t>
            </a:r>
          </a:p>
          <a:p>
            <a:pPr marL="342900" lvl="0" indent="-342900" algn="l" rtl="0">
              <a:spcBef>
                <a:spcPts val="1200"/>
              </a:spcBef>
              <a:spcAft>
                <a:spcPts val="0"/>
              </a:spcAft>
              <a:buClr>
                <a:srgbClr val="0000FF"/>
              </a:buClr>
              <a:buSzPts val="6000"/>
              <a:buFont typeface="Arial" panose="020B0604020202020204"/>
              <a:buNone/>
            </a:pPr>
            <a:r>
              <a:rPr lang="en-US" sz="6000">
                <a:solidFill>
                  <a:srgbClr val="0000FF"/>
                </a:solidFill>
              </a:rPr>
              <a:t>			f(    ) = “cow”</a:t>
            </a:r>
          </a:p>
          <a:p>
            <a:pPr marL="342900" lvl="0" indent="-342900" algn="l" rtl="0">
              <a:spcBef>
                <a:spcPts val="640"/>
              </a:spcBef>
              <a:spcAft>
                <a:spcPts val="0"/>
              </a:spcAft>
              <a:buClr>
                <a:schemeClr val="dk1"/>
              </a:buClr>
              <a:buSzPts val="3200"/>
              <a:buFont typeface="Arial" panose="020B0604020202020204"/>
              <a:buNone/>
            </a:pPr>
            <a:endParaRPr lang="en-US" sz="6000">
              <a:solidFill>
                <a:srgbClr val="0000FF"/>
              </a:solidFill>
            </a:endParaRPr>
          </a:p>
          <a:p>
            <a:pPr marL="342900" lvl="0" indent="-342900" algn="l" rtl="0">
              <a:spcBef>
                <a:spcPts val="640"/>
              </a:spcBef>
              <a:spcAft>
                <a:spcPts val="0"/>
              </a:spcAft>
              <a:buClr>
                <a:schemeClr val="dk1"/>
              </a:buClr>
              <a:buSzPts val="3200"/>
              <a:buFont typeface="Arial" panose="020B0604020202020204"/>
              <a:buNone/>
            </a:pPr>
            <a:endParaRPr lang="en-US" sz="6000">
              <a:solidFill>
                <a:srgbClr val="0000FF"/>
              </a:solidFill>
            </a:endParaRPr>
          </a:p>
          <a:p>
            <a:pPr marL="342900" lvl="0" indent="-342900" algn="l" rtl="0">
              <a:spcBef>
                <a:spcPts val="640"/>
              </a:spcBef>
              <a:spcAft>
                <a:spcPts val="0"/>
              </a:spcAft>
              <a:buClr>
                <a:schemeClr val="dk1"/>
              </a:buClr>
              <a:buSzPts val="3200"/>
              <a:buFont typeface="Arial" panose="020B0604020202020204"/>
              <a:buNone/>
            </a:pPr>
            <a:endParaRPr lang="en-US" sz="6000">
              <a:solidFill>
                <a:srgbClr val="0000FF"/>
              </a:solidFill>
            </a:endParaRPr>
          </a:p>
        </p:txBody>
      </p:sp>
      <p:pic>
        <p:nvPicPr>
          <p:cNvPr id="1319" name="Google Shape;1319;p98"/>
          <p:cNvPicPr preferRelativeResize="0"/>
          <p:nvPr/>
        </p:nvPicPr>
        <p:blipFill rotWithShape="1">
          <a:blip r:embed="rId3"/>
          <a:srcRect/>
          <a:stretch>
            <a:fillRect/>
          </a:stretch>
        </p:blipFill>
        <p:spPr>
          <a:xfrm>
            <a:off x="2853690" y="2895600"/>
            <a:ext cx="762000" cy="749300"/>
          </a:xfrm>
          <a:prstGeom prst="rect">
            <a:avLst/>
          </a:prstGeom>
          <a:noFill/>
          <a:ln>
            <a:noFill/>
          </a:ln>
        </p:spPr>
      </p:pic>
      <p:pic>
        <p:nvPicPr>
          <p:cNvPr id="1320" name="Google Shape;1320;p98"/>
          <p:cNvPicPr preferRelativeResize="0"/>
          <p:nvPr/>
        </p:nvPicPr>
        <p:blipFill rotWithShape="1">
          <a:blip r:embed="rId4"/>
          <a:srcRect/>
          <a:stretch>
            <a:fillRect/>
          </a:stretch>
        </p:blipFill>
        <p:spPr>
          <a:xfrm>
            <a:off x="2861310" y="3962400"/>
            <a:ext cx="774700" cy="749300"/>
          </a:xfrm>
          <a:prstGeom prst="rect">
            <a:avLst/>
          </a:prstGeom>
          <a:noFill/>
          <a:ln>
            <a:noFill/>
          </a:ln>
        </p:spPr>
      </p:pic>
      <p:pic>
        <p:nvPicPr>
          <p:cNvPr id="1321" name="Google Shape;1321;p98"/>
          <p:cNvPicPr preferRelativeResize="0"/>
          <p:nvPr/>
        </p:nvPicPr>
        <p:blipFill rotWithShape="1">
          <a:blip r:embed="rId5"/>
          <a:srcRect/>
          <a:stretch>
            <a:fillRect/>
          </a:stretch>
        </p:blipFill>
        <p:spPr>
          <a:xfrm>
            <a:off x="2861310" y="5029200"/>
            <a:ext cx="774700" cy="762000"/>
          </a:xfrm>
          <a:prstGeom prst="rect">
            <a:avLst/>
          </a:prstGeom>
          <a:noFill/>
          <a:ln>
            <a:noFill/>
          </a:ln>
        </p:spPr>
      </p:pic>
      <p:sp>
        <p:nvSpPr>
          <p:cNvPr id="1322" name="Google Shape;1322;p98"/>
          <p:cNvSpPr txBox="1"/>
          <p:nvPr/>
        </p:nvSpPr>
        <p:spPr>
          <a:xfrm>
            <a:off x="76200" y="6551612"/>
            <a:ext cx="1812925" cy="276225"/>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Font typeface="Arial" panose="020B0604020202020204"/>
              <a:buNone/>
            </a:pPr>
            <a:r>
              <a:rPr lang="en-US" sz="1200" kern="0" dirty="0">
                <a:solidFill>
                  <a:srgbClr val="A5A5A5"/>
                </a:solidFill>
                <a:latin typeface="Arial" panose="020B0604020202020204"/>
                <a:ea typeface="Arial" panose="020B0604020202020204"/>
                <a:cs typeface="Arial" panose="020B0604020202020204"/>
                <a:sym typeface="Arial" panose="020B0604020202020204"/>
              </a:rPr>
              <a:t>Slide credit: L. </a:t>
            </a:r>
            <a:r>
              <a:rPr lang="en-US" sz="1200" kern="0" dirty="0" err="1">
                <a:solidFill>
                  <a:srgbClr val="A5A5A5"/>
                </a:solidFill>
                <a:latin typeface="Arial" panose="020B0604020202020204"/>
                <a:ea typeface="Arial" panose="020B0604020202020204"/>
                <a:cs typeface="Arial" panose="020B0604020202020204"/>
                <a:sym typeface="Arial" panose="020B0604020202020204"/>
              </a:rPr>
              <a:t>Lazebnik</a:t>
            </a:r>
            <a:endParaRPr sz="1200" kern="0" dirty="0">
              <a:solidFill>
                <a:srgbClr val="A5A5A5"/>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352956374"/>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9" y="457200"/>
            <a:ext cx="6705600" cy="850106"/>
          </a:xfrm>
        </p:spPr>
        <p:txBody>
          <a:bodyPr/>
          <a:lstStyle/>
          <a:p>
            <a:r>
              <a:rPr lang="en-US" b="1" dirty="0" smtClean="0"/>
              <a:t>Naïve Bayes versus Logistic Regression</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Naïve Bayes are Generative Models </a:t>
            </a:r>
          </a:p>
          <a:p>
            <a:r>
              <a:rPr lang="en-US" dirty="0" smtClean="0"/>
              <a:t>Logistic Regression are Discriminative  Models</a:t>
            </a:r>
          </a:p>
          <a:p>
            <a:r>
              <a:rPr lang="en-US" dirty="0" smtClean="0"/>
              <a:t>Naïve </a:t>
            </a:r>
            <a:r>
              <a:rPr lang="en-US" dirty="0"/>
              <a:t>Bayes </a:t>
            </a:r>
            <a:r>
              <a:rPr lang="en-US" dirty="0" smtClean="0"/>
              <a:t>easy to construct</a:t>
            </a:r>
          </a:p>
          <a:p>
            <a:r>
              <a:rPr lang="en-US" dirty="0" smtClean="0"/>
              <a:t>Naive </a:t>
            </a:r>
            <a:r>
              <a:rPr lang="en-US" dirty="0"/>
              <a:t>Bayes also assumes that the features are conditionally independent. Real data sets are never perfectly independent </a:t>
            </a:r>
            <a:endParaRPr lang="en-US" dirty="0" smtClean="0"/>
          </a:p>
          <a:p>
            <a:r>
              <a:rPr lang="en-US" dirty="0" smtClean="0"/>
              <a:t>When </a:t>
            </a:r>
            <a:r>
              <a:rPr lang="en-US" dirty="0"/>
              <a:t>the training size reaches </a:t>
            </a:r>
            <a:r>
              <a:rPr lang="en-US" dirty="0" smtClean="0"/>
              <a:t>infinity, logistic </a:t>
            </a:r>
            <a:r>
              <a:rPr lang="en-US" dirty="0"/>
              <a:t>regression performs better than the generative model Naive Bayes.</a:t>
            </a:r>
            <a:endParaRPr lang="en-US" dirty="0" smtClean="0"/>
          </a:p>
          <a:p>
            <a:pPr lvl="1"/>
            <a:r>
              <a:rPr lang="en-US" dirty="0" smtClean="0"/>
              <a:t>Optional </a:t>
            </a:r>
            <a:r>
              <a:rPr lang="en-US" dirty="0"/>
              <a:t>reading by Ng and Jordan has proofs and experiments </a:t>
            </a:r>
            <a:endParaRPr lang="en-US" dirty="0" smtClean="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330</a:t>
            </a:fld>
            <a:endParaRPr lang="en-US"/>
          </a:p>
        </p:txBody>
      </p:sp>
    </p:spTree>
    <p:extLst>
      <p:ext uri="{BB962C8B-B14F-4D97-AF65-F5344CB8AC3E}">
        <p14:creationId xmlns:p14="http://schemas.microsoft.com/office/powerpoint/2010/main" val="1736472666"/>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370" y="381000"/>
            <a:ext cx="8839200" cy="1143000"/>
          </a:xfrm>
        </p:spPr>
        <p:txBody>
          <a:bodyPr/>
          <a:lstStyle/>
          <a:p>
            <a:r>
              <a:rPr lang="en-US" dirty="0" smtClean="0"/>
              <a:t>Interpretability of Machine Learning Model</a:t>
            </a:r>
            <a:endParaRPr lang="en-US" dirty="0"/>
          </a:p>
        </p:txBody>
      </p:sp>
      <p:sp>
        <p:nvSpPr>
          <p:cNvPr id="3" name="Rectangle 2"/>
          <p:cNvSpPr/>
          <p:nvPr/>
        </p:nvSpPr>
        <p:spPr>
          <a:xfrm>
            <a:off x="151218" y="1501588"/>
            <a:ext cx="5868582" cy="5078313"/>
          </a:xfrm>
          <a:prstGeom prst="rect">
            <a:avLst/>
          </a:prstGeom>
        </p:spPr>
        <p:txBody>
          <a:bodyPr wrap="square">
            <a:spAutoFit/>
          </a:bodyPr>
          <a:lstStyle/>
          <a:p>
            <a:pPr marL="285750" indent="-285750">
              <a:buFont typeface="Arial" panose="020B0604020202020204" pitchFamily="34" charset="0"/>
              <a:buChar char="•"/>
            </a:pPr>
            <a:r>
              <a:rPr lang="en-US" sz="1800" dirty="0">
                <a:solidFill>
                  <a:srgbClr val="333333"/>
                </a:solidFill>
                <a:latin typeface="Helvetica Neue"/>
              </a:rPr>
              <a:t>Do </a:t>
            </a:r>
            <a:r>
              <a:rPr lang="en-US" sz="1800" dirty="0" smtClean="0">
                <a:solidFill>
                  <a:srgbClr val="333333"/>
                </a:solidFill>
                <a:latin typeface="Helvetica Neue"/>
              </a:rPr>
              <a:t>we just </a:t>
            </a:r>
            <a:r>
              <a:rPr lang="en-US" sz="1800" dirty="0">
                <a:solidFill>
                  <a:srgbClr val="333333"/>
                </a:solidFill>
                <a:latin typeface="Helvetica Neue"/>
              </a:rPr>
              <a:t>want to know </a:t>
            </a:r>
            <a:r>
              <a:rPr lang="en-US" sz="1800" b="1" dirty="0">
                <a:solidFill>
                  <a:srgbClr val="333333"/>
                </a:solidFill>
                <a:latin typeface="&amp;quot"/>
              </a:rPr>
              <a:t>what</a:t>
            </a:r>
            <a:r>
              <a:rPr lang="en-US" sz="1800" dirty="0">
                <a:solidFill>
                  <a:srgbClr val="333333"/>
                </a:solidFill>
                <a:latin typeface="Helvetica Neue"/>
              </a:rPr>
              <a:t> is predicted</a:t>
            </a:r>
            <a:r>
              <a:rPr lang="en-US" sz="1800" dirty="0" smtClean="0">
                <a:solidFill>
                  <a:srgbClr val="333333"/>
                </a:solidFill>
                <a:latin typeface="Helvetica Neue"/>
              </a:rPr>
              <a:t>?</a:t>
            </a:r>
          </a:p>
          <a:p>
            <a:endParaRPr lang="en-US" sz="1800" dirty="0">
              <a:solidFill>
                <a:srgbClr val="333333"/>
              </a:solidFill>
              <a:latin typeface="Helvetica Neue"/>
            </a:endParaRPr>
          </a:p>
          <a:p>
            <a:pPr marL="285750" indent="-285750">
              <a:buFont typeface="Arial" panose="020B0604020202020204" pitchFamily="34" charset="0"/>
              <a:buChar char="•"/>
            </a:pPr>
            <a:r>
              <a:rPr lang="en-US" sz="1800" b="1" dirty="0" smtClean="0"/>
              <a:t>OR why</a:t>
            </a:r>
            <a:r>
              <a:rPr lang="en-US" sz="1800" dirty="0" smtClean="0"/>
              <a:t> </a:t>
            </a:r>
            <a:r>
              <a:rPr lang="en-US" sz="1800" dirty="0"/>
              <a:t>the prediction was made </a:t>
            </a:r>
            <a:endParaRPr lang="en-US" sz="1800" dirty="0" smtClean="0"/>
          </a:p>
          <a:p>
            <a:endParaRPr lang="en-US" sz="1800" dirty="0" smtClean="0"/>
          </a:p>
          <a:p>
            <a:pPr marL="285750" indent="-285750">
              <a:buFont typeface="Arial" panose="020B0604020202020204" pitchFamily="34" charset="0"/>
              <a:buChar char="•"/>
            </a:pPr>
            <a:r>
              <a:rPr lang="en-US" sz="1800" dirty="0"/>
              <a:t>how effective some drug will be for a </a:t>
            </a:r>
            <a:r>
              <a:rPr lang="en-US" sz="1800" dirty="0" smtClean="0"/>
              <a:t>patient?</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Model </a:t>
            </a:r>
            <a:r>
              <a:rPr lang="en-US" sz="1800" dirty="0"/>
              <a:t>interpretability is necessary to verify </a:t>
            </a:r>
            <a:endParaRPr lang="en-US" sz="1800" dirty="0" smtClean="0"/>
          </a:p>
          <a:p>
            <a:r>
              <a:rPr lang="en-US" sz="1800" dirty="0" smtClean="0"/>
              <a:t>that </a:t>
            </a:r>
            <a:r>
              <a:rPr lang="en-US" sz="1800" dirty="0"/>
              <a:t>what the model is doing is in </a:t>
            </a:r>
            <a:r>
              <a:rPr lang="en-US" sz="1800" dirty="0" smtClean="0"/>
              <a:t>line </a:t>
            </a:r>
            <a:r>
              <a:rPr lang="en-US" sz="1800" dirty="0"/>
              <a:t>with </a:t>
            </a:r>
            <a:endParaRPr lang="en-US" sz="1800" dirty="0" smtClean="0"/>
          </a:p>
          <a:p>
            <a:r>
              <a:rPr lang="en-US" sz="1800" dirty="0" smtClean="0"/>
              <a:t>what </a:t>
            </a:r>
            <a:r>
              <a:rPr lang="en-US" sz="1800" dirty="0"/>
              <a:t>you </a:t>
            </a:r>
            <a:r>
              <a:rPr lang="en-US" sz="1800" dirty="0" smtClean="0"/>
              <a:t>expect</a:t>
            </a:r>
          </a:p>
          <a:p>
            <a:endParaRPr lang="en-US" sz="1800" dirty="0" smtClean="0"/>
          </a:p>
          <a:p>
            <a:pPr marL="285750" indent="-285750">
              <a:buFont typeface="Arial" panose="020B0604020202020204" pitchFamily="34" charset="0"/>
              <a:buChar char="•"/>
            </a:pPr>
            <a:r>
              <a:rPr lang="en-US" sz="1800" dirty="0"/>
              <a:t>As a data scientist you are often concerned with </a:t>
            </a:r>
            <a:endParaRPr lang="en-US" sz="1800" dirty="0" smtClean="0"/>
          </a:p>
          <a:p>
            <a:r>
              <a:rPr lang="en-US" sz="1800" dirty="0" smtClean="0"/>
              <a:t>fine-tuning </a:t>
            </a:r>
            <a:r>
              <a:rPr lang="en-US" sz="1800" dirty="0"/>
              <a:t>models to obtain optimal </a:t>
            </a:r>
            <a:r>
              <a:rPr lang="en-US" sz="1800" dirty="0" smtClean="0"/>
              <a:t>performance</a:t>
            </a:r>
          </a:p>
          <a:p>
            <a:endParaRPr lang="en-US" sz="1800" dirty="0" smtClean="0"/>
          </a:p>
          <a:p>
            <a:pPr marL="285750" indent="-285750">
              <a:buFont typeface="Arial" panose="020B0604020202020204" pitchFamily="34" charset="0"/>
              <a:buChar char="•"/>
            </a:pPr>
            <a:r>
              <a:rPr lang="en-US" sz="1800" dirty="0"/>
              <a:t>Interpretability of data and machine learning </a:t>
            </a:r>
            <a:r>
              <a:rPr lang="en-US" sz="1800" dirty="0" smtClean="0"/>
              <a:t>models</a:t>
            </a:r>
          </a:p>
          <a:p>
            <a:r>
              <a:rPr lang="en-US" sz="1800" dirty="0" smtClean="0"/>
              <a:t>is </a:t>
            </a:r>
            <a:r>
              <a:rPr lang="en-US" sz="1800" dirty="0"/>
              <a:t>one of those aspects that is critical </a:t>
            </a:r>
            <a:r>
              <a:rPr lang="en-US" sz="1800" dirty="0" smtClean="0"/>
              <a:t>in </a:t>
            </a:r>
            <a:r>
              <a:rPr lang="en-US" sz="1800" dirty="0"/>
              <a:t>the </a:t>
            </a:r>
            <a:r>
              <a:rPr lang="en-US" sz="1800" dirty="0" smtClean="0"/>
              <a:t>practical</a:t>
            </a:r>
          </a:p>
          <a:p>
            <a:r>
              <a:rPr lang="en-US" sz="1800" dirty="0" smtClean="0"/>
              <a:t>‘</a:t>
            </a:r>
            <a:r>
              <a:rPr lang="en-US" sz="1800" dirty="0"/>
              <a:t>usefulness’ of a data science pipeline and </a:t>
            </a:r>
            <a:r>
              <a:rPr lang="en-US" sz="1800" dirty="0" smtClean="0"/>
              <a:t>ensures</a:t>
            </a:r>
          </a:p>
          <a:p>
            <a:r>
              <a:rPr lang="en-US" sz="1800" dirty="0" smtClean="0"/>
              <a:t>that </a:t>
            </a:r>
            <a:r>
              <a:rPr lang="en-US" sz="1800" dirty="0"/>
              <a:t>the model is aligned with the problem you </a:t>
            </a:r>
            <a:r>
              <a:rPr lang="en-US" sz="1800" dirty="0" smtClean="0"/>
              <a:t>want</a:t>
            </a:r>
          </a:p>
          <a:p>
            <a:r>
              <a:rPr lang="en-US" sz="1800" dirty="0" smtClean="0"/>
              <a:t>to </a:t>
            </a:r>
            <a:r>
              <a:rPr lang="en-US" sz="1800" dirty="0"/>
              <a:t>solve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1" y="1295400"/>
            <a:ext cx="3026650" cy="3581400"/>
          </a:xfrm>
          <a:prstGeom prst="rect">
            <a:avLst/>
          </a:prstGeom>
        </p:spPr>
      </p:pic>
    </p:spTree>
    <p:extLst>
      <p:ext uri="{BB962C8B-B14F-4D97-AF65-F5344CB8AC3E}">
        <p14:creationId xmlns:p14="http://schemas.microsoft.com/office/powerpoint/2010/main" val="1138713430"/>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0" y="381000"/>
            <a:ext cx="7543800" cy="1143000"/>
          </a:xfrm>
        </p:spPr>
        <p:txBody>
          <a:bodyPr/>
          <a:lstStyle/>
          <a:p>
            <a:r>
              <a:rPr lang="en-US" dirty="0" smtClean="0"/>
              <a:t>Why it Interpretability is important?</a:t>
            </a:r>
            <a:endParaRPr lang="en-US" dirty="0"/>
          </a:p>
        </p:txBody>
      </p:sp>
      <p:sp>
        <p:nvSpPr>
          <p:cNvPr id="3" name="Rectangle 2"/>
          <p:cNvSpPr/>
          <p:nvPr/>
        </p:nvSpPr>
        <p:spPr>
          <a:xfrm>
            <a:off x="510015" y="1752600"/>
            <a:ext cx="8645315" cy="3108543"/>
          </a:xfrm>
          <a:prstGeom prst="rect">
            <a:avLst/>
          </a:prstGeom>
        </p:spPr>
        <p:txBody>
          <a:bodyPr wrap="none">
            <a:spAutoFit/>
          </a:bodyPr>
          <a:lstStyle/>
          <a:p>
            <a:pPr marL="457200" indent="-457200">
              <a:buFont typeface="Arial" panose="020B0604020202020204" pitchFamily="34" charset="0"/>
              <a:buChar char="•"/>
            </a:pPr>
            <a:r>
              <a:rPr lang="en-US" sz="2800" i="1" dirty="0">
                <a:latin typeface="medium-content-serif-font"/>
              </a:rPr>
              <a:t>Identify and mitigate </a:t>
            </a:r>
            <a:r>
              <a:rPr lang="en-US" sz="2800" i="1" dirty="0" smtClean="0">
                <a:latin typeface="medium-content-serif-font"/>
              </a:rPr>
              <a:t>bias  - Fairness (gender bias)</a:t>
            </a:r>
          </a:p>
          <a:p>
            <a:pPr marL="457200" indent="-457200">
              <a:buFont typeface="Arial" panose="020B0604020202020204" pitchFamily="34" charset="0"/>
              <a:buChar char="•"/>
            </a:pPr>
            <a:endParaRPr lang="en-US" sz="2800" i="1" dirty="0">
              <a:latin typeface="medium-content-serif-font"/>
            </a:endParaRPr>
          </a:p>
          <a:p>
            <a:pPr marL="457200" indent="-457200">
              <a:buFont typeface="Arial" panose="020B0604020202020204" pitchFamily="34" charset="0"/>
              <a:buChar char="•"/>
            </a:pPr>
            <a:r>
              <a:rPr lang="en-US" sz="2800" i="1" dirty="0"/>
              <a:t>Accounting for the context of the </a:t>
            </a:r>
            <a:r>
              <a:rPr lang="en-US" sz="2800" i="1" dirty="0" smtClean="0"/>
              <a:t>problem</a:t>
            </a:r>
            <a:r>
              <a:rPr lang="en-US" sz="2800" i="1" dirty="0"/>
              <a:t> </a:t>
            </a:r>
            <a:endParaRPr lang="en-US" sz="2800" i="1" dirty="0" smtClean="0"/>
          </a:p>
          <a:p>
            <a:pPr marL="457200" indent="-457200">
              <a:buFont typeface="Arial" panose="020B0604020202020204" pitchFamily="34" charset="0"/>
              <a:buChar char="•"/>
            </a:pPr>
            <a:endParaRPr lang="en-US" sz="2800" i="1" dirty="0"/>
          </a:p>
          <a:p>
            <a:pPr marL="457200" indent="-457200">
              <a:buFont typeface="Arial" panose="020B0604020202020204" pitchFamily="34" charset="0"/>
              <a:buChar char="•"/>
            </a:pPr>
            <a:r>
              <a:rPr lang="en-US" sz="2800" i="1" dirty="0"/>
              <a:t>Improving </a:t>
            </a:r>
            <a:r>
              <a:rPr lang="en-US" sz="2800" i="1" dirty="0" smtClean="0"/>
              <a:t>generalization </a:t>
            </a:r>
            <a:r>
              <a:rPr lang="en-US" sz="2800" i="1" dirty="0"/>
              <a:t>and </a:t>
            </a:r>
            <a:r>
              <a:rPr lang="en-US" sz="2800" i="1" dirty="0" smtClean="0"/>
              <a:t>performance</a:t>
            </a:r>
          </a:p>
          <a:p>
            <a:pPr marL="457200" indent="-457200">
              <a:buFont typeface="Arial" panose="020B0604020202020204" pitchFamily="34" charset="0"/>
              <a:buChar char="•"/>
            </a:pPr>
            <a:endParaRPr lang="en-US" sz="2800" i="1" dirty="0" smtClean="0"/>
          </a:p>
          <a:p>
            <a:pPr marL="457200" indent="-457200">
              <a:buFont typeface="Arial" panose="020B0604020202020204" pitchFamily="34" charset="0"/>
              <a:buChar char="•"/>
            </a:pPr>
            <a:r>
              <a:rPr lang="en-US" sz="2800" i="1" dirty="0"/>
              <a:t>Ethical and legal reasons</a:t>
            </a:r>
            <a:r>
              <a:rPr lang="en-US" sz="2800" i="1" dirty="0" smtClean="0"/>
              <a:t>. (Health domain)</a:t>
            </a:r>
            <a:endParaRPr lang="en-US" sz="2800" dirty="0"/>
          </a:p>
        </p:txBody>
      </p:sp>
      <p:sp>
        <p:nvSpPr>
          <p:cNvPr id="4" name="Rectangle 3"/>
          <p:cNvSpPr/>
          <p:nvPr/>
        </p:nvSpPr>
        <p:spPr>
          <a:xfrm>
            <a:off x="838200" y="5562600"/>
            <a:ext cx="7924800" cy="338554"/>
          </a:xfrm>
          <a:prstGeom prst="rect">
            <a:avLst/>
          </a:prstGeom>
        </p:spPr>
        <p:txBody>
          <a:bodyPr wrap="square">
            <a:spAutoFit/>
          </a:bodyPr>
          <a:lstStyle/>
          <a:p>
            <a:r>
              <a:rPr lang="en-US" dirty="0"/>
              <a:t>https://towardsdatascience.com/interpretability-in-machine-learning-70c30694a05f</a:t>
            </a:r>
          </a:p>
        </p:txBody>
      </p:sp>
    </p:spTree>
    <p:extLst>
      <p:ext uri="{BB962C8B-B14F-4D97-AF65-F5344CB8AC3E}">
        <p14:creationId xmlns:p14="http://schemas.microsoft.com/office/powerpoint/2010/main" val="180567483"/>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3855" y="609600"/>
            <a:ext cx="6991350" cy="765175"/>
          </a:xfrm>
          <a:prstGeom prst="rect">
            <a:avLst/>
          </a:prstGeom>
        </p:spPr>
        <p:txBody>
          <a:bodyPr>
            <a:normAutofit/>
          </a:bodyPr>
          <a:lstStyle/>
          <a:p>
            <a:r>
              <a:rPr lang="en-IN" dirty="0"/>
              <a:t>Naïve Bayes </a:t>
            </a:r>
            <a:r>
              <a:rPr lang="en-IN" dirty="0" smtClean="0"/>
              <a:t>–Interpretability</a:t>
            </a:r>
            <a:endParaRPr lang="en-US" dirty="0"/>
          </a:p>
        </p:txBody>
      </p:sp>
      <p:sp>
        <p:nvSpPr>
          <p:cNvPr id="6" name="Text Placeholder 2">
            <a:extLst>
              <a:ext uri="{FF2B5EF4-FFF2-40B4-BE49-F238E27FC236}">
                <a16:creationId xmlns:a16="http://schemas.microsoft.com/office/drawing/2014/main" id="{C69014E2-E178-1947-9158-0831963D7DEA}"/>
              </a:ext>
            </a:extLst>
          </p:cNvPr>
          <p:cNvSpPr>
            <a:spLocks noGrp="1"/>
          </p:cNvSpPr>
          <p:nvPr>
            <p:ph type="body" sz="quarter" idx="4294967295"/>
          </p:nvPr>
        </p:nvSpPr>
        <p:spPr>
          <a:xfrm>
            <a:off x="0" y="2057400"/>
            <a:ext cx="7620000" cy="3314700"/>
          </a:xfrm>
        </p:spPr>
        <p:txBody>
          <a:bodyPr/>
          <a:lstStyle/>
          <a:p>
            <a:r>
              <a:rPr lang="en-US" dirty="0"/>
              <a:t>Interpretability of NB classifier comes from its conditional independence assumption</a:t>
            </a:r>
          </a:p>
          <a:p>
            <a:r>
              <a:rPr lang="en-US" dirty="0"/>
              <a:t>We can see exactly how much each parameter is impacting on the final result</a:t>
            </a:r>
          </a:p>
          <a:p>
            <a:endParaRPr lang="en-US" dirty="0"/>
          </a:p>
        </p:txBody>
      </p:sp>
    </p:spTree>
    <p:extLst>
      <p:ext uri="{BB962C8B-B14F-4D97-AF65-F5344CB8AC3E}">
        <p14:creationId xmlns:p14="http://schemas.microsoft.com/office/powerpoint/2010/main" val="2414460366"/>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8464" y="702608"/>
            <a:ext cx="9076264" cy="523220"/>
          </a:xfrm>
          <a:prstGeom prst="rect">
            <a:avLst/>
          </a:prstGeom>
          <a:noFill/>
        </p:spPr>
        <p:txBody>
          <a:bodyPr wrap="square" rtlCol="0">
            <a:spAutoFit/>
          </a:bodyPr>
          <a:lstStyle/>
          <a:p>
            <a:r>
              <a:rPr lang="en-US" sz="2800" b="1" dirty="0"/>
              <a:t>Interpretation of </a:t>
            </a:r>
            <a:r>
              <a:rPr lang="en-US" sz="2800" b="1" dirty="0" smtClean="0"/>
              <a:t>Logistic Regression hypothesis</a:t>
            </a:r>
            <a:endParaRPr lang="en-US" sz="2800" b="1" dirty="0"/>
          </a:p>
        </p:txBody>
      </p:sp>
      <p:sp>
        <p:nvSpPr>
          <p:cNvPr id="23" name="TextBox 22"/>
          <p:cNvSpPr txBox="1"/>
          <p:nvPr/>
        </p:nvSpPr>
        <p:spPr>
          <a:xfrm>
            <a:off x="1447801" y="1671936"/>
            <a:ext cx="6362851" cy="461665"/>
          </a:xfrm>
          <a:prstGeom prst="rect">
            <a:avLst/>
          </a:prstGeom>
          <a:noFill/>
        </p:spPr>
        <p:txBody>
          <a:bodyPr wrap="square" rtlCol="0">
            <a:spAutoFit/>
          </a:bodyPr>
          <a:lstStyle/>
          <a:p>
            <a:r>
              <a:rPr lang="en-US" sz="2400" dirty="0"/>
              <a:t>= estimated probability that y = 1 on input x </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62000" y="1746611"/>
            <a:ext cx="678942" cy="306324"/>
          </a:xfrm>
          <a:prstGeom prst="rect">
            <a:avLst/>
          </a:prstGeom>
        </p:spPr>
      </p:pic>
      <p:sp>
        <p:nvSpPr>
          <p:cNvPr id="18" name="TextBox 17"/>
          <p:cNvSpPr txBox="1"/>
          <p:nvPr/>
        </p:nvSpPr>
        <p:spPr>
          <a:xfrm>
            <a:off x="642602" y="3636833"/>
            <a:ext cx="7924799" cy="461665"/>
          </a:xfrm>
          <a:prstGeom prst="rect">
            <a:avLst/>
          </a:prstGeom>
          <a:noFill/>
        </p:spPr>
        <p:txBody>
          <a:bodyPr wrap="square" rtlCol="0">
            <a:spAutoFit/>
          </a:bodyPr>
          <a:lstStyle/>
          <a:p>
            <a:r>
              <a:rPr lang="en-US" sz="2400" dirty="0"/>
              <a:t>Tell patient that 70% chance of tumor being malignant </a:t>
            </a:r>
          </a:p>
        </p:txBody>
      </p:sp>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14601" y="2195762"/>
            <a:ext cx="3808476" cy="731520"/>
          </a:xfrm>
          <a:prstGeom prst="rect">
            <a:avLst/>
          </a:prstGeom>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68833" y="3075927"/>
            <a:ext cx="1495044" cy="306324"/>
          </a:xfrm>
          <a:prstGeom prst="rect">
            <a:avLst/>
          </a:prstGeom>
        </p:spPr>
      </p:pic>
      <p:sp>
        <p:nvSpPr>
          <p:cNvPr id="29" name="TextBox 28"/>
          <p:cNvSpPr txBox="1"/>
          <p:nvPr/>
        </p:nvSpPr>
        <p:spPr>
          <a:xfrm>
            <a:off x="642602" y="2310236"/>
            <a:ext cx="1871999" cy="461665"/>
          </a:xfrm>
          <a:prstGeom prst="rect">
            <a:avLst/>
          </a:prstGeom>
          <a:noFill/>
        </p:spPr>
        <p:txBody>
          <a:bodyPr wrap="square" rtlCol="0">
            <a:spAutoFit/>
          </a:bodyPr>
          <a:lstStyle/>
          <a:p>
            <a:r>
              <a:rPr lang="en-US" sz="2400" dirty="0"/>
              <a:t>Example:  If </a:t>
            </a:r>
          </a:p>
        </p:txBody>
      </p:sp>
      <p:grpSp>
        <p:nvGrpSpPr>
          <p:cNvPr id="11" name="Group 10"/>
          <p:cNvGrpSpPr/>
          <p:nvPr/>
        </p:nvGrpSpPr>
        <p:grpSpPr>
          <a:xfrm>
            <a:off x="774161" y="4336215"/>
            <a:ext cx="4691398" cy="1200329"/>
            <a:chOff x="2319001" y="3405485"/>
            <a:chExt cx="4081799" cy="1200329"/>
          </a:xfrm>
        </p:grpSpPr>
        <p:sp>
          <p:nvSpPr>
            <p:cNvPr id="30" name="TextBox 29"/>
            <p:cNvSpPr txBox="1"/>
            <p:nvPr/>
          </p:nvSpPr>
          <p:spPr>
            <a:xfrm>
              <a:off x="2319001" y="3405485"/>
              <a:ext cx="4081799" cy="1200329"/>
            </a:xfrm>
            <a:prstGeom prst="rect">
              <a:avLst/>
            </a:prstGeom>
            <a:noFill/>
          </p:spPr>
          <p:txBody>
            <a:bodyPr wrap="square" rtlCol="0">
              <a:spAutoFit/>
            </a:bodyPr>
            <a:lstStyle/>
            <a:p>
              <a:r>
                <a:rPr lang="en-US" sz="2400" dirty="0"/>
                <a:t>“probability that y = 1, given x,</a:t>
              </a:r>
            </a:p>
            <a:p>
              <a:r>
                <a:rPr lang="en-US" sz="2400" dirty="0"/>
                <a:t>  parameterized by    ”</a:t>
              </a:r>
            </a:p>
          </p:txBody>
        </p:sp>
        <p:pic>
          <p:nvPicPr>
            <p:cNvPr id="9" name="Picture 8"/>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4824984" y="3890900"/>
              <a:ext cx="128016" cy="217170"/>
            </a:xfrm>
            <a:prstGeom prst="rect">
              <a:avLst/>
            </a:prstGeom>
          </p:spPr>
        </p:pic>
      </p:grpSp>
      <p:pic>
        <p:nvPicPr>
          <p:cNvPr id="3" name="Picture 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2755" y="5355469"/>
            <a:ext cx="4267200" cy="657525"/>
          </a:xfrm>
          <a:prstGeom prst="rect">
            <a:avLst/>
          </a:prstGeom>
        </p:spPr>
      </p:pic>
      <mc:AlternateContent xmlns:mc="http://schemas.openxmlformats.org/markup-compatibility/2006" xmlns:p14="http://schemas.microsoft.com/office/powerpoint/2010/main">
        <mc:Choice Requires="p14">
          <p:contentPart p14:bwMode="auto" r:id="rId12">
            <p14:nvContentPartPr>
              <p14:cNvPr id="4" name="Ink 3"/>
              <p14:cNvContentPartPr/>
              <p14:nvPr/>
            </p14:nvContentPartPr>
            <p14:xfrm>
              <a:off x="2670120" y="3482640"/>
              <a:ext cx="866520" cy="98640"/>
            </p14:xfrm>
          </p:contentPart>
        </mc:Choice>
        <mc:Fallback xmlns="">
          <p:pic>
            <p:nvPicPr>
              <p:cNvPr id="4" name="Ink 3"/>
              <p:cNvPicPr/>
              <p:nvPr/>
            </p:nvPicPr>
            <p:blipFill>
              <a:blip r:embed="rId13"/>
              <a:stretch>
                <a:fillRect/>
              </a:stretch>
            </p:blipFill>
            <p:spPr>
              <a:xfrm>
                <a:off x="2660760" y="3473280"/>
                <a:ext cx="885240" cy="117360"/>
              </a:xfrm>
              <a:prstGeom prst="rect">
                <a:avLst/>
              </a:prstGeom>
            </p:spPr>
          </p:pic>
        </mc:Fallback>
      </mc:AlternateContent>
    </p:spTree>
    <p:extLst>
      <p:ext uri="{BB962C8B-B14F-4D97-AF65-F5344CB8AC3E}">
        <p14:creationId xmlns:p14="http://schemas.microsoft.com/office/powerpoint/2010/main" val="3623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p:txBody>
          <a:bodyPr/>
          <a:lstStyle/>
          <a:p>
            <a:r>
              <a:rPr lang="en-US" dirty="0"/>
              <a:t>Outliers are abnormal values: either too large or too small. Causes for outliers could be</a:t>
            </a:r>
            <a:br>
              <a:rPr lang="en-US" dirty="0"/>
            </a:br>
            <a:r>
              <a:rPr lang="en-US" dirty="0"/>
              <a:t>Mistake in recording, entry or processing</a:t>
            </a:r>
          </a:p>
          <a:p>
            <a:r>
              <a:rPr lang="en-US" dirty="0"/>
              <a:t>Observational error</a:t>
            </a:r>
          </a:p>
          <a:p>
            <a:r>
              <a:rPr lang="en-US" dirty="0"/>
              <a:t>Or it could be a true observation</a:t>
            </a:r>
          </a:p>
          <a:p>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335</a:t>
            </a:fld>
            <a:endParaRPr lang="en-US"/>
          </a:p>
        </p:txBody>
      </p:sp>
    </p:spTree>
    <p:extLst>
      <p:ext uri="{BB962C8B-B14F-4D97-AF65-F5344CB8AC3E}">
        <p14:creationId xmlns:p14="http://schemas.microsoft.com/office/powerpoint/2010/main" val="48321622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 detect outliers</a:t>
            </a:r>
            <a:endParaRPr lang="en-US" dirty="0"/>
          </a:p>
        </p:txBody>
      </p:sp>
      <p:sp>
        <p:nvSpPr>
          <p:cNvPr id="3" name="Content Placeholder 2"/>
          <p:cNvSpPr>
            <a:spLocks noGrp="1"/>
          </p:cNvSpPr>
          <p:nvPr>
            <p:ph idx="1"/>
          </p:nvPr>
        </p:nvSpPr>
        <p:spPr>
          <a:xfrm>
            <a:off x="608620" y="1437181"/>
            <a:ext cx="8229600" cy="4525963"/>
          </a:xfrm>
        </p:spPr>
        <p:txBody>
          <a:bodyPr/>
          <a:lstStyle/>
          <a:p>
            <a:r>
              <a:rPr lang="en-US" dirty="0" smtClean="0"/>
              <a:t>Box plot</a:t>
            </a:r>
          </a:p>
          <a:p>
            <a:r>
              <a:rPr lang="en-US" dirty="0" smtClean="0"/>
              <a:t>Histogram</a:t>
            </a:r>
          </a:p>
          <a:p>
            <a:r>
              <a:rPr lang="en-US" dirty="0" smtClean="0"/>
              <a:t>Standard deviation</a:t>
            </a:r>
          </a:p>
          <a:p>
            <a:r>
              <a:rPr lang="en-US" dirty="0" smtClean="0"/>
              <a:t>Scatter plot</a:t>
            </a:r>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336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047" y="1351760"/>
            <a:ext cx="3588417" cy="26050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601" y="3927179"/>
            <a:ext cx="3034325" cy="261710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92" y="3938650"/>
            <a:ext cx="3810000" cy="2343150"/>
          </a:xfrm>
          <a:prstGeom prst="rect">
            <a:avLst/>
          </a:prstGeom>
        </p:spPr>
      </p:pic>
    </p:spTree>
    <p:extLst>
      <p:ext uri="{BB962C8B-B14F-4D97-AF65-F5344CB8AC3E}">
        <p14:creationId xmlns:p14="http://schemas.microsoft.com/office/powerpoint/2010/main" val="34437758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outliers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Winsorizing: </a:t>
            </a:r>
            <a:r>
              <a:rPr lang="en-US" dirty="0" smtClean="0"/>
              <a:t>Replace </a:t>
            </a:r>
            <a:r>
              <a:rPr lang="en-US" dirty="0"/>
              <a:t>the outliers with other values. Common is replacing the outliers on the upper side with 95% percentile value and outlier on the lower side with 5% percentile</a:t>
            </a:r>
            <a:r>
              <a:rPr lang="en-US" dirty="0" smtClean="0"/>
              <a:t>.</a:t>
            </a:r>
          </a:p>
          <a:p>
            <a:r>
              <a:rPr lang="en-US" b="1" dirty="0" smtClean="0"/>
              <a:t>Transformation: </a:t>
            </a:r>
            <a:r>
              <a:rPr lang="en-US" dirty="0"/>
              <a:t>L</a:t>
            </a:r>
            <a:r>
              <a:rPr lang="en-US" dirty="0" smtClean="0"/>
              <a:t>og </a:t>
            </a:r>
            <a:r>
              <a:rPr lang="en-US" dirty="0"/>
              <a:t>transformation </a:t>
            </a:r>
            <a:endParaRPr lang="en-US" dirty="0" smtClean="0"/>
          </a:p>
          <a:p>
            <a:r>
              <a:rPr lang="en-US" b="1" dirty="0" smtClean="0"/>
              <a:t>Binning: </a:t>
            </a:r>
            <a:r>
              <a:rPr lang="en-US" dirty="0" smtClean="0"/>
              <a:t>Discretization </a:t>
            </a:r>
            <a:r>
              <a:rPr lang="en-US" dirty="0"/>
              <a:t>of continuous data into groups such low, medium and high converts the outlier values into count </a:t>
            </a:r>
            <a:r>
              <a:rPr lang="en-US" dirty="0" smtClean="0"/>
              <a:t>values</a:t>
            </a:r>
          </a:p>
          <a:p>
            <a:r>
              <a:rPr lang="en-US" b="1" dirty="0" smtClean="0"/>
              <a:t>Imputing: </a:t>
            </a:r>
            <a:r>
              <a:rPr lang="en-US" dirty="0" smtClean="0"/>
              <a:t>Treat </a:t>
            </a:r>
            <a:r>
              <a:rPr lang="en-US" dirty="0"/>
              <a:t>the outliers as missing values and then imputing them using similar methods that we saw while </a:t>
            </a:r>
            <a:r>
              <a:rPr lang="en-US" dirty="0">
                <a:hlinkClick r:id="rId2"/>
              </a:rPr>
              <a:t>handling missing values</a:t>
            </a:r>
            <a:r>
              <a:rPr lang="en-US" dirty="0"/>
              <a:t>.</a:t>
            </a:r>
          </a:p>
          <a:p>
            <a:endParaRPr lang="en-US" b="1" dirty="0"/>
          </a:p>
          <a:p>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337</a:t>
            </a:fld>
            <a:endParaRPr lang="en-US"/>
          </a:p>
        </p:txBody>
      </p:sp>
    </p:spTree>
    <p:extLst>
      <p:ext uri="{BB962C8B-B14F-4D97-AF65-F5344CB8AC3E}">
        <p14:creationId xmlns:p14="http://schemas.microsoft.com/office/powerpoint/2010/main" val="158100057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85000" lnSpcReduction="20000"/>
          </a:bodyPr>
          <a:lstStyle/>
          <a:p>
            <a:r>
              <a:rPr lang="en-US" dirty="0"/>
              <a:t>Tom M. </a:t>
            </a:r>
            <a:r>
              <a:rPr lang="en-US" dirty="0" smtClean="0"/>
              <a:t>Mitchell</a:t>
            </a:r>
            <a:br>
              <a:rPr lang="en-US" dirty="0" smtClean="0"/>
            </a:br>
            <a:r>
              <a:rPr lang="en-US" dirty="0" smtClean="0"/>
              <a:t>Generative and discriminative classifiers: Naïve Bayes and </a:t>
            </a:r>
            <a:r>
              <a:rPr lang="en-US" dirty="0"/>
              <a:t>Logistic Regression</a:t>
            </a:r>
            <a:br>
              <a:rPr lang="en-US" dirty="0"/>
            </a:br>
            <a:r>
              <a:rPr lang="en-US" dirty="0">
                <a:hlinkClick r:id="rId2"/>
              </a:rPr>
              <a:t>http://www.cs.cmu.edu/~</a:t>
            </a:r>
            <a:r>
              <a:rPr lang="en-US" dirty="0" smtClean="0">
                <a:hlinkClick r:id="rId2"/>
              </a:rPr>
              <a:t>tom/mlbook/NBayesLogReg.pdf</a:t>
            </a:r>
            <a:endParaRPr lang="en-US" dirty="0" smtClean="0"/>
          </a:p>
          <a:p>
            <a:endParaRPr lang="en-US" dirty="0"/>
          </a:p>
          <a:p>
            <a:r>
              <a:rPr lang="en-US" dirty="0" smtClean="0"/>
              <a:t>Andrew </a:t>
            </a:r>
            <a:r>
              <a:rPr lang="en-US" dirty="0"/>
              <a:t>Ng, </a:t>
            </a:r>
            <a:r>
              <a:rPr lang="en-US" dirty="0" smtClean="0"/>
              <a:t>Michael Jordan</a:t>
            </a:r>
            <a:r>
              <a:rPr lang="en-US" dirty="0"/>
              <a:t/>
            </a:r>
            <a:br>
              <a:rPr lang="en-US" dirty="0"/>
            </a:br>
            <a:r>
              <a:rPr lang="en-US" dirty="0"/>
              <a:t>On discriminative vs. generative classifiers: A comparison of logistic regression and naive </a:t>
            </a:r>
            <a:r>
              <a:rPr lang="en-US" dirty="0" err="1" smtClean="0"/>
              <a:t>bayes</a:t>
            </a:r>
            <a:r>
              <a:rPr lang="en-US" dirty="0"/>
              <a:t/>
            </a:r>
            <a:br>
              <a:rPr lang="en-US" dirty="0"/>
            </a:br>
            <a:r>
              <a:rPr lang="en-US" dirty="0">
                <a:hlinkClick r:id="rId3"/>
              </a:rPr>
              <a:t>http://</a:t>
            </a:r>
            <a:r>
              <a:rPr lang="en-US" dirty="0" smtClean="0">
                <a:hlinkClick r:id="rId3"/>
              </a:rPr>
              <a:t>papers.nips.cc/paper/2020-on-discriminative-vs-generative-classifiers-a-comparison-of-logistic-regression-and-naive-bayes.pdf</a:t>
            </a:r>
            <a:endParaRPr lang="en-US" dirty="0" smtClean="0"/>
          </a:p>
        </p:txBody>
      </p:sp>
    </p:spTree>
    <p:extLst>
      <p:ext uri="{BB962C8B-B14F-4D97-AF65-F5344CB8AC3E}">
        <p14:creationId xmlns:p14="http://schemas.microsoft.com/office/powerpoint/2010/main" val="346829087"/>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55000" lnSpcReduction="20000"/>
          </a:bodyPr>
          <a:lstStyle/>
          <a:p>
            <a:r>
              <a:rPr lang="en-US" altLang="en-US" u="sng" dirty="0" smtClean="0">
                <a:solidFill>
                  <a:srgbClr val="1155CC"/>
                </a:solidFill>
                <a:latin typeface="Arial" panose="020B0604020202020204" pitchFamily="34" charset="0"/>
                <a:cs typeface="Arial" panose="020B0604020202020204" pitchFamily="34" charset="0"/>
                <a:hlinkClick r:id="rId2"/>
              </a:rPr>
              <a:t>http</a:t>
            </a:r>
            <a:r>
              <a:rPr lang="en-US" altLang="en-US" u="sng" dirty="0">
                <a:solidFill>
                  <a:srgbClr val="1155CC"/>
                </a:solidFill>
                <a:latin typeface="Arial" panose="020B0604020202020204" pitchFamily="34" charset="0"/>
                <a:cs typeface="Arial" panose="020B0604020202020204" pitchFamily="34" charset="0"/>
                <a:hlinkClick r:id="rId2"/>
              </a:rPr>
              <a:t>://www.cs.cmu.edu/~tom/NewChapters.html</a:t>
            </a:r>
            <a:endParaRPr lang="en-US" altLang="en-US" dirty="0">
              <a:latin typeface="Arial" panose="020B0604020202020204" pitchFamily="34" charset="0"/>
            </a:endParaRPr>
          </a:p>
          <a:p>
            <a:r>
              <a:rPr lang="en-US" dirty="0" smtClean="0"/>
              <a:t>http</a:t>
            </a:r>
            <a:r>
              <a:rPr lang="en-US" dirty="0"/>
              <a:t>://ai.stanford.edu/~ang/papers/nips01-discriminativegenerative.pdf</a:t>
            </a:r>
          </a:p>
          <a:p>
            <a:r>
              <a:rPr lang="en-US" dirty="0">
                <a:hlinkClick r:id="rId3"/>
              </a:rPr>
              <a:t>https://medium.com/@</a:t>
            </a:r>
            <a:r>
              <a:rPr lang="en-US" dirty="0" smtClean="0">
                <a:hlinkClick r:id="rId3"/>
              </a:rPr>
              <a:t>sangha_deb/naive-bayes-vs-logistic-regression-a319b07a5d4c</a:t>
            </a:r>
            <a:endParaRPr lang="en-US" dirty="0" smtClean="0"/>
          </a:p>
          <a:p>
            <a:r>
              <a:rPr lang="en-US" dirty="0">
                <a:hlinkClick r:id="rId4"/>
              </a:rPr>
              <a:t>https://www.youtube.com/watch?v=-</a:t>
            </a:r>
            <a:r>
              <a:rPr lang="en-US" dirty="0" smtClean="0">
                <a:hlinkClick r:id="rId4"/>
              </a:rPr>
              <a:t>la3q9d7AKQ</a:t>
            </a:r>
            <a:endParaRPr lang="en-US" dirty="0" smtClean="0"/>
          </a:p>
          <a:p>
            <a:r>
              <a:rPr lang="en-US" dirty="0">
                <a:hlinkClick r:id="rId5"/>
              </a:rPr>
              <a:t>http://</a:t>
            </a:r>
            <a:r>
              <a:rPr lang="en-US" dirty="0" smtClean="0">
                <a:hlinkClick r:id="rId5"/>
              </a:rPr>
              <a:t>www.datasciencesmachinelearning.com/2018/11/handling-outliers-in-python.html</a:t>
            </a:r>
            <a:endParaRPr lang="en-US" dirty="0" smtClean="0"/>
          </a:p>
          <a:p>
            <a:r>
              <a:rPr lang="en-US" dirty="0">
                <a:hlinkClick r:id="rId6"/>
              </a:rPr>
              <a:t>http://www.cs.cmu.edu/~</a:t>
            </a:r>
            <a:r>
              <a:rPr lang="en-US" dirty="0" smtClean="0">
                <a:hlinkClick r:id="rId6"/>
              </a:rPr>
              <a:t>tom/10601_fall2012/slides/GenDiscr_LR_9-20-2012.pdf</a:t>
            </a:r>
            <a:endParaRPr lang="en-US" dirty="0" smtClean="0"/>
          </a:p>
          <a:p>
            <a:r>
              <a:rPr lang="en-US" dirty="0">
                <a:hlinkClick r:id="rId7"/>
              </a:rPr>
              <a:t>https://</a:t>
            </a:r>
            <a:r>
              <a:rPr lang="en-US" dirty="0" smtClean="0">
                <a:hlinkClick r:id="rId7"/>
              </a:rPr>
              <a:t>www.statlect.com/fundamentals-of-statistics/logistic-model-maximum-likelihood</a:t>
            </a:r>
            <a:endParaRPr lang="en-US" dirty="0" smtClean="0"/>
          </a:p>
          <a:p>
            <a:r>
              <a:rPr lang="en-US" dirty="0">
                <a:hlinkClick r:id="rId8"/>
              </a:rPr>
              <a:t>http://www.stat.cmu.edu/~</a:t>
            </a:r>
            <a:r>
              <a:rPr lang="en-US" dirty="0" smtClean="0">
                <a:hlinkClick r:id="rId8"/>
              </a:rPr>
              <a:t>cshalizi/uADA/12/lectures/ch12.pdf</a:t>
            </a:r>
            <a:endParaRPr lang="en-US" dirty="0" smtClean="0"/>
          </a:p>
          <a:p>
            <a:r>
              <a:rPr lang="en-US" dirty="0"/>
              <a:t>https://towardsdatascience.com/logistic-regression-explained-9ee73cede081</a:t>
            </a:r>
          </a:p>
          <a:p>
            <a:pPr marL="0" indent="0">
              <a:buNone/>
            </a:pPr>
            <a:endParaRPr lang="en-US" dirty="0" smtClean="0"/>
          </a:p>
          <a:p>
            <a:pPr marL="0" indent="0">
              <a:buNone/>
            </a:pPr>
            <a:r>
              <a:rPr lang="en-US" dirty="0"/>
              <a:t>Interpretability</a:t>
            </a:r>
            <a:endParaRPr lang="en-US" dirty="0">
              <a:hlinkClick r:id=""/>
            </a:endParaRPr>
          </a:p>
          <a:p>
            <a:r>
              <a:rPr lang="en-US" dirty="0">
                <a:hlinkClick r:id=""/>
              </a:rPr>
              <a:t>https://christophm.github.io/interpretable-ml-book/logistic.html</a:t>
            </a: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339</a:t>
            </a:fld>
            <a:endParaRPr lang="en-US"/>
          </a:p>
        </p:txBody>
      </p:sp>
    </p:spTree>
    <p:extLst>
      <p:ext uri="{BB962C8B-B14F-4D97-AF65-F5344CB8AC3E}">
        <p14:creationId xmlns:p14="http://schemas.microsoft.com/office/powerpoint/2010/main" val="2628971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81"/>
          <p:cNvSpPr txBox="1">
            <a:spLocks noGrp="1"/>
          </p:cNvSpPr>
          <p:nvPr>
            <p:ph type="title"/>
          </p:nvPr>
        </p:nvSpPr>
        <p:spPr>
          <a:xfrm>
            <a:off x="39114" y="571243"/>
            <a:ext cx="73086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b="1" dirty="0"/>
              <a:t>Supervised Learning: Classification</a:t>
            </a:r>
            <a:endParaRPr sz="3600" b="1" dirty="0"/>
          </a:p>
        </p:txBody>
      </p:sp>
      <p:sp>
        <p:nvSpPr>
          <p:cNvPr id="814" name="Google Shape;814;p81"/>
          <p:cNvSpPr/>
          <p:nvPr/>
        </p:nvSpPr>
        <p:spPr>
          <a:xfrm>
            <a:off x="2015702" y="3406317"/>
            <a:ext cx="171450" cy="1972310"/>
          </a:xfrm>
          <a:custGeom>
            <a:avLst/>
            <a:gdLst/>
            <a:ahLst/>
            <a:cxnLst/>
            <a:rect l="l" t="t" r="r" b="b"/>
            <a:pathLst>
              <a:path w="171450" h="1972310" extrusionOk="0">
                <a:moveTo>
                  <a:pt x="104625" y="108267"/>
                </a:moveTo>
                <a:lnTo>
                  <a:pt x="66525" y="108267"/>
                </a:lnTo>
                <a:lnTo>
                  <a:pt x="66525" y="1972132"/>
                </a:lnTo>
                <a:lnTo>
                  <a:pt x="104625" y="1972132"/>
                </a:lnTo>
                <a:lnTo>
                  <a:pt x="104625" y="108267"/>
                </a:lnTo>
                <a:close/>
              </a:path>
              <a:path w="171450" h="1972310" extrusionOk="0">
                <a:moveTo>
                  <a:pt x="85575" y="0"/>
                </a:moveTo>
                <a:lnTo>
                  <a:pt x="2441" y="142506"/>
                </a:lnTo>
                <a:lnTo>
                  <a:pt x="0" y="149668"/>
                </a:lnTo>
                <a:lnTo>
                  <a:pt x="474" y="156956"/>
                </a:lnTo>
                <a:lnTo>
                  <a:pt x="3646" y="163534"/>
                </a:lnTo>
                <a:lnTo>
                  <a:pt x="9299" y="168567"/>
                </a:lnTo>
                <a:lnTo>
                  <a:pt x="16455" y="171006"/>
                </a:lnTo>
                <a:lnTo>
                  <a:pt x="23742" y="170529"/>
                </a:lnTo>
                <a:lnTo>
                  <a:pt x="30319" y="167356"/>
                </a:lnTo>
                <a:lnTo>
                  <a:pt x="35347" y="161709"/>
                </a:lnTo>
                <a:lnTo>
                  <a:pt x="66525" y="108267"/>
                </a:lnTo>
                <a:lnTo>
                  <a:pt x="148725" y="108267"/>
                </a:lnTo>
                <a:lnTo>
                  <a:pt x="85575" y="0"/>
                </a:lnTo>
                <a:close/>
              </a:path>
              <a:path w="171450" h="1972310" extrusionOk="0">
                <a:moveTo>
                  <a:pt x="148725" y="108267"/>
                </a:moveTo>
                <a:lnTo>
                  <a:pt x="104625" y="108267"/>
                </a:lnTo>
                <a:lnTo>
                  <a:pt x="135791" y="161709"/>
                </a:lnTo>
                <a:lnTo>
                  <a:pt x="140818" y="167356"/>
                </a:lnTo>
                <a:lnTo>
                  <a:pt x="147396" y="170529"/>
                </a:lnTo>
                <a:lnTo>
                  <a:pt x="154683" y="171006"/>
                </a:lnTo>
                <a:lnTo>
                  <a:pt x="161839" y="168567"/>
                </a:lnTo>
                <a:lnTo>
                  <a:pt x="167493" y="163534"/>
                </a:lnTo>
                <a:lnTo>
                  <a:pt x="170668" y="156956"/>
                </a:lnTo>
                <a:lnTo>
                  <a:pt x="171143"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15" name="Google Shape;815;p81"/>
          <p:cNvSpPr/>
          <p:nvPr/>
        </p:nvSpPr>
        <p:spPr>
          <a:xfrm>
            <a:off x="1962975" y="4834915"/>
            <a:ext cx="4946015" cy="172085"/>
          </a:xfrm>
          <a:custGeom>
            <a:avLst/>
            <a:gdLst/>
            <a:ahLst/>
            <a:cxnLst/>
            <a:rect l="l" t="t" r="r" b="b"/>
            <a:pathLst>
              <a:path w="4946015" h="172085" extrusionOk="0">
                <a:moveTo>
                  <a:pt x="4793665" y="0"/>
                </a:moveTo>
                <a:lnTo>
                  <a:pt x="4784242" y="2476"/>
                </a:lnTo>
                <a:lnTo>
                  <a:pt x="4780000" y="5511"/>
                </a:lnTo>
                <a:lnTo>
                  <a:pt x="4777346" y="10058"/>
                </a:lnTo>
                <a:lnTo>
                  <a:pt x="4774906" y="17220"/>
                </a:lnTo>
                <a:lnTo>
                  <a:pt x="4775384" y="24507"/>
                </a:lnTo>
                <a:lnTo>
                  <a:pt x="4778557" y="31086"/>
                </a:lnTo>
                <a:lnTo>
                  <a:pt x="4784204" y="36118"/>
                </a:lnTo>
                <a:lnTo>
                  <a:pt x="4837645" y="67284"/>
                </a:lnTo>
                <a:lnTo>
                  <a:pt x="0" y="67284"/>
                </a:lnTo>
                <a:lnTo>
                  <a:pt x="0" y="105384"/>
                </a:lnTo>
                <a:lnTo>
                  <a:pt x="4837645" y="105384"/>
                </a:lnTo>
                <a:lnTo>
                  <a:pt x="4784204" y="136550"/>
                </a:lnTo>
                <a:lnTo>
                  <a:pt x="4778557" y="141583"/>
                </a:lnTo>
                <a:lnTo>
                  <a:pt x="4775384" y="148161"/>
                </a:lnTo>
                <a:lnTo>
                  <a:pt x="4774906" y="155449"/>
                </a:lnTo>
                <a:lnTo>
                  <a:pt x="4777346" y="162610"/>
                </a:lnTo>
                <a:lnTo>
                  <a:pt x="4782379" y="168257"/>
                </a:lnTo>
                <a:lnTo>
                  <a:pt x="4788957" y="171430"/>
                </a:lnTo>
                <a:lnTo>
                  <a:pt x="4796245" y="171908"/>
                </a:lnTo>
                <a:lnTo>
                  <a:pt x="4803406" y="169468"/>
                </a:lnTo>
                <a:lnTo>
                  <a:pt x="4945913" y="86334"/>
                </a:lnTo>
                <a:lnTo>
                  <a:pt x="4798860" y="558"/>
                </a:lnTo>
                <a:lnTo>
                  <a:pt x="479366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16" name="Google Shape;816;p81"/>
          <p:cNvSpPr/>
          <p:nvPr/>
        </p:nvSpPr>
        <p:spPr>
          <a:xfrm>
            <a:off x="1955800" y="3930650"/>
            <a:ext cx="266700" cy="0"/>
          </a:xfrm>
          <a:custGeom>
            <a:avLst/>
            <a:gdLst/>
            <a:ahLst/>
            <a:cxnLst/>
            <a:rect l="l" t="t" r="r" b="b"/>
            <a:pathLst>
              <a:path w="266700" h="120000" extrusionOk="0">
                <a:moveTo>
                  <a:pt x="0" y="0"/>
                </a:moveTo>
                <a:lnTo>
                  <a:pt x="266700" y="0"/>
                </a:lnTo>
              </a:path>
            </a:pathLst>
          </a:custGeom>
          <a:noFill/>
          <a:ln w="38100"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17" name="Google Shape;817;p81"/>
          <p:cNvSpPr txBox="1"/>
          <p:nvPr/>
        </p:nvSpPr>
        <p:spPr>
          <a:xfrm>
            <a:off x="200660" y="1198880"/>
            <a:ext cx="7765340" cy="4030345"/>
          </a:xfrm>
          <a:prstGeom prst="rect">
            <a:avLst/>
          </a:prstGeom>
          <a:noFill/>
          <a:ln>
            <a:noFill/>
          </a:ln>
        </p:spPr>
        <p:txBody>
          <a:bodyPr spcFirstLastPara="1" wrap="square" lIns="0" tIns="109200" rIns="0" bIns="0" anchor="t" anchorCtr="0">
            <a:noAutofit/>
          </a:bodyPr>
          <a:lstStyle/>
          <a:p>
            <a:pPr marL="358140" marR="0" lvl="0" indent="-342900" algn="l" rtl="0">
              <a:lnSpc>
                <a:spcPct val="100000"/>
              </a:lnSpc>
              <a:spcBef>
                <a:spcPts val="0"/>
              </a:spcBef>
              <a:spcAft>
                <a:spcPts val="0"/>
              </a:spcAft>
              <a:buSzPts val="3200"/>
              <a:buFont typeface="Arial"/>
              <a:buChar char="•"/>
            </a:pP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 </a:t>
            </a:r>
            <a:r>
              <a:rPr lang="en-US" sz="3200" i="1" dirty="0" err="1">
                <a:latin typeface="Times New Roman"/>
                <a:ea typeface="Times New Roman"/>
                <a:cs typeface="Times New Roman"/>
                <a:sym typeface="Times New Roman"/>
              </a:rPr>
              <a:t>y</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a:t>
            </a:r>
            <a:endParaRPr sz="3200" dirty="0">
              <a:latin typeface="Trebuchet MS"/>
              <a:ea typeface="Trebuchet MS"/>
              <a:cs typeface="Trebuchet MS"/>
              <a:sym typeface="Trebuchet MS"/>
            </a:endParaRPr>
          </a:p>
          <a:p>
            <a:pPr marL="35814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Learn a function </a:t>
            </a:r>
            <a:r>
              <a:rPr lang="en-US" sz="3200" i="1" dirty="0">
                <a:latin typeface="Times New Roman"/>
                <a:ea typeface="Times New Roman"/>
                <a:cs typeface="Times New Roman"/>
                <a:sym typeface="Times New Roman"/>
              </a:rPr>
              <a:t>f</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 to predict </a:t>
            </a:r>
            <a:r>
              <a:rPr lang="en-US" sz="3200" i="1" dirty="0">
                <a:latin typeface="Times New Roman"/>
                <a:ea typeface="Times New Roman"/>
                <a:cs typeface="Times New Roman"/>
                <a:sym typeface="Times New Roman"/>
              </a:rPr>
              <a:t>y </a:t>
            </a: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endParaRPr sz="3200" dirty="0">
              <a:latin typeface="Times New Roman"/>
              <a:ea typeface="Times New Roman"/>
              <a:cs typeface="Times New Roman"/>
              <a:sym typeface="Times New Roman"/>
            </a:endParaRPr>
          </a:p>
          <a:p>
            <a:pPr marL="472440" marR="0" lvl="0" indent="0" algn="l" rtl="0">
              <a:lnSpc>
                <a:spcPct val="100000"/>
              </a:lnSpc>
              <a:spcBef>
                <a:spcPts val="760"/>
              </a:spcBef>
              <a:spcAft>
                <a:spcPts val="0"/>
              </a:spcAft>
              <a:buNone/>
            </a:pPr>
            <a:r>
              <a:rPr lang="en-US" sz="2800" dirty="0">
                <a:latin typeface="Arial"/>
                <a:ea typeface="Arial"/>
                <a:cs typeface="Arial"/>
                <a:sym typeface="Arial"/>
              </a:rPr>
              <a:t>– </a:t>
            </a:r>
            <a:r>
              <a:rPr lang="en-US" sz="2800" i="1" dirty="0">
                <a:latin typeface="Times New Roman"/>
                <a:ea typeface="Times New Roman"/>
                <a:cs typeface="Times New Roman"/>
                <a:sym typeface="Times New Roman"/>
              </a:rPr>
              <a:t>y </a:t>
            </a:r>
            <a:r>
              <a:rPr lang="en-US" sz="2800" dirty="0">
                <a:latin typeface="Trebuchet MS"/>
                <a:ea typeface="Trebuchet MS"/>
                <a:cs typeface="Trebuchet MS"/>
                <a:sym typeface="Trebuchet MS"/>
              </a:rPr>
              <a:t>is categorical == </a:t>
            </a:r>
            <a:r>
              <a:rPr lang="en-US" sz="2800" dirty="0" smtClean="0">
                <a:latin typeface="Trebuchet MS"/>
                <a:ea typeface="Trebuchet MS"/>
                <a:cs typeface="Trebuchet MS"/>
                <a:sym typeface="Trebuchet MS"/>
              </a:rPr>
              <a:t>classification</a:t>
            </a:r>
            <a:endParaRPr lang="en-US" sz="2800" dirty="0">
              <a:latin typeface="Trebuchet MS"/>
              <a:ea typeface="Trebuchet MS"/>
              <a:cs typeface="Trebuchet MS"/>
              <a:sym typeface="Trebuchet MS"/>
            </a:endParaRPr>
          </a:p>
          <a:p>
            <a:pPr marL="472440" marR="0" lvl="0" indent="0" algn="l" rtl="0">
              <a:lnSpc>
                <a:spcPct val="100000"/>
              </a:lnSpc>
              <a:spcBef>
                <a:spcPts val="760"/>
              </a:spcBef>
              <a:spcAft>
                <a:spcPts val="0"/>
              </a:spcAft>
              <a:buNone/>
            </a:pPr>
            <a:r>
              <a:rPr lang="en-US" sz="2000" dirty="0" smtClean="0">
                <a:latin typeface="Trebuchet MS"/>
                <a:ea typeface="Trebuchet MS"/>
                <a:cs typeface="Trebuchet MS"/>
                <a:sym typeface="Trebuchet MS"/>
              </a:rPr>
              <a:t>Breast </a:t>
            </a:r>
            <a:r>
              <a:rPr lang="en-US" sz="2000" dirty="0">
                <a:latin typeface="Trebuchet MS"/>
                <a:ea typeface="Trebuchet MS"/>
                <a:cs typeface="Trebuchet MS"/>
                <a:sym typeface="Trebuchet MS"/>
              </a:rPr>
              <a:t>Cancer (Malignant / Benign)</a:t>
            </a:r>
            <a:endParaRPr sz="2000" dirty="0">
              <a:latin typeface="Trebuchet MS"/>
              <a:ea typeface="Trebuchet MS"/>
              <a:cs typeface="Trebuchet MS"/>
              <a:sym typeface="Trebuchet MS"/>
            </a:endParaRPr>
          </a:p>
          <a:p>
            <a:pPr marL="0" marR="0" lvl="0" indent="0" algn="l" rtl="0">
              <a:lnSpc>
                <a:spcPct val="100000"/>
              </a:lnSpc>
              <a:spcBef>
                <a:spcPts val="25"/>
              </a:spcBef>
              <a:spcAft>
                <a:spcPts val="0"/>
              </a:spcAft>
              <a:buNone/>
            </a:pPr>
            <a:endParaRPr sz="2450" dirty="0">
              <a:latin typeface="Times New Roman"/>
              <a:ea typeface="Times New Roman"/>
              <a:cs typeface="Times New Roman"/>
              <a:sym typeface="Times New Roman"/>
            </a:endParaRPr>
          </a:p>
          <a:p>
            <a:pPr marL="12700" marR="0" lvl="0" indent="0" algn="l" rtl="0">
              <a:lnSpc>
                <a:spcPct val="100000"/>
              </a:lnSpc>
              <a:spcBef>
                <a:spcPts val="5"/>
              </a:spcBef>
              <a:spcAft>
                <a:spcPts val="0"/>
              </a:spcAft>
              <a:buNone/>
            </a:pPr>
            <a:r>
              <a:rPr lang="en-US" sz="2000" dirty="0">
                <a:latin typeface="Trebuchet MS"/>
                <a:ea typeface="Trebuchet MS"/>
                <a:cs typeface="Trebuchet MS"/>
                <a:sym typeface="Trebuchet MS"/>
              </a:rPr>
              <a:t>1(Malignant)</a:t>
            </a:r>
            <a:endParaRPr sz="2000" dirty="0">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2400" dirty="0">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2300" dirty="0">
              <a:latin typeface="Times New Roman"/>
              <a:ea typeface="Times New Roman"/>
              <a:cs typeface="Times New Roman"/>
              <a:sym typeface="Times New Roman"/>
            </a:endParaRPr>
          </a:p>
          <a:p>
            <a:pPr marL="375920" marR="0" lvl="0" indent="0" algn="l" rtl="0">
              <a:lnSpc>
                <a:spcPct val="100000"/>
              </a:lnSpc>
              <a:spcBef>
                <a:spcPts val="5"/>
              </a:spcBef>
              <a:spcAft>
                <a:spcPts val="0"/>
              </a:spcAft>
              <a:buNone/>
            </a:pPr>
            <a:r>
              <a:rPr lang="en-US" sz="2000" dirty="0">
                <a:latin typeface="Trebuchet MS"/>
                <a:ea typeface="Trebuchet MS"/>
                <a:cs typeface="Trebuchet MS"/>
                <a:sym typeface="Trebuchet MS"/>
              </a:rPr>
              <a:t>0(Benign)</a:t>
            </a:r>
            <a:endParaRPr sz="2000" dirty="0">
              <a:latin typeface="Trebuchet MS"/>
              <a:ea typeface="Trebuchet MS"/>
              <a:cs typeface="Trebuchet MS"/>
              <a:sym typeface="Trebuchet MS"/>
            </a:endParaRPr>
          </a:p>
        </p:txBody>
      </p:sp>
      <p:sp>
        <p:nvSpPr>
          <p:cNvPr id="818" name="Google Shape;818;p81"/>
          <p:cNvSpPr/>
          <p:nvPr/>
        </p:nvSpPr>
        <p:spPr>
          <a:xfrm>
            <a:off x="23114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19" name="Google Shape;819;p81"/>
          <p:cNvSpPr/>
          <p:nvPr/>
        </p:nvSpPr>
        <p:spPr>
          <a:xfrm>
            <a:off x="23749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0" name="Google Shape;820;p81"/>
          <p:cNvSpPr/>
          <p:nvPr/>
        </p:nvSpPr>
        <p:spPr>
          <a:xfrm>
            <a:off x="2368550" y="4800600"/>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1" name="Google Shape;821;p81"/>
          <p:cNvSpPr/>
          <p:nvPr/>
        </p:nvSpPr>
        <p:spPr>
          <a:xfrm>
            <a:off x="28829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2" name="Google Shape;822;p81"/>
          <p:cNvSpPr/>
          <p:nvPr/>
        </p:nvSpPr>
        <p:spPr>
          <a:xfrm>
            <a:off x="29464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3" name="Google Shape;823;p81"/>
          <p:cNvSpPr/>
          <p:nvPr/>
        </p:nvSpPr>
        <p:spPr>
          <a:xfrm>
            <a:off x="2946400" y="480695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4" name="Google Shape;824;p81"/>
          <p:cNvSpPr/>
          <p:nvPr/>
        </p:nvSpPr>
        <p:spPr>
          <a:xfrm>
            <a:off x="26924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5" name="Google Shape;825;p81"/>
          <p:cNvSpPr/>
          <p:nvPr/>
        </p:nvSpPr>
        <p:spPr>
          <a:xfrm>
            <a:off x="27559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6" name="Google Shape;826;p81"/>
          <p:cNvSpPr/>
          <p:nvPr/>
        </p:nvSpPr>
        <p:spPr>
          <a:xfrm>
            <a:off x="2755900" y="480695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7" name="Google Shape;827;p81"/>
          <p:cNvSpPr/>
          <p:nvPr/>
        </p:nvSpPr>
        <p:spPr>
          <a:xfrm>
            <a:off x="3390900" y="47625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8" name="Google Shape;828;p81"/>
          <p:cNvSpPr/>
          <p:nvPr/>
        </p:nvSpPr>
        <p:spPr>
          <a:xfrm>
            <a:off x="3462782"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9" name="Google Shape;829;p81"/>
          <p:cNvSpPr/>
          <p:nvPr/>
        </p:nvSpPr>
        <p:spPr>
          <a:xfrm>
            <a:off x="3456432" y="480060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0" name="Google Shape;830;p81"/>
          <p:cNvSpPr/>
          <p:nvPr/>
        </p:nvSpPr>
        <p:spPr>
          <a:xfrm>
            <a:off x="41910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1" name="Google Shape;831;p81"/>
          <p:cNvSpPr/>
          <p:nvPr/>
        </p:nvSpPr>
        <p:spPr>
          <a:xfrm>
            <a:off x="42545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2" name="Google Shape;832;p81"/>
          <p:cNvSpPr/>
          <p:nvPr/>
        </p:nvSpPr>
        <p:spPr>
          <a:xfrm>
            <a:off x="4248150" y="4800600"/>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3" name="Google Shape;833;p81"/>
          <p:cNvSpPr/>
          <p:nvPr/>
        </p:nvSpPr>
        <p:spPr>
          <a:xfrm>
            <a:off x="47371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4" name="Google Shape;834;p81"/>
          <p:cNvSpPr/>
          <p:nvPr/>
        </p:nvSpPr>
        <p:spPr>
          <a:xfrm>
            <a:off x="48006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5" name="Google Shape;835;p81"/>
          <p:cNvSpPr/>
          <p:nvPr/>
        </p:nvSpPr>
        <p:spPr>
          <a:xfrm>
            <a:off x="4794250" y="480060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6" name="Google Shape;836;p81"/>
          <p:cNvSpPr/>
          <p:nvPr/>
        </p:nvSpPr>
        <p:spPr>
          <a:xfrm>
            <a:off x="5257800" y="37592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7" name="Google Shape;837;p81"/>
          <p:cNvSpPr/>
          <p:nvPr/>
        </p:nvSpPr>
        <p:spPr>
          <a:xfrm>
            <a:off x="5316689"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8" name="Google Shape;838;p81"/>
          <p:cNvSpPr/>
          <p:nvPr/>
        </p:nvSpPr>
        <p:spPr>
          <a:xfrm>
            <a:off x="57277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9" name="Google Shape;839;p81"/>
          <p:cNvSpPr/>
          <p:nvPr/>
        </p:nvSpPr>
        <p:spPr>
          <a:xfrm>
            <a:off x="5784850" y="3803650"/>
            <a:ext cx="241300" cy="241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0" name="Google Shape;840;p81"/>
          <p:cNvSpPr/>
          <p:nvPr/>
        </p:nvSpPr>
        <p:spPr>
          <a:xfrm>
            <a:off x="6032500" y="37592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1" name="Google Shape;841;p81"/>
          <p:cNvSpPr/>
          <p:nvPr/>
        </p:nvSpPr>
        <p:spPr>
          <a:xfrm>
            <a:off x="6102286"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2" name="Google Shape;842;p81"/>
          <p:cNvSpPr/>
          <p:nvPr/>
        </p:nvSpPr>
        <p:spPr>
          <a:xfrm>
            <a:off x="45085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3" name="Google Shape;843;p81"/>
          <p:cNvSpPr/>
          <p:nvPr/>
        </p:nvSpPr>
        <p:spPr>
          <a:xfrm>
            <a:off x="4565650" y="3803650"/>
            <a:ext cx="241300" cy="241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4" name="Google Shape;844;p81"/>
          <p:cNvSpPr/>
          <p:nvPr/>
        </p:nvSpPr>
        <p:spPr>
          <a:xfrm>
            <a:off x="40767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5" name="Google Shape;845;p81"/>
          <p:cNvSpPr/>
          <p:nvPr/>
        </p:nvSpPr>
        <p:spPr>
          <a:xfrm>
            <a:off x="4133850"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6" name="Google Shape;846;p81"/>
          <p:cNvSpPr/>
          <p:nvPr/>
        </p:nvSpPr>
        <p:spPr>
          <a:xfrm>
            <a:off x="1962975" y="6076078"/>
            <a:ext cx="4946015" cy="172085"/>
          </a:xfrm>
          <a:custGeom>
            <a:avLst/>
            <a:gdLst/>
            <a:ahLst/>
            <a:cxnLst/>
            <a:rect l="l" t="t" r="r" b="b"/>
            <a:pathLst>
              <a:path w="4946015" h="172085" extrusionOk="0">
                <a:moveTo>
                  <a:pt x="4793665" y="0"/>
                </a:moveTo>
                <a:lnTo>
                  <a:pt x="4784242" y="2481"/>
                </a:lnTo>
                <a:lnTo>
                  <a:pt x="4780000" y="5520"/>
                </a:lnTo>
                <a:lnTo>
                  <a:pt x="4777346" y="10064"/>
                </a:lnTo>
                <a:lnTo>
                  <a:pt x="4774906" y="17223"/>
                </a:lnTo>
                <a:lnTo>
                  <a:pt x="4775384" y="24511"/>
                </a:lnTo>
                <a:lnTo>
                  <a:pt x="4778557" y="31088"/>
                </a:lnTo>
                <a:lnTo>
                  <a:pt x="4784204" y="36118"/>
                </a:lnTo>
                <a:lnTo>
                  <a:pt x="4837645" y="67288"/>
                </a:lnTo>
                <a:lnTo>
                  <a:pt x="0" y="67288"/>
                </a:lnTo>
                <a:lnTo>
                  <a:pt x="0" y="105388"/>
                </a:lnTo>
                <a:lnTo>
                  <a:pt x="4837645" y="105388"/>
                </a:lnTo>
                <a:lnTo>
                  <a:pt x="4784204" y="136558"/>
                </a:lnTo>
                <a:lnTo>
                  <a:pt x="4778557" y="141587"/>
                </a:lnTo>
                <a:lnTo>
                  <a:pt x="4775384" y="148164"/>
                </a:lnTo>
                <a:lnTo>
                  <a:pt x="4774906" y="155452"/>
                </a:lnTo>
                <a:lnTo>
                  <a:pt x="4777346" y="162612"/>
                </a:lnTo>
                <a:lnTo>
                  <a:pt x="4782379" y="168262"/>
                </a:lnTo>
                <a:lnTo>
                  <a:pt x="4788957" y="171436"/>
                </a:lnTo>
                <a:lnTo>
                  <a:pt x="4796245" y="171911"/>
                </a:lnTo>
                <a:lnTo>
                  <a:pt x="4803406" y="169467"/>
                </a:lnTo>
                <a:lnTo>
                  <a:pt x="4945913" y="86338"/>
                </a:lnTo>
                <a:lnTo>
                  <a:pt x="4798860" y="557"/>
                </a:lnTo>
                <a:lnTo>
                  <a:pt x="479366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7" name="Google Shape;847;p81"/>
          <p:cNvSpPr txBox="1"/>
          <p:nvPr/>
        </p:nvSpPr>
        <p:spPr>
          <a:xfrm>
            <a:off x="7099490" y="5979517"/>
            <a:ext cx="1930800" cy="3912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2400" dirty="0">
                <a:latin typeface="Trebuchet MS"/>
                <a:ea typeface="Trebuchet MS"/>
                <a:cs typeface="Trebuchet MS"/>
                <a:sym typeface="Trebuchet MS"/>
              </a:rPr>
              <a:t>Tumor Size</a:t>
            </a:r>
            <a:endParaRPr sz="2400" dirty="0">
              <a:latin typeface="Trebuchet MS"/>
              <a:ea typeface="Trebuchet MS"/>
              <a:cs typeface="Trebuchet MS"/>
              <a:sym typeface="Trebuchet MS"/>
            </a:endParaRPr>
          </a:p>
        </p:txBody>
      </p:sp>
      <p:sp>
        <p:nvSpPr>
          <p:cNvPr id="848" name="Google Shape;848;p81"/>
          <p:cNvSpPr/>
          <p:nvPr/>
        </p:nvSpPr>
        <p:spPr>
          <a:xfrm>
            <a:off x="22987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9" name="Google Shape;849;p81"/>
          <p:cNvSpPr/>
          <p:nvPr/>
        </p:nvSpPr>
        <p:spPr>
          <a:xfrm>
            <a:off x="23705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0" name="Google Shape;850;p81"/>
          <p:cNvSpPr/>
          <p:nvPr/>
        </p:nvSpPr>
        <p:spPr>
          <a:xfrm>
            <a:off x="2364232" y="6054467"/>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1" name="Google Shape;851;p81"/>
          <p:cNvSpPr/>
          <p:nvPr/>
        </p:nvSpPr>
        <p:spPr>
          <a:xfrm>
            <a:off x="28702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2" name="Google Shape;852;p81"/>
          <p:cNvSpPr/>
          <p:nvPr/>
        </p:nvSpPr>
        <p:spPr>
          <a:xfrm>
            <a:off x="29420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3" name="Google Shape;853;p81"/>
          <p:cNvSpPr/>
          <p:nvPr/>
        </p:nvSpPr>
        <p:spPr>
          <a:xfrm>
            <a:off x="29420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4" name="Google Shape;854;p81"/>
          <p:cNvSpPr/>
          <p:nvPr/>
        </p:nvSpPr>
        <p:spPr>
          <a:xfrm>
            <a:off x="26797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5" name="Google Shape;855;p81"/>
          <p:cNvSpPr/>
          <p:nvPr/>
        </p:nvSpPr>
        <p:spPr>
          <a:xfrm>
            <a:off x="27515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6" name="Google Shape;856;p81"/>
          <p:cNvSpPr/>
          <p:nvPr/>
        </p:nvSpPr>
        <p:spPr>
          <a:xfrm>
            <a:off x="27515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7" name="Google Shape;857;p81"/>
          <p:cNvSpPr/>
          <p:nvPr/>
        </p:nvSpPr>
        <p:spPr>
          <a:xfrm>
            <a:off x="3390900" y="6019800"/>
            <a:ext cx="368300" cy="368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8" name="Google Shape;858;p81"/>
          <p:cNvSpPr/>
          <p:nvPr/>
        </p:nvSpPr>
        <p:spPr>
          <a:xfrm>
            <a:off x="3458464"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9" name="Google Shape;859;p81"/>
          <p:cNvSpPr/>
          <p:nvPr/>
        </p:nvSpPr>
        <p:spPr>
          <a:xfrm>
            <a:off x="3452114" y="6054467"/>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0" name="Google Shape;860;p81"/>
          <p:cNvSpPr/>
          <p:nvPr/>
        </p:nvSpPr>
        <p:spPr>
          <a:xfrm>
            <a:off x="41783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1" name="Google Shape;861;p81"/>
          <p:cNvSpPr/>
          <p:nvPr/>
        </p:nvSpPr>
        <p:spPr>
          <a:xfrm>
            <a:off x="42501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2" name="Google Shape;862;p81"/>
          <p:cNvSpPr/>
          <p:nvPr/>
        </p:nvSpPr>
        <p:spPr>
          <a:xfrm>
            <a:off x="42501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3" name="Google Shape;863;p81"/>
          <p:cNvSpPr/>
          <p:nvPr/>
        </p:nvSpPr>
        <p:spPr>
          <a:xfrm>
            <a:off x="47244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4" name="Google Shape;864;p81"/>
          <p:cNvSpPr/>
          <p:nvPr/>
        </p:nvSpPr>
        <p:spPr>
          <a:xfrm>
            <a:off x="47962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5" name="Google Shape;865;p81"/>
          <p:cNvSpPr/>
          <p:nvPr/>
        </p:nvSpPr>
        <p:spPr>
          <a:xfrm>
            <a:off x="47962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6" name="Google Shape;866;p81"/>
          <p:cNvSpPr/>
          <p:nvPr/>
        </p:nvSpPr>
        <p:spPr>
          <a:xfrm>
            <a:off x="5257800" y="6032500"/>
            <a:ext cx="368300" cy="368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7" name="Google Shape;867;p81"/>
          <p:cNvSpPr/>
          <p:nvPr/>
        </p:nvSpPr>
        <p:spPr>
          <a:xfrm>
            <a:off x="5316689" y="6067167"/>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8" name="Google Shape;868;p81"/>
          <p:cNvSpPr/>
          <p:nvPr/>
        </p:nvSpPr>
        <p:spPr>
          <a:xfrm>
            <a:off x="57277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9" name="Google Shape;869;p81"/>
          <p:cNvSpPr/>
          <p:nvPr/>
        </p:nvSpPr>
        <p:spPr>
          <a:xfrm>
            <a:off x="5784850" y="6067167"/>
            <a:ext cx="241300" cy="2413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0" name="Google Shape;870;p81"/>
          <p:cNvSpPr/>
          <p:nvPr/>
        </p:nvSpPr>
        <p:spPr>
          <a:xfrm>
            <a:off x="6032500" y="6032500"/>
            <a:ext cx="368300" cy="3683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1" name="Google Shape;871;p81"/>
          <p:cNvSpPr/>
          <p:nvPr/>
        </p:nvSpPr>
        <p:spPr>
          <a:xfrm>
            <a:off x="6102286" y="6067167"/>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2" name="Google Shape;872;p81"/>
          <p:cNvSpPr/>
          <p:nvPr/>
        </p:nvSpPr>
        <p:spPr>
          <a:xfrm>
            <a:off x="45085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3" name="Google Shape;873;p81"/>
          <p:cNvSpPr/>
          <p:nvPr/>
        </p:nvSpPr>
        <p:spPr>
          <a:xfrm>
            <a:off x="4572000" y="6073517"/>
            <a:ext cx="228600" cy="228600"/>
          </a:xfrm>
          <a:custGeom>
            <a:avLst/>
            <a:gdLst/>
            <a:ahLst/>
            <a:cxnLst/>
            <a:rect l="l" t="t" r="r" b="b"/>
            <a:pathLst>
              <a:path w="228600" h="228600" extrusionOk="0">
                <a:moveTo>
                  <a:pt x="114300" y="0"/>
                </a:moveTo>
                <a:lnTo>
                  <a:pt x="69806" y="8982"/>
                </a:lnTo>
                <a:lnTo>
                  <a:pt x="33475" y="33477"/>
                </a:lnTo>
                <a:lnTo>
                  <a:pt x="8981" y="69809"/>
                </a:lnTo>
                <a:lnTo>
                  <a:pt x="0" y="114300"/>
                </a:lnTo>
                <a:lnTo>
                  <a:pt x="8981" y="158790"/>
                </a:lnTo>
                <a:lnTo>
                  <a:pt x="33475" y="195122"/>
                </a:lnTo>
                <a:lnTo>
                  <a:pt x="69806" y="219617"/>
                </a:lnTo>
                <a:lnTo>
                  <a:pt x="114300" y="228600"/>
                </a:lnTo>
                <a:lnTo>
                  <a:pt x="158793" y="219617"/>
                </a:lnTo>
                <a:lnTo>
                  <a:pt x="195124" y="195122"/>
                </a:lnTo>
                <a:lnTo>
                  <a:pt x="219618" y="158790"/>
                </a:lnTo>
                <a:lnTo>
                  <a:pt x="228600" y="114300"/>
                </a:lnTo>
                <a:lnTo>
                  <a:pt x="219618" y="69809"/>
                </a:lnTo>
                <a:lnTo>
                  <a:pt x="195124" y="33477"/>
                </a:lnTo>
                <a:lnTo>
                  <a:pt x="158793" y="8982"/>
                </a:lnTo>
                <a:lnTo>
                  <a:pt x="114300"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4" name="Google Shape;874;p81"/>
          <p:cNvSpPr/>
          <p:nvPr/>
        </p:nvSpPr>
        <p:spPr>
          <a:xfrm>
            <a:off x="4572000" y="60735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5" name="Google Shape;875;p81"/>
          <p:cNvSpPr/>
          <p:nvPr/>
        </p:nvSpPr>
        <p:spPr>
          <a:xfrm>
            <a:off x="40767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6" name="Google Shape;876;p81"/>
          <p:cNvSpPr/>
          <p:nvPr/>
        </p:nvSpPr>
        <p:spPr>
          <a:xfrm>
            <a:off x="4140200" y="6073517"/>
            <a:ext cx="228600" cy="228600"/>
          </a:xfrm>
          <a:custGeom>
            <a:avLst/>
            <a:gdLst/>
            <a:ahLst/>
            <a:cxnLst/>
            <a:rect l="l" t="t" r="r" b="b"/>
            <a:pathLst>
              <a:path w="228600" h="228600" extrusionOk="0">
                <a:moveTo>
                  <a:pt x="114300" y="0"/>
                </a:moveTo>
                <a:lnTo>
                  <a:pt x="69806" y="8982"/>
                </a:lnTo>
                <a:lnTo>
                  <a:pt x="33475" y="33477"/>
                </a:lnTo>
                <a:lnTo>
                  <a:pt x="8981" y="69809"/>
                </a:lnTo>
                <a:lnTo>
                  <a:pt x="0" y="114300"/>
                </a:lnTo>
                <a:lnTo>
                  <a:pt x="8981" y="158790"/>
                </a:lnTo>
                <a:lnTo>
                  <a:pt x="33475" y="195122"/>
                </a:lnTo>
                <a:lnTo>
                  <a:pt x="69806" y="219617"/>
                </a:lnTo>
                <a:lnTo>
                  <a:pt x="114300" y="228600"/>
                </a:lnTo>
                <a:lnTo>
                  <a:pt x="158793" y="219617"/>
                </a:lnTo>
                <a:lnTo>
                  <a:pt x="195124" y="195122"/>
                </a:lnTo>
                <a:lnTo>
                  <a:pt x="219618" y="158790"/>
                </a:lnTo>
                <a:lnTo>
                  <a:pt x="228600" y="114300"/>
                </a:lnTo>
                <a:lnTo>
                  <a:pt x="219618" y="69809"/>
                </a:lnTo>
                <a:lnTo>
                  <a:pt x="195124" y="33477"/>
                </a:lnTo>
                <a:lnTo>
                  <a:pt x="158793" y="8982"/>
                </a:lnTo>
                <a:lnTo>
                  <a:pt x="114300"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7" name="Google Shape;877;p81"/>
          <p:cNvSpPr/>
          <p:nvPr/>
        </p:nvSpPr>
        <p:spPr>
          <a:xfrm>
            <a:off x="4140200" y="60735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8" name="Google Shape;878;p81"/>
          <p:cNvSpPr/>
          <p:nvPr/>
        </p:nvSpPr>
        <p:spPr>
          <a:xfrm>
            <a:off x="4495800" y="5715000"/>
            <a:ext cx="152400" cy="9271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9" name="Google Shape;879;p81"/>
          <p:cNvSpPr/>
          <p:nvPr/>
        </p:nvSpPr>
        <p:spPr>
          <a:xfrm>
            <a:off x="4572000" y="5753100"/>
            <a:ext cx="0" cy="796290"/>
          </a:xfrm>
          <a:custGeom>
            <a:avLst/>
            <a:gdLst/>
            <a:ahLst/>
            <a:cxnLst/>
            <a:rect l="l" t="t" r="r" b="b"/>
            <a:pathLst>
              <a:path w="120000" h="796290" extrusionOk="0">
                <a:moveTo>
                  <a:pt x="0" y="0"/>
                </a:moveTo>
                <a:lnTo>
                  <a:pt x="0" y="796091"/>
                </a:lnTo>
              </a:path>
            </a:pathLst>
          </a:custGeom>
          <a:noFill/>
          <a:ln w="25400" cap="flat" cmpd="sng">
            <a:solidFill>
              <a:srgbClr val="4F81B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80" name="Google Shape;880;p81"/>
          <p:cNvSpPr txBox="1"/>
          <p:nvPr/>
        </p:nvSpPr>
        <p:spPr>
          <a:xfrm>
            <a:off x="3251700" y="5092950"/>
            <a:ext cx="2850600" cy="828600"/>
          </a:xfrm>
          <a:prstGeom prst="rect">
            <a:avLst/>
          </a:prstGeom>
          <a:noFill/>
          <a:ln>
            <a:noFill/>
          </a:ln>
        </p:spPr>
        <p:txBody>
          <a:bodyPr spcFirstLastPara="1" wrap="square" lIns="0" tIns="12700" rIns="0" bIns="0" anchor="t" anchorCtr="0">
            <a:noAutofit/>
          </a:bodyPr>
          <a:lstStyle/>
          <a:p>
            <a:pPr marL="532765" marR="0" lvl="0" indent="0" algn="l" rtl="0">
              <a:lnSpc>
                <a:spcPct val="100000"/>
              </a:lnSpc>
              <a:spcBef>
                <a:spcPts val="0"/>
              </a:spcBef>
              <a:spcAft>
                <a:spcPts val="0"/>
              </a:spcAft>
              <a:buNone/>
            </a:pPr>
            <a:r>
              <a:rPr lang="en-US" sz="2400" dirty="0">
                <a:latin typeface="Trebuchet MS"/>
                <a:ea typeface="Trebuchet MS"/>
                <a:cs typeface="Trebuchet MS"/>
                <a:sym typeface="Trebuchet MS"/>
              </a:rPr>
              <a:t>Tumor Size</a:t>
            </a:r>
            <a:endParaRPr sz="2400" dirty="0">
              <a:latin typeface="Trebuchet MS"/>
              <a:ea typeface="Trebuchet MS"/>
              <a:cs typeface="Trebuchet MS"/>
              <a:sym typeface="Trebuchet MS"/>
            </a:endParaRPr>
          </a:p>
          <a:p>
            <a:pPr marL="12700" marR="0" lvl="0" indent="0" algn="l" rtl="0">
              <a:lnSpc>
                <a:spcPct val="100000"/>
              </a:lnSpc>
              <a:spcBef>
                <a:spcPts val="1765"/>
              </a:spcBef>
              <a:spcAft>
                <a:spcPts val="0"/>
              </a:spcAft>
              <a:buNone/>
            </a:pPr>
            <a:r>
              <a:rPr lang="en-US" sz="2100" baseline="30000" dirty="0">
                <a:latin typeface="Trebuchet MS"/>
                <a:ea typeface="Trebuchet MS"/>
                <a:cs typeface="Trebuchet MS"/>
                <a:sym typeface="Trebuchet MS"/>
              </a:rPr>
              <a:t>Predict Benign       </a:t>
            </a:r>
            <a:r>
              <a:rPr lang="en-US" sz="1400" dirty="0">
                <a:latin typeface="Trebuchet MS"/>
                <a:ea typeface="Trebuchet MS"/>
                <a:cs typeface="Trebuchet MS"/>
                <a:sym typeface="Trebuchet MS"/>
              </a:rPr>
              <a:t>Predict Malignant</a:t>
            </a:r>
            <a:endParaRPr sz="1400" dirty="0">
              <a:latin typeface="Trebuchet MS"/>
              <a:ea typeface="Trebuchet MS"/>
              <a:cs typeface="Trebuchet MS"/>
              <a:sym typeface="Trebuchet MS"/>
            </a:endParaRPr>
          </a:p>
        </p:txBody>
      </p:sp>
      <p:sp>
        <p:nvSpPr>
          <p:cNvPr id="881" name="Google Shape;881;p81"/>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Slide Credit: Eric Eaton</a:t>
            </a:r>
            <a:endParaRPr/>
          </a:p>
        </p:txBody>
      </p:sp>
    </p:spTree>
    <p:extLst>
      <p:ext uri="{BB962C8B-B14F-4D97-AF65-F5344CB8AC3E}">
        <p14:creationId xmlns:p14="http://schemas.microsoft.com/office/powerpoint/2010/main" val="2736968348"/>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9144000" cy="4525963"/>
          </a:xfrm>
        </p:spPr>
        <p:txBody>
          <a:bodyPr/>
          <a:lstStyle/>
          <a:p>
            <a:endParaRPr lang="en-US" dirty="0" smtClean="0"/>
          </a:p>
          <a:p>
            <a:r>
              <a:rPr lang="en-US" dirty="0" smtClean="0"/>
              <a:t>We will cover:</a:t>
            </a:r>
          </a:p>
          <a:p>
            <a:endParaRPr lang="en-US" dirty="0" smtClean="0"/>
          </a:p>
          <a:p>
            <a:r>
              <a:rPr lang="en-US" dirty="0" smtClean="0"/>
              <a:t>Linear </a:t>
            </a:r>
            <a:r>
              <a:rPr lang="en-US" dirty="0"/>
              <a:t>basis function </a:t>
            </a:r>
            <a:r>
              <a:rPr lang="en-US" dirty="0" smtClean="0"/>
              <a:t>models </a:t>
            </a:r>
            <a:endParaRPr lang="en-US" dirty="0"/>
          </a:p>
          <a:p>
            <a:r>
              <a:rPr lang="en-US" dirty="0" smtClean="0"/>
              <a:t>Bias-variance decomposition</a:t>
            </a:r>
          </a:p>
          <a:p>
            <a:r>
              <a:rPr lang="en-US" dirty="0" smtClean="0"/>
              <a:t>Bayesian </a:t>
            </a:r>
            <a:r>
              <a:rPr lang="en-US" dirty="0"/>
              <a:t>linear regression</a:t>
            </a:r>
          </a:p>
        </p:txBody>
      </p:sp>
      <p:sp>
        <p:nvSpPr>
          <p:cNvPr id="3" name="Content Placeholder 2"/>
          <p:cNvSpPr>
            <a:spLocks noGrp="1"/>
          </p:cNvSpPr>
          <p:nvPr>
            <p:ph sz="quarter" idx="10"/>
          </p:nvPr>
        </p:nvSpPr>
        <p:spPr/>
        <p:txBody>
          <a:bodyPr/>
          <a:lstStyle/>
          <a:p>
            <a:r>
              <a:rPr lang="en-US" dirty="0" smtClean="0"/>
              <a:t>In our next session</a:t>
            </a:r>
            <a:endParaRPr lang="en-US" dirty="0"/>
          </a:p>
        </p:txBody>
      </p:sp>
    </p:spTree>
    <p:extLst>
      <p:ext uri="{BB962C8B-B14F-4D97-AF65-F5344CB8AC3E}">
        <p14:creationId xmlns:p14="http://schemas.microsoft.com/office/powerpoint/2010/main" val="96970954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If time permits slides </a:t>
            </a:r>
            <a:r>
              <a:rPr lang="en-US" dirty="0" smtClean="0">
                <a:sym typeface="Wingdings" panose="05000000000000000000" pitchFamily="2" charset="2"/>
              </a:rPr>
              <a:t></a:t>
            </a:r>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341</a:t>
            </a:fld>
            <a:endParaRPr lang="en-US"/>
          </a:p>
        </p:txBody>
      </p:sp>
    </p:spTree>
    <p:extLst>
      <p:ext uri="{BB962C8B-B14F-4D97-AF65-F5344CB8AC3E}">
        <p14:creationId xmlns:p14="http://schemas.microsoft.com/office/powerpoint/2010/main" val="22168374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1988" name="Group 4"/>
          <p:cNvGraphicFramePr>
            <a:graphicFrameLocks noGrp="1"/>
          </p:cNvGraphicFramePr>
          <p:nvPr>
            <p:extLst/>
          </p:nvPr>
        </p:nvGraphicFramePr>
        <p:xfrm>
          <a:off x="420216" y="2466181"/>
          <a:ext cx="6096000" cy="279400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604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5800">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
                      </a:r>
                      <a:br>
                        <a:rPr kumimoji="0" lang="en-US" sz="2400" b="0" i="0" u="none" strike="noStrike" cap="none" normalizeH="0" baseline="0" smtClean="0">
                          <a:ln>
                            <a:noFill/>
                          </a:ln>
                          <a:solidFill>
                            <a:schemeClr val="tx1"/>
                          </a:solidFill>
                          <a:effectLst/>
                          <a:latin typeface="Arial" charset="0"/>
                        </a:rPr>
                      </a:br>
                      <a:endParaRPr kumimoji="0" lang="en-US" sz="2400" b="0" i="0" u="none" strike="noStrike" cap="none" normalizeH="0" baseline="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ACTUAL</a:t>
                      </a:r>
                      <a:br>
                        <a:rPr kumimoji="0" lang="en-US" sz="2400" b="0" i="0" u="none" strike="noStrike" cap="none" normalizeH="0" baseline="0" smtClean="0">
                          <a:ln>
                            <a:noFill/>
                          </a:ln>
                          <a:solidFill>
                            <a:schemeClr val="tx1"/>
                          </a:solidFill>
                          <a:effectLst/>
                          <a:latin typeface="Arial" charset="0"/>
                        </a:rPr>
                      </a:br>
                      <a:r>
                        <a:rPr kumimoji="0" lang="en-US" sz="2400" b="0" i="0" u="none" strike="noStrike" cap="none" normalizeH="0" baseline="0" smtClean="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310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470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147" name="Text Box 27"/>
          <p:cNvSpPr txBox="1">
            <a:spLocks noChangeArrowheads="1"/>
          </p:cNvSpPr>
          <p:nvPr/>
        </p:nvSpPr>
        <p:spPr bwMode="auto">
          <a:xfrm>
            <a:off x="6781800" y="3232149"/>
            <a:ext cx="22098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dirty="0"/>
              <a:t>a: TP (true positive)</a:t>
            </a:r>
          </a:p>
          <a:p>
            <a:pPr>
              <a:spcBef>
                <a:spcPct val="50000"/>
              </a:spcBef>
              <a:spcAft>
                <a:spcPct val="0"/>
              </a:spcAft>
              <a:buClrTx/>
              <a:buSzTx/>
              <a:buFontTx/>
              <a:buNone/>
            </a:pPr>
            <a:r>
              <a:rPr lang="en-US" altLang="en-US" sz="1400" dirty="0"/>
              <a:t>b: FN (false negative)</a:t>
            </a:r>
          </a:p>
          <a:p>
            <a:pPr>
              <a:spcBef>
                <a:spcPct val="50000"/>
              </a:spcBef>
              <a:spcAft>
                <a:spcPct val="0"/>
              </a:spcAft>
              <a:buClrTx/>
              <a:buSzTx/>
              <a:buFontTx/>
              <a:buNone/>
            </a:pPr>
            <a:r>
              <a:rPr lang="en-US" altLang="en-US" sz="1400" dirty="0"/>
              <a:t>c: FP (false positive)</a:t>
            </a:r>
          </a:p>
          <a:p>
            <a:pPr>
              <a:spcBef>
                <a:spcPct val="50000"/>
              </a:spcBef>
              <a:spcAft>
                <a:spcPct val="0"/>
              </a:spcAft>
              <a:buClrTx/>
              <a:buSzTx/>
              <a:buFontTx/>
              <a:buNone/>
            </a:pPr>
            <a:r>
              <a:rPr lang="en-US" altLang="en-US" sz="1400" dirty="0"/>
              <a:t>d: TN (true negative)</a:t>
            </a:r>
          </a:p>
        </p:txBody>
      </p:sp>
      <p:sp>
        <p:nvSpPr>
          <p:cNvPr id="2" name="Title 1"/>
          <p:cNvSpPr>
            <a:spLocks noGrp="1"/>
          </p:cNvSpPr>
          <p:nvPr>
            <p:ph type="title"/>
          </p:nvPr>
        </p:nvSpPr>
        <p:spPr/>
        <p:txBody>
          <a:bodyPr/>
          <a:lstStyle/>
          <a:p>
            <a:r>
              <a:rPr lang="en-US" altLang="en-US" sz="4000" b="1" spc="-150" dirty="0">
                <a:latin typeface="Arial" pitchFamily="34" charset="0"/>
                <a:cs typeface="Arial" pitchFamily="34" charset="0"/>
              </a:rPr>
              <a:t>Confusion Matrix</a:t>
            </a:r>
            <a:endParaRPr lang="en-US" sz="4000" b="1" spc="-150"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pPr>
              <a:defRPr/>
            </a:pPr>
            <a:fld id="{5D19FABE-2752-4AB0-9F65-50DED973DDD4}" type="slidenum">
              <a:rPr lang="en-US" smtClean="0"/>
              <a:pPr>
                <a:defRPr/>
              </a:pPr>
              <a:t>342</a:t>
            </a:fld>
            <a:endParaRPr lang="en-US"/>
          </a:p>
        </p:txBody>
      </p:sp>
    </p:spTree>
    <p:extLst>
      <p:ext uri="{BB962C8B-B14F-4D97-AF65-F5344CB8AC3E}">
        <p14:creationId xmlns:p14="http://schemas.microsoft.com/office/powerpoint/2010/main" val="442528758"/>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3037" y="1575594"/>
            <a:ext cx="5953125" cy="4362450"/>
          </a:xfrm>
        </p:spPr>
      </p:pic>
      <p:sp>
        <p:nvSpPr>
          <p:cNvPr id="3" name="Content Placeholder 2"/>
          <p:cNvSpPr>
            <a:spLocks noGrp="1"/>
          </p:cNvSpPr>
          <p:nvPr>
            <p:ph sz="quarter" idx="10"/>
          </p:nvPr>
        </p:nvSpPr>
        <p:spPr/>
        <p:txBody>
          <a:bodyPr/>
          <a:lstStyle/>
          <a:p>
            <a:r>
              <a:rPr lang="en-US" dirty="0" smtClean="0"/>
              <a:t>Multiclass</a:t>
            </a:r>
            <a:endParaRPr lang="en-US" dirty="0"/>
          </a:p>
        </p:txBody>
      </p:sp>
    </p:spTree>
    <p:extLst>
      <p:ext uri="{BB962C8B-B14F-4D97-AF65-F5344CB8AC3E}">
        <p14:creationId xmlns:p14="http://schemas.microsoft.com/office/powerpoint/2010/main" val="3514941144"/>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a:t>
            </a:r>
            <a:r>
              <a:rPr lang="en-US" dirty="0" smtClean="0"/>
              <a:t>ind </a:t>
            </a:r>
            <a:r>
              <a:rPr lang="en-US" dirty="0"/>
              <a:t>TP, TN, FP and FN for each individual class. </a:t>
            </a:r>
            <a:endParaRPr lang="en-US" dirty="0" smtClean="0"/>
          </a:p>
          <a:p>
            <a:r>
              <a:rPr lang="en-US" dirty="0" smtClean="0"/>
              <a:t>For </a:t>
            </a:r>
            <a:r>
              <a:rPr lang="en-US" dirty="0"/>
              <a:t>example, if we take class Apple, </a:t>
            </a:r>
          </a:p>
          <a:p>
            <a:r>
              <a:rPr lang="en-US" b="1" i="1" dirty="0"/>
              <a:t>TP = 7</a:t>
            </a:r>
            <a:endParaRPr lang="en-US" dirty="0"/>
          </a:p>
          <a:p>
            <a:r>
              <a:rPr lang="en-US" b="1" i="1" dirty="0"/>
              <a:t>TN = (2+3+2+1) = 8</a:t>
            </a:r>
            <a:endParaRPr lang="en-US" dirty="0"/>
          </a:p>
          <a:p>
            <a:r>
              <a:rPr lang="en-US" b="1" i="1" dirty="0"/>
              <a:t>FP = (8+9) = 17</a:t>
            </a:r>
            <a:endParaRPr lang="en-US" dirty="0"/>
          </a:p>
          <a:p>
            <a:r>
              <a:rPr lang="en-US" b="1" i="1" dirty="0"/>
              <a:t>FN = (1+3) = 4</a:t>
            </a:r>
            <a:endParaRPr lang="en-US" dirty="0"/>
          </a:p>
          <a:p>
            <a:endParaRPr lang="en-US" b="1" i="1" dirty="0" smtClean="0"/>
          </a:p>
        </p:txBody>
      </p:sp>
      <p:sp>
        <p:nvSpPr>
          <p:cNvPr id="3" name="Content Placeholder 2"/>
          <p:cNvSpPr>
            <a:spLocks noGrp="1"/>
          </p:cNvSpPr>
          <p:nvPr>
            <p:ph sz="quarter" idx="10"/>
          </p:nvPr>
        </p:nvSpPr>
        <p:spPr/>
        <p:txBody>
          <a:bodyPr/>
          <a:lstStyle/>
          <a:p>
            <a:r>
              <a:rPr lang="en-US" dirty="0" smtClean="0"/>
              <a:t>Multiclass</a:t>
            </a:r>
            <a:endParaRPr lang="en-US" dirty="0"/>
          </a:p>
        </p:txBody>
      </p:sp>
    </p:spTree>
    <p:extLst>
      <p:ext uri="{BB962C8B-B14F-4D97-AF65-F5344CB8AC3E}">
        <p14:creationId xmlns:p14="http://schemas.microsoft.com/office/powerpoint/2010/main" val="1906282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z="4000" b="1" spc="-150" dirty="0">
                <a:latin typeface="Arial" pitchFamily="34" charset="0"/>
                <a:cs typeface="Arial" pitchFamily="34" charset="0"/>
              </a:rPr>
              <a:t>Accuracy</a:t>
            </a:r>
          </a:p>
        </p:txBody>
      </p:sp>
      <p:sp>
        <p:nvSpPr>
          <p:cNvPr id="6147" name="Rectangle 3"/>
          <p:cNvSpPr>
            <a:spLocks noGrp="1" noChangeArrowheads="1"/>
          </p:cNvSpPr>
          <p:nvPr>
            <p:ph type="body" idx="1"/>
          </p:nvPr>
        </p:nvSpPr>
        <p:spPr/>
        <p:txBody>
          <a:bodyPr/>
          <a:lstStyle/>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r>
              <a:rPr lang="en-US" altLang="en-US" dirty="0" smtClean="0"/>
              <a:t>Most widely-used metric:</a:t>
            </a:r>
          </a:p>
          <a:p>
            <a:endParaRPr lang="en-US" altLang="en-US" dirty="0" smtClean="0"/>
          </a:p>
        </p:txBody>
      </p:sp>
      <p:graphicFrame>
        <p:nvGraphicFramePr>
          <p:cNvPr id="1323012" name="Group 4"/>
          <p:cNvGraphicFramePr>
            <a:graphicFrameLocks noGrp="1"/>
          </p:cNvGraphicFramePr>
          <p:nvPr>
            <p:extLst/>
          </p:nvPr>
        </p:nvGraphicFramePr>
        <p:xfrm>
          <a:off x="1524000" y="1752599"/>
          <a:ext cx="6096000" cy="2619246"/>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127149">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smtClean="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PREDICTED CLASS</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5954">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Arial" charset="0"/>
                        </a:rPr>
                        <a:t/>
                      </a:r>
                      <a:br>
                        <a:rPr kumimoji="0" lang="en-US" sz="2400" b="0" i="0" u="none" strike="noStrike" cap="none" normalizeH="0" baseline="0" dirty="0" smtClean="0">
                          <a:ln>
                            <a:noFill/>
                          </a:ln>
                          <a:solidFill>
                            <a:schemeClr val="tx1"/>
                          </a:solidFill>
                          <a:effectLst/>
                          <a:latin typeface="Arial" charset="0"/>
                        </a:rPr>
                      </a:br>
                      <a:endParaRPr kumimoji="0" lang="en-US" sz="2400" b="0" i="0" u="none" strike="noStrike" cap="none" normalizeH="0" baseline="0" dirty="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Arial" charset="0"/>
                        </a:rPr>
                        <a:t>ACTUAL</a:t>
                      </a:r>
                      <a:br>
                        <a:rPr kumimoji="0" lang="en-US" sz="2400" b="0" i="0" u="none" strike="noStrike" cap="none" normalizeH="0" baseline="0" dirty="0" smtClean="0">
                          <a:ln>
                            <a:noFill/>
                          </a:ln>
                          <a:solidFill>
                            <a:schemeClr val="tx1"/>
                          </a:solidFill>
                          <a:effectLst/>
                          <a:latin typeface="Arial" charset="0"/>
                        </a:rPr>
                      </a:br>
                      <a:r>
                        <a:rPr kumimoji="0" lang="en-US" sz="2400" b="0" i="0" u="none" strike="noStrike" cap="none" normalizeH="0" baseline="0" dirty="0" smtClean="0">
                          <a:ln>
                            <a:noFill/>
                          </a:ln>
                          <a:solidFill>
                            <a:schemeClr val="tx1"/>
                          </a:solidFill>
                          <a:effectLst/>
                          <a:latin typeface="Arial" charset="0"/>
                        </a:rPr>
                        <a:t>CLASS</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19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a</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(TP)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b</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(FN)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4874">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(FP)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d</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(TN)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171" name="Object 27"/>
          <p:cNvGraphicFramePr>
            <a:graphicFrameLocks noChangeAspect="1"/>
          </p:cNvGraphicFramePr>
          <p:nvPr/>
        </p:nvGraphicFramePr>
        <p:xfrm>
          <a:off x="609600" y="5105400"/>
          <a:ext cx="7583488" cy="969963"/>
        </p:xfrm>
        <a:graphic>
          <a:graphicData uri="http://schemas.openxmlformats.org/presentationml/2006/ole">
            <mc:AlternateContent xmlns:mc="http://schemas.openxmlformats.org/markup-compatibility/2006">
              <mc:Choice xmlns:v="urn:schemas-microsoft-com:vml" Requires="v">
                <p:oleObj spid="_x0000_s15362" name="Equation" r:id="rId3" imgW="5664200" imgH="723900" progId="Equation.3">
                  <p:embed/>
                </p:oleObj>
              </mc:Choice>
              <mc:Fallback>
                <p:oleObj name="Equation" r:id="rId3" imgW="5664200" imgH="723900" progId="Equation.3">
                  <p:embed/>
                  <p:pic>
                    <p:nvPicPr>
                      <p:cNvPr id="6171"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105400"/>
                        <a:ext cx="7583488"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5D19FABE-2752-4AB0-9F65-50DED973DDD4}" type="slidenum">
              <a:rPr lang="en-US" smtClean="0"/>
              <a:pPr>
                <a:defRPr/>
              </a:pPr>
              <a:t>345</a:t>
            </a:fld>
            <a:endParaRPr lang="en-US"/>
          </a:p>
        </p:txBody>
      </p:sp>
    </p:spTree>
    <p:extLst>
      <p:ext uri="{BB962C8B-B14F-4D97-AF65-F5344CB8AC3E}">
        <p14:creationId xmlns:p14="http://schemas.microsoft.com/office/powerpoint/2010/main" val="107592678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b="1" spc="-150" dirty="0">
                <a:latin typeface="Arial" pitchFamily="34" charset="0"/>
                <a:cs typeface="Arial" pitchFamily="34" charset="0"/>
              </a:rPr>
              <a:t>Problem with Accuracy</a:t>
            </a:r>
            <a:endParaRPr lang="en-US" altLang="en-US" dirty="0" smtClean="0"/>
          </a:p>
        </p:txBody>
      </p:sp>
      <p:sp>
        <p:nvSpPr>
          <p:cNvPr id="8195" name="Rectangle 3"/>
          <p:cNvSpPr>
            <a:spLocks noGrp="1" noChangeArrowheads="1"/>
          </p:cNvSpPr>
          <p:nvPr>
            <p:ph type="body" idx="1"/>
          </p:nvPr>
        </p:nvSpPr>
        <p:spPr/>
        <p:txBody>
          <a:bodyPr>
            <a:normAutofit lnSpcReduction="10000"/>
          </a:bodyPr>
          <a:lstStyle/>
          <a:p>
            <a:pPr>
              <a:lnSpc>
                <a:spcPct val="90000"/>
              </a:lnSpc>
            </a:pPr>
            <a:r>
              <a:rPr lang="en-US" altLang="en-US" dirty="0" smtClean="0"/>
              <a:t>Consider a 2-class problem</a:t>
            </a:r>
          </a:p>
          <a:p>
            <a:pPr lvl="1">
              <a:lnSpc>
                <a:spcPct val="90000"/>
              </a:lnSpc>
            </a:pPr>
            <a:r>
              <a:rPr lang="en-US" altLang="en-US" dirty="0" smtClean="0"/>
              <a:t>Number of Class NO examples = 990</a:t>
            </a:r>
          </a:p>
          <a:p>
            <a:pPr lvl="1">
              <a:lnSpc>
                <a:spcPct val="90000"/>
              </a:lnSpc>
            </a:pPr>
            <a:r>
              <a:rPr lang="en-US" altLang="en-US" dirty="0" smtClean="0"/>
              <a:t>Number of Class YES examples = 10</a:t>
            </a:r>
          </a:p>
          <a:p>
            <a:pPr lvl="2">
              <a:lnSpc>
                <a:spcPct val="90000"/>
              </a:lnSpc>
            </a:pPr>
            <a:endParaRPr lang="en-US" altLang="en-US" dirty="0" smtClean="0"/>
          </a:p>
          <a:p>
            <a:pPr>
              <a:lnSpc>
                <a:spcPct val="90000"/>
              </a:lnSpc>
            </a:pPr>
            <a:r>
              <a:rPr lang="en-US" altLang="en-US" dirty="0" smtClean="0"/>
              <a:t>If a model predicts everything to be class NO, accuracy is 990/1000 = 99 %</a:t>
            </a:r>
          </a:p>
          <a:p>
            <a:pPr lvl="1">
              <a:lnSpc>
                <a:spcPct val="90000"/>
              </a:lnSpc>
            </a:pPr>
            <a:r>
              <a:rPr lang="en-US" altLang="en-US" dirty="0" smtClean="0"/>
              <a:t>This is misleading because the model does not detect any class YES example</a:t>
            </a:r>
          </a:p>
          <a:p>
            <a:pPr lvl="1">
              <a:lnSpc>
                <a:spcPct val="90000"/>
              </a:lnSpc>
            </a:pPr>
            <a:r>
              <a:rPr lang="en-US" altLang="en-US" dirty="0" smtClean="0"/>
              <a:t>Detecting the rare class is usually more interesting (e.g., frauds, intrusions, defects, </a:t>
            </a:r>
            <a:r>
              <a:rPr lang="en-US" altLang="en-US" dirty="0" err="1" smtClean="0"/>
              <a:t>etc</a:t>
            </a:r>
            <a:r>
              <a:rPr lang="en-US" altLang="en-US" dirty="0" smtClean="0"/>
              <a:t>)</a:t>
            </a:r>
          </a:p>
        </p:txBody>
      </p:sp>
      <p:sp>
        <p:nvSpPr>
          <p:cNvPr id="2" name="Slide Number Placeholder 1"/>
          <p:cNvSpPr>
            <a:spLocks noGrp="1"/>
          </p:cNvSpPr>
          <p:nvPr>
            <p:ph type="sldNum" sz="quarter" idx="12"/>
          </p:nvPr>
        </p:nvSpPr>
        <p:spPr/>
        <p:txBody>
          <a:bodyPr/>
          <a:lstStyle/>
          <a:p>
            <a:pPr>
              <a:defRPr/>
            </a:pPr>
            <a:fld id="{5D19FABE-2752-4AB0-9F65-50DED973DDD4}" type="slidenum">
              <a:rPr lang="en-US" smtClean="0"/>
              <a:pPr>
                <a:defRPr/>
              </a:pPr>
              <a:t>346</a:t>
            </a:fld>
            <a:endParaRPr lang="en-US"/>
          </a:p>
        </p:txBody>
      </p:sp>
    </p:spTree>
    <p:extLst>
      <p:ext uri="{BB962C8B-B14F-4D97-AF65-F5344CB8AC3E}">
        <p14:creationId xmlns:p14="http://schemas.microsoft.com/office/powerpoint/2010/main" val="746605233"/>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533400"/>
            <a:ext cx="5867400" cy="533400"/>
          </a:xfrm>
        </p:spPr>
        <p:txBody>
          <a:bodyPr>
            <a:normAutofit fontScale="90000"/>
          </a:bodyPr>
          <a:lstStyle/>
          <a:p>
            <a:pPr algn="l"/>
            <a:r>
              <a:rPr lang="en-US" altLang="en-US" dirty="0" smtClean="0"/>
              <a:t>Alternative Measures</a:t>
            </a:r>
          </a:p>
        </p:txBody>
      </p:sp>
      <p:graphicFrame>
        <p:nvGraphicFramePr>
          <p:cNvPr id="9219" name="Object 3"/>
          <p:cNvGraphicFramePr>
            <a:graphicFrameLocks noChangeAspect="1"/>
          </p:cNvGraphicFramePr>
          <p:nvPr>
            <p:extLst/>
          </p:nvPr>
        </p:nvGraphicFramePr>
        <p:xfrm>
          <a:off x="2120900" y="4179887"/>
          <a:ext cx="4800600" cy="2716213"/>
        </p:xfrm>
        <a:graphic>
          <a:graphicData uri="http://schemas.openxmlformats.org/presentationml/2006/ole">
            <mc:AlternateContent xmlns:mc="http://schemas.openxmlformats.org/markup-compatibility/2006">
              <mc:Choice xmlns:v="urn:schemas-microsoft-com:vml" Requires="v">
                <p:oleObj spid="_x0000_s16386" name="Equation" r:id="rId3" imgW="4241800" imgH="2400300" progId="Equation.3">
                  <p:embed/>
                </p:oleObj>
              </mc:Choice>
              <mc:Fallback>
                <p:oleObj name="Equation" r:id="rId3" imgW="4241800" imgH="2400300" progId="Equation.3">
                  <p:embed/>
                  <p:pic>
                    <p:nvPicPr>
                      <p:cNvPr id="92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900" y="4179887"/>
                        <a:ext cx="4800600" cy="271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Group 4"/>
          <p:cNvGraphicFramePr>
            <a:graphicFrameLocks noGrp="1"/>
          </p:cNvGraphicFramePr>
          <p:nvPr>
            <p:extLst/>
          </p:nvPr>
        </p:nvGraphicFramePr>
        <p:xfrm>
          <a:off x="1473200" y="1190754"/>
          <a:ext cx="6096000" cy="2619246"/>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127149">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smtClean="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PREDICTED CLASS</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5954">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Arial" charset="0"/>
                        </a:rPr>
                        <a:t/>
                      </a:r>
                      <a:br>
                        <a:rPr kumimoji="0" lang="en-US" sz="2400" b="0" i="0" u="none" strike="noStrike" cap="none" normalizeH="0" baseline="0" dirty="0" smtClean="0">
                          <a:ln>
                            <a:noFill/>
                          </a:ln>
                          <a:solidFill>
                            <a:schemeClr val="tx1"/>
                          </a:solidFill>
                          <a:effectLst/>
                          <a:latin typeface="Arial" charset="0"/>
                        </a:rPr>
                      </a:br>
                      <a:endParaRPr kumimoji="0" lang="en-US" sz="2400" b="0" i="0" u="none" strike="noStrike" cap="none" normalizeH="0" baseline="0" dirty="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Arial" charset="0"/>
                        </a:rPr>
                        <a:t>ACTUAL</a:t>
                      </a:r>
                      <a:br>
                        <a:rPr kumimoji="0" lang="en-US" sz="2400" b="0" i="0" u="none" strike="noStrike" cap="none" normalizeH="0" baseline="0" dirty="0" smtClean="0">
                          <a:ln>
                            <a:noFill/>
                          </a:ln>
                          <a:solidFill>
                            <a:schemeClr val="tx1"/>
                          </a:solidFill>
                          <a:effectLst/>
                          <a:latin typeface="Arial" charset="0"/>
                        </a:rPr>
                      </a:br>
                      <a:r>
                        <a:rPr kumimoji="0" lang="en-US" sz="2400" b="0" i="0" u="none" strike="noStrike" cap="none" normalizeH="0" baseline="0" dirty="0" smtClean="0">
                          <a:ln>
                            <a:noFill/>
                          </a:ln>
                          <a:solidFill>
                            <a:schemeClr val="tx1"/>
                          </a:solidFill>
                          <a:effectLst/>
                          <a:latin typeface="Arial" charset="0"/>
                        </a:rPr>
                        <a:t>CLASS</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19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a</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(TP)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b</a:t>
                      </a:r>
                      <a:br>
                        <a:rPr kumimoji="0" lang="en-US" sz="2000" b="0" i="0" u="none" strike="noStrike" cap="none" normalizeH="0" baseline="0" smtClean="0">
                          <a:ln>
                            <a:noFill/>
                          </a:ln>
                          <a:solidFill>
                            <a:schemeClr val="tx1"/>
                          </a:solidFill>
                          <a:effectLst/>
                          <a:latin typeface="Arial" charset="0"/>
                        </a:rPr>
                      </a:br>
                      <a:r>
                        <a:rPr kumimoji="0" lang="en-US" sz="2000" b="0" i="0" u="none" strike="noStrike" cap="none" normalizeH="0" baseline="0" smtClean="0">
                          <a:ln>
                            <a:noFill/>
                          </a:ln>
                          <a:solidFill>
                            <a:srgbClr val="FF0000"/>
                          </a:solidFill>
                          <a:effectLst/>
                          <a:latin typeface="Arial" charset="0"/>
                        </a:rPr>
                        <a:t>(FN)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4874">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(FP)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d</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(TN)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7" name="Picture 7" descr="8pre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158116"/>
            <a:ext cx="35814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8rec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2571" y="5168105"/>
            <a:ext cx="31242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503544"/>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04800" y="558213"/>
            <a:ext cx="8280400" cy="533400"/>
          </a:xfrm>
        </p:spPr>
        <p:txBody>
          <a:bodyPr>
            <a:normAutofit fontScale="90000"/>
          </a:bodyPr>
          <a:lstStyle/>
          <a:p>
            <a:pPr algn="l"/>
            <a:r>
              <a:rPr lang="en-US" altLang="en-US" b="1" dirty="0" smtClean="0"/>
              <a:t>Alternative</a:t>
            </a:r>
            <a:r>
              <a:rPr lang="en-US" altLang="en-US" dirty="0" smtClean="0"/>
              <a:t> </a:t>
            </a:r>
            <a:r>
              <a:rPr lang="en-US" altLang="en-US" b="1" dirty="0" smtClean="0"/>
              <a:t>Measures</a:t>
            </a:r>
          </a:p>
        </p:txBody>
      </p:sp>
      <p:graphicFrame>
        <p:nvGraphicFramePr>
          <p:cNvPr id="11267" name="Object 3"/>
          <p:cNvGraphicFramePr>
            <a:graphicFrameLocks noChangeAspect="1"/>
          </p:cNvGraphicFramePr>
          <p:nvPr>
            <p:extLst/>
          </p:nvPr>
        </p:nvGraphicFramePr>
        <p:xfrm>
          <a:off x="5629275" y="1523205"/>
          <a:ext cx="2989263" cy="2363787"/>
        </p:xfrm>
        <a:graphic>
          <a:graphicData uri="http://schemas.openxmlformats.org/presentationml/2006/ole">
            <mc:AlternateContent xmlns:mc="http://schemas.openxmlformats.org/markup-compatibility/2006">
              <mc:Choice xmlns:v="urn:schemas-microsoft-com:vml" Requires="v">
                <p:oleObj spid="_x0000_s17410" name="Equation" r:id="rId3" imgW="2057400" imgH="1625400" progId="Equation.3">
                  <p:embed/>
                </p:oleObj>
              </mc:Choice>
              <mc:Fallback>
                <p:oleObj name="Equation" r:id="rId3" imgW="2057400" imgH="1625400" progId="Equation.3">
                  <p:embed/>
                  <p:pic>
                    <p:nvPicPr>
                      <p:cNvPr id="11267" name="Object 3"/>
                      <p:cNvPicPr>
                        <a:picLocks noChangeAspect="1" noChangeArrowheads="1"/>
                      </p:cNvPicPr>
                      <p:nvPr/>
                    </p:nvPicPr>
                    <p:blipFill>
                      <a:blip r:embed="rId4"/>
                      <a:srcRect/>
                      <a:stretch>
                        <a:fillRect/>
                      </a:stretch>
                    </p:blipFill>
                    <p:spPr bwMode="auto">
                      <a:xfrm>
                        <a:off x="5629275" y="1523205"/>
                        <a:ext cx="2989263"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extLst/>
          </p:nvPr>
        </p:nvGraphicFramePr>
        <p:xfrm>
          <a:off x="304800" y="1752600"/>
          <a:ext cx="4953000" cy="1904999"/>
        </p:xfrm>
        <a:graphic>
          <a:graphicData uri="http://schemas.openxmlformats.org/drawingml/2006/table">
            <a:tbl>
              <a:tblPr/>
              <a:tblGrid>
                <a:gridCol w="1237926">
                  <a:extLst>
                    <a:ext uri="{9D8B030D-6E8A-4147-A177-3AD203B41FA5}">
                      <a16:colId xmlns:a16="http://schemas.microsoft.com/office/drawing/2014/main" val="20000"/>
                    </a:ext>
                  </a:extLst>
                </a:gridCol>
                <a:gridCol w="1239222">
                  <a:extLst>
                    <a:ext uri="{9D8B030D-6E8A-4147-A177-3AD203B41FA5}">
                      <a16:colId xmlns:a16="http://schemas.microsoft.com/office/drawing/2014/main" val="20001"/>
                    </a:ext>
                  </a:extLst>
                </a:gridCol>
                <a:gridCol w="1237926">
                  <a:extLst>
                    <a:ext uri="{9D8B030D-6E8A-4147-A177-3AD203B41FA5}">
                      <a16:colId xmlns:a16="http://schemas.microsoft.com/office/drawing/2014/main" val="20002"/>
                    </a:ext>
                  </a:extLst>
                </a:gridCol>
                <a:gridCol w="1237926">
                  <a:extLst>
                    <a:ext uri="{9D8B030D-6E8A-4147-A177-3AD203B41FA5}">
                      <a16:colId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smtClean="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smtClean="0">
                          <a:ln>
                            <a:noFill/>
                          </a:ln>
                          <a:solidFill>
                            <a:schemeClr val="tx1"/>
                          </a:solidFill>
                          <a:effectLst/>
                          <a:latin typeface="Arial" charset="0"/>
                        </a:rPr>
                        <a:t/>
                      </a:r>
                      <a:br>
                        <a:rPr kumimoji="0" lang="en-US" sz="1800" b="0" i="0" u="none" strike="noStrike" cap="none" normalizeH="0" baseline="0" smtClean="0">
                          <a:ln>
                            <a:noFill/>
                          </a:ln>
                          <a:solidFill>
                            <a:schemeClr val="tx1"/>
                          </a:solidFill>
                          <a:effectLst/>
                          <a:latin typeface="Arial" charset="0"/>
                        </a:rPr>
                      </a:br>
                      <a:endParaRPr kumimoji="0" lang="en-US" sz="1800" b="0" i="0" u="none" strike="noStrike" cap="none" normalizeH="0" baseline="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smtClean="0">
                          <a:ln>
                            <a:noFill/>
                          </a:ln>
                          <a:solidFill>
                            <a:schemeClr val="tx1"/>
                          </a:solidFill>
                          <a:effectLst/>
                          <a:latin typeface="Arial" charset="0"/>
                        </a:rPr>
                        <a:t>ACTUAL</a:t>
                      </a:r>
                      <a:br>
                        <a:rPr kumimoji="0" lang="en-US" sz="1800" b="0" i="0" u="none" strike="noStrike" cap="none" normalizeH="0" baseline="0" smtClean="0">
                          <a:ln>
                            <a:noFill/>
                          </a:ln>
                          <a:solidFill>
                            <a:schemeClr val="tx1"/>
                          </a:solidFill>
                          <a:effectLst/>
                          <a:latin typeface="Arial" charset="0"/>
                        </a:rPr>
                      </a:br>
                      <a:r>
                        <a:rPr kumimoji="0" lang="en-US" sz="1800" b="0" i="0" u="none" strike="noStrike" cap="none" normalizeH="0" baseline="0" smtClean="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 980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 name="Group 4"/>
          <p:cNvGraphicFramePr>
            <a:graphicFrameLocks/>
          </p:cNvGraphicFramePr>
          <p:nvPr/>
        </p:nvGraphicFramePr>
        <p:xfrm>
          <a:off x="304800" y="3962400"/>
          <a:ext cx="4953000" cy="1904999"/>
        </p:xfrm>
        <a:graphic>
          <a:graphicData uri="http://schemas.openxmlformats.org/drawingml/2006/table">
            <a:tbl>
              <a:tblPr/>
              <a:tblGrid>
                <a:gridCol w="1237926">
                  <a:extLst>
                    <a:ext uri="{9D8B030D-6E8A-4147-A177-3AD203B41FA5}">
                      <a16:colId xmlns:a16="http://schemas.microsoft.com/office/drawing/2014/main" val="20000"/>
                    </a:ext>
                  </a:extLst>
                </a:gridCol>
                <a:gridCol w="1239222">
                  <a:extLst>
                    <a:ext uri="{9D8B030D-6E8A-4147-A177-3AD203B41FA5}">
                      <a16:colId xmlns:a16="http://schemas.microsoft.com/office/drawing/2014/main" val="20001"/>
                    </a:ext>
                  </a:extLst>
                </a:gridCol>
                <a:gridCol w="1237926">
                  <a:extLst>
                    <a:ext uri="{9D8B030D-6E8A-4147-A177-3AD203B41FA5}">
                      <a16:colId xmlns:a16="http://schemas.microsoft.com/office/drawing/2014/main" val="20002"/>
                    </a:ext>
                  </a:extLst>
                </a:gridCol>
                <a:gridCol w="1237926">
                  <a:extLst>
                    <a:ext uri="{9D8B030D-6E8A-4147-A177-3AD203B41FA5}">
                      <a16:colId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smtClean="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smtClean="0">
                          <a:ln>
                            <a:noFill/>
                          </a:ln>
                          <a:solidFill>
                            <a:schemeClr val="tx1"/>
                          </a:solidFill>
                          <a:effectLst/>
                          <a:latin typeface="Arial" charset="0"/>
                        </a:rPr>
                        <a:t/>
                      </a:r>
                      <a:br>
                        <a:rPr kumimoji="0" lang="en-US" sz="1800" b="0" i="0" u="none" strike="noStrike" cap="none" normalizeH="0" baseline="0" smtClean="0">
                          <a:ln>
                            <a:noFill/>
                          </a:ln>
                          <a:solidFill>
                            <a:schemeClr val="tx1"/>
                          </a:solidFill>
                          <a:effectLst/>
                          <a:latin typeface="Arial" charset="0"/>
                        </a:rPr>
                      </a:br>
                      <a:endParaRPr kumimoji="0" lang="en-US" sz="1800" b="0" i="0" u="none" strike="noStrike" cap="none" normalizeH="0" baseline="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smtClean="0">
                          <a:ln>
                            <a:noFill/>
                          </a:ln>
                          <a:solidFill>
                            <a:schemeClr val="tx1"/>
                          </a:solidFill>
                          <a:effectLst/>
                          <a:latin typeface="Arial" charset="0"/>
                        </a:rPr>
                        <a:t>ACTUAL</a:t>
                      </a:r>
                      <a:br>
                        <a:rPr kumimoji="0" lang="en-US" sz="1800" b="0" i="0" u="none" strike="noStrike" cap="none" normalizeH="0" baseline="0" smtClean="0">
                          <a:ln>
                            <a:noFill/>
                          </a:ln>
                          <a:solidFill>
                            <a:schemeClr val="tx1"/>
                          </a:solidFill>
                          <a:effectLst/>
                          <a:latin typeface="Arial" charset="0"/>
                        </a:rPr>
                      </a:br>
                      <a:r>
                        <a:rPr kumimoji="0" lang="en-US" sz="1800" b="0" i="0" u="none" strike="noStrike" cap="none" normalizeH="0" baseline="0" smtClean="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 990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1314" name="Object 1"/>
          <p:cNvGraphicFramePr>
            <a:graphicFrameLocks noChangeAspect="1"/>
          </p:cNvGraphicFramePr>
          <p:nvPr>
            <p:extLst/>
          </p:nvPr>
        </p:nvGraphicFramePr>
        <p:xfrm>
          <a:off x="5648325" y="3962400"/>
          <a:ext cx="2970213" cy="2363788"/>
        </p:xfrm>
        <a:graphic>
          <a:graphicData uri="http://schemas.openxmlformats.org/presentationml/2006/ole">
            <mc:AlternateContent xmlns:mc="http://schemas.openxmlformats.org/markup-compatibility/2006">
              <mc:Choice xmlns:v="urn:schemas-microsoft-com:vml" Requires="v">
                <p:oleObj spid="_x0000_s17411" name="Equation" r:id="rId5" imgW="2044440" imgH="1625400" progId="Equation.3">
                  <p:embed/>
                </p:oleObj>
              </mc:Choice>
              <mc:Fallback>
                <p:oleObj name="Equation" r:id="rId5" imgW="2044440" imgH="1625400" progId="Equation.3">
                  <p:embed/>
                  <p:pic>
                    <p:nvPicPr>
                      <p:cNvPr id="11314" name="Object 1"/>
                      <p:cNvPicPr>
                        <a:picLocks noChangeAspect="1" noChangeArrowheads="1"/>
                      </p:cNvPicPr>
                      <p:nvPr/>
                    </p:nvPicPr>
                    <p:blipFill>
                      <a:blip r:embed="rId6"/>
                      <a:srcRect/>
                      <a:stretch>
                        <a:fillRect/>
                      </a:stretch>
                    </p:blipFill>
                    <p:spPr bwMode="auto">
                      <a:xfrm>
                        <a:off x="5648325" y="3962400"/>
                        <a:ext cx="2970213"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5907271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163286" y="1790620"/>
            <a:ext cx="8229600" cy="4525963"/>
          </a:xfrm>
        </p:spPr>
        <p:txBody>
          <a:bodyPr>
            <a:normAutofit lnSpcReduction="10000"/>
          </a:bodyPr>
          <a:lstStyle/>
          <a:p>
            <a:pPr>
              <a:buFont typeface="Arial" panose="020B0604020202020204" pitchFamily="34" charset="0"/>
              <a:buChar char="•"/>
            </a:pPr>
            <a:r>
              <a:rPr lang="en-IN" sz="2400" dirty="0"/>
              <a:t>True positive rate (</a:t>
            </a:r>
            <a:r>
              <a:rPr lang="en-IN" sz="2400" dirty="0">
                <a:solidFill>
                  <a:schemeClr val="tx2"/>
                </a:solidFill>
              </a:rPr>
              <a:t>TPR</a:t>
            </a:r>
            <a:r>
              <a:rPr lang="en-IN" sz="2400" dirty="0"/>
              <a:t>) or </a:t>
            </a:r>
            <a:r>
              <a:rPr lang="en-IN" sz="2400" b="1" dirty="0"/>
              <a:t>sensitivity</a:t>
            </a:r>
            <a:r>
              <a:rPr lang="en-IN" sz="2400" dirty="0"/>
              <a:t> is defined as the fraction of positive examples predicted correctly by the model</a:t>
            </a:r>
          </a:p>
          <a:p>
            <a:pPr>
              <a:buFont typeface="Arial" panose="020B0604020202020204" pitchFamily="34" charset="0"/>
              <a:buChar char="•"/>
            </a:pPr>
            <a:endParaRPr lang="en-IN" sz="2400" dirty="0" smtClean="0"/>
          </a:p>
          <a:p>
            <a:pPr>
              <a:buFont typeface="Arial" panose="020B0604020202020204" pitchFamily="34" charset="0"/>
              <a:buChar char="•"/>
            </a:pPr>
            <a:r>
              <a:rPr lang="en-IN" sz="2400" dirty="0" smtClean="0"/>
              <a:t>True </a:t>
            </a:r>
            <a:r>
              <a:rPr lang="en-IN" sz="2400" dirty="0"/>
              <a:t>negative rate (TNR) or </a:t>
            </a:r>
            <a:r>
              <a:rPr lang="en-IN" sz="2400" b="1" dirty="0"/>
              <a:t>specificity</a:t>
            </a:r>
            <a:r>
              <a:rPr lang="en-IN" sz="2400" dirty="0"/>
              <a:t> is defined as the fraction of negative examples predicted correctly by the </a:t>
            </a:r>
            <a:r>
              <a:rPr lang="en-IN" sz="2400" dirty="0" smtClean="0"/>
              <a:t>model</a:t>
            </a:r>
          </a:p>
          <a:p>
            <a:pPr>
              <a:buFont typeface="Arial" panose="020B0604020202020204" pitchFamily="34" charset="0"/>
              <a:buChar char="•"/>
            </a:pPr>
            <a:endParaRPr lang="en-IN" sz="2400" dirty="0"/>
          </a:p>
          <a:p>
            <a:pPr>
              <a:buFont typeface="Arial" panose="020B0604020202020204" pitchFamily="34" charset="0"/>
              <a:buChar char="•"/>
            </a:pPr>
            <a:r>
              <a:rPr lang="en-IN" sz="2400" dirty="0" smtClean="0"/>
              <a:t>False </a:t>
            </a:r>
            <a:r>
              <a:rPr lang="en-IN" sz="2400" dirty="0"/>
              <a:t>positive rate (</a:t>
            </a:r>
            <a:r>
              <a:rPr lang="en-IN" sz="2400" dirty="0">
                <a:solidFill>
                  <a:schemeClr val="tx2"/>
                </a:solidFill>
              </a:rPr>
              <a:t>FPR</a:t>
            </a:r>
            <a:r>
              <a:rPr lang="en-IN" sz="2400" dirty="0"/>
              <a:t>) is the fraction of negative examples predicted as a positive </a:t>
            </a:r>
            <a:r>
              <a:rPr lang="en-IN" sz="2400" dirty="0" smtClean="0"/>
              <a:t>class</a:t>
            </a:r>
          </a:p>
          <a:p>
            <a:pPr>
              <a:buFont typeface="Arial" panose="020B0604020202020204" pitchFamily="34" charset="0"/>
              <a:buChar char="•"/>
            </a:pPr>
            <a:endParaRPr lang="en-IN" sz="2400" dirty="0"/>
          </a:p>
          <a:p>
            <a:pPr>
              <a:buFont typeface="Arial" panose="020B0604020202020204" pitchFamily="34" charset="0"/>
              <a:buChar char="•"/>
            </a:pPr>
            <a:r>
              <a:rPr lang="en-IN" sz="2400" dirty="0" smtClean="0"/>
              <a:t>False </a:t>
            </a:r>
            <a:r>
              <a:rPr lang="en-IN" sz="2400" dirty="0"/>
              <a:t>negative rate (</a:t>
            </a:r>
            <a:r>
              <a:rPr lang="en-IN" sz="2400" dirty="0" smtClean="0"/>
              <a:t>FNR</a:t>
            </a:r>
            <a:r>
              <a:rPr lang="en-IN" sz="2400" dirty="0"/>
              <a:t>) is the fraction of positive examples predicted as a negative class</a:t>
            </a:r>
          </a:p>
          <a:p>
            <a:pPr>
              <a:buFont typeface="Arial" panose="020B0604020202020204" pitchFamily="34" charset="0"/>
              <a:buChar char="•"/>
            </a:pPr>
            <a:endParaRPr lang="en-IN" sz="2000" dirty="0"/>
          </a:p>
          <a:p>
            <a:pPr lvl="1"/>
            <a:endParaRPr lang="en-IN" sz="2000" dirty="0"/>
          </a:p>
          <a:p>
            <a:pPr lvl="1"/>
            <a:endParaRPr lang="en-IN" dirty="0"/>
          </a:p>
        </p:txBody>
      </p:sp>
      <p:sp>
        <p:nvSpPr>
          <p:cNvPr id="5" name="Title 4"/>
          <p:cNvSpPr>
            <a:spLocks noGrp="1"/>
          </p:cNvSpPr>
          <p:nvPr>
            <p:ph type="title" idx="4294967295"/>
          </p:nvPr>
        </p:nvSpPr>
        <p:spPr>
          <a:xfrm>
            <a:off x="304800" y="678973"/>
            <a:ext cx="6991350" cy="765175"/>
          </a:xfrm>
          <a:prstGeom prst="rect">
            <a:avLst/>
          </a:prstGeom>
        </p:spPr>
        <p:txBody>
          <a:bodyPr>
            <a:normAutofit/>
          </a:bodyPr>
          <a:lstStyle/>
          <a:p>
            <a:r>
              <a:rPr lang="en-IN" sz="3600" b="1" dirty="0">
                <a:latin typeface="Times New Roman" panose="02020603050405020304" pitchFamily="18" charset="0"/>
                <a:cs typeface="Times New Roman" panose="02020603050405020304" pitchFamily="18" charset="0"/>
              </a:rPr>
              <a:t>Model Evaluation Measures</a:t>
            </a:r>
            <a:endParaRPr lang="en-US" sz="3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B4A7EFF-0B75-5744-BADD-6F9ED28CF419}"/>
              </a:ext>
            </a:extLst>
          </p:cNvPr>
          <p:cNvPicPr>
            <a:picLocks noChangeAspect="1"/>
          </p:cNvPicPr>
          <p:nvPr/>
        </p:nvPicPr>
        <p:blipFill>
          <a:blip r:embed="rId2"/>
          <a:stretch>
            <a:fillRect/>
          </a:stretch>
        </p:blipFill>
        <p:spPr>
          <a:xfrm>
            <a:off x="2705100" y="2522762"/>
            <a:ext cx="2516878" cy="376457"/>
          </a:xfrm>
          <a:prstGeom prst="rect">
            <a:avLst/>
          </a:prstGeom>
        </p:spPr>
      </p:pic>
      <p:pic>
        <p:nvPicPr>
          <p:cNvPr id="7" name="Picture 6">
            <a:extLst>
              <a:ext uri="{FF2B5EF4-FFF2-40B4-BE49-F238E27FC236}">
                <a16:creationId xmlns:a16="http://schemas.microsoft.com/office/drawing/2014/main" id="{33B73C34-74FF-DA4F-9ED4-7C9B86CD46EC}"/>
              </a:ext>
            </a:extLst>
          </p:cNvPr>
          <p:cNvPicPr>
            <a:picLocks noChangeAspect="1"/>
          </p:cNvPicPr>
          <p:nvPr/>
        </p:nvPicPr>
        <p:blipFill>
          <a:blip r:embed="rId3"/>
          <a:stretch>
            <a:fillRect/>
          </a:stretch>
        </p:blipFill>
        <p:spPr>
          <a:xfrm>
            <a:off x="2971800" y="4751526"/>
            <a:ext cx="3059165" cy="444277"/>
          </a:xfrm>
          <a:prstGeom prst="rect">
            <a:avLst/>
          </a:prstGeom>
        </p:spPr>
      </p:pic>
      <p:pic>
        <p:nvPicPr>
          <p:cNvPr id="8" name="Picture 7">
            <a:extLst>
              <a:ext uri="{FF2B5EF4-FFF2-40B4-BE49-F238E27FC236}">
                <a16:creationId xmlns:a16="http://schemas.microsoft.com/office/drawing/2014/main" id="{A5719E25-C11A-1E4C-B6BC-0053509AF347}"/>
              </a:ext>
            </a:extLst>
          </p:cNvPr>
          <p:cNvPicPr>
            <a:picLocks noChangeAspect="1"/>
          </p:cNvPicPr>
          <p:nvPr/>
        </p:nvPicPr>
        <p:blipFill>
          <a:blip r:embed="rId4"/>
          <a:stretch>
            <a:fillRect/>
          </a:stretch>
        </p:blipFill>
        <p:spPr>
          <a:xfrm>
            <a:off x="2705100" y="3631360"/>
            <a:ext cx="2516878" cy="341271"/>
          </a:xfrm>
          <a:prstGeom prst="rect">
            <a:avLst/>
          </a:prstGeom>
        </p:spPr>
      </p:pic>
      <p:pic>
        <p:nvPicPr>
          <p:cNvPr id="9" name="Picture 8">
            <a:extLst>
              <a:ext uri="{FF2B5EF4-FFF2-40B4-BE49-F238E27FC236}">
                <a16:creationId xmlns:a16="http://schemas.microsoft.com/office/drawing/2014/main" id="{014BC490-B49B-4249-ADC4-D0B9FFC67634}"/>
              </a:ext>
            </a:extLst>
          </p:cNvPr>
          <p:cNvPicPr>
            <a:picLocks noChangeAspect="1"/>
          </p:cNvPicPr>
          <p:nvPr/>
        </p:nvPicPr>
        <p:blipFill>
          <a:blip r:embed="rId5"/>
          <a:stretch>
            <a:fillRect/>
          </a:stretch>
        </p:blipFill>
        <p:spPr>
          <a:xfrm>
            <a:off x="2490788" y="5943601"/>
            <a:ext cx="2935456" cy="419350"/>
          </a:xfrm>
          <a:prstGeom prst="rect">
            <a:avLst/>
          </a:prstGeom>
        </p:spPr>
      </p:pic>
      <p:sp>
        <p:nvSpPr>
          <p:cNvPr id="2" name="Slide Number Placeholder 1">
            <a:extLst>
              <a:ext uri="{FF2B5EF4-FFF2-40B4-BE49-F238E27FC236}">
                <a16:creationId xmlns:a16="http://schemas.microsoft.com/office/drawing/2014/main" id="{5AB30F3C-1A1A-45E6-A979-1E2EBC650BE5}"/>
              </a:ext>
            </a:extLst>
          </p:cNvPr>
          <p:cNvSpPr>
            <a:spLocks noGrp="1"/>
          </p:cNvSpPr>
          <p:nvPr>
            <p:ph type="sldNum" sz="quarter" idx="14"/>
          </p:nvPr>
        </p:nvSpPr>
        <p:spPr/>
        <p:txBody>
          <a:bodyPr/>
          <a:lstStyle/>
          <a:p>
            <a:fld id="{BC8D7E44-7D4F-4942-A8C9-2DF6BF8399E8}" type="slidenum">
              <a:rPr lang="en-US" smtClean="0"/>
              <a:pPr/>
              <a:t>349</a:t>
            </a:fld>
            <a:endParaRPr lang="en-US" dirty="0"/>
          </a:p>
        </p:txBody>
      </p:sp>
    </p:spTree>
    <p:extLst>
      <p:ext uri="{BB962C8B-B14F-4D97-AF65-F5344CB8AC3E}">
        <p14:creationId xmlns:p14="http://schemas.microsoft.com/office/powerpoint/2010/main" val="11707768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99"/>
          <p:cNvSpPr/>
          <p:nvPr/>
        </p:nvSpPr>
        <p:spPr>
          <a:xfrm>
            <a:off x="7315200" y="5410200"/>
            <a:ext cx="17526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r>
              <a:rPr lang="en-US" sz="2400" kern="0">
                <a:solidFill>
                  <a:srgbClr val="000000"/>
                </a:solidFill>
                <a:latin typeface="Arial" panose="020B0604020202020204"/>
                <a:ea typeface="Arial" panose="020B0604020202020204"/>
                <a:cs typeface="Arial" panose="020B0604020202020204"/>
                <a:sym typeface="Arial" panose="020B0604020202020204"/>
              </a:rPr>
              <a:t>Prediction</a:t>
            </a:r>
          </a:p>
        </p:txBody>
      </p:sp>
      <p:sp>
        <p:nvSpPr>
          <p:cNvPr id="1329" name="Google Shape;1329;p99"/>
          <p:cNvSpPr/>
          <p:nvPr/>
        </p:nvSpPr>
        <p:spPr>
          <a:xfrm>
            <a:off x="4645342" y="1480634"/>
            <a:ext cx="2965449" cy="57162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r>
              <a:rPr lang="en-US" sz="2400" kern="0" dirty="0">
                <a:solidFill>
                  <a:srgbClr val="000000"/>
                </a:solidFill>
                <a:latin typeface="Arial" panose="020B0604020202020204"/>
                <a:ea typeface="Arial" panose="020B0604020202020204"/>
                <a:cs typeface="Arial" panose="020B0604020202020204"/>
                <a:sym typeface="Arial" panose="020B0604020202020204"/>
              </a:rPr>
              <a:t>Training Labels</a:t>
            </a:r>
          </a:p>
        </p:txBody>
      </p:sp>
      <p:grpSp>
        <p:nvGrpSpPr>
          <p:cNvPr id="1330" name="Google Shape;1330;p99"/>
          <p:cNvGrpSpPr/>
          <p:nvPr/>
        </p:nvGrpSpPr>
        <p:grpSpPr>
          <a:xfrm>
            <a:off x="276225" y="1815592"/>
            <a:ext cx="2314575" cy="2849562"/>
            <a:chOff x="228600" y="1417320"/>
            <a:chExt cx="2438400" cy="2849880"/>
          </a:xfrm>
        </p:grpSpPr>
        <p:sp>
          <p:nvSpPr>
            <p:cNvPr id="1331" name="Google Shape;1331;p99"/>
            <p:cNvSpPr txBox="1"/>
            <p:nvPr/>
          </p:nvSpPr>
          <p:spPr>
            <a:xfrm>
              <a:off x="533400" y="1417320"/>
              <a:ext cx="1828800" cy="830997"/>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2400"/>
                <a:buFont typeface="Arial" panose="020B0604020202020204"/>
                <a:buNone/>
              </a:pPr>
              <a:r>
                <a:rPr lang="en-US" sz="2400" kern="0">
                  <a:solidFill>
                    <a:srgbClr val="000000"/>
                  </a:solidFill>
                  <a:latin typeface="Arial" panose="020B0604020202020204"/>
                  <a:ea typeface="Arial" panose="020B0604020202020204"/>
                  <a:cs typeface="Arial" panose="020B0604020202020204"/>
                  <a:sym typeface="Arial" panose="020B0604020202020204"/>
                </a:rPr>
                <a:t>Training Images</a:t>
              </a:r>
            </a:p>
          </p:txBody>
        </p:sp>
        <p:sp>
          <p:nvSpPr>
            <p:cNvPr id="1332" name="Google Shape;1332;p99"/>
            <p:cNvSpPr/>
            <p:nvPr/>
          </p:nvSpPr>
          <p:spPr>
            <a:xfrm>
              <a:off x="228600" y="1448185"/>
              <a:ext cx="2438400" cy="2819015"/>
            </a:xfrm>
            <a:prstGeom prst="roundRect">
              <a:avLst>
                <a:gd name="adj" fmla="val 16667"/>
              </a:avLst>
            </a:prstGeom>
            <a:no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endParaRPr sz="2400" kern="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333" name="Google Shape;1333;p99"/>
          <p:cNvSpPr/>
          <p:nvPr/>
        </p:nvSpPr>
        <p:spPr>
          <a:xfrm>
            <a:off x="5350996" y="2495309"/>
            <a:ext cx="1448435"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r>
              <a:rPr lang="en-US" sz="2400" kern="0">
                <a:solidFill>
                  <a:srgbClr val="000000"/>
                </a:solidFill>
                <a:latin typeface="Arial" panose="020B0604020202020204"/>
                <a:ea typeface="Arial" panose="020B0604020202020204"/>
                <a:cs typeface="Arial" panose="020B0604020202020204"/>
                <a:sym typeface="Arial" panose="020B0604020202020204"/>
              </a:rPr>
              <a:t>Training</a:t>
            </a:r>
          </a:p>
        </p:txBody>
      </p:sp>
      <p:sp>
        <p:nvSpPr>
          <p:cNvPr id="1334" name="Google Shape;1334;p99"/>
          <p:cNvSpPr txBox="1"/>
          <p:nvPr/>
        </p:nvSpPr>
        <p:spPr>
          <a:xfrm>
            <a:off x="565547" y="1218697"/>
            <a:ext cx="1748790" cy="523875"/>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2800"/>
              <a:buFont typeface="Arial" panose="020B0604020202020204"/>
              <a:buNone/>
            </a:pPr>
            <a:r>
              <a:rPr lang="en-US" sz="2800" b="1" kern="0" dirty="0">
                <a:solidFill>
                  <a:srgbClr val="000000"/>
                </a:solidFill>
                <a:latin typeface="Arial" panose="020B0604020202020204"/>
                <a:ea typeface="Arial" panose="020B0604020202020204"/>
                <a:cs typeface="Arial" panose="020B0604020202020204"/>
                <a:sym typeface="Arial" panose="020B0604020202020204"/>
              </a:rPr>
              <a:t>Training</a:t>
            </a:r>
          </a:p>
        </p:txBody>
      </p:sp>
      <p:sp>
        <p:nvSpPr>
          <p:cNvPr id="1335" name="Google Shape;1335;p99"/>
          <p:cNvSpPr/>
          <p:nvPr/>
        </p:nvSpPr>
        <p:spPr>
          <a:xfrm>
            <a:off x="3200400" y="2438400"/>
            <a:ext cx="15240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r>
              <a:rPr lang="en-US" sz="2400" kern="0">
                <a:solidFill>
                  <a:srgbClr val="000000"/>
                </a:solidFill>
                <a:latin typeface="Arial" panose="020B0604020202020204"/>
                <a:ea typeface="Arial" panose="020B0604020202020204"/>
                <a:cs typeface="Arial" panose="020B0604020202020204"/>
                <a:sym typeface="Arial" panose="020B0604020202020204"/>
              </a:rPr>
              <a:t>Features</a:t>
            </a:r>
          </a:p>
        </p:txBody>
      </p:sp>
      <p:sp>
        <p:nvSpPr>
          <p:cNvPr id="1336" name="Google Shape;1336;p99"/>
          <p:cNvSpPr/>
          <p:nvPr/>
        </p:nvSpPr>
        <p:spPr>
          <a:xfrm>
            <a:off x="2590800" y="27432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endParaRPr sz="1800" kern="0">
              <a:solidFill>
                <a:srgbClr val="FFFFFF"/>
              </a:solidFill>
              <a:latin typeface="Arial" panose="020B0604020202020204"/>
              <a:ea typeface="Arial" panose="020B0604020202020204"/>
              <a:cs typeface="Arial" panose="020B0604020202020204"/>
              <a:sym typeface="Arial" panose="020B0604020202020204"/>
            </a:endParaRPr>
          </a:p>
        </p:txBody>
      </p:sp>
      <p:sp>
        <p:nvSpPr>
          <p:cNvPr id="1337" name="Google Shape;1337;p99"/>
          <p:cNvSpPr/>
          <p:nvPr/>
        </p:nvSpPr>
        <p:spPr>
          <a:xfrm>
            <a:off x="4800600" y="27432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endParaRPr sz="1800" kern="0">
              <a:solidFill>
                <a:srgbClr val="FFFFFF"/>
              </a:solidFill>
              <a:latin typeface="Arial" panose="020B0604020202020204"/>
              <a:ea typeface="Arial" panose="020B0604020202020204"/>
              <a:cs typeface="Arial" panose="020B0604020202020204"/>
              <a:sym typeface="Arial" panose="020B0604020202020204"/>
            </a:endParaRPr>
          </a:p>
        </p:txBody>
      </p:sp>
      <p:sp>
        <p:nvSpPr>
          <p:cNvPr id="1338" name="Google Shape;1338;p99"/>
          <p:cNvSpPr/>
          <p:nvPr/>
        </p:nvSpPr>
        <p:spPr>
          <a:xfrm rot="5400000">
            <a:off x="5846613" y="2114309"/>
            <a:ext cx="4572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endParaRPr sz="1800" kern="0">
              <a:solidFill>
                <a:srgbClr val="FFFFFF"/>
              </a:solidFill>
              <a:latin typeface="Arial" panose="020B0604020202020204"/>
              <a:ea typeface="Arial" panose="020B0604020202020204"/>
              <a:cs typeface="Arial" panose="020B0604020202020204"/>
              <a:sym typeface="Arial" panose="020B0604020202020204"/>
            </a:endParaRPr>
          </a:p>
        </p:txBody>
      </p:sp>
      <p:sp>
        <p:nvSpPr>
          <p:cNvPr id="1339" name="Google Shape;1339;p99"/>
          <p:cNvSpPr/>
          <p:nvPr/>
        </p:nvSpPr>
        <p:spPr>
          <a:xfrm>
            <a:off x="2503719" y="5410200"/>
            <a:ext cx="17526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r>
              <a:rPr lang="en-US" sz="2400" kern="0">
                <a:solidFill>
                  <a:srgbClr val="000000"/>
                </a:solidFill>
                <a:latin typeface="Arial" panose="020B0604020202020204"/>
                <a:ea typeface="Arial" panose="020B0604020202020204"/>
                <a:cs typeface="Arial" panose="020B0604020202020204"/>
                <a:sym typeface="Arial" panose="020B0604020202020204"/>
              </a:rPr>
              <a:t>Features</a:t>
            </a:r>
          </a:p>
        </p:txBody>
      </p:sp>
      <p:sp>
        <p:nvSpPr>
          <p:cNvPr id="1340" name="Google Shape;1340;p99"/>
          <p:cNvSpPr/>
          <p:nvPr/>
        </p:nvSpPr>
        <p:spPr>
          <a:xfrm>
            <a:off x="1894119" y="57150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endParaRPr sz="1800" kern="0">
              <a:solidFill>
                <a:srgbClr val="FFFFFF"/>
              </a:solidFill>
              <a:latin typeface="Arial" panose="020B0604020202020204"/>
              <a:ea typeface="Arial" panose="020B0604020202020204"/>
              <a:cs typeface="Arial" panose="020B0604020202020204"/>
              <a:sym typeface="Arial" panose="020B0604020202020204"/>
            </a:endParaRPr>
          </a:p>
        </p:txBody>
      </p:sp>
      <p:sp>
        <p:nvSpPr>
          <p:cNvPr id="1341" name="Google Shape;1341;p99"/>
          <p:cNvSpPr txBox="1"/>
          <p:nvPr/>
        </p:nvSpPr>
        <p:spPr>
          <a:xfrm>
            <a:off x="571414" y="4893754"/>
            <a:ext cx="1589405" cy="523875"/>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2800"/>
              <a:buFont typeface="Arial" panose="020B0604020202020204"/>
              <a:buNone/>
            </a:pPr>
            <a:r>
              <a:rPr lang="en-US" sz="2800" b="1" kern="0" dirty="0">
                <a:solidFill>
                  <a:srgbClr val="000000"/>
                </a:solidFill>
                <a:latin typeface="Arial" panose="020B0604020202020204"/>
                <a:ea typeface="Arial" panose="020B0604020202020204"/>
                <a:cs typeface="Arial" panose="020B0604020202020204"/>
                <a:sym typeface="Arial" panose="020B0604020202020204"/>
              </a:rPr>
              <a:t>Testing</a:t>
            </a:r>
          </a:p>
        </p:txBody>
      </p:sp>
      <p:sp>
        <p:nvSpPr>
          <p:cNvPr id="1342" name="Google Shape;1342;p99"/>
          <p:cNvSpPr txBox="1"/>
          <p:nvPr/>
        </p:nvSpPr>
        <p:spPr>
          <a:xfrm>
            <a:off x="685800" y="6248400"/>
            <a:ext cx="1265469" cy="461962"/>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2400"/>
              <a:buFont typeface="Arial" panose="020B0604020202020204"/>
              <a:buNone/>
            </a:pPr>
            <a:r>
              <a:rPr lang="en-US" kern="0" dirty="0">
                <a:solidFill>
                  <a:srgbClr val="000000"/>
                </a:solidFill>
                <a:latin typeface="Arial" panose="020B0604020202020204"/>
                <a:ea typeface="Arial" panose="020B0604020202020204"/>
                <a:cs typeface="Arial" panose="020B0604020202020204"/>
                <a:sym typeface="Arial" panose="020B0604020202020204"/>
              </a:rPr>
              <a:t>Test</a:t>
            </a:r>
            <a:r>
              <a:rPr lang="en-US" sz="1400" kern="0" dirty="0">
                <a:solidFill>
                  <a:srgbClr val="000000"/>
                </a:solidFill>
                <a:latin typeface="Arial" panose="020B0604020202020204"/>
                <a:ea typeface="Arial" panose="020B0604020202020204"/>
                <a:cs typeface="Arial" panose="020B0604020202020204"/>
                <a:sym typeface="Arial" panose="020B0604020202020204"/>
              </a:rPr>
              <a:t> </a:t>
            </a:r>
            <a:r>
              <a:rPr lang="en-US" kern="0" dirty="0">
                <a:solidFill>
                  <a:srgbClr val="000000"/>
                </a:solidFill>
                <a:latin typeface="Arial" panose="020B0604020202020204"/>
                <a:ea typeface="Arial" panose="020B0604020202020204"/>
                <a:cs typeface="Arial" panose="020B0604020202020204"/>
                <a:sym typeface="Arial" panose="020B0604020202020204"/>
              </a:rPr>
              <a:t>Image</a:t>
            </a:r>
          </a:p>
        </p:txBody>
      </p:sp>
      <p:sp>
        <p:nvSpPr>
          <p:cNvPr id="1343" name="Google Shape;1343;p99"/>
          <p:cNvSpPr/>
          <p:nvPr/>
        </p:nvSpPr>
        <p:spPr>
          <a:xfrm>
            <a:off x="6927850" y="27432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endParaRPr sz="1800" kern="0">
              <a:solidFill>
                <a:srgbClr val="FFFFFF"/>
              </a:solidFill>
              <a:latin typeface="Arial" panose="020B0604020202020204"/>
              <a:ea typeface="Arial" panose="020B0604020202020204"/>
              <a:cs typeface="Arial" panose="020B0604020202020204"/>
              <a:sym typeface="Arial" panose="020B0604020202020204"/>
            </a:endParaRPr>
          </a:p>
        </p:txBody>
      </p:sp>
      <p:sp>
        <p:nvSpPr>
          <p:cNvPr id="1344" name="Google Shape;1344;p99"/>
          <p:cNvSpPr/>
          <p:nvPr/>
        </p:nvSpPr>
        <p:spPr>
          <a:xfrm>
            <a:off x="7543800" y="2438400"/>
            <a:ext cx="15240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r>
              <a:rPr lang="en-US" sz="2400" kern="0">
                <a:solidFill>
                  <a:srgbClr val="000000"/>
                </a:solidFill>
                <a:latin typeface="Arial" panose="020B0604020202020204"/>
                <a:ea typeface="Arial" panose="020B0604020202020204"/>
                <a:cs typeface="Arial" panose="020B0604020202020204"/>
                <a:sym typeface="Arial" panose="020B0604020202020204"/>
              </a:rPr>
              <a:t>Learned model</a:t>
            </a:r>
          </a:p>
        </p:txBody>
      </p:sp>
      <p:sp>
        <p:nvSpPr>
          <p:cNvPr id="1345" name="Google Shape;1345;p99"/>
          <p:cNvSpPr/>
          <p:nvPr/>
        </p:nvSpPr>
        <p:spPr>
          <a:xfrm>
            <a:off x="4942119" y="5410200"/>
            <a:ext cx="17526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r>
              <a:rPr lang="en-US" sz="2400" kern="0">
                <a:solidFill>
                  <a:srgbClr val="000000"/>
                </a:solidFill>
                <a:latin typeface="Arial" panose="020B0604020202020204"/>
                <a:ea typeface="Arial" panose="020B0604020202020204"/>
                <a:cs typeface="Arial" panose="020B0604020202020204"/>
                <a:sym typeface="Arial" panose="020B0604020202020204"/>
              </a:rPr>
              <a:t>Learned model</a:t>
            </a:r>
          </a:p>
        </p:txBody>
      </p:sp>
      <p:sp>
        <p:nvSpPr>
          <p:cNvPr id="1346" name="Google Shape;1346;p99"/>
          <p:cNvSpPr/>
          <p:nvPr/>
        </p:nvSpPr>
        <p:spPr>
          <a:xfrm>
            <a:off x="4332519" y="57150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endParaRPr sz="1800" kern="0">
              <a:solidFill>
                <a:srgbClr val="FFFFFF"/>
              </a:solidFill>
              <a:latin typeface="Arial" panose="020B0604020202020204"/>
              <a:ea typeface="Arial" panose="020B0604020202020204"/>
              <a:cs typeface="Arial" panose="020B0604020202020204"/>
              <a:sym typeface="Arial" panose="020B0604020202020204"/>
            </a:endParaRPr>
          </a:p>
        </p:txBody>
      </p:sp>
      <p:sp>
        <p:nvSpPr>
          <p:cNvPr id="1347" name="Google Shape;1347;p99"/>
          <p:cNvSpPr txBox="1"/>
          <p:nvPr/>
        </p:nvSpPr>
        <p:spPr>
          <a:xfrm>
            <a:off x="6032" y="6579108"/>
            <a:ext cx="2819400" cy="276225"/>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Font typeface="Arial" panose="020B0604020202020204"/>
              <a:buNone/>
            </a:pPr>
            <a:r>
              <a:rPr lang="en-US" sz="1200" kern="0" dirty="0">
                <a:solidFill>
                  <a:srgbClr val="A5A5A5"/>
                </a:solidFill>
                <a:latin typeface="Arial" panose="020B0604020202020204"/>
                <a:ea typeface="Arial" panose="020B0604020202020204"/>
                <a:cs typeface="Arial" panose="020B0604020202020204"/>
                <a:sym typeface="Arial" panose="020B0604020202020204"/>
              </a:rPr>
              <a:t>Slide credit: D. </a:t>
            </a:r>
            <a:r>
              <a:rPr lang="en-US" sz="1200" kern="0" dirty="0" err="1">
                <a:solidFill>
                  <a:srgbClr val="A5A5A5"/>
                </a:solidFill>
                <a:latin typeface="Arial" panose="020B0604020202020204"/>
                <a:ea typeface="Arial" panose="020B0604020202020204"/>
                <a:cs typeface="Arial" panose="020B0604020202020204"/>
                <a:sym typeface="Arial" panose="020B0604020202020204"/>
              </a:rPr>
              <a:t>Hoiem</a:t>
            </a:r>
            <a:r>
              <a:rPr lang="en-US" sz="1200" kern="0" dirty="0">
                <a:solidFill>
                  <a:srgbClr val="A5A5A5"/>
                </a:solidFill>
                <a:latin typeface="Arial" panose="020B0604020202020204"/>
                <a:ea typeface="Arial" panose="020B0604020202020204"/>
                <a:cs typeface="Arial" panose="020B0604020202020204"/>
                <a:sym typeface="Arial" panose="020B0604020202020204"/>
              </a:rPr>
              <a:t> and L. </a:t>
            </a:r>
            <a:r>
              <a:rPr lang="en-US" sz="1200" kern="0" dirty="0" err="1">
                <a:solidFill>
                  <a:srgbClr val="A5A5A5"/>
                </a:solidFill>
                <a:latin typeface="Arial" panose="020B0604020202020204"/>
                <a:ea typeface="Arial" panose="020B0604020202020204"/>
                <a:cs typeface="Arial" panose="020B0604020202020204"/>
                <a:sym typeface="Arial" panose="020B0604020202020204"/>
              </a:rPr>
              <a:t>Lazebnik</a:t>
            </a:r>
            <a:endParaRPr sz="1200" kern="0" dirty="0">
              <a:solidFill>
                <a:srgbClr val="A5A5A5"/>
              </a:solidFill>
              <a:latin typeface="Arial" panose="020B0604020202020204"/>
              <a:ea typeface="Arial" panose="020B0604020202020204"/>
              <a:cs typeface="Arial" panose="020B0604020202020204"/>
              <a:sym typeface="Arial" panose="020B0604020202020204"/>
            </a:endParaRPr>
          </a:p>
        </p:txBody>
      </p:sp>
      <p:sp>
        <p:nvSpPr>
          <p:cNvPr id="1348" name="Google Shape;1348;p99"/>
          <p:cNvSpPr/>
          <p:nvPr/>
        </p:nvSpPr>
        <p:spPr>
          <a:xfrm>
            <a:off x="6781803" y="5715000"/>
            <a:ext cx="4572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Font typeface="Arial" panose="020B0604020202020204"/>
              <a:buNone/>
            </a:pPr>
            <a:endParaRPr sz="1800" kern="0">
              <a:solidFill>
                <a:srgbClr val="FFFFFF"/>
              </a:solidFill>
              <a:latin typeface="Arial" panose="020B0604020202020204"/>
              <a:ea typeface="Arial" panose="020B0604020202020204"/>
              <a:cs typeface="Arial" panose="020B0604020202020204"/>
              <a:sym typeface="Arial" panose="020B0604020202020204"/>
            </a:endParaRPr>
          </a:p>
        </p:txBody>
      </p:sp>
      <p:pic>
        <p:nvPicPr>
          <p:cNvPr id="1349" name="Google Shape;1349;p99"/>
          <p:cNvPicPr preferRelativeResize="0"/>
          <p:nvPr/>
        </p:nvPicPr>
        <p:blipFill rotWithShape="1">
          <a:blip r:embed="rId3"/>
          <a:srcRect/>
          <a:stretch>
            <a:fillRect/>
          </a:stretch>
        </p:blipFill>
        <p:spPr>
          <a:xfrm>
            <a:off x="311150" y="2706433"/>
            <a:ext cx="2238375" cy="1905000"/>
          </a:xfrm>
          <a:prstGeom prst="rect">
            <a:avLst/>
          </a:prstGeom>
          <a:noFill/>
          <a:ln>
            <a:noFill/>
          </a:ln>
        </p:spPr>
      </p:pic>
      <p:pic>
        <p:nvPicPr>
          <p:cNvPr id="1350" name="Google Shape;1350;p99"/>
          <p:cNvPicPr preferRelativeResize="0"/>
          <p:nvPr/>
        </p:nvPicPr>
        <p:blipFill rotWithShape="1">
          <a:blip r:embed="rId4"/>
          <a:srcRect/>
          <a:stretch>
            <a:fillRect/>
          </a:stretch>
        </p:blipFill>
        <p:spPr>
          <a:xfrm>
            <a:off x="914400" y="5486400"/>
            <a:ext cx="800100" cy="800100"/>
          </a:xfrm>
          <a:prstGeom prst="rect">
            <a:avLst/>
          </a:prstGeom>
          <a:noFill/>
          <a:ln>
            <a:noFill/>
          </a:ln>
        </p:spPr>
      </p:pic>
      <p:sp>
        <p:nvSpPr>
          <p:cNvPr id="1351" name="Google Shape;1351;p99"/>
          <p:cNvSpPr txBox="1">
            <a:spLocks noGrp="1"/>
          </p:cNvSpPr>
          <p:nvPr>
            <p:ph type="title"/>
          </p:nvPr>
        </p:nvSpPr>
        <p:spPr>
          <a:xfrm>
            <a:off x="252561" y="580327"/>
            <a:ext cx="2895600" cy="675957"/>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r>
              <a:rPr lang="en-US" dirty="0" smtClean="0"/>
              <a:t>Classification</a:t>
            </a:r>
            <a:endParaRPr lang="en-US" dirty="0"/>
          </a:p>
        </p:txBody>
      </p:sp>
    </p:spTree>
    <p:extLst>
      <p:ext uri="{BB962C8B-B14F-4D97-AF65-F5344CB8AC3E}">
        <p14:creationId xmlns:p14="http://schemas.microsoft.com/office/powerpoint/2010/main" val="899318464"/>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title"/>
          </p:nvPr>
        </p:nvSpPr>
        <p:spPr>
          <a:xfrm>
            <a:off x="7495" y="762000"/>
            <a:ext cx="8610600" cy="533400"/>
          </a:xfrm>
        </p:spPr>
        <p:txBody>
          <a:bodyPr>
            <a:normAutofit fontScale="90000"/>
          </a:bodyPr>
          <a:lstStyle/>
          <a:p>
            <a:r>
              <a:rPr lang="en-US" altLang="en-US" dirty="0" smtClean="0"/>
              <a:t>ROC (Receiver Operating Characteristic)</a:t>
            </a:r>
          </a:p>
        </p:txBody>
      </p:sp>
      <p:sp>
        <p:nvSpPr>
          <p:cNvPr id="17411" name="Rectangle 7"/>
          <p:cNvSpPr>
            <a:spLocks noGrp="1" noChangeArrowheads="1"/>
          </p:cNvSpPr>
          <p:nvPr>
            <p:ph type="body" idx="1"/>
          </p:nvPr>
        </p:nvSpPr>
        <p:spPr/>
        <p:txBody>
          <a:bodyPr>
            <a:normAutofit lnSpcReduction="10000"/>
          </a:bodyPr>
          <a:lstStyle/>
          <a:p>
            <a:r>
              <a:rPr lang="en-US" altLang="en-US" smtClean="0"/>
              <a:t>A graphical approach for displaying trade-off between detection rate and false alarm rate</a:t>
            </a:r>
          </a:p>
          <a:p>
            <a:r>
              <a:rPr lang="en-US" altLang="en-US" smtClean="0"/>
              <a:t>Developed in 1950s for signal detection theory to analyze noisy signals </a:t>
            </a:r>
          </a:p>
          <a:p>
            <a:r>
              <a:rPr lang="en-US" altLang="en-US" smtClean="0"/>
              <a:t>ROC curve plots TPR against FPR</a:t>
            </a:r>
          </a:p>
          <a:p>
            <a:pPr lvl="1"/>
            <a:r>
              <a:rPr lang="en-US" altLang="en-US" smtClean="0"/>
              <a:t>Performance of a model represented as a point in an ROC curve</a:t>
            </a:r>
          </a:p>
          <a:p>
            <a:pPr lvl="1"/>
            <a:r>
              <a:rPr lang="en-US" altLang="en-US" smtClean="0"/>
              <a:t>Changing the threshold parameter of classifier changes the location of the point</a:t>
            </a:r>
          </a:p>
        </p:txBody>
      </p:sp>
      <p:sp>
        <p:nvSpPr>
          <p:cNvPr id="2" name="Slide Number Placeholder 1"/>
          <p:cNvSpPr>
            <a:spLocks noGrp="1"/>
          </p:cNvSpPr>
          <p:nvPr>
            <p:ph type="sldNum" sz="quarter" idx="12"/>
          </p:nvPr>
        </p:nvSpPr>
        <p:spPr/>
        <p:txBody>
          <a:bodyPr/>
          <a:lstStyle/>
          <a:p>
            <a:pPr>
              <a:defRPr/>
            </a:pPr>
            <a:fld id="{5D19FABE-2752-4AB0-9F65-50DED973DDD4}" type="slidenum">
              <a:rPr lang="en-US" smtClean="0"/>
              <a:pPr>
                <a:defRPr/>
              </a:pPr>
              <a:t>350</a:t>
            </a:fld>
            <a:endParaRPr lang="en-US"/>
          </a:p>
        </p:txBody>
      </p:sp>
    </p:spTree>
    <p:extLst>
      <p:ext uri="{BB962C8B-B14F-4D97-AF65-F5344CB8AC3E}">
        <p14:creationId xmlns:p14="http://schemas.microsoft.com/office/powerpoint/2010/main" val="1666128940"/>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t>ROC Curve</a:t>
            </a:r>
          </a:p>
        </p:txBody>
      </p:sp>
      <p:sp>
        <p:nvSpPr>
          <p:cNvPr id="18435" name="Rectangle 3"/>
          <p:cNvSpPr>
            <a:spLocks noGrp="1" noChangeArrowheads="1"/>
          </p:cNvSpPr>
          <p:nvPr>
            <p:ph type="body" idx="1"/>
          </p:nvPr>
        </p:nvSpPr>
        <p:spPr>
          <a:xfrm>
            <a:off x="228600" y="1371600"/>
            <a:ext cx="4343400" cy="5181600"/>
          </a:xfrm>
        </p:spPr>
        <p:txBody>
          <a:bodyPr/>
          <a:lstStyle/>
          <a:p>
            <a:pPr>
              <a:buFont typeface="Monotype Sorts" pitchFamily="2" charset="2"/>
              <a:buNone/>
            </a:pPr>
            <a:r>
              <a:rPr lang="en-US" altLang="en-US" sz="2400" dirty="0" smtClean="0"/>
              <a:t>(TPR,FPR):</a:t>
            </a:r>
          </a:p>
          <a:p>
            <a:r>
              <a:rPr lang="en-US" altLang="en-US" sz="2400" dirty="0" smtClean="0"/>
              <a:t>(0,0): declare everything</a:t>
            </a:r>
            <a:br>
              <a:rPr lang="en-US" altLang="en-US" sz="2400" dirty="0" smtClean="0"/>
            </a:br>
            <a:r>
              <a:rPr lang="en-US" altLang="en-US" sz="2400" dirty="0" smtClean="0"/>
              <a:t>          to be negative class</a:t>
            </a:r>
          </a:p>
          <a:p>
            <a:r>
              <a:rPr lang="en-US" altLang="en-US" sz="2400" dirty="0" smtClean="0"/>
              <a:t>(1,1): declare everything</a:t>
            </a:r>
            <a:br>
              <a:rPr lang="en-US" altLang="en-US" sz="2400" dirty="0" smtClean="0"/>
            </a:br>
            <a:r>
              <a:rPr lang="en-US" altLang="en-US" sz="2400" dirty="0" smtClean="0"/>
              <a:t>         to be positive class</a:t>
            </a:r>
          </a:p>
          <a:p>
            <a:r>
              <a:rPr lang="en-US" altLang="en-US" sz="2400" dirty="0" smtClean="0"/>
              <a:t>(1,0): ideal</a:t>
            </a:r>
          </a:p>
          <a:p>
            <a:pPr marL="0" indent="0">
              <a:buNone/>
            </a:pPr>
            <a:r>
              <a:rPr lang="en-US" altLang="en-US" sz="2400" dirty="0" smtClean="0"/>
              <a:t>Diagonal line:</a:t>
            </a:r>
          </a:p>
          <a:p>
            <a:pPr lvl="1"/>
            <a:r>
              <a:rPr lang="en-US" altLang="en-US" sz="2400" dirty="0" smtClean="0"/>
              <a:t>Random guessing</a:t>
            </a:r>
          </a:p>
          <a:p>
            <a:pPr lvl="1"/>
            <a:r>
              <a:rPr lang="en-US" altLang="en-US" sz="2400" dirty="0" smtClean="0"/>
              <a:t>Below diagonal line:</a:t>
            </a:r>
          </a:p>
          <a:p>
            <a:pPr marL="1255713" lvl="2" indent="-341313"/>
            <a:r>
              <a:rPr lang="en-US" altLang="en-US" sz="2000" dirty="0" smtClean="0"/>
              <a:t>prediction is opposite </a:t>
            </a:r>
            <a:br>
              <a:rPr lang="en-US" altLang="en-US" sz="2000" dirty="0" smtClean="0"/>
            </a:br>
            <a:r>
              <a:rPr lang="en-US" altLang="en-US" sz="2000" dirty="0" smtClean="0"/>
              <a:t>of the true class</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l="3069" r="6557"/>
          <a:stretch>
            <a:fillRect/>
          </a:stretch>
        </p:blipFill>
        <p:spPr bwMode="auto">
          <a:xfrm>
            <a:off x="4267200" y="11430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5">
            <a:extLst>
              <a:ext uri="{FF2B5EF4-FFF2-40B4-BE49-F238E27FC236}">
                <a16:creationId xmlns:a16="http://schemas.microsoft.com/office/drawing/2014/main" id="{1B4A7EFF-0B75-5744-BADD-6F9ED28CF419}"/>
              </a:ext>
            </a:extLst>
          </p:cNvPr>
          <p:cNvPicPr>
            <a:picLocks noChangeAspect="1"/>
          </p:cNvPicPr>
          <p:nvPr/>
        </p:nvPicPr>
        <p:blipFill>
          <a:blip r:embed="rId3"/>
          <a:stretch>
            <a:fillRect/>
          </a:stretch>
        </p:blipFill>
        <p:spPr>
          <a:xfrm>
            <a:off x="660242" y="6083868"/>
            <a:ext cx="3403916" cy="509134"/>
          </a:xfrm>
          <a:prstGeom prst="rect">
            <a:avLst/>
          </a:prstGeom>
        </p:spPr>
      </p:pic>
      <p:pic>
        <p:nvPicPr>
          <p:cNvPr id="7" name="Picture 6">
            <a:extLst>
              <a:ext uri="{FF2B5EF4-FFF2-40B4-BE49-F238E27FC236}">
                <a16:creationId xmlns:a16="http://schemas.microsoft.com/office/drawing/2014/main" id="{A5719E25-C11A-1E4C-B6BC-0053509AF347}"/>
              </a:ext>
            </a:extLst>
          </p:cNvPr>
          <p:cNvPicPr>
            <a:picLocks noChangeAspect="1"/>
          </p:cNvPicPr>
          <p:nvPr/>
        </p:nvPicPr>
        <p:blipFill>
          <a:blip r:embed="rId4"/>
          <a:stretch>
            <a:fillRect/>
          </a:stretch>
        </p:blipFill>
        <p:spPr>
          <a:xfrm>
            <a:off x="5003642" y="6044067"/>
            <a:ext cx="3754860" cy="509133"/>
          </a:xfrm>
          <a:prstGeom prst="rect">
            <a:avLst/>
          </a:prstGeom>
        </p:spPr>
      </p:pic>
      <p:sp>
        <p:nvSpPr>
          <p:cNvPr id="2" name="Slide Number Placeholder 1"/>
          <p:cNvSpPr>
            <a:spLocks noGrp="1"/>
          </p:cNvSpPr>
          <p:nvPr>
            <p:ph type="sldNum" sz="quarter" idx="12"/>
          </p:nvPr>
        </p:nvSpPr>
        <p:spPr/>
        <p:txBody>
          <a:bodyPr/>
          <a:lstStyle/>
          <a:p>
            <a:pPr>
              <a:defRPr/>
            </a:pPr>
            <a:fld id="{5D19FABE-2752-4AB0-9F65-50DED973DDD4}" type="slidenum">
              <a:rPr lang="en-US" smtClean="0"/>
              <a:pPr>
                <a:defRPr/>
              </a:pPr>
              <a:t>351</a:t>
            </a:fld>
            <a:endParaRPr lang="en-US"/>
          </a:p>
        </p:txBody>
      </p:sp>
    </p:spTree>
    <p:extLst>
      <p:ext uri="{BB962C8B-B14F-4D97-AF65-F5344CB8AC3E}">
        <p14:creationId xmlns:p14="http://schemas.microsoft.com/office/powerpoint/2010/main" val="1470552159"/>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362200" y="3352800"/>
            <a:ext cx="6172200" cy="1066800"/>
          </a:xfrm>
        </p:spPr>
        <p:txBody>
          <a:bodyPr/>
          <a:lstStyle/>
          <a:p>
            <a:pPr algn="ctr" fontAlgn="auto">
              <a:spcAft>
                <a:spcPts val="0"/>
              </a:spcAft>
              <a:defRPr/>
            </a:pPr>
            <a:r>
              <a:rPr lang="en-US" sz="4000" dirty="0">
                <a:solidFill>
                  <a:srgbClr val="FFFF66"/>
                </a:solidFill>
              </a:rPr>
              <a:t>Machine Learning</a:t>
            </a:r>
            <a:br>
              <a:rPr lang="en-US" sz="4000" dirty="0">
                <a:solidFill>
                  <a:srgbClr val="FFFF66"/>
                </a:solidFill>
              </a:rPr>
            </a:br>
            <a:r>
              <a:rPr lang="en-US" sz="4000" dirty="0">
                <a:solidFill>
                  <a:srgbClr val="FFFF66"/>
                </a:solidFill>
              </a:rPr>
              <a:t>DSECL    ZG565</a:t>
            </a:r>
            <a:endParaRPr lang="en-US" sz="4000" dirty="0">
              <a:solidFill>
                <a:srgbClr val="FFFF66"/>
              </a:solidFill>
              <a:latin typeface="+mn-lt"/>
            </a:endParaRPr>
          </a:p>
        </p:txBody>
      </p:sp>
      <p:sp>
        <p:nvSpPr>
          <p:cNvPr id="5" name="Content Placeholder 1"/>
          <p:cNvSpPr>
            <a:spLocks noGrp="1"/>
          </p:cNvSpPr>
          <p:nvPr>
            <p:ph sz="quarter" idx="4294967295"/>
          </p:nvPr>
        </p:nvSpPr>
        <p:spPr>
          <a:xfrm>
            <a:off x="2895600" y="4572000"/>
            <a:ext cx="5791200" cy="990600"/>
          </a:xfrm>
          <a:prstGeom prst="rect">
            <a:avLst/>
          </a:prstGeom>
        </p:spPr>
        <p:txBody>
          <a:bodyPr rtlCol="0">
            <a:normAutofit fontScale="70000" lnSpcReduction="20000"/>
          </a:bodyPr>
          <a:lstStyle/>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Dr. Chetana Gavankar, </a:t>
            </a:r>
            <a:r>
              <a:rPr lang="en-US" sz="2800" dirty="0" err="1">
                <a:solidFill>
                  <a:schemeClr val="bg1"/>
                </a:solidFill>
                <a:cs typeface="Courier New" pitchFamily="49" charset="0"/>
              </a:rPr>
              <a:t>Ph.D</a:t>
            </a:r>
            <a:r>
              <a:rPr lang="en-US" sz="2800" dirty="0">
                <a:solidFill>
                  <a:schemeClr val="bg1"/>
                </a:solidFill>
                <a:cs typeface="Courier New" pitchFamily="49" charset="0"/>
              </a:rPr>
              <a:t>,</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Chetana.gavankar@pilani.bits-pilani.ac.in</a:t>
            </a:r>
          </a:p>
          <a:p>
            <a:pPr marL="365760" indent="-256032" algn="r" fontAlgn="auto">
              <a:lnSpc>
                <a:spcPct val="100000"/>
              </a:lnSpc>
              <a:spcAft>
                <a:spcPts val="0"/>
              </a:spcAft>
              <a:buClr>
                <a:schemeClr val="accent1"/>
              </a:buClr>
              <a:buSzPct val="68000"/>
              <a:buNone/>
              <a:defRPr/>
            </a:pPr>
            <a:endParaRPr lang="en-US" sz="2800" dirty="0" smtClean="0">
              <a:solidFill>
                <a:schemeClr val="bg1"/>
              </a:solidFill>
              <a:latin typeface="+mn-lt"/>
              <a:cs typeface="Courier New" pitchFamily="49" charset="0"/>
            </a:endParaRPr>
          </a:p>
        </p:txBody>
      </p:sp>
    </p:spTree>
    <p:extLst>
      <p:ext uri="{BB962C8B-B14F-4D97-AF65-F5344CB8AC3E}">
        <p14:creationId xmlns:p14="http://schemas.microsoft.com/office/powerpoint/2010/main" val="3162080701"/>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4294200"/>
            <a:ext cx="8648700" cy="2209800"/>
          </a:xfrm>
        </p:spPr>
        <p:txBody>
          <a:bodyPr rtlCol="0">
            <a:normAutofit/>
          </a:bodyPr>
          <a:lstStyle/>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Lecture No. – 6</a:t>
            </a:r>
            <a:r>
              <a:rPr lang="en-US" sz="3200" dirty="0" smtClean="0">
                <a:latin typeface="+mn-lt"/>
                <a:cs typeface="Courier New" pitchFamily="49" charset="0"/>
              </a:rPr>
              <a:t> | Linear Regression</a:t>
            </a:r>
            <a:endParaRPr lang="en-US" sz="32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Date – </a:t>
            </a:r>
            <a:r>
              <a:rPr lang="en-US" sz="3200" dirty="0" smtClean="0">
                <a:latin typeface="+mn-lt"/>
                <a:cs typeface="Courier New" pitchFamily="49" charset="0"/>
              </a:rPr>
              <a:t>4/10/2020</a:t>
            </a:r>
            <a:endParaRPr lang="en-US" sz="32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Time – </a:t>
            </a:r>
            <a:r>
              <a:rPr lang="en-US" sz="3200" dirty="0" smtClean="0">
                <a:latin typeface="+mn-lt"/>
                <a:cs typeface="Courier New" pitchFamily="49" charset="0"/>
              </a:rPr>
              <a:t>02:00 </a:t>
            </a:r>
            <a:r>
              <a:rPr lang="en-US" sz="3200" dirty="0">
                <a:latin typeface="+mn-lt"/>
                <a:cs typeface="Courier New" pitchFamily="49" charset="0"/>
              </a:rPr>
              <a:t>P</a:t>
            </a:r>
            <a:r>
              <a:rPr lang="en-US" sz="3200" dirty="0" smtClean="0">
                <a:latin typeface="+mn-lt"/>
                <a:cs typeface="Courier New" pitchFamily="49" charset="0"/>
              </a:rPr>
              <a:t>M </a:t>
            </a:r>
            <a:r>
              <a:rPr lang="en-US" sz="3200" dirty="0">
                <a:latin typeface="+mn-lt"/>
                <a:cs typeface="Courier New" pitchFamily="49" charset="0"/>
              </a:rPr>
              <a:t>– </a:t>
            </a:r>
            <a:r>
              <a:rPr lang="en-US" sz="3200" dirty="0" smtClean="0">
                <a:latin typeface="+mn-lt"/>
                <a:cs typeface="Courier New" pitchFamily="49" charset="0"/>
              </a:rPr>
              <a:t>4:00 PM</a:t>
            </a:r>
            <a:endParaRPr lang="en-US" sz="3200" dirty="0">
              <a:latin typeface="+mn-lt"/>
              <a:cs typeface="Courier New" pitchFamily="49" charset="0"/>
            </a:endParaRPr>
          </a:p>
        </p:txBody>
      </p:sp>
    </p:spTree>
    <p:extLst>
      <p:ext uri="{BB962C8B-B14F-4D97-AF65-F5344CB8AC3E}">
        <p14:creationId xmlns:p14="http://schemas.microsoft.com/office/powerpoint/2010/main" val="321968759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Session Content</a:t>
            </a:r>
            <a:endParaRPr lang="en-US" b="1" dirty="0"/>
          </a:p>
        </p:txBody>
      </p:sp>
      <p:sp>
        <p:nvSpPr>
          <p:cNvPr id="3" name="Content Placeholder 2"/>
          <p:cNvSpPr>
            <a:spLocks noGrp="1"/>
          </p:cNvSpPr>
          <p:nvPr>
            <p:ph idx="1"/>
          </p:nvPr>
        </p:nvSpPr>
        <p:spPr/>
        <p:txBody>
          <a:bodyPr>
            <a:normAutofit/>
          </a:bodyPr>
          <a:lstStyle/>
          <a:p>
            <a:pPr marL="457200" lvl="1" indent="0">
              <a:buNone/>
            </a:pPr>
            <a:endParaRPr lang="en-US" dirty="0" smtClean="0"/>
          </a:p>
          <a:p>
            <a:pPr marL="457200" lvl="1" indent="0">
              <a:buNone/>
            </a:pPr>
            <a:endParaRPr lang="en-US" dirty="0"/>
          </a:p>
          <a:p>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354</a:t>
            </a:fld>
            <a:endParaRPr lang="en-US"/>
          </a:p>
        </p:txBody>
      </p:sp>
      <p:sp>
        <p:nvSpPr>
          <p:cNvPr id="4" name="Rectangle 3"/>
          <p:cNvSpPr/>
          <p:nvPr/>
        </p:nvSpPr>
        <p:spPr>
          <a:xfrm>
            <a:off x="228600" y="1828800"/>
            <a:ext cx="8534400" cy="1569660"/>
          </a:xfrm>
          <a:prstGeom prst="rect">
            <a:avLst/>
          </a:prstGeom>
        </p:spPr>
        <p:txBody>
          <a:bodyPr wrap="square">
            <a:spAutoFit/>
          </a:bodyPr>
          <a:lstStyle/>
          <a:p>
            <a:pPr marL="285750" indent="-285750">
              <a:buFont typeface="Arial" panose="020B0604020202020204" pitchFamily="34" charset="0"/>
              <a:buChar char="•"/>
            </a:pPr>
            <a:r>
              <a:rPr lang="en-US" sz="3200" dirty="0" smtClean="0"/>
              <a:t>Regression (Andrew Ng Notes)</a:t>
            </a:r>
          </a:p>
          <a:p>
            <a:pPr marL="285750" indent="-285750">
              <a:buFont typeface="Arial" panose="020B0604020202020204" pitchFamily="34" charset="0"/>
              <a:buChar char="•"/>
            </a:pPr>
            <a:r>
              <a:rPr lang="en-US" sz="3200" dirty="0" smtClean="0"/>
              <a:t>Bayesian </a:t>
            </a:r>
            <a:r>
              <a:rPr lang="en-US" sz="3200" dirty="0"/>
              <a:t>linear regression </a:t>
            </a:r>
            <a:r>
              <a:rPr lang="en-US" sz="3200" dirty="0" smtClean="0"/>
              <a:t>(6.4 </a:t>
            </a:r>
            <a:r>
              <a:rPr lang="en-US" sz="3200" dirty="0"/>
              <a:t>Tom Mitchell) </a:t>
            </a:r>
          </a:p>
          <a:p>
            <a:pPr marL="285750" indent="-285750">
              <a:buFont typeface="Arial" panose="020B0604020202020204" pitchFamily="34" charset="0"/>
              <a:buChar char="•"/>
            </a:pPr>
            <a:r>
              <a:rPr lang="en-US" sz="3200" dirty="0" smtClean="0"/>
              <a:t>Linear </a:t>
            </a:r>
            <a:r>
              <a:rPr lang="en-US" sz="3200" dirty="0"/>
              <a:t>basis function </a:t>
            </a:r>
            <a:r>
              <a:rPr lang="en-US" sz="3200" dirty="0" smtClean="0"/>
              <a:t>models </a:t>
            </a:r>
            <a:r>
              <a:rPr lang="en-US" sz="3200" dirty="0"/>
              <a:t>(3.1 Bishop) </a:t>
            </a:r>
          </a:p>
        </p:txBody>
      </p:sp>
    </p:spTree>
    <p:extLst>
      <p:ext uri="{BB962C8B-B14F-4D97-AF65-F5344CB8AC3E}">
        <p14:creationId xmlns:p14="http://schemas.microsoft.com/office/powerpoint/2010/main" val="894822768"/>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8821" y="664024"/>
            <a:ext cx="2289922" cy="554541"/>
          </a:xfrm>
          <a:prstGeom prst="rect">
            <a:avLst/>
          </a:prstGeom>
        </p:spPr>
        <p:txBody>
          <a:bodyPr vert="horz" wrap="square" lIns="0" tIns="11206" rIns="0" bIns="0" rtlCol="0" anchor="ctr">
            <a:spAutoFit/>
          </a:bodyPr>
          <a:lstStyle/>
          <a:p>
            <a:pPr marL="11206">
              <a:spcBef>
                <a:spcPts val="88"/>
              </a:spcBef>
            </a:pPr>
            <a:r>
              <a:rPr sz="3530" dirty="0"/>
              <a:t>Regression</a:t>
            </a:r>
            <a:endParaRPr sz="3530"/>
          </a:p>
        </p:txBody>
      </p:sp>
      <p:sp>
        <p:nvSpPr>
          <p:cNvPr id="3" name="object 3"/>
          <p:cNvSpPr txBox="1"/>
          <p:nvPr/>
        </p:nvSpPr>
        <p:spPr>
          <a:xfrm>
            <a:off x="1011585" y="1508312"/>
            <a:ext cx="7253567" cy="4101945"/>
          </a:xfrm>
          <a:prstGeom prst="rect">
            <a:avLst/>
          </a:prstGeom>
        </p:spPr>
        <p:txBody>
          <a:bodyPr vert="horz" wrap="square" lIns="0" tIns="29135" rIns="0" bIns="0" rtlCol="0">
            <a:spAutoFit/>
          </a:bodyPr>
          <a:lstStyle/>
          <a:p>
            <a:pPr marL="414640" marR="4483" indent="-403433">
              <a:lnSpc>
                <a:spcPts val="2471"/>
              </a:lnSpc>
              <a:spcBef>
                <a:spcPts val="229"/>
              </a:spcBef>
            </a:pPr>
            <a:r>
              <a:rPr sz="2118" dirty="0">
                <a:latin typeface="Arial"/>
                <a:cs typeface="Arial"/>
              </a:rPr>
              <a:t>So </a:t>
            </a:r>
            <a:r>
              <a:rPr sz="2118" spc="-4" dirty="0">
                <a:latin typeface="Arial"/>
                <a:cs typeface="Arial"/>
              </a:rPr>
              <a:t>far, </a:t>
            </a:r>
            <a:r>
              <a:rPr sz="2118" dirty="0">
                <a:latin typeface="Arial"/>
                <a:cs typeface="Arial"/>
              </a:rPr>
              <a:t>we’ve been </a:t>
            </a:r>
            <a:r>
              <a:rPr sz="2118" spc="-4" dirty="0">
                <a:latin typeface="Arial"/>
                <a:cs typeface="Arial"/>
              </a:rPr>
              <a:t>interested </a:t>
            </a:r>
            <a:r>
              <a:rPr sz="2118" dirty="0">
                <a:latin typeface="Arial"/>
                <a:cs typeface="Arial"/>
              </a:rPr>
              <a:t>in learning </a:t>
            </a:r>
            <a:r>
              <a:rPr sz="2118" spc="-4" dirty="0">
                <a:latin typeface="Arial"/>
                <a:cs typeface="Arial"/>
              </a:rPr>
              <a:t>P(Y|X) </a:t>
            </a:r>
            <a:r>
              <a:rPr sz="2118" dirty="0">
                <a:latin typeface="Arial"/>
                <a:cs typeface="Arial"/>
              </a:rPr>
              <a:t>where Y has  </a:t>
            </a:r>
            <a:r>
              <a:rPr sz="2118" spc="-4" dirty="0">
                <a:latin typeface="Arial"/>
                <a:cs typeface="Arial"/>
              </a:rPr>
              <a:t>discrete </a:t>
            </a:r>
            <a:r>
              <a:rPr sz="2118" dirty="0">
                <a:latin typeface="Arial"/>
                <a:cs typeface="Arial"/>
              </a:rPr>
              <a:t>values (called </a:t>
            </a:r>
            <a:r>
              <a:rPr sz="2118" spc="-4" dirty="0">
                <a:latin typeface="Arial"/>
                <a:cs typeface="Arial"/>
              </a:rPr>
              <a:t>‘classification’)</a:t>
            </a:r>
            <a:endParaRPr sz="2118">
              <a:latin typeface="Arial"/>
              <a:cs typeface="Arial"/>
            </a:endParaRPr>
          </a:p>
          <a:p>
            <a:pPr>
              <a:spcBef>
                <a:spcPts val="40"/>
              </a:spcBef>
            </a:pPr>
            <a:endParaRPr sz="3044">
              <a:latin typeface="Times New Roman"/>
              <a:cs typeface="Times New Roman"/>
            </a:endParaRPr>
          </a:p>
          <a:p>
            <a:pPr marL="11206"/>
            <a:r>
              <a:rPr sz="2118" spc="-4" dirty="0">
                <a:latin typeface="Arial"/>
                <a:cs typeface="Arial"/>
              </a:rPr>
              <a:t>What </a:t>
            </a:r>
            <a:r>
              <a:rPr sz="2118" dirty="0">
                <a:latin typeface="Arial"/>
                <a:cs typeface="Arial"/>
              </a:rPr>
              <a:t>if Y is </a:t>
            </a:r>
            <a:r>
              <a:rPr sz="2118" spc="-4" dirty="0">
                <a:latin typeface="Arial"/>
                <a:cs typeface="Arial"/>
              </a:rPr>
              <a:t>continuous? </a:t>
            </a:r>
            <a:r>
              <a:rPr sz="2118" dirty="0">
                <a:latin typeface="Arial"/>
                <a:cs typeface="Arial"/>
              </a:rPr>
              <a:t>(called</a:t>
            </a:r>
            <a:r>
              <a:rPr sz="2118" spc="-13" dirty="0">
                <a:latin typeface="Arial"/>
                <a:cs typeface="Arial"/>
              </a:rPr>
              <a:t> </a:t>
            </a:r>
            <a:r>
              <a:rPr sz="2118" dirty="0">
                <a:latin typeface="Arial"/>
                <a:cs typeface="Arial"/>
              </a:rPr>
              <a:t>‘regression’)</a:t>
            </a:r>
            <a:endParaRPr sz="2118">
              <a:latin typeface="Arial"/>
              <a:cs typeface="Arial"/>
            </a:endParaRPr>
          </a:p>
          <a:p>
            <a:pPr marL="414640" indent="-403433">
              <a:spcBef>
                <a:spcPts val="459"/>
              </a:spcBef>
              <a:buChar char="•"/>
              <a:tabLst>
                <a:tab pos="414079" algn="l"/>
                <a:tab pos="414640" algn="l"/>
              </a:tabLst>
            </a:pPr>
            <a:r>
              <a:rPr sz="2118" dirty="0">
                <a:latin typeface="Arial"/>
                <a:cs typeface="Arial"/>
              </a:rPr>
              <a:t>predict weight </a:t>
            </a:r>
            <a:r>
              <a:rPr sz="2118" spc="-4" dirty="0">
                <a:latin typeface="Arial"/>
                <a:cs typeface="Arial"/>
              </a:rPr>
              <a:t>from </a:t>
            </a:r>
            <a:r>
              <a:rPr sz="2118" dirty="0">
                <a:latin typeface="Arial"/>
                <a:cs typeface="Arial"/>
              </a:rPr>
              <a:t>gender, </a:t>
            </a:r>
            <a:r>
              <a:rPr sz="2118" spc="-4" dirty="0">
                <a:latin typeface="Arial"/>
                <a:cs typeface="Arial"/>
              </a:rPr>
              <a:t>height, </a:t>
            </a:r>
            <a:r>
              <a:rPr sz="2118" dirty="0">
                <a:latin typeface="Arial"/>
                <a:cs typeface="Arial"/>
              </a:rPr>
              <a:t>age,</a:t>
            </a:r>
            <a:r>
              <a:rPr sz="2118" spc="-31" dirty="0">
                <a:latin typeface="Arial"/>
                <a:cs typeface="Arial"/>
              </a:rPr>
              <a:t> </a:t>
            </a:r>
            <a:r>
              <a:rPr sz="2118" dirty="0">
                <a:latin typeface="Arial"/>
                <a:cs typeface="Arial"/>
              </a:rPr>
              <a:t>…</a:t>
            </a:r>
            <a:endParaRPr sz="2118">
              <a:latin typeface="Arial"/>
              <a:cs typeface="Arial"/>
            </a:endParaRPr>
          </a:p>
          <a:p>
            <a:pPr>
              <a:spcBef>
                <a:spcPts val="9"/>
              </a:spcBef>
              <a:buFont typeface="Arial"/>
              <a:buChar char="•"/>
            </a:pPr>
            <a:endParaRPr sz="3044">
              <a:latin typeface="Times New Roman"/>
              <a:cs typeface="Times New Roman"/>
            </a:endParaRPr>
          </a:p>
          <a:p>
            <a:pPr marL="414640" marR="433130" indent="-403433">
              <a:lnSpc>
                <a:spcPct val="101499"/>
              </a:lnSpc>
              <a:buChar char="•"/>
              <a:tabLst>
                <a:tab pos="414079" algn="l"/>
                <a:tab pos="414640" algn="l"/>
              </a:tabLst>
            </a:pPr>
            <a:r>
              <a:rPr sz="2118" dirty="0">
                <a:latin typeface="Arial"/>
                <a:cs typeface="Arial"/>
              </a:rPr>
              <a:t>predict </a:t>
            </a:r>
            <a:r>
              <a:rPr sz="2118" spc="-4" dirty="0">
                <a:latin typeface="Arial"/>
                <a:cs typeface="Arial"/>
              </a:rPr>
              <a:t>Google stock </a:t>
            </a:r>
            <a:r>
              <a:rPr sz="2118" dirty="0">
                <a:latin typeface="Arial"/>
                <a:cs typeface="Arial"/>
              </a:rPr>
              <a:t>price </a:t>
            </a:r>
            <a:r>
              <a:rPr sz="2118" spc="-4" dirty="0">
                <a:latin typeface="Arial"/>
                <a:cs typeface="Arial"/>
              </a:rPr>
              <a:t>today from Google, </a:t>
            </a:r>
            <a:r>
              <a:rPr sz="2118" dirty="0">
                <a:latin typeface="Arial"/>
                <a:cs typeface="Arial"/>
              </a:rPr>
              <a:t>Yahoo,  </a:t>
            </a:r>
            <a:r>
              <a:rPr sz="2118" spc="-4" dirty="0">
                <a:latin typeface="Arial"/>
                <a:cs typeface="Arial"/>
              </a:rPr>
              <a:t>MSFT </a:t>
            </a:r>
            <a:r>
              <a:rPr sz="2118" dirty="0">
                <a:latin typeface="Arial"/>
                <a:cs typeface="Arial"/>
              </a:rPr>
              <a:t>prices</a:t>
            </a:r>
            <a:r>
              <a:rPr sz="2118" spc="-9" dirty="0">
                <a:latin typeface="Arial"/>
                <a:cs typeface="Arial"/>
              </a:rPr>
              <a:t> </a:t>
            </a:r>
            <a:r>
              <a:rPr sz="2118" spc="-4" dirty="0">
                <a:latin typeface="Arial"/>
                <a:cs typeface="Arial"/>
              </a:rPr>
              <a:t>yesterday</a:t>
            </a:r>
            <a:endParaRPr sz="2118">
              <a:latin typeface="Arial"/>
              <a:cs typeface="Arial"/>
            </a:endParaRPr>
          </a:p>
          <a:p>
            <a:pPr>
              <a:spcBef>
                <a:spcPts val="40"/>
              </a:spcBef>
              <a:buFont typeface="Arial"/>
              <a:buChar char="•"/>
            </a:pPr>
            <a:endParaRPr sz="3000">
              <a:latin typeface="Times New Roman"/>
              <a:cs typeface="Times New Roman"/>
            </a:endParaRPr>
          </a:p>
          <a:p>
            <a:pPr marL="414640" marR="627563" indent="-403433">
              <a:lnSpc>
                <a:spcPct val="101499"/>
              </a:lnSpc>
              <a:buChar char="•"/>
              <a:tabLst>
                <a:tab pos="414079" algn="l"/>
                <a:tab pos="414640" algn="l"/>
              </a:tabLst>
            </a:pPr>
            <a:r>
              <a:rPr sz="2118" dirty="0">
                <a:latin typeface="Arial"/>
                <a:cs typeface="Arial"/>
              </a:rPr>
              <a:t>predict each pixel </a:t>
            </a:r>
            <a:r>
              <a:rPr sz="2118" spc="-4" dirty="0">
                <a:latin typeface="Arial"/>
                <a:cs typeface="Arial"/>
              </a:rPr>
              <a:t>intensity </a:t>
            </a:r>
            <a:r>
              <a:rPr sz="2118" dirty="0">
                <a:latin typeface="Arial"/>
                <a:cs typeface="Arial"/>
              </a:rPr>
              <a:t>in </a:t>
            </a:r>
            <a:r>
              <a:rPr sz="2118" spc="-4" dirty="0">
                <a:latin typeface="Arial"/>
                <a:cs typeface="Arial"/>
              </a:rPr>
              <a:t>robot’s </a:t>
            </a:r>
            <a:r>
              <a:rPr sz="2118" dirty="0">
                <a:latin typeface="Arial"/>
                <a:cs typeface="Arial"/>
              </a:rPr>
              <a:t>current camera  image, </a:t>
            </a:r>
            <a:r>
              <a:rPr sz="2118" spc="-4" dirty="0">
                <a:latin typeface="Arial"/>
                <a:cs typeface="Arial"/>
              </a:rPr>
              <a:t>from </a:t>
            </a:r>
            <a:r>
              <a:rPr sz="2118" dirty="0">
                <a:latin typeface="Arial"/>
                <a:cs typeface="Arial"/>
              </a:rPr>
              <a:t>previous image and previous</a:t>
            </a:r>
            <a:r>
              <a:rPr sz="2118" spc="-40" dirty="0">
                <a:latin typeface="Arial"/>
                <a:cs typeface="Arial"/>
              </a:rPr>
              <a:t> </a:t>
            </a:r>
            <a:r>
              <a:rPr sz="2118" spc="-4" dirty="0">
                <a:latin typeface="Arial"/>
                <a:cs typeface="Arial"/>
              </a:rPr>
              <a:t>action</a:t>
            </a:r>
            <a:endParaRPr sz="2118">
              <a:latin typeface="Arial"/>
              <a:cs typeface="Arial"/>
            </a:endParaRPr>
          </a:p>
        </p:txBody>
      </p:sp>
    </p:spTree>
    <p:extLst>
      <p:ext uri="{BB962C8B-B14F-4D97-AF65-F5344CB8AC3E}">
        <p14:creationId xmlns:p14="http://schemas.microsoft.com/office/powerpoint/2010/main" val="100536403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585" y="509248"/>
            <a:ext cx="2289922" cy="554541"/>
          </a:xfrm>
          <a:prstGeom prst="rect">
            <a:avLst/>
          </a:prstGeom>
        </p:spPr>
        <p:txBody>
          <a:bodyPr vert="horz" wrap="square" lIns="0" tIns="11206" rIns="0" bIns="0" rtlCol="0" anchor="ctr">
            <a:spAutoFit/>
          </a:bodyPr>
          <a:lstStyle/>
          <a:p>
            <a:pPr marL="11206">
              <a:spcBef>
                <a:spcPts val="88"/>
              </a:spcBef>
            </a:pPr>
            <a:r>
              <a:rPr sz="3530" dirty="0"/>
              <a:t>Regression</a:t>
            </a:r>
            <a:endParaRPr sz="3530"/>
          </a:p>
        </p:txBody>
      </p:sp>
      <p:sp>
        <p:nvSpPr>
          <p:cNvPr id="3" name="object 3"/>
          <p:cNvSpPr txBox="1"/>
          <p:nvPr/>
        </p:nvSpPr>
        <p:spPr>
          <a:xfrm>
            <a:off x="304800" y="1447800"/>
            <a:ext cx="8686800" cy="4073966"/>
          </a:xfrm>
          <a:prstGeom prst="rect">
            <a:avLst/>
          </a:prstGeom>
        </p:spPr>
        <p:txBody>
          <a:bodyPr vert="horz" wrap="square" lIns="0" tIns="11206" rIns="0" bIns="0" rtlCol="0">
            <a:spAutoFit/>
          </a:bodyPr>
          <a:lstStyle/>
          <a:p>
            <a:pPr marL="11206">
              <a:spcBef>
                <a:spcPts val="88"/>
              </a:spcBef>
            </a:pPr>
            <a:r>
              <a:rPr sz="2400" spc="-4" dirty="0" smtClean="0">
                <a:latin typeface="Arial"/>
                <a:cs typeface="Arial"/>
              </a:rPr>
              <a:t>Wish to </a:t>
            </a:r>
            <a:r>
              <a:rPr sz="2400" dirty="0" smtClean="0">
                <a:latin typeface="Arial"/>
                <a:cs typeface="Arial"/>
              </a:rPr>
              <a:t>learn </a:t>
            </a:r>
            <a:r>
              <a:rPr sz="2400" spc="-340" dirty="0" smtClean="0">
                <a:latin typeface="Arial"/>
                <a:cs typeface="Arial"/>
              </a:rPr>
              <a:t>f</a:t>
            </a:r>
            <a:r>
              <a:rPr lang="en-IN" sz="2400" spc="-340" dirty="0" smtClean="0">
                <a:latin typeface="Arial"/>
                <a:cs typeface="Arial"/>
              </a:rPr>
              <a:t> :  </a:t>
            </a:r>
            <a:r>
              <a:rPr sz="2400" spc="-340" dirty="0" smtClean="0">
                <a:latin typeface="Arial"/>
                <a:cs typeface="Arial"/>
              </a:rPr>
              <a:t>X</a:t>
            </a:r>
            <a:r>
              <a:rPr lang="en-IN" sz="2400" spc="-340" dirty="0" smtClean="0">
                <a:latin typeface="Arial"/>
                <a:cs typeface="Arial"/>
              </a:rPr>
              <a:t> </a:t>
            </a:r>
            <a:r>
              <a:rPr sz="2400" spc="-340" dirty="0" smtClean="0">
                <a:latin typeface="Wingdings"/>
                <a:cs typeface="Wingdings"/>
              </a:rPr>
              <a:t></a:t>
            </a:r>
            <a:r>
              <a:rPr lang="en-IN" sz="2400" spc="-340" dirty="0" smtClean="0">
                <a:latin typeface="Wingdings"/>
                <a:cs typeface="Wingdings"/>
              </a:rPr>
              <a:t> </a:t>
            </a:r>
            <a:r>
              <a:rPr sz="2400" spc="-340" dirty="0" smtClean="0">
                <a:latin typeface="Arial"/>
                <a:cs typeface="Arial"/>
              </a:rPr>
              <a:t>Y</a:t>
            </a:r>
            <a:r>
              <a:rPr lang="en-IN" sz="2400" spc="-340" dirty="0" smtClean="0">
                <a:latin typeface="Arial"/>
                <a:cs typeface="Arial"/>
              </a:rPr>
              <a:t> </a:t>
            </a:r>
            <a:r>
              <a:rPr sz="2400" spc="-340" dirty="0" smtClean="0">
                <a:latin typeface="Arial"/>
                <a:cs typeface="Arial"/>
              </a:rPr>
              <a:t>,</a:t>
            </a:r>
            <a:r>
              <a:rPr lang="en-IN" sz="2400" spc="-340" dirty="0" smtClean="0">
                <a:latin typeface="Arial"/>
                <a:cs typeface="Arial"/>
              </a:rPr>
              <a:t> </a:t>
            </a:r>
            <a:r>
              <a:rPr sz="2400" spc="-340" dirty="0" smtClean="0">
                <a:latin typeface="Arial"/>
                <a:cs typeface="Arial"/>
              </a:rPr>
              <a:t> </a:t>
            </a:r>
            <a:r>
              <a:rPr lang="en-IN" sz="2400" spc="-340" dirty="0" smtClean="0">
                <a:latin typeface="Arial"/>
                <a:cs typeface="Arial"/>
              </a:rPr>
              <a:t> </a:t>
            </a:r>
            <a:r>
              <a:rPr sz="2400" dirty="0" smtClean="0">
                <a:latin typeface="Arial"/>
                <a:cs typeface="Arial"/>
              </a:rPr>
              <a:t>where Y is real, given</a:t>
            </a:r>
            <a:r>
              <a:rPr sz="2400" spc="-243" dirty="0" smtClean="0">
                <a:latin typeface="Arial"/>
                <a:cs typeface="Arial"/>
              </a:rPr>
              <a:t> </a:t>
            </a:r>
            <a:r>
              <a:rPr sz="2400" spc="-4" dirty="0" smtClean="0">
                <a:latin typeface="Arial"/>
                <a:cs typeface="Arial"/>
              </a:rPr>
              <a:t>{&lt;x</a:t>
            </a:r>
            <a:r>
              <a:rPr sz="2400" spc="-6" baseline="24305" dirty="0" smtClean="0">
                <a:latin typeface="Arial"/>
                <a:cs typeface="Arial"/>
              </a:rPr>
              <a:t>1</a:t>
            </a:r>
            <a:r>
              <a:rPr sz="2400" spc="-4" dirty="0" smtClean="0">
                <a:latin typeface="Arial"/>
                <a:cs typeface="Arial"/>
              </a:rPr>
              <a:t>,y</a:t>
            </a:r>
            <a:r>
              <a:rPr sz="2400" spc="-6" baseline="24305" dirty="0" smtClean="0">
                <a:latin typeface="Arial"/>
                <a:cs typeface="Arial"/>
              </a:rPr>
              <a:t>1</a:t>
            </a:r>
            <a:r>
              <a:rPr sz="2400" spc="-4" dirty="0" smtClean="0">
                <a:latin typeface="Arial"/>
                <a:cs typeface="Arial"/>
              </a:rPr>
              <a:t>&gt;…&lt;</a:t>
            </a:r>
            <a:r>
              <a:rPr sz="2400" spc="-4" dirty="0" err="1" smtClean="0">
                <a:latin typeface="Arial"/>
                <a:cs typeface="Arial"/>
              </a:rPr>
              <a:t>x</a:t>
            </a:r>
            <a:r>
              <a:rPr sz="2400" spc="-6" baseline="24305" dirty="0" err="1" smtClean="0">
                <a:latin typeface="Arial"/>
                <a:cs typeface="Arial"/>
              </a:rPr>
              <a:t>n</a:t>
            </a:r>
            <a:r>
              <a:rPr sz="2400" spc="-4" dirty="0" err="1" smtClean="0">
                <a:latin typeface="Arial"/>
                <a:cs typeface="Arial"/>
              </a:rPr>
              <a:t>,y</a:t>
            </a:r>
            <a:r>
              <a:rPr sz="2400" spc="-6" baseline="24305" dirty="0" err="1" smtClean="0">
                <a:latin typeface="Arial"/>
                <a:cs typeface="Arial"/>
              </a:rPr>
              <a:t>n</a:t>
            </a:r>
            <a:r>
              <a:rPr sz="2400" spc="-4" dirty="0" smtClean="0">
                <a:latin typeface="Arial"/>
                <a:cs typeface="Arial"/>
              </a:rPr>
              <a:t>&gt;}</a:t>
            </a:r>
            <a:endParaRPr sz="2400" dirty="0" smtClean="0">
              <a:latin typeface="Arial"/>
              <a:cs typeface="Arial"/>
            </a:endParaRPr>
          </a:p>
          <a:p>
            <a:pPr>
              <a:spcBef>
                <a:spcPts val="22"/>
              </a:spcBef>
            </a:pPr>
            <a:endParaRPr sz="2400" dirty="0" smtClean="0">
              <a:latin typeface="Times New Roman"/>
              <a:cs typeface="Times New Roman"/>
            </a:endParaRPr>
          </a:p>
          <a:p>
            <a:pPr marL="354106" indent="-342900">
              <a:buFont typeface="Arial" panose="020B0604020202020204" pitchFamily="34" charset="0"/>
              <a:buChar char="•"/>
            </a:pPr>
            <a:r>
              <a:rPr lang="en-IN" sz="2400" dirty="0" smtClean="0">
                <a:latin typeface="Arial"/>
                <a:cs typeface="Arial"/>
              </a:rPr>
              <a:t>Geometric Approach</a:t>
            </a:r>
            <a:endParaRPr lang="en-IN" sz="2400" dirty="0">
              <a:latin typeface="Arial"/>
              <a:cs typeface="Arial"/>
            </a:endParaRPr>
          </a:p>
          <a:p>
            <a:pPr marL="811306" lvl="1" indent="-342900">
              <a:buFont typeface="Arial" panose="020B0604020202020204" pitchFamily="34" charset="0"/>
              <a:buChar char="•"/>
            </a:pPr>
            <a:r>
              <a:rPr lang="en-IN" sz="2400" dirty="0">
                <a:latin typeface="Arial"/>
                <a:cs typeface="Arial"/>
              </a:rPr>
              <a:t>Least squares function fitting given</a:t>
            </a:r>
            <a:r>
              <a:rPr lang="en-IN" sz="2400" spc="-243" dirty="0">
                <a:latin typeface="Arial"/>
                <a:cs typeface="Arial"/>
              </a:rPr>
              <a:t> </a:t>
            </a:r>
            <a:r>
              <a:rPr lang="en-IN" sz="2400" spc="-4" dirty="0">
                <a:latin typeface="Arial"/>
                <a:cs typeface="Arial"/>
              </a:rPr>
              <a:t>{&lt;x</a:t>
            </a:r>
            <a:r>
              <a:rPr lang="en-IN" sz="2400" spc="-6" baseline="24305" dirty="0">
                <a:latin typeface="Arial"/>
                <a:cs typeface="Arial"/>
              </a:rPr>
              <a:t>1</a:t>
            </a:r>
            <a:r>
              <a:rPr lang="en-IN" sz="2400" spc="-4" dirty="0">
                <a:latin typeface="Arial"/>
                <a:cs typeface="Arial"/>
              </a:rPr>
              <a:t>,y</a:t>
            </a:r>
            <a:r>
              <a:rPr lang="en-IN" sz="2400" spc="-6" baseline="24305" dirty="0">
                <a:latin typeface="Arial"/>
                <a:cs typeface="Arial"/>
              </a:rPr>
              <a:t>1</a:t>
            </a:r>
            <a:r>
              <a:rPr lang="en-IN" sz="2400" spc="-4" dirty="0">
                <a:latin typeface="Arial"/>
                <a:cs typeface="Arial"/>
              </a:rPr>
              <a:t>&gt;…&lt;</a:t>
            </a:r>
            <a:r>
              <a:rPr lang="en-IN" sz="2400" spc="-4" dirty="0" err="1">
                <a:latin typeface="Arial"/>
                <a:cs typeface="Arial"/>
              </a:rPr>
              <a:t>x</a:t>
            </a:r>
            <a:r>
              <a:rPr lang="en-IN" sz="2400" spc="-6" baseline="24305" dirty="0" err="1">
                <a:latin typeface="Arial"/>
                <a:cs typeface="Arial"/>
              </a:rPr>
              <a:t>n</a:t>
            </a:r>
            <a:r>
              <a:rPr lang="en-IN" sz="2400" spc="-4" dirty="0" err="1">
                <a:latin typeface="Arial"/>
                <a:cs typeface="Arial"/>
              </a:rPr>
              <a:t>,y</a:t>
            </a:r>
            <a:r>
              <a:rPr lang="en-IN" sz="2400" spc="-6" baseline="24305" dirty="0" err="1">
                <a:latin typeface="Arial"/>
                <a:cs typeface="Arial"/>
              </a:rPr>
              <a:t>n</a:t>
            </a:r>
            <a:r>
              <a:rPr lang="en-IN" sz="2400" spc="-4" dirty="0">
                <a:latin typeface="Arial"/>
                <a:cs typeface="Arial"/>
              </a:rPr>
              <a:t>&gt;}</a:t>
            </a:r>
            <a:endParaRPr lang="en-IN" sz="2400" dirty="0">
              <a:latin typeface="Arial"/>
              <a:cs typeface="Arial"/>
            </a:endParaRPr>
          </a:p>
          <a:p>
            <a:pPr marL="11206"/>
            <a:endParaRPr lang="en-IN" sz="2400" dirty="0" smtClean="0">
              <a:latin typeface="Arial"/>
              <a:cs typeface="Arial"/>
            </a:endParaRPr>
          </a:p>
          <a:p>
            <a:pPr marL="354106" indent="-342900">
              <a:buFont typeface="Arial" panose="020B0604020202020204" pitchFamily="34" charset="0"/>
              <a:buChar char="•"/>
            </a:pPr>
            <a:r>
              <a:rPr lang="en-IN" sz="2400" dirty="0" smtClean="0">
                <a:latin typeface="Arial"/>
                <a:cs typeface="Arial"/>
              </a:rPr>
              <a:t>Bayesian Approach</a:t>
            </a:r>
          </a:p>
          <a:p>
            <a:pPr marL="811306" lvl="1" indent="-342900">
              <a:buFont typeface="Arial" panose="020B0604020202020204" pitchFamily="34" charset="0"/>
              <a:buChar char="•"/>
            </a:pPr>
            <a:r>
              <a:rPr lang="en-US" sz="2400" dirty="0" smtClean="0">
                <a:latin typeface="Arial"/>
                <a:cs typeface="Arial"/>
              </a:rPr>
              <a:t>C</a:t>
            </a:r>
            <a:r>
              <a:rPr sz="2400" dirty="0" smtClean="0">
                <a:latin typeface="Arial"/>
                <a:cs typeface="Arial"/>
              </a:rPr>
              <a:t>hoose some </a:t>
            </a:r>
            <a:r>
              <a:rPr sz="2400" spc="-4" dirty="0" smtClean="0">
                <a:latin typeface="Arial"/>
                <a:cs typeface="Arial"/>
              </a:rPr>
              <a:t>parameterized form for P(Y|X; θ) </a:t>
            </a:r>
            <a:endParaRPr lang="en-US" sz="2400" spc="-4" dirty="0" smtClean="0">
              <a:latin typeface="Arial"/>
              <a:cs typeface="Arial"/>
            </a:endParaRPr>
          </a:p>
          <a:p>
            <a:pPr marL="1268506" lvl="2" indent="-342900">
              <a:buFont typeface="Arial" panose="020B0604020202020204" pitchFamily="34" charset="0"/>
              <a:buChar char="•"/>
            </a:pPr>
            <a:r>
              <a:rPr lang="en-US" sz="2400" dirty="0">
                <a:latin typeface="Arial"/>
                <a:cs typeface="Arial"/>
              </a:rPr>
              <a:t>( θ is </a:t>
            </a:r>
            <a:r>
              <a:rPr lang="en-US" sz="2400" spc="-4" dirty="0">
                <a:latin typeface="Arial"/>
                <a:cs typeface="Arial"/>
              </a:rPr>
              <a:t>the vector </a:t>
            </a:r>
            <a:r>
              <a:rPr lang="en-US" sz="2400" dirty="0">
                <a:latin typeface="Arial"/>
                <a:cs typeface="Arial"/>
              </a:rPr>
              <a:t>of</a:t>
            </a:r>
            <a:r>
              <a:rPr lang="en-US" sz="2400" spc="-13" dirty="0">
                <a:latin typeface="Arial"/>
                <a:cs typeface="Arial"/>
              </a:rPr>
              <a:t> </a:t>
            </a:r>
            <a:r>
              <a:rPr lang="en-US" sz="2400" spc="-4" dirty="0">
                <a:latin typeface="Arial"/>
                <a:cs typeface="Arial"/>
              </a:rPr>
              <a:t>parameters)</a:t>
            </a:r>
          </a:p>
          <a:p>
            <a:pPr marL="925606" lvl="2"/>
            <a:r>
              <a:rPr sz="2400" spc="-4" dirty="0" smtClean="0">
                <a:latin typeface="Arial"/>
                <a:cs typeface="Arial"/>
              </a:rPr>
              <a:t> </a:t>
            </a:r>
            <a:r>
              <a:rPr lang="en-IN" sz="2400" spc="-4" dirty="0" smtClean="0">
                <a:latin typeface="Arial"/>
                <a:cs typeface="Arial"/>
              </a:rPr>
              <a:t>  </a:t>
            </a:r>
          </a:p>
          <a:p>
            <a:pPr marL="811306" lvl="1" indent="-342900">
              <a:buFont typeface="Arial" panose="020B0604020202020204" pitchFamily="34" charset="0"/>
              <a:buChar char="•"/>
            </a:pPr>
            <a:r>
              <a:rPr lang="en-US" sz="2400" dirty="0" smtClean="0">
                <a:latin typeface="Arial"/>
                <a:cs typeface="Arial"/>
              </a:rPr>
              <a:t>D</a:t>
            </a:r>
            <a:r>
              <a:rPr sz="2400" dirty="0" smtClean="0">
                <a:latin typeface="Arial"/>
                <a:cs typeface="Arial"/>
              </a:rPr>
              <a:t>erive learning </a:t>
            </a:r>
            <a:r>
              <a:rPr sz="2400" spc="-4" dirty="0" smtClean="0">
                <a:latin typeface="Arial"/>
                <a:cs typeface="Arial"/>
              </a:rPr>
              <a:t>algorithm </a:t>
            </a:r>
            <a:r>
              <a:rPr sz="2400" dirty="0" smtClean="0">
                <a:latin typeface="Arial"/>
                <a:cs typeface="Arial"/>
              </a:rPr>
              <a:t>as MCLE </a:t>
            </a:r>
            <a:r>
              <a:rPr sz="2400" spc="-4" dirty="0" smtClean="0">
                <a:latin typeface="Arial"/>
                <a:cs typeface="Arial"/>
              </a:rPr>
              <a:t>estimate for</a:t>
            </a:r>
            <a:r>
              <a:rPr sz="2400" spc="-66" dirty="0" smtClean="0">
                <a:latin typeface="Arial"/>
                <a:cs typeface="Arial"/>
              </a:rPr>
              <a:t> </a:t>
            </a:r>
            <a:r>
              <a:rPr sz="2400" dirty="0" smtClean="0">
                <a:latin typeface="Arial"/>
                <a:cs typeface="Arial"/>
              </a:rPr>
              <a:t>θ</a:t>
            </a:r>
            <a:endParaRPr lang="en-IN" sz="2400" dirty="0" smtClean="0">
              <a:latin typeface="Arial"/>
              <a:cs typeface="Arial"/>
            </a:endParaRPr>
          </a:p>
          <a:p>
            <a:pPr marL="354106" indent="-342900">
              <a:buFont typeface="Arial" panose="020B0604020202020204" pitchFamily="34" charset="0"/>
              <a:buChar char="•"/>
            </a:pPr>
            <a:endParaRPr lang="en-IN" sz="2400" dirty="0" smtClean="0">
              <a:latin typeface="Arial"/>
              <a:cs typeface="Arial"/>
            </a:endParaRPr>
          </a:p>
        </p:txBody>
      </p:sp>
    </p:spTree>
    <p:extLst>
      <p:ext uri="{BB962C8B-B14F-4D97-AF65-F5344CB8AC3E}">
        <p14:creationId xmlns:p14="http://schemas.microsoft.com/office/powerpoint/2010/main" val="1848140701"/>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
        <p:nvSpPr>
          <p:cNvPr id="4" name="Rectangle 3"/>
          <p:cNvSpPr/>
          <p:nvPr/>
        </p:nvSpPr>
        <p:spPr>
          <a:xfrm>
            <a:off x="3352800" y="304800"/>
            <a:ext cx="25146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2362200" y="228600"/>
            <a:ext cx="4572000" cy="646331"/>
          </a:xfrm>
          <a:prstGeom prst="rect">
            <a:avLst/>
          </a:prstGeom>
          <a:noFill/>
        </p:spPr>
        <p:txBody>
          <a:bodyPr wrap="square" rtlCol="0">
            <a:spAutoFit/>
          </a:bodyPr>
          <a:lstStyle/>
          <a:p>
            <a:r>
              <a:rPr lang="en-IN" sz="3600" dirty="0" smtClean="0"/>
              <a:t>Geometric Approach </a:t>
            </a:r>
            <a:endParaRPr lang="en-IN" sz="3600" dirty="0"/>
          </a:p>
        </p:txBody>
      </p:sp>
    </p:spTree>
    <p:extLst>
      <p:ext uri="{BB962C8B-B14F-4D97-AF65-F5344CB8AC3E}">
        <p14:creationId xmlns:p14="http://schemas.microsoft.com/office/powerpoint/2010/main" val="3744613553"/>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745971066"/>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8033757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83"/>
          <p:cNvSpPr txBox="1">
            <a:spLocks noGrp="1"/>
          </p:cNvSpPr>
          <p:nvPr>
            <p:ph type="title"/>
          </p:nvPr>
        </p:nvSpPr>
        <p:spPr>
          <a:xfrm>
            <a:off x="81696" y="698461"/>
            <a:ext cx="47805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b="1" dirty="0"/>
              <a:t>Unsupervised Learning</a:t>
            </a:r>
            <a:endParaRPr sz="3600" b="1" dirty="0"/>
          </a:p>
        </p:txBody>
      </p:sp>
      <p:sp>
        <p:nvSpPr>
          <p:cNvPr id="926" name="Google Shape;926;p83"/>
          <p:cNvSpPr txBox="1"/>
          <p:nvPr/>
        </p:nvSpPr>
        <p:spPr>
          <a:xfrm>
            <a:off x="421200" y="1272273"/>
            <a:ext cx="7578600" cy="1716900"/>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SzPts val="3200"/>
              <a:buFont typeface="Arial"/>
              <a:buChar char="•"/>
            </a:pP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150" baseline="-25000" dirty="0">
                <a:latin typeface="Trebuchet MS"/>
                <a:ea typeface="Trebuchet MS"/>
                <a:cs typeface="Trebuchet MS"/>
                <a:sym typeface="Trebuchet MS"/>
              </a:rPr>
              <a:t>	</a:t>
            </a:r>
            <a:r>
              <a:rPr lang="en-US" sz="3200" dirty="0">
                <a:latin typeface="Trebuchet MS"/>
                <a:ea typeface="Trebuchet MS"/>
                <a:cs typeface="Trebuchet MS"/>
                <a:sym typeface="Trebuchet MS"/>
              </a:rPr>
              <a:t>(without labels)</a:t>
            </a:r>
            <a:endParaRPr sz="3200" dirty="0">
              <a:latin typeface="Trebuchet MS"/>
              <a:ea typeface="Trebuchet MS"/>
              <a:cs typeface="Trebuchet MS"/>
              <a:sym typeface="Trebuchet MS"/>
            </a:endParaRPr>
          </a:p>
          <a:p>
            <a:pPr marL="35560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Output hidden structure behind the </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’s</a:t>
            </a:r>
            <a:endParaRPr sz="3200" dirty="0">
              <a:latin typeface="Trebuchet MS"/>
              <a:ea typeface="Trebuchet MS"/>
              <a:cs typeface="Trebuchet MS"/>
              <a:sym typeface="Trebuchet MS"/>
            </a:endParaRPr>
          </a:p>
          <a:p>
            <a:pPr marL="469900" marR="0" lvl="0" indent="0" algn="l" rtl="0">
              <a:lnSpc>
                <a:spcPct val="100000"/>
              </a:lnSpc>
              <a:spcBef>
                <a:spcPts val="760"/>
              </a:spcBef>
              <a:spcAft>
                <a:spcPts val="0"/>
              </a:spcAft>
              <a:buNone/>
            </a:pPr>
            <a:r>
              <a:rPr lang="en-US" sz="2800" dirty="0">
                <a:latin typeface="Arial"/>
                <a:ea typeface="Arial"/>
                <a:cs typeface="Arial"/>
                <a:sym typeface="Arial"/>
              </a:rPr>
              <a:t>– </a:t>
            </a:r>
            <a:r>
              <a:rPr lang="en-US" sz="2800" dirty="0">
                <a:latin typeface="Trebuchet MS"/>
                <a:ea typeface="Trebuchet MS"/>
                <a:cs typeface="Trebuchet MS"/>
                <a:sym typeface="Trebuchet MS"/>
              </a:rPr>
              <a:t>E.g., clustering</a:t>
            </a:r>
            <a:endParaRPr sz="2800" dirty="0">
              <a:latin typeface="Trebuchet MS"/>
              <a:ea typeface="Trebuchet MS"/>
              <a:cs typeface="Trebuchet MS"/>
              <a:sym typeface="Trebuchet MS"/>
            </a:endParaRPr>
          </a:p>
        </p:txBody>
      </p:sp>
      <p:sp>
        <p:nvSpPr>
          <p:cNvPr id="927" name="Google Shape;927;p83"/>
          <p:cNvSpPr/>
          <p:nvPr/>
        </p:nvSpPr>
        <p:spPr>
          <a:xfrm>
            <a:off x="751481" y="3044736"/>
            <a:ext cx="171450" cy="2726055"/>
          </a:xfrm>
          <a:custGeom>
            <a:avLst/>
            <a:gdLst/>
            <a:ahLst/>
            <a:cxnLst/>
            <a:rect l="l" t="t" r="r" b="b"/>
            <a:pathLst>
              <a:path w="171450" h="2726054" extrusionOk="0">
                <a:moveTo>
                  <a:pt x="104623" y="108267"/>
                </a:moveTo>
                <a:lnTo>
                  <a:pt x="66523" y="108267"/>
                </a:lnTo>
                <a:lnTo>
                  <a:pt x="66522" y="2725623"/>
                </a:lnTo>
                <a:lnTo>
                  <a:pt x="104622" y="2725623"/>
                </a:lnTo>
                <a:lnTo>
                  <a:pt x="104623" y="108267"/>
                </a:lnTo>
                <a:close/>
              </a:path>
              <a:path w="171450" h="2726054" extrusionOk="0">
                <a:moveTo>
                  <a:pt x="85573" y="0"/>
                </a:moveTo>
                <a:lnTo>
                  <a:pt x="2443" y="142506"/>
                </a:lnTo>
                <a:lnTo>
                  <a:pt x="0" y="149668"/>
                </a:lnTo>
                <a:lnTo>
                  <a:pt x="475" y="156956"/>
                </a:lnTo>
                <a:lnTo>
                  <a:pt x="3648" y="163534"/>
                </a:lnTo>
                <a:lnTo>
                  <a:pt x="9299" y="168567"/>
                </a:lnTo>
                <a:lnTo>
                  <a:pt x="16458" y="171006"/>
                </a:lnTo>
                <a:lnTo>
                  <a:pt x="23745" y="170529"/>
                </a:lnTo>
                <a:lnTo>
                  <a:pt x="30323" y="167356"/>
                </a:lnTo>
                <a:lnTo>
                  <a:pt x="35352" y="161709"/>
                </a:lnTo>
                <a:lnTo>
                  <a:pt x="66523" y="108267"/>
                </a:lnTo>
                <a:lnTo>
                  <a:pt x="148729" y="108267"/>
                </a:lnTo>
                <a:lnTo>
                  <a:pt x="85573" y="0"/>
                </a:lnTo>
                <a:close/>
              </a:path>
              <a:path w="171450" h="2726054" extrusionOk="0">
                <a:moveTo>
                  <a:pt x="148729" y="108267"/>
                </a:moveTo>
                <a:lnTo>
                  <a:pt x="104623" y="108267"/>
                </a:lnTo>
                <a:lnTo>
                  <a:pt x="135793" y="161709"/>
                </a:lnTo>
                <a:lnTo>
                  <a:pt x="140822" y="167356"/>
                </a:lnTo>
                <a:lnTo>
                  <a:pt x="147399" y="170529"/>
                </a:lnTo>
                <a:lnTo>
                  <a:pt x="154687" y="171006"/>
                </a:lnTo>
                <a:lnTo>
                  <a:pt x="161847" y="168567"/>
                </a:lnTo>
                <a:lnTo>
                  <a:pt x="167497" y="163534"/>
                </a:lnTo>
                <a:lnTo>
                  <a:pt x="170670" y="156956"/>
                </a:lnTo>
                <a:lnTo>
                  <a:pt x="171145" y="149668"/>
                </a:lnTo>
                <a:lnTo>
                  <a:pt x="168702" y="142506"/>
                </a:lnTo>
                <a:lnTo>
                  <a:pt x="148729"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8" name="Google Shape;928;p83"/>
          <p:cNvSpPr/>
          <p:nvPr/>
        </p:nvSpPr>
        <p:spPr>
          <a:xfrm>
            <a:off x="672674" y="5531624"/>
            <a:ext cx="3598545" cy="172085"/>
          </a:xfrm>
          <a:custGeom>
            <a:avLst/>
            <a:gdLst/>
            <a:ahLst/>
            <a:cxnLst/>
            <a:rect l="l" t="t" r="r" b="b"/>
            <a:pathLst>
              <a:path w="3598545" h="172085" extrusionOk="0">
                <a:moveTo>
                  <a:pt x="0" y="67284"/>
                </a:moveTo>
                <a:lnTo>
                  <a:pt x="0" y="105384"/>
                </a:lnTo>
                <a:lnTo>
                  <a:pt x="3490106" y="105384"/>
                </a:lnTo>
                <a:lnTo>
                  <a:pt x="3436664" y="136555"/>
                </a:lnTo>
                <a:lnTo>
                  <a:pt x="3431017" y="141584"/>
                </a:lnTo>
                <a:lnTo>
                  <a:pt x="3427844" y="148162"/>
                </a:lnTo>
                <a:lnTo>
                  <a:pt x="3427366" y="155449"/>
                </a:lnTo>
                <a:lnTo>
                  <a:pt x="3429806" y="162609"/>
                </a:lnTo>
                <a:lnTo>
                  <a:pt x="3434839" y="168259"/>
                </a:lnTo>
                <a:lnTo>
                  <a:pt x="3441417" y="171432"/>
                </a:lnTo>
                <a:lnTo>
                  <a:pt x="3448705" y="171908"/>
                </a:lnTo>
                <a:lnTo>
                  <a:pt x="3455866" y="169464"/>
                </a:lnTo>
                <a:lnTo>
                  <a:pt x="3598373" y="86335"/>
                </a:lnTo>
                <a:lnTo>
                  <a:pt x="3565714" y="67285"/>
                </a:lnTo>
                <a:lnTo>
                  <a:pt x="0" y="67284"/>
                </a:lnTo>
                <a:close/>
              </a:path>
              <a:path w="3598545" h="172085" extrusionOk="0">
                <a:moveTo>
                  <a:pt x="3446138" y="0"/>
                </a:moveTo>
                <a:lnTo>
                  <a:pt x="3436702" y="2476"/>
                </a:lnTo>
                <a:lnTo>
                  <a:pt x="3432460" y="5511"/>
                </a:lnTo>
                <a:lnTo>
                  <a:pt x="3429806" y="10058"/>
                </a:lnTo>
                <a:lnTo>
                  <a:pt x="3427366" y="17220"/>
                </a:lnTo>
                <a:lnTo>
                  <a:pt x="3427844" y="24507"/>
                </a:lnTo>
                <a:lnTo>
                  <a:pt x="3431017" y="31086"/>
                </a:lnTo>
                <a:lnTo>
                  <a:pt x="3436664" y="36118"/>
                </a:lnTo>
                <a:lnTo>
                  <a:pt x="3490106" y="67285"/>
                </a:lnTo>
                <a:lnTo>
                  <a:pt x="3565714" y="67285"/>
                </a:lnTo>
                <a:lnTo>
                  <a:pt x="3451320" y="558"/>
                </a:lnTo>
                <a:lnTo>
                  <a:pt x="3446138"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9" name="Google Shape;929;p83"/>
          <p:cNvSpPr/>
          <p:nvPr/>
        </p:nvSpPr>
        <p:spPr>
          <a:xfrm>
            <a:off x="12954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0" name="Google Shape;930;p83"/>
          <p:cNvSpPr/>
          <p:nvPr/>
        </p:nvSpPr>
        <p:spPr>
          <a:xfrm>
            <a:off x="1359916" y="4294911"/>
            <a:ext cx="241300" cy="241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1" name="Google Shape;931;p83"/>
          <p:cNvSpPr/>
          <p:nvPr/>
        </p:nvSpPr>
        <p:spPr>
          <a:xfrm>
            <a:off x="170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2" name="Google Shape;932;p83"/>
          <p:cNvSpPr/>
          <p:nvPr/>
        </p:nvSpPr>
        <p:spPr>
          <a:xfrm>
            <a:off x="1770824" y="4415561"/>
            <a:ext cx="228600" cy="228600"/>
          </a:xfrm>
          <a:custGeom>
            <a:avLst/>
            <a:gdLst/>
            <a:ahLst/>
            <a:cxnLst/>
            <a:rect l="l" t="t" r="r" b="b"/>
            <a:pathLst>
              <a:path w="228600" h="228600" extrusionOk="0">
                <a:moveTo>
                  <a:pt x="114300" y="0"/>
                </a:moveTo>
                <a:lnTo>
                  <a:pt x="69806" y="8981"/>
                </a:lnTo>
                <a:lnTo>
                  <a:pt x="33475" y="33475"/>
                </a:lnTo>
                <a:lnTo>
                  <a:pt x="8981" y="69806"/>
                </a:lnTo>
                <a:lnTo>
                  <a:pt x="0" y="114299"/>
                </a:lnTo>
                <a:lnTo>
                  <a:pt x="8981" y="158787"/>
                </a:lnTo>
                <a:lnTo>
                  <a:pt x="33475" y="195119"/>
                </a:lnTo>
                <a:lnTo>
                  <a:pt x="69806" y="219616"/>
                </a:lnTo>
                <a:lnTo>
                  <a:pt x="114300" y="228599"/>
                </a:lnTo>
                <a:lnTo>
                  <a:pt x="158787" y="219616"/>
                </a:lnTo>
                <a:lnTo>
                  <a:pt x="195119" y="195119"/>
                </a:lnTo>
                <a:lnTo>
                  <a:pt x="219616" y="158787"/>
                </a:lnTo>
                <a:lnTo>
                  <a:pt x="228600" y="114299"/>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3" name="Google Shape;933;p83"/>
          <p:cNvSpPr/>
          <p:nvPr/>
        </p:nvSpPr>
        <p:spPr>
          <a:xfrm>
            <a:off x="17708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4" name="Google Shape;934;p83"/>
          <p:cNvSpPr/>
          <p:nvPr/>
        </p:nvSpPr>
        <p:spPr>
          <a:xfrm>
            <a:off x="17018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5" name="Google Shape;935;p83"/>
          <p:cNvSpPr/>
          <p:nvPr/>
        </p:nvSpPr>
        <p:spPr>
          <a:xfrm>
            <a:off x="1770824" y="49128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6" name="Google Shape;936;p83"/>
          <p:cNvSpPr/>
          <p:nvPr/>
        </p:nvSpPr>
        <p:spPr>
          <a:xfrm>
            <a:off x="17708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7" name="Google Shape;937;p83"/>
          <p:cNvSpPr/>
          <p:nvPr/>
        </p:nvSpPr>
        <p:spPr>
          <a:xfrm>
            <a:off x="12446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8" name="Google Shape;938;p83"/>
          <p:cNvSpPr/>
          <p:nvPr/>
        </p:nvSpPr>
        <p:spPr>
          <a:xfrm>
            <a:off x="1313624" y="47985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9" name="Google Shape;939;p83"/>
          <p:cNvSpPr/>
          <p:nvPr/>
        </p:nvSpPr>
        <p:spPr>
          <a:xfrm>
            <a:off x="13136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0" name="Google Shape;940;p83"/>
          <p:cNvSpPr/>
          <p:nvPr/>
        </p:nvSpPr>
        <p:spPr>
          <a:xfrm>
            <a:off x="16256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1" name="Google Shape;941;p83"/>
          <p:cNvSpPr/>
          <p:nvPr/>
        </p:nvSpPr>
        <p:spPr>
          <a:xfrm>
            <a:off x="1688274" y="370003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2" name="Google Shape;942;p83"/>
          <p:cNvSpPr/>
          <p:nvPr/>
        </p:nvSpPr>
        <p:spPr>
          <a:xfrm>
            <a:off x="19304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3" name="Google Shape;943;p83"/>
          <p:cNvSpPr/>
          <p:nvPr/>
        </p:nvSpPr>
        <p:spPr>
          <a:xfrm>
            <a:off x="1993074" y="3949979"/>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4" name="Google Shape;944;p83"/>
          <p:cNvSpPr/>
          <p:nvPr/>
        </p:nvSpPr>
        <p:spPr>
          <a:xfrm>
            <a:off x="22733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5" name="Google Shape;945;p83"/>
          <p:cNvSpPr/>
          <p:nvPr/>
        </p:nvSpPr>
        <p:spPr>
          <a:xfrm>
            <a:off x="2335974" y="373004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6" name="Google Shape;946;p83"/>
          <p:cNvSpPr/>
          <p:nvPr/>
        </p:nvSpPr>
        <p:spPr>
          <a:xfrm>
            <a:off x="20066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7" name="Google Shape;947;p83"/>
          <p:cNvSpPr/>
          <p:nvPr/>
        </p:nvSpPr>
        <p:spPr>
          <a:xfrm>
            <a:off x="2077453" y="34630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599"/>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8" name="Google Shape;948;p83"/>
          <p:cNvSpPr/>
          <p:nvPr/>
        </p:nvSpPr>
        <p:spPr>
          <a:xfrm>
            <a:off x="20774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9" name="Google Shape;949;p83"/>
          <p:cNvSpPr/>
          <p:nvPr/>
        </p:nvSpPr>
        <p:spPr>
          <a:xfrm>
            <a:off x="297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0" name="Google Shape;950;p83"/>
          <p:cNvSpPr/>
          <p:nvPr/>
        </p:nvSpPr>
        <p:spPr>
          <a:xfrm>
            <a:off x="3034474" y="44092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1" name="Google Shape;951;p83"/>
          <p:cNvSpPr/>
          <p:nvPr/>
        </p:nvSpPr>
        <p:spPr>
          <a:xfrm>
            <a:off x="27178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2" name="Google Shape;952;p83"/>
          <p:cNvSpPr/>
          <p:nvPr/>
        </p:nvSpPr>
        <p:spPr>
          <a:xfrm>
            <a:off x="2782303"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3" name="Google Shape;953;p83"/>
          <p:cNvSpPr/>
          <p:nvPr/>
        </p:nvSpPr>
        <p:spPr>
          <a:xfrm>
            <a:off x="30861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4" name="Google Shape;954;p83"/>
          <p:cNvSpPr/>
          <p:nvPr/>
        </p:nvSpPr>
        <p:spPr>
          <a:xfrm>
            <a:off x="3148774"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5" name="Google Shape;955;p83"/>
          <p:cNvSpPr/>
          <p:nvPr/>
        </p:nvSpPr>
        <p:spPr>
          <a:xfrm>
            <a:off x="34544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6" name="Google Shape;956;p83"/>
          <p:cNvSpPr/>
          <p:nvPr/>
        </p:nvSpPr>
        <p:spPr>
          <a:xfrm>
            <a:off x="3517074" y="4584979"/>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7" name="Google Shape;957;p83"/>
          <p:cNvSpPr/>
          <p:nvPr/>
        </p:nvSpPr>
        <p:spPr>
          <a:xfrm>
            <a:off x="14986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8" name="Google Shape;958;p83"/>
          <p:cNvSpPr/>
          <p:nvPr/>
        </p:nvSpPr>
        <p:spPr>
          <a:xfrm>
            <a:off x="1573136" y="4667529"/>
            <a:ext cx="228600" cy="228600"/>
          </a:xfrm>
          <a:custGeom>
            <a:avLst/>
            <a:gdLst/>
            <a:ahLst/>
            <a:cxnLst/>
            <a:rect l="l" t="t" r="r" b="b"/>
            <a:pathLst>
              <a:path w="228600" h="228600" extrusionOk="0">
                <a:moveTo>
                  <a:pt x="114300" y="0"/>
                </a:moveTo>
                <a:lnTo>
                  <a:pt x="69812" y="8983"/>
                </a:lnTo>
                <a:lnTo>
                  <a:pt x="33480" y="33480"/>
                </a:lnTo>
                <a:lnTo>
                  <a:pt x="8983" y="69812"/>
                </a:lnTo>
                <a:lnTo>
                  <a:pt x="0" y="114300"/>
                </a:lnTo>
                <a:lnTo>
                  <a:pt x="8983" y="158793"/>
                </a:lnTo>
                <a:lnTo>
                  <a:pt x="33480" y="195124"/>
                </a:lnTo>
                <a:lnTo>
                  <a:pt x="69812" y="219618"/>
                </a:lnTo>
                <a:lnTo>
                  <a:pt x="114300" y="228600"/>
                </a:lnTo>
                <a:lnTo>
                  <a:pt x="158793" y="219618"/>
                </a:lnTo>
                <a:lnTo>
                  <a:pt x="195124" y="195124"/>
                </a:lnTo>
                <a:lnTo>
                  <a:pt x="219618" y="158793"/>
                </a:lnTo>
                <a:lnTo>
                  <a:pt x="228600" y="114300"/>
                </a:lnTo>
                <a:lnTo>
                  <a:pt x="219618" y="69812"/>
                </a:lnTo>
                <a:lnTo>
                  <a:pt x="195124" y="33480"/>
                </a:lnTo>
                <a:lnTo>
                  <a:pt x="158793" y="8983"/>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9" name="Google Shape;959;p83"/>
          <p:cNvSpPr/>
          <p:nvPr/>
        </p:nvSpPr>
        <p:spPr>
          <a:xfrm>
            <a:off x="15731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0" name="Google Shape;960;p83"/>
          <p:cNvSpPr/>
          <p:nvPr/>
        </p:nvSpPr>
        <p:spPr>
          <a:xfrm>
            <a:off x="17653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1" name="Google Shape;961;p83"/>
          <p:cNvSpPr/>
          <p:nvPr/>
        </p:nvSpPr>
        <p:spPr>
          <a:xfrm>
            <a:off x="18289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2" name="Google Shape;962;p83"/>
          <p:cNvSpPr/>
          <p:nvPr/>
        </p:nvSpPr>
        <p:spPr>
          <a:xfrm>
            <a:off x="18289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3" name="Google Shape;963;p83"/>
          <p:cNvSpPr/>
          <p:nvPr/>
        </p:nvSpPr>
        <p:spPr>
          <a:xfrm>
            <a:off x="5107581" y="3044736"/>
            <a:ext cx="171450" cy="2726055"/>
          </a:xfrm>
          <a:custGeom>
            <a:avLst/>
            <a:gdLst/>
            <a:ahLst/>
            <a:cxnLst/>
            <a:rect l="l" t="t" r="r" b="b"/>
            <a:pathLst>
              <a:path w="171450" h="2726054" extrusionOk="0">
                <a:moveTo>
                  <a:pt x="104625" y="108267"/>
                </a:moveTo>
                <a:lnTo>
                  <a:pt x="66525" y="108267"/>
                </a:lnTo>
                <a:lnTo>
                  <a:pt x="66525" y="2725623"/>
                </a:lnTo>
                <a:lnTo>
                  <a:pt x="104625" y="2725623"/>
                </a:lnTo>
                <a:lnTo>
                  <a:pt x="104625" y="108267"/>
                </a:lnTo>
                <a:close/>
              </a:path>
              <a:path w="171450" h="2726054" extrusionOk="0">
                <a:moveTo>
                  <a:pt x="85575" y="0"/>
                </a:moveTo>
                <a:lnTo>
                  <a:pt x="2441" y="142506"/>
                </a:lnTo>
                <a:lnTo>
                  <a:pt x="0" y="149668"/>
                </a:lnTo>
                <a:lnTo>
                  <a:pt x="474" y="156956"/>
                </a:lnTo>
                <a:lnTo>
                  <a:pt x="3646" y="163534"/>
                </a:lnTo>
                <a:lnTo>
                  <a:pt x="9299" y="168567"/>
                </a:lnTo>
                <a:lnTo>
                  <a:pt x="16460" y="171006"/>
                </a:lnTo>
                <a:lnTo>
                  <a:pt x="23747" y="170529"/>
                </a:lnTo>
                <a:lnTo>
                  <a:pt x="30321" y="167356"/>
                </a:lnTo>
                <a:lnTo>
                  <a:pt x="35347" y="161709"/>
                </a:lnTo>
                <a:lnTo>
                  <a:pt x="66525" y="108267"/>
                </a:lnTo>
                <a:lnTo>
                  <a:pt x="148725" y="108267"/>
                </a:lnTo>
                <a:lnTo>
                  <a:pt x="85575" y="0"/>
                </a:lnTo>
                <a:close/>
              </a:path>
              <a:path w="171450" h="2726054" extrusionOk="0">
                <a:moveTo>
                  <a:pt x="148725" y="108267"/>
                </a:moveTo>
                <a:lnTo>
                  <a:pt x="104625" y="108267"/>
                </a:lnTo>
                <a:lnTo>
                  <a:pt x="135791" y="161709"/>
                </a:lnTo>
                <a:lnTo>
                  <a:pt x="140818" y="167356"/>
                </a:lnTo>
                <a:lnTo>
                  <a:pt x="147397" y="170529"/>
                </a:lnTo>
                <a:lnTo>
                  <a:pt x="154688" y="171006"/>
                </a:lnTo>
                <a:lnTo>
                  <a:pt x="161851" y="168567"/>
                </a:lnTo>
                <a:lnTo>
                  <a:pt x="167498" y="163534"/>
                </a:lnTo>
                <a:lnTo>
                  <a:pt x="170670" y="156956"/>
                </a:lnTo>
                <a:lnTo>
                  <a:pt x="171144"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4" name="Google Shape;964;p83"/>
          <p:cNvSpPr/>
          <p:nvPr/>
        </p:nvSpPr>
        <p:spPr>
          <a:xfrm>
            <a:off x="5028768" y="5531624"/>
            <a:ext cx="3598545" cy="172085"/>
          </a:xfrm>
          <a:custGeom>
            <a:avLst/>
            <a:gdLst/>
            <a:ahLst/>
            <a:cxnLst/>
            <a:rect l="l" t="t" r="r" b="b"/>
            <a:pathLst>
              <a:path w="3598545" h="172085" extrusionOk="0">
                <a:moveTo>
                  <a:pt x="0" y="67284"/>
                </a:moveTo>
                <a:lnTo>
                  <a:pt x="0" y="105384"/>
                </a:lnTo>
                <a:lnTo>
                  <a:pt x="3490112" y="105384"/>
                </a:lnTo>
                <a:lnTo>
                  <a:pt x="3436670" y="136555"/>
                </a:lnTo>
                <a:lnTo>
                  <a:pt x="3431023" y="141584"/>
                </a:lnTo>
                <a:lnTo>
                  <a:pt x="3427850" y="148162"/>
                </a:lnTo>
                <a:lnTo>
                  <a:pt x="3427373" y="155449"/>
                </a:lnTo>
                <a:lnTo>
                  <a:pt x="3429812" y="162609"/>
                </a:lnTo>
                <a:lnTo>
                  <a:pt x="3434845" y="168259"/>
                </a:lnTo>
                <a:lnTo>
                  <a:pt x="3441423" y="171432"/>
                </a:lnTo>
                <a:lnTo>
                  <a:pt x="3448711" y="171908"/>
                </a:lnTo>
                <a:lnTo>
                  <a:pt x="3455873" y="169464"/>
                </a:lnTo>
                <a:lnTo>
                  <a:pt x="3598379" y="86335"/>
                </a:lnTo>
                <a:lnTo>
                  <a:pt x="3565721" y="67285"/>
                </a:lnTo>
                <a:lnTo>
                  <a:pt x="0" y="67284"/>
                </a:lnTo>
                <a:close/>
              </a:path>
              <a:path w="3598545" h="172085" extrusionOk="0">
                <a:moveTo>
                  <a:pt x="3446145" y="0"/>
                </a:moveTo>
                <a:lnTo>
                  <a:pt x="3436708" y="2476"/>
                </a:lnTo>
                <a:lnTo>
                  <a:pt x="3432467" y="5511"/>
                </a:lnTo>
                <a:lnTo>
                  <a:pt x="3429812" y="10058"/>
                </a:lnTo>
                <a:lnTo>
                  <a:pt x="3427373" y="17220"/>
                </a:lnTo>
                <a:lnTo>
                  <a:pt x="3427850" y="24507"/>
                </a:lnTo>
                <a:lnTo>
                  <a:pt x="3431023" y="31086"/>
                </a:lnTo>
                <a:lnTo>
                  <a:pt x="3436670" y="36118"/>
                </a:lnTo>
                <a:lnTo>
                  <a:pt x="3490112" y="67285"/>
                </a:lnTo>
                <a:lnTo>
                  <a:pt x="3565721" y="67285"/>
                </a:lnTo>
                <a:lnTo>
                  <a:pt x="3451326" y="558"/>
                </a:lnTo>
                <a:lnTo>
                  <a:pt x="344614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5" name="Google Shape;965;p83"/>
          <p:cNvSpPr/>
          <p:nvPr/>
        </p:nvSpPr>
        <p:spPr>
          <a:xfrm>
            <a:off x="56515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6" name="Google Shape;966;p83"/>
          <p:cNvSpPr/>
          <p:nvPr/>
        </p:nvSpPr>
        <p:spPr>
          <a:xfrm>
            <a:off x="5722353" y="43012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7" name="Google Shape;967;p83"/>
          <p:cNvSpPr/>
          <p:nvPr/>
        </p:nvSpPr>
        <p:spPr>
          <a:xfrm>
            <a:off x="5716003" y="4294911"/>
            <a:ext cx="241300" cy="241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8" name="Google Shape;968;p83"/>
          <p:cNvSpPr/>
          <p:nvPr/>
        </p:nvSpPr>
        <p:spPr>
          <a:xfrm>
            <a:off x="605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9" name="Google Shape;969;p83"/>
          <p:cNvSpPr/>
          <p:nvPr/>
        </p:nvSpPr>
        <p:spPr>
          <a:xfrm>
            <a:off x="6126924" y="44155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0" name="Google Shape;970;p83"/>
          <p:cNvSpPr/>
          <p:nvPr/>
        </p:nvSpPr>
        <p:spPr>
          <a:xfrm>
            <a:off x="61269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1" name="Google Shape;971;p83"/>
          <p:cNvSpPr/>
          <p:nvPr/>
        </p:nvSpPr>
        <p:spPr>
          <a:xfrm>
            <a:off x="60579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2" name="Google Shape;972;p83"/>
          <p:cNvSpPr/>
          <p:nvPr/>
        </p:nvSpPr>
        <p:spPr>
          <a:xfrm>
            <a:off x="6126924" y="49128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3" name="Google Shape;973;p83"/>
          <p:cNvSpPr/>
          <p:nvPr/>
        </p:nvSpPr>
        <p:spPr>
          <a:xfrm>
            <a:off x="61269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4" name="Google Shape;974;p83"/>
          <p:cNvSpPr/>
          <p:nvPr/>
        </p:nvSpPr>
        <p:spPr>
          <a:xfrm>
            <a:off x="56007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5" name="Google Shape;975;p83"/>
          <p:cNvSpPr/>
          <p:nvPr/>
        </p:nvSpPr>
        <p:spPr>
          <a:xfrm>
            <a:off x="5669724" y="47985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6" name="Google Shape;976;p83"/>
          <p:cNvSpPr/>
          <p:nvPr/>
        </p:nvSpPr>
        <p:spPr>
          <a:xfrm>
            <a:off x="56697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7" name="Google Shape;977;p83"/>
          <p:cNvSpPr/>
          <p:nvPr/>
        </p:nvSpPr>
        <p:spPr>
          <a:xfrm>
            <a:off x="59817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8" name="Google Shape;978;p83"/>
          <p:cNvSpPr/>
          <p:nvPr/>
        </p:nvSpPr>
        <p:spPr>
          <a:xfrm>
            <a:off x="6044374" y="370003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9" name="Google Shape;979;p83"/>
          <p:cNvSpPr/>
          <p:nvPr/>
        </p:nvSpPr>
        <p:spPr>
          <a:xfrm>
            <a:off x="62865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0" name="Google Shape;980;p83"/>
          <p:cNvSpPr/>
          <p:nvPr/>
        </p:nvSpPr>
        <p:spPr>
          <a:xfrm>
            <a:off x="6349174" y="3949979"/>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1" name="Google Shape;981;p83"/>
          <p:cNvSpPr/>
          <p:nvPr/>
        </p:nvSpPr>
        <p:spPr>
          <a:xfrm>
            <a:off x="66294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2" name="Google Shape;982;p83"/>
          <p:cNvSpPr/>
          <p:nvPr/>
        </p:nvSpPr>
        <p:spPr>
          <a:xfrm>
            <a:off x="6692074" y="373004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3" name="Google Shape;983;p83"/>
          <p:cNvSpPr/>
          <p:nvPr/>
        </p:nvSpPr>
        <p:spPr>
          <a:xfrm>
            <a:off x="63627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4" name="Google Shape;984;p83"/>
          <p:cNvSpPr/>
          <p:nvPr/>
        </p:nvSpPr>
        <p:spPr>
          <a:xfrm>
            <a:off x="6433553" y="3463061"/>
            <a:ext cx="229235" cy="228600"/>
          </a:xfrm>
          <a:custGeom>
            <a:avLst/>
            <a:gdLst/>
            <a:ahLst/>
            <a:cxnLst/>
            <a:rect l="l" t="t" r="r" b="b"/>
            <a:pathLst>
              <a:path w="229234" h="228600" extrusionOk="0">
                <a:moveTo>
                  <a:pt x="114312" y="0"/>
                </a:moveTo>
                <a:lnTo>
                  <a:pt x="69817" y="8981"/>
                </a:lnTo>
                <a:lnTo>
                  <a:pt x="33481" y="33475"/>
                </a:lnTo>
                <a:lnTo>
                  <a:pt x="8983" y="69806"/>
                </a:lnTo>
                <a:lnTo>
                  <a:pt x="0" y="114300"/>
                </a:lnTo>
                <a:lnTo>
                  <a:pt x="8983" y="158787"/>
                </a:lnTo>
                <a:lnTo>
                  <a:pt x="33481" y="195119"/>
                </a:lnTo>
                <a:lnTo>
                  <a:pt x="69817" y="219616"/>
                </a:lnTo>
                <a:lnTo>
                  <a:pt x="114312" y="228599"/>
                </a:lnTo>
                <a:lnTo>
                  <a:pt x="158800" y="219616"/>
                </a:lnTo>
                <a:lnTo>
                  <a:pt x="195132" y="195119"/>
                </a:lnTo>
                <a:lnTo>
                  <a:pt x="219629" y="158787"/>
                </a:lnTo>
                <a:lnTo>
                  <a:pt x="228612" y="114300"/>
                </a:lnTo>
                <a:lnTo>
                  <a:pt x="219629" y="69806"/>
                </a:lnTo>
                <a:lnTo>
                  <a:pt x="195132" y="33475"/>
                </a:lnTo>
                <a:lnTo>
                  <a:pt x="158800" y="8981"/>
                </a:lnTo>
                <a:lnTo>
                  <a:pt x="114312"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5" name="Google Shape;985;p83"/>
          <p:cNvSpPr/>
          <p:nvPr/>
        </p:nvSpPr>
        <p:spPr>
          <a:xfrm>
            <a:off x="64335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6" name="Google Shape;986;p83"/>
          <p:cNvSpPr/>
          <p:nvPr/>
        </p:nvSpPr>
        <p:spPr>
          <a:xfrm>
            <a:off x="732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7" name="Google Shape;987;p83"/>
          <p:cNvSpPr/>
          <p:nvPr/>
        </p:nvSpPr>
        <p:spPr>
          <a:xfrm>
            <a:off x="7390574" y="44092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8" name="Google Shape;988;p83"/>
          <p:cNvSpPr/>
          <p:nvPr/>
        </p:nvSpPr>
        <p:spPr>
          <a:xfrm>
            <a:off x="70739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9" name="Google Shape;989;p83"/>
          <p:cNvSpPr/>
          <p:nvPr/>
        </p:nvSpPr>
        <p:spPr>
          <a:xfrm>
            <a:off x="7138403" y="4752111"/>
            <a:ext cx="241300" cy="241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0" name="Google Shape;990;p83"/>
          <p:cNvSpPr/>
          <p:nvPr/>
        </p:nvSpPr>
        <p:spPr>
          <a:xfrm>
            <a:off x="74422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1" name="Google Shape;991;p83"/>
          <p:cNvSpPr/>
          <p:nvPr/>
        </p:nvSpPr>
        <p:spPr>
          <a:xfrm>
            <a:off x="7504874" y="47521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2" name="Google Shape;992;p83"/>
          <p:cNvSpPr/>
          <p:nvPr/>
        </p:nvSpPr>
        <p:spPr>
          <a:xfrm>
            <a:off x="78105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3" name="Google Shape;993;p83"/>
          <p:cNvSpPr/>
          <p:nvPr/>
        </p:nvSpPr>
        <p:spPr>
          <a:xfrm>
            <a:off x="7873174" y="4584979"/>
            <a:ext cx="241300" cy="2413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4" name="Google Shape;994;p83"/>
          <p:cNvSpPr/>
          <p:nvPr/>
        </p:nvSpPr>
        <p:spPr>
          <a:xfrm>
            <a:off x="58547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5" name="Google Shape;995;p83"/>
          <p:cNvSpPr/>
          <p:nvPr/>
        </p:nvSpPr>
        <p:spPr>
          <a:xfrm>
            <a:off x="5929236" y="4667529"/>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6" name="Google Shape;996;p83"/>
          <p:cNvSpPr/>
          <p:nvPr/>
        </p:nvSpPr>
        <p:spPr>
          <a:xfrm>
            <a:off x="59292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7" name="Google Shape;997;p83"/>
          <p:cNvSpPr/>
          <p:nvPr/>
        </p:nvSpPr>
        <p:spPr>
          <a:xfrm>
            <a:off x="61214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8" name="Google Shape;998;p83"/>
          <p:cNvSpPr/>
          <p:nvPr/>
        </p:nvSpPr>
        <p:spPr>
          <a:xfrm>
            <a:off x="61850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9" name="Google Shape;999;p83"/>
          <p:cNvSpPr/>
          <p:nvPr/>
        </p:nvSpPr>
        <p:spPr>
          <a:xfrm>
            <a:off x="61850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0" name="Google Shape;1000;p83"/>
          <p:cNvSpPr/>
          <p:nvPr/>
        </p:nvSpPr>
        <p:spPr>
          <a:xfrm>
            <a:off x="3886200" y="3873500"/>
            <a:ext cx="1219200" cy="6985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1" name="Google Shape;1001;p83"/>
          <p:cNvSpPr/>
          <p:nvPr/>
        </p:nvSpPr>
        <p:spPr>
          <a:xfrm>
            <a:off x="3949700" y="3934980"/>
            <a:ext cx="1079068" cy="534492"/>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2" name="Google Shape;1002;p83"/>
          <p:cNvSpPr/>
          <p:nvPr/>
        </p:nvSpPr>
        <p:spPr>
          <a:xfrm>
            <a:off x="3949700" y="3934980"/>
            <a:ext cx="1079500" cy="534670"/>
          </a:xfrm>
          <a:custGeom>
            <a:avLst/>
            <a:gdLst/>
            <a:ahLst/>
            <a:cxnLst/>
            <a:rect l="l" t="t" r="r" b="b"/>
            <a:pathLst>
              <a:path w="1079500" h="534670" extrusionOk="0">
                <a:moveTo>
                  <a:pt x="0" y="133624"/>
                </a:moveTo>
                <a:lnTo>
                  <a:pt x="811828" y="133624"/>
                </a:lnTo>
                <a:lnTo>
                  <a:pt x="811828" y="0"/>
                </a:lnTo>
                <a:lnTo>
                  <a:pt x="1079080" y="267248"/>
                </a:lnTo>
                <a:lnTo>
                  <a:pt x="811828" y="534495"/>
                </a:lnTo>
                <a:lnTo>
                  <a:pt x="811828" y="400871"/>
                </a:lnTo>
                <a:lnTo>
                  <a:pt x="0" y="400871"/>
                </a:lnTo>
                <a:lnTo>
                  <a:pt x="0" y="133624"/>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3" name="Google Shape;1003;p83"/>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Slide Credit: Eric Eaton</a:t>
            </a:r>
            <a:endParaRPr/>
          </a:p>
        </p:txBody>
      </p:sp>
    </p:spTree>
    <p:extLst>
      <p:ext uri="{BB962C8B-B14F-4D97-AF65-F5344CB8AC3E}">
        <p14:creationId xmlns:p14="http://schemas.microsoft.com/office/powerpoint/2010/main" val="3922236013"/>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928898368"/>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284953755"/>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566343727"/>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57179216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276646163"/>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39790222"/>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926243033"/>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76200" y="9525"/>
            <a:ext cx="9144000" cy="6858000"/>
          </a:xfrm>
          <a:prstGeom prst="rect">
            <a:avLst/>
          </a:prstGeom>
        </p:spPr>
      </p:pic>
    </p:spTree>
    <p:extLst>
      <p:ext uri="{BB962C8B-B14F-4D97-AF65-F5344CB8AC3E}">
        <p14:creationId xmlns:p14="http://schemas.microsoft.com/office/powerpoint/2010/main" val="3074090616"/>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875551882"/>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5793935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85"/>
          <p:cNvSpPr/>
          <p:nvPr/>
        </p:nvSpPr>
        <p:spPr>
          <a:xfrm>
            <a:off x="725032" y="1434333"/>
            <a:ext cx="1490370" cy="198537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29" name="Google Shape;1029;p85"/>
          <p:cNvSpPr/>
          <p:nvPr/>
        </p:nvSpPr>
        <p:spPr>
          <a:xfrm>
            <a:off x="2283906" y="1421442"/>
            <a:ext cx="1490370" cy="198537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30" name="Google Shape;1030;p85"/>
          <p:cNvSpPr txBox="1"/>
          <p:nvPr/>
        </p:nvSpPr>
        <p:spPr>
          <a:xfrm>
            <a:off x="708326" y="3510806"/>
            <a:ext cx="2949274" cy="35239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dirty="0">
                <a:latin typeface="Trebuchet MS"/>
                <a:ea typeface="Trebuchet MS"/>
                <a:cs typeface="Trebuchet MS"/>
                <a:sym typeface="Trebuchet MS"/>
              </a:rPr>
              <a:t>Organize computing clusters</a:t>
            </a:r>
            <a:endParaRPr sz="1800" dirty="0">
              <a:latin typeface="Trebuchet MS"/>
              <a:ea typeface="Trebuchet MS"/>
              <a:cs typeface="Trebuchet MS"/>
              <a:sym typeface="Trebuchet MS"/>
            </a:endParaRPr>
          </a:p>
        </p:txBody>
      </p:sp>
      <p:sp>
        <p:nvSpPr>
          <p:cNvPr id="1031" name="Google Shape;1031;p85"/>
          <p:cNvSpPr txBox="1"/>
          <p:nvPr/>
        </p:nvSpPr>
        <p:spPr>
          <a:xfrm>
            <a:off x="5409653" y="3472266"/>
            <a:ext cx="2966022" cy="31048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dirty="0">
                <a:latin typeface="Trebuchet MS"/>
                <a:ea typeface="Trebuchet MS"/>
                <a:cs typeface="Trebuchet MS"/>
                <a:sym typeface="Trebuchet MS"/>
              </a:rPr>
              <a:t>Social network analysis</a:t>
            </a:r>
            <a:endParaRPr sz="1800" dirty="0">
              <a:latin typeface="Trebuchet MS"/>
              <a:ea typeface="Trebuchet MS"/>
              <a:cs typeface="Trebuchet MS"/>
              <a:sym typeface="Trebuchet MS"/>
            </a:endParaRPr>
          </a:p>
        </p:txBody>
      </p:sp>
      <p:sp>
        <p:nvSpPr>
          <p:cNvPr id="1032" name="Google Shape;1032;p85"/>
          <p:cNvSpPr/>
          <p:nvPr/>
        </p:nvSpPr>
        <p:spPr>
          <a:xfrm>
            <a:off x="5094287" y="3988889"/>
            <a:ext cx="3294659" cy="218648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33" name="Google Shape;1033;p85"/>
          <p:cNvSpPr txBox="1"/>
          <p:nvPr/>
        </p:nvSpPr>
        <p:spPr>
          <a:xfrm>
            <a:off x="5111675" y="6052450"/>
            <a:ext cx="3264000" cy="500400"/>
          </a:xfrm>
          <a:prstGeom prst="rect">
            <a:avLst/>
          </a:prstGeom>
          <a:solidFill>
            <a:srgbClr val="FFFFFF">
              <a:alpha val="50196"/>
            </a:srgbClr>
          </a:solid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en-US" sz="700">
                <a:latin typeface="Trebuchet MS"/>
                <a:ea typeface="Trebuchet MS"/>
                <a:cs typeface="Trebuchet MS"/>
                <a:sym typeface="Trebuchet MS"/>
              </a:rPr>
              <a:t>Image credit: NASA/JPL-Caltech/E. Churchwell (Univ. of Wisconsin, Madison)</a:t>
            </a:r>
            <a:endParaRPr sz="700">
              <a:latin typeface="Trebuchet MS"/>
              <a:ea typeface="Trebuchet MS"/>
              <a:cs typeface="Trebuchet MS"/>
              <a:sym typeface="Trebuchet MS"/>
            </a:endParaRPr>
          </a:p>
          <a:p>
            <a:pPr marL="0" marR="0" lvl="0" indent="0" algn="l" rtl="0">
              <a:lnSpc>
                <a:spcPct val="100000"/>
              </a:lnSpc>
              <a:spcBef>
                <a:spcPts val="45"/>
              </a:spcBef>
              <a:spcAft>
                <a:spcPts val="0"/>
              </a:spcAft>
              <a:buNone/>
            </a:pPr>
            <a:endParaRPr sz="600">
              <a:latin typeface="Times New Roman"/>
              <a:ea typeface="Times New Roman"/>
              <a:cs typeface="Times New Roman"/>
              <a:sym typeface="Times New Roman"/>
            </a:endParaRPr>
          </a:p>
          <a:p>
            <a:pPr marL="455930" marR="0" lvl="0" indent="0" algn="l" rtl="0">
              <a:lnSpc>
                <a:spcPct val="100000"/>
              </a:lnSpc>
              <a:spcBef>
                <a:spcPts val="0"/>
              </a:spcBef>
              <a:spcAft>
                <a:spcPts val="0"/>
              </a:spcAft>
              <a:buNone/>
            </a:pPr>
            <a:r>
              <a:rPr lang="en-US" sz="1800">
                <a:latin typeface="Trebuchet MS"/>
                <a:ea typeface="Trebuchet MS"/>
                <a:cs typeface="Trebuchet MS"/>
                <a:sym typeface="Trebuchet MS"/>
              </a:rPr>
              <a:t>Astronomical data analysis</a:t>
            </a:r>
            <a:endParaRPr sz="1800">
              <a:latin typeface="Trebuchet MS"/>
              <a:ea typeface="Trebuchet MS"/>
              <a:cs typeface="Trebuchet MS"/>
              <a:sym typeface="Trebuchet MS"/>
            </a:endParaRPr>
          </a:p>
        </p:txBody>
      </p:sp>
      <p:sp>
        <p:nvSpPr>
          <p:cNvPr id="1034" name="Google Shape;1034;p85"/>
          <p:cNvSpPr/>
          <p:nvPr/>
        </p:nvSpPr>
        <p:spPr>
          <a:xfrm>
            <a:off x="482600" y="3467100"/>
            <a:ext cx="3263900" cy="33909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35" name="Google Shape;1035;p85"/>
          <p:cNvSpPr/>
          <p:nvPr/>
        </p:nvSpPr>
        <p:spPr>
          <a:xfrm>
            <a:off x="2640914" y="4156908"/>
            <a:ext cx="368640" cy="678934"/>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36" name="Google Shape;1036;p85"/>
          <p:cNvSpPr/>
          <p:nvPr/>
        </p:nvSpPr>
        <p:spPr>
          <a:xfrm>
            <a:off x="2348509" y="3965125"/>
            <a:ext cx="368700" cy="6789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37" name="Google Shape;1037;p85"/>
          <p:cNvSpPr/>
          <p:nvPr/>
        </p:nvSpPr>
        <p:spPr>
          <a:xfrm>
            <a:off x="2286000" y="4273087"/>
            <a:ext cx="368640" cy="678934"/>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38" name="Google Shape;1038;p85"/>
          <p:cNvSpPr/>
          <p:nvPr/>
        </p:nvSpPr>
        <p:spPr>
          <a:xfrm>
            <a:off x="1201587" y="5035129"/>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39" name="Google Shape;1039;p85"/>
          <p:cNvSpPr/>
          <p:nvPr/>
        </p:nvSpPr>
        <p:spPr>
          <a:xfrm>
            <a:off x="2905671" y="4876147"/>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0" name="Google Shape;1040;p85"/>
          <p:cNvSpPr/>
          <p:nvPr/>
        </p:nvSpPr>
        <p:spPr>
          <a:xfrm>
            <a:off x="1684718" y="4876147"/>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1" name="Google Shape;1041;p85"/>
          <p:cNvSpPr/>
          <p:nvPr/>
        </p:nvSpPr>
        <p:spPr>
          <a:xfrm>
            <a:off x="1960029" y="5073290"/>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2" name="Google Shape;1042;p85"/>
          <p:cNvSpPr/>
          <p:nvPr/>
        </p:nvSpPr>
        <p:spPr>
          <a:xfrm>
            <a:off x="2456599" y="4968703"/>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3" name="Google Shape;1043;p85"/>
          <p:cNvSpPr/>
          <p:nvPr/>
        </p:nvSpPr>
        <p:spPr>
          <a:xfrm>
            <a:off x="2078088" y="5317504"/>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4" name="Google Shape;1044;p85"/>
          <p:cNvSpPr/>
          <p:nvPr/>
        </p:nvSpPr>
        <p:spPr>
          <a:xfrm>
            <a:off x="1493138" y="5256319"/>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5" name="Google Shape;1045;p85"/>
          <p:cNvSpPr/>
          <p:nvPr/>
        </p:nvSpPr>
        <p:spPr>
          <a:xfrm>
            <a:off x="1705025" y="4015023"/>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6" name="Google Shape;1046;p85"/>
          <p:cNvSpPr/>
          <p:nvPr/>
        </p:nvSpPr>
        <p:spPr>
          <a:xfrm>
            <a:off x="1210633" y="4096430"/>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7" name="Google Shape;1047;p85"/>
          <p:cNvSpPr/>
          <p:nvPr/>
        </p:nvSpPr>
        <p:spPr>
          <a:xfrm>
            <a:off x="1532280" y="4326389"/>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8" name="Google Shape;1048;p85"/>
          <p:cNvSpPr/>
          <p:nvPr/>
        </p:nvSpPr>
        <p:spPr>
          <a:xfrm>
            <a:off x="1163637" y="4289775"/>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9" name="Google Shape;1049;p85"/>
          <p:cNvSpPr/>
          <p:nvPr/>
        </p:nvSpPr>
        <p:spPr>
          <a:xfrm>
            <a:off x="2532824" y="5215614"/>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50" name="Google Shape;1050;p85"/>
          <p:cNvSpPr/>
          <p:nvPr/>
        </p:nvSpPr>
        <p:spPr>
          <a:xfrm>
            <a:off x="5332907" y="1361924"/>
            <a:ext cx="292201" cy="62253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51" name="Google Shape;1051;p85"/>
          <p:cNvSpPr/>
          <p:nvPr/>
        </p:nvSpPr>
        <p:spPr>
          <a:xfrm>
            <a:off x="6192582" y="1310807"/>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52" name="Google Shape;1052;p85"/>
          <p:cNvSpPr/>
          <p:nvPr/>
        </p:nvSpPr>
        <p:spPr>
          <a:xfrm>
            <a:off x="6108267" y="2449362"/>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53" name="Google Shape;1053;p85"/>
          <p:cNvSpPr/>
          <p:nvPr/>
        </p:nvSpPr>
        <p:spPr>
          <a:xfrm>
            <a:off x="5081244" y="2108456"/>
            <a:ext cx="292201" cy="62253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54" name="Google Shape;1054;p85"/>
          <p:cNvSpPr/>
          <p:nvPr/>
        </p:nvSpPr>
        <p:spPr>
          <a:xfrm>
            <a:off x="5603658" y="2153795"/>
            <a:ext cx="292201" cy="62253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55" name="Google Shape;1055;p85"/>
          <p:cNvSpPr/>
          <p:nvPr/>
        </p:nvSpPr>
        <p:spPr>
          <a:xfrm>
            <a:off x="6617184" y="1213202"/>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56" name="Google Shape;1056;p85"/>
          <p:cNvSpPr/>
          <p:nvPr/>
        </p:nvSpPr>
        <p:spPr>
          <a:xfrm>
            <a:off x="6553224" y="1979309"/>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57" name="Google Shape;1057;p85"/>
          <p:cNvSpPr/>
          <p:nvPr/>
        </p:nvSpPr>
        <p:spPr>
          <a:xfrm>
            <a:off x="7361071" y="1276872"/>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58" name="Google Shape;1058;p85"/>
          <p:cNvSpPr/>
          <p:nvPr/>
        </p:nvSpPr>
        <p:spPr>
          <a:xfrm>
            <a:off x="6991527" y="1612635"/>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59" name="Google Shape;1059;p85"/>
          <p:cNvSpPr/>
          <p:nvPr/>
        </p:nvSpPr>
        <p:spPr>
          <a:xfrm>
            <a:off x="7938642" y="1356768"/>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0" name="Google Shape;1060;p85"/>
          <p:cNvSpPr/>
          <p:nvPr/>
        </p:nvSpPr>
        <p:spPr>
          <a:xfrm>
            <a:off x="7715630" y="1974217"/>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1" name="Google Shape;1061;p85"/>
          <p:cNvSpPr/>
          <p:nvPr/>
        </p:nvSpPr>
        <p:spPr>
          <a:xfrm>
            <a:off x="6640384" y="2831771"/>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2" name="Google Shape;1062;p85"/>
          <p:cNvSpPr/>
          <p:nvPr/>
        </p:nvSpPr>
        <p:spPr>
          <a:xfrm>
            <a:off x="7118082" y="2591653"/>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3" name="Google Shape;1063;p85"/>
          <p:cNvSpPr/>
          <p:nvPr/>
        </p:nvSpPr>
        <p:spPr>
          <a:xfrm>
            <a:off x="5323216" y="1984411"/>
            <a:ext cx="165735" cy="306705"/>
          </a:xfrm>
          <a:custGeom>
            <a:avLst/>
            <a:gdLst/>
            <a:ahLst/>
            <a:cxnLst/>
            <a:rect l="l" t="t" r="r" b="b"/>
            <a:pathLst>
              <a:path w="165735" h="306705" extrusionOk="0">
                <a:moveTo>
                  <a:pt x="19176" y="182321"/>
                </a:moveTo>
                <a:lnTo>
                  <a:pt x="5194" y="183476"/>
                </a:lnTo>
                <a:lnTo>
                  <a:pt x="0" y="189611"/>
                </a:lnTo>
                <a:lnTo>
                  <a:pt x="9664" y="306222"/>
                </a:lnTo>
                <a:lnTo>
                  <a:pt x="97378" y="246545"/>
                </a:lnTo>
                <a:lnTo>
                  <a:pt x="52222" y="246545"/>
                </a:lnTo>
                <a:lnTo>
                  <a:pt x="57441" y="235610"/>
                </a:lnTo>
                <a:lnTo>
                  <a:pt x="29298" y="235610"/>
                </a:lnTo>
                <a:lnTo>
                  <a:pt x="25311" y="187515"/>
                </a:lnTo>
                <a:lnTo>
                  <a:pt x="19176" y="182321"/>
                </a:lnTo>
                <a:close/>
              </a:path>
              <a:path w="165735" h="306705" extrusionOk="0">
                <a:moveTo>
                  <a:pt x="92125" y="219405"/>
                </a:moveTo>
                <a:lnTo>
                  <a:pt x="52222" y="246545"/>
                </a:lnTo>
                <a:lnTo>
                  <a:pt x="97378" y="246545"/>
                </a:lnTo>
                <a:lnTo>
                  <a:pt x="106413" y="240398"/>
                </a:lnTo>
                <a:lnTo>
                  <a:pt x="107911" y="232498"/>
                </a:lnTo>
                <a:lnTo>
                  <a:pt x="100025" y="220903"/>
                </a:lnTo>
                <a:lnTo>
                  <a:pt x="92125" y="219405"/>
                </a:lnTo>
                <a:close/>
              </a:path>
              <a:path w="165735" h="306705" extrusionOk="0">
                <a:moveTo>
                  <a:pt x="160775" y="59677"/>
                </a:moveTo>
                <a:lnTo>
                  <a:pt x="113271" y="59677"/>
                </a:lnTo>
                <a:lnTo>
                  <a:pt x="29298" y="235610"/>
                </a:lnTo>
                <a:lnTo>
                  <a:pt x="57441" y="235610"/>
                </a:lnTo>
                <a:lnTo>
                  <a:pt x="136194" y="70612"/>
                </a:lnTo>
                <a:lnTo>
                  <a:pt x="161681" y="70612"/>
                </a:lnTo>
                <a:lnTo>
                  <a:pt x="160775" y="59677"/>
                </a:lnTo>
                <a:close/>
              </a:path>
              <a:path w="165735" h="306705" extrusionOk="0">
                <a:moveTo>
                  <a:pt x="161681" y="70612"/>
                </a:moveTo>
                <a:lnTo>
                  <a:pt x="136194" y="70612"/>
                </a:lnTo>
                <a:lnTo>
                  <a:pt x="140182" y="118706"/>
                </a:lnTo>
                <a:lnTo>
                  <a:pt x="146316" y="123901"/>
                </a:lnTo>
                <a:lnTo>
                  <a:pt x="160299" y="122745"/>
                </a:lnTo>
                <a:lnTo>
                  <a:pt x="165493" y="116611"/>
                </a:lnTo>
                <a:lnTo>
                  <a:pt x="161681" y="70612"/>
                </a:lnTo>
                <a:close/>
              </a:path>
              <a:path w="165735" h="306705" extrusionOk="0">
                <a:moveTo>
                  <a:pt x="155828" y="0"/>
                </a:moveTo>
                <a:lnTo>
                  <a:pt x="59080" y="65811"/>
                </a:lnTo>
                <a:lnTo>
                  <a:pt x="57581" y="73710"/>
                </a:lnTo>
                <a:lnTo>
                  <a:pt x="65468" y="85318"/>
                </a:lnTo>
                <a:lnTo>
                  <a:pt x="73380" y="86817"/>
                </a:lnTo>
                <a:lnTo>
                  <a:pt x="113271" y="59677"/>
                </a:lnTo>
                <a:lnTo>
                  <a:pt x="160775" y="59677"/>
                </a:lnTo>
                <a:lnTo>
                  <a:pt x="15582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4" name="Google Shape;1064;p85"/>
          <p:cNvSpPr/>
          <p:nvPr/>
        </p:nvSpPr>
        <p:spPr>
          <a:xfrm>
            <a:off x="5463450" y="1984411"/>
            <a:ext cx="177800" cy="351155"/>
          </a:xfrm>
          <a:custGeom>
            <a:avLst/>
            <a:gdLst/>
            <a:ahLst/>
            <a:cxnLst/>
            <a:rect l="l" t="t" r="r" b="b"/>
            <a:pathLst>
              <a:path w="177800" h="351155" extrusionOk="0">
                <a:moveTo>
                  <a:pt x="83718" y="259816"/>
                </a:moveTo>
                <a:lnTo>
                  <a:pt x="75755" y="260921"/>
                </a:lnTo>
                <a:lnTo>
                  <a:pt x="67284" y="272110"/>
                </a:lnTo>
                <a:lnTo>
                  <a:pt x="68389" y="280073"/>
                </a:lnTo>
                <a:lnTo>
                  <a:pt x="161683" y="350685"/>
                </a:lnTo>
                <a:lnTo>
                  <a:pt x="169959" y="288937"/>
                </a:lnTo>
                <a:lnTo>
                  <a:pt x="122199" y="288937"/>
                </a:lnTo>
                <a:lnTo>
                  <a:pt x="83718" y="259816"/>
                </a:lnTo>
                <a:close/>
              </a:path>
              <a:path w="177800" h="351155" extrusionOk="0">
                <a:moveTo>
                  <a:pt x="59099" y="71513"/>
                </a:moveTo>
                <a:lnTo>
                  <a:pt x="31584" y="71513"/>
                </a:lnTo>
                <a:lnTo>
                  <a:pt x="122199" y="288937"/>
                </a:lnTo>
                <a:lnTo>
                  <a:pt x="169959" y="288937"/>
                </a:lnTo>
                <a:lnTo>
                  <a:pt x="171268" y="279171"/>
                </a:lnTo>
                <a:lnTo>
                  <a:pt x="145643" y="279171"/>
                </a:lnTo>
                <a:lnTo>
                  <a:pt x="59099" y="71513"/>
                </a:lnTo>
                <a:close/>
              </a:path>
              <a:path w="177800" h="351155" extrusionOk="0">
                <a:moveTo>
                  <a:pt x="158445" y="226466"/>
                </a:moveTo>
                <a:lnTo>
                  <a:pt x="152057" y="231343"/>
                </a:lnTo>
                <a:lnTo>
                  <a:pt x="145643" y="279171"/>
                </a:lnTo>
                <a:lnTo>
                  <a:pt x="171268" y="279171"/>
                </a:lnTo>
                <a:lnTo>
                  <a:pt x="177228" y="234708"/>
                </a:lnTo>
                <a:lnTo>
                  <a:pt x="172351" y="228320"/>
                </a:lnTo>
                <a:lnTo>
                  <a:pt x="158445" y="226466"/>
                </a:lnTo>
                <a:close/>
              </a:path>
              <a:path w="177800" h="351155" extrusionOk="0">
                <a:moveTo>
                  <a:pt x="15544" y="0"/>
                </a:moveTo>
                <a:lnTo>
                  <a:pt x="0" y="115963"/>
                </a:lnTo>
                <a:lnTo>
                  <a:pt x="4876" y="122364"/>
                </a:lnTo>
                <a:lnTo>
                  <a:pt x="18783" y="124218"/>
                </a:lnTo>
                <a:lnTo>
                  <a:pt x="25171" y="119341"/>
                </a:lnTo>
                <a:lnTo>
                  <a:pt x="31584" y="71513"/>
                </a:lnTo>
                <a:lnTo>
                  <a:pt x="59099" y="71513"/>
                </a:lnTo>
                <a:lnTo>
                  <a:pt x="55029" y="61747"/>
                </a:lnTo>
                <a:lnTo>
                  <a:pt x="97126" y="61747"/>
                </a:lnTo>
                <a:lnTo>
                  <a:pt x="15544" y="0"/>
                </a:lnTo>
                <a:close/>
              </a:path>
              <a:path w="177800" h="351155" extrusionOk="0">
                <a:moveTo>
                  <a:pt x="97126" y="61747"/>
                </a:moveTo>
                <a:lnTo>
                  <a:pt x="55029" y="61747"/>
                </a:lnTo>
                <a:lnTo>
                  <a:pt x="93510" y="90868"/>
                </a:lnTo>
                <a:lnTo>
                  <a:pt x="101472" y="89763"/>
                </a:lnTo>
                <a:lnTo>
                  <a:pt x="109943" y="78574"/>
                </a:lnTo>
                <a:lnTo>
                  <a:pt x="108838" y="70612"/>
                </a:lnTo>
                <a:lnTo>
                  <a:pt x="97126" y="6174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5" name="Google Shape;1065;p85"/>
          <p:cNvSpPr/>
          <p:nvPr/>
        </p:nvSpPr>
        <p:spPr>
          <a:xfrm>
            <a:off x="5895821" y="2601809"/>
            <a:ext cx="212496" cy="158864"/>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6" name="Google Shape;1066;p85"/>
          <p:cNvSpPr/>
          <p:nvPr/>
        </p:nvSpPr>
        <p:spPr>
          <a:xfrm>
            <a:off x="5685243" y="2994319"/>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7" name="Google Shape;1067;p85"/>
          <p:cNvSpPr/>
          <p:nvPr/>
        </p:nvSpPr>
        <p:spPr>
          <a:xfrm>
            <a:off x="6338658" y="1933294"/>
            <a:ext cx="214629" cy="357505"/>
          </a:xfrm>
          <a:custGeom>
            <a:avLst/>
            <a:gdLst/>
            <a:ahLst/>
            <a:cxnLst/>
            <a:rect l="l" t="t" r="r" b="b"/>
            <a:pathLst>
              <a:path w="214629" h="357505" extrusionOk="0">
                <a:moveTo>
                  <a:pt x="124244" y="278777"/>
                </a:moveTo>
                <a:lnTo>
                  <a:pt x="116522" y="281025"/>
                </a:lnTo>
                <a:lnTo>
                  <a:pt x="109778" y="293319"/>
                </a:lnTo>
                <a:lnTo>
                  <a:pt x="112026" y="301040"/>
                </a:lnTo>
                <a:lnTo>
                  <a:pt x="214591" y="357327"/>
                </a:lnTo>
                <a:lnTo>
                  <a:pt x="213889" y="301993"/>
                </a:lnTo>
                <a:lnTo>
                  <a:pt x="166547" y="301993"/>
                </a:lnTo>
                <a:lnTo>
                  <a:pt x="124244" y="278777"/>
                </a:lnTo>
                <a:close/>
              </a:path>
              <a:path w="214629" h="357505" extrusionOk="0">
                <a:moveTo>
                  <a:pt x="55900" y="68427"/>
                </a:moveTo>
                <a:lnTo>
                  <a:pt x="26276" y="68427"/>
                </a:lnTo>
                <a:lnTo>
                  <a:pt x="166547" y="301993"/>
                </a:lnTo>
                <a:lnTo>
                  <a:pt x="213889" y="301993"/>
                </a:lnTo>
                <a:lnTo>
                  <a:pt x="213722" y="288912"/>
                </a:lnTo>
                <a:lnTo>
                  <a:pt x="188328" y="288912"/>
                </a:lnTo>
                <a:lnTo>
                  <a:pt x="55900" y="68427"/>
                </a:lnTo>
                <a:close/>
              </a:path>
              <a:path w="214629" h="357505" extrusionOk="0">
                <a:moveTo>
                  <a:pt x="207340" y="234721"/>
                </a:moveTo>
                <a:lnTo>
                  <a:pt x="193319" y="234911"/>
                </a:lnTo>
                <a:lnTo>
                  <a:pt x="187705" y="240664"/>
                </a:lnTo>
                <a:lnTo>
                  <a:pt x="188328" y="288912"/>
                </a:lnTo>
                <a:lnTo>
                  <a:pt x="213722" y="288912"/>
                </a:lnTo>
                <a:lnTo>
                  <a:pt x="213106" y="240334"/>
                </a:lnTo>
                <a:lnTo>
                  <a:pt x="207340" y="234721"/>
                </a:lnTo>
                <a:close/>
              </a:path>
              <a:path w="214629" h="357505" extrusionOk="0">
                <a:moveTo>
                  <a:pt x="0" y="0"/>
                </a:moveTo>
                <a:lnTo>
                  <a:pt x="1485" y="116992"/>
                </a:lnTo>
                <a:lnTo>
                  <a:pt x="7251" y="122605"/>
                </a:lnTo>
                <a:lnTo>
                  <a:pt x="21272" y="122427"/>
                </a:lnTo>
                <a:lnTo>
                  <a:pt x="26885" y="116674"/>
                </a:lnTo>
                <a:lnTo>
                  <a:pt x="26276" y="68427"/>
                </a:lnTo>
                <a:lnTo>
                  <a:pt x="55900" y="68427"/>
                </a:lnTo>
                <a:lnTo>
                  <a:pt x="48044" y="55346"/>
                </a:lnTo>
                <a:lnTo>
                  <a:pt x="100865" y="55346"/>
                </a:lnTo>
                <a:lnTo>
                  <a:pt x="0" y="0"/>
                </a:lnTo>
                <a:close/>
              </a:path>
              <a:path w="214629" h="357505" extrusionOk="0">
                <a:moveTo>
                  <a:pt x="100865" y="55346"/>
                </a:moveTo>
                <a:lnTo>
                  <a:pt x="48044" y="55346"/>
                </a:lnTo>
                <a:lnTo>
                  <a:pt x="90347" y="78562"/>
                </a:lnTo>
                <a:lnTo>
                  <a:pt x="98069" y="76314"/>
                </a:lnTo>
                <a:lnTo>
                  <a:pt x="104825" y="64007"/>
                </a:lnTo>
                <a:lnTo>
                  <a:pt x="102577" y="56286"/>
                </a:lnTo>
                <a:lnTo>
                  <a:pt x="100865" y="5534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8" name="Google Shape;1068;p85"/>
          <p:cNvSpPr/>
          <p:nvPr/>
        </p:nvSpPr>
        <p:spPr>
          <a:xfrm>
            <a:off x="5977406" y="3071861"/>
            <a:ext cx="277495" cy="234315"/>
          </a:xfrm>
          <a:custGeom>
            <a:avLst/>
            <a:gdLst/>
            <a:ahLst/>
            <a:cxnLst/>
            <a:rect l="l" t="t" r="r" b="b"/>
            <a:pathLst>
              <a:path w="277495" h="234314" extrusionOk="0">
                <a:moveTo>
                  <a:pt x="46481" y="120078"/>
                </a:moveTo>
                <a:lnTo>
                  <a:pt x="39217" y="123532"/>
                </a:lnTo>
                <a:lnTo>
                  <a:pt x="0" y="233768"/>
                </a:lnTo>
                <a:lnTo>
                  <a:pt x="115252" y="213639"/>
                </a:lnTo>
                <a:lnTo>
                  <a:pt x="119875" y="207060"/>
                </a:lnTo>
                <a:lnTo>
                  <a:pt x="118103" y="196913"/>
                </a:lnTo>
                <a:lnTo>
                  <a:pt x="63347" y="196913"/>
                </a:lnTo>
                <a:lnTo>
                  <a:pt x="86345" y="177507"/>
                </a:lnTo>
                <a:lnTo>
                  <a:pt x="46964" y="177507"/>
                </a:lnTo>
                <a:lnTo>
                  <a:pt x="63144" y="132041"/>
                </a:lnTo>
                <a:lnTo>
                  <a:pt x="59689" y="124777"/>
                </a:lnTo>
                <a:lnTo>
                  <a:pt x="46481" y="120078"/>
                </a:lnTo>
                <a:close/>
              </a:path>
              <a:path w="277495" h="234314" extrusionOk="0">
                <a:moveTo>
                  <a:pt x="110883" y="188620"/>
                </a:moveTo>
                <a:lnTo>
                  <a:pt x="63347" y="196913"/>
                </a:lnTo>
                <a:lnTo>
                  <a:pt x="118103" y="196913"/>
                </a:lnTo>
                <a:lnTo>
                  <a:pt x="117462" y="193243"/>
                </a:lnTo>
                <a:lnTo>
                  <a:pt x="110883" y="188620"/>
                </a:lnTo>
                <a:close/>
              </a:path>
              <a:path w="277495" h="234314" extrusionOk="0">
                <a:moveTo>
                  <a:pt x="263905" y="36842"/>
                </a:moveTo>
                <a:lnTo>
                  <a:pt x="213652" y="36842"/>
                </a:lnTo>
                <a:lnTo>
                  <a:pt x="46964" y="177507"/>
                </a:lnTo>
                <a:lnTo>
                  <a:pt x="86345" y="177507"/>
                </a:lnTo>
                <a:lnTo>
                  <a:pt x="230035" y="56260"/>
                </a:lnTo>
                <a:lnTo>
                  <a:pt x="256996" y="56260"/>
                </a:lnTo>
                <a:lnTo>
                  <a:pt x="263905" y="36842"/>
                </a:lnTo>
                <a:close/>
              </a:path>
              <a:path w="277495" h="234314" extrusionOk="0">
                <a:moveTo>
                  <a:pt x="256996" y="56260"/>
                </a:moveTo>
                <a:lnTo>
                  <a:pt x="230035" y="56260"/>
                </a:lnTo>
                <a:lnTo>
                  <a:pt x="213855" y="101726"/>
                </a:lnTo>
                <a:lnTo>
                  <a:pt x="217309" y="108991"/>
                </a:lnTo>
                <a:lnTo>
                  <a:pt x="230530" y="113690"/>
                </a:lnTo>
                <a:lnTo>
                  <a:pt x="237794" y="110235"/>
                </a:lnTo>
                <a:lnTo>
                  <a:pt x="256996" y="56260"/>
                </a:lnTo>
                <a:close/>
              </a:path>
              <a:path w="277495" h="234314" extrusionOk="0">
                <a:moveTo>
                  <a:pt x="277012" y="0"/>
                </a:moveTo>
                <a:lnTo>
                  <a:pt x="161747" y="20129"/>
                </a:lnTo>
                <a:lnTo>
                  <a:pt x="157124" y="26708"/>
                </a:lnTo>
                <a:lnTo>
                  <a:pt x="159537" y="40525"/>
                </a:lnTo>
                <a:lnTo>
                  <a:pt x="166115" y="45148"/>
                </a:lnTo>
                <a:lnTo>
                  <a:pt x="213652" y="36842"/>
                </a:lnTo>
                <a:lnTo>
                  <a:pt x="263905" y="36842"/>
                </a:lnTo>
                <a:lnTo>
                  <a:pt x="27701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9" name="Google Shape;1069;p85"/>
          <p:cNvSpPr/>
          <p:nvPr/>
        </p:nvSpPr>
        <p:spPr>
          <a:xfrm>
            <a:off x="6400443" y="2760584"/>
            <a:ext cx="240029" cy="382905"/>
          </a:xfrm>
          <a:custGeom>
            <a:avLst/>
            <a:gdLst/>
            <a:ahLst/>
            <a:cxnLst/>
            <a:rect l="l" t="t" r="r" b="b"/>
            <a:pathLst>
              <a:path w="240029" h="382905" extrusionOk="0">
                <a:moveTo>
                  <a:pt x="148107" y="305727"/>
                </a:moveTo>
                <a:lnTo>
                  <a:pt x="140436" y="308127"/>
                </a:lnTo>
                <a:lnTo>
                  <a:pt x="133921" y="320560"/>
                </a:lnTo>
                <a:lnTo>
                  <a:pt x="136321" y="328231"/>
                </a:lnTo>
                <a:lnTo>
                  <a:pt x="239979" y="382511"/>
                </a:lnTo>
                <a:lnTo>
                  <a:pt x="238224" y="328117"/>
                </a:lnTo>
                <a:lnTo>
                  <a:pt x="190855" y="328117"/>
                </a:lnTo>
                <a:lnTo>
                  <a:pt x="148107" y="305727"/>
                </a:lnTo>
                <a:close/>
              </a:path>
              <a:path w="240029" h="382905" extrusionOk="0">
                <a:moveTo>
                  <a:pt x="57580" y="67894"/>
                </a:moveTo>
                <a:lnTo>
                  <a:pt x="27597" y="67894"/>
                </a:lnTo>
                <a:lnTo>
                  <a:pt x="190855" y="328117"/>
                </a:lnTo>
                <a:lnTo>
                  <a:pt x="238224" y="328117"/>
                </a:lnTo>
                <a:lnTo>
                  <a:pt x="237789" y="314617"/>
                </a:lnTo>
                <a:lnTo>
                  <a:pt x="212369" y="314617"/>
                </a:lnTo>
                <a:lnTo>
                  <a:pt x="57580" y="67894"/>
                </a:lnTo>
                <a:close/>
              </a:path>
              <a:path w="240029" h="382905" extrusionOk="0">
                <a:moveTo>
                  <a:pt x="230339" y="260070"/>
                </a:moveTo>
                <a:lnTo>
                  <a:pt x="216319" y="260527"/>
                </a:lnTo>
                <a:lnTo>
                  <a:pt x="210819" y="266382"/>
                </a:lnTo>
                <a:lnTo>
                  <a:pt x="212369" y="314617"/>
                </a:lnTo>
                <a:lnTo>
                  <a:pt x="237789" y="314617"/>
                </a:lnTo>
                <a:lnTo>
                  <a:pt x="236207" y="265569"/>
                </a:lnTo>
                <a:lnTo>
                  <a:pt x="230339" y="260070"/>
                </a:lnTo>
                <a:close/>
              </a:path>
              <a:path w="240029" h="382905" extrusionOk="0">
                <a:moveTo>
                  <a:pt x="0" y="0"/>
                </a:moveTo>
                <a:lnTo>
                  <a:pt x="3771" y="116941"/>
                </a:lnTo>
                <a:lnTo>
                  <a:pt x="9639" y="122440"/>
                </a:lnTo>
                <a:lnTo>
                  <a:pt x="23660" y="121983"/>
                </a:lnTo>
                <a:lnTo>
                  <a:pt x="29159" y="116116"/>
                </a:lnTo>
                <a:lnTo>
                  <a:pt x="27597" y="67894"/>
                </a:lnTo>
                <a:lnTo>
                  <a:pt x="57580" y="67894"/>
                </a:lnTo>
                <a:lnTo>
                  <a:pt x="49110" y="54394"/>
                </a:lnTo>
                <a:lnTo>
                  <a:pt x="103680" y="54394"/>
                </a:lnTo>
                <a:lnTo>
                  <a:pt x="0" y="0"/>
                </a:lnTo>
                <a:close/>
              </a:path>
              <a:path w="240029" h="382905" extrusionOk="0">
                <a:moveTo>
                  <a:pt x="103680" y="54394"/>
                </a:moveTo>
                <a:lnTo>
                  <a:pt x="49110" y="54394"/>
                </a:lnTo>
                <a:lnTo>
                  <a:pt x="91859" y="76784"/>
                </a:lnTo>
                <a:lnTo>
                  <a:pt x="99542" y="74383"/>
                </a:lnTo>
                <a:lnTo>
                  <a:pt x="106044" y="61950"/>
                </a:lnTo>
                <a:lnTo>
                  <a:pt x="103680" y="5439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0" name="Google Shape;1070;p85"/>
          <p:cNvSpPr/>
          <p:nvPr/>
        </p:nvSpPr>
        <p:spPr>
          <a:xfrm>
            <a:off x="5977394" y="3109834"/>
            <a:ext cx="663575" cy="229235"/>
          </a:xfrm>
          <a:custGeom>
            <a:avLst/>
            <a:gdLst/>
            <a:ahLst/>
            <a:cxnLst/>
            <a:rect l="l" t="t" r="r" b="b"/>
            <a:pathLst>
              <a:path w="663575" h="229235" extrusionOk="0">
                <a:moveTo>
                  <a:pt x="84112" y="114439"/>
                </a:moveTo>
                <a:lnTo>
                  <a:pt x="0" y="195770"/>
                </a:lnTo>
                <a:lnTo>
                  <a:pt x="112191" y="228955"/>
                </a:lnTo>
                <a:lnTo>
                  <a:pt x="119253" y="225120"/>
                </a:lnTo>
                <a:lnTo>
                  <a:pt x="123240" y="211670"/>
                </a:lnTo>
                <a:lnTo>
                  <a:pt x="119392" y="204597"/>
                </a:lnTo>
                <a:lnTo>
                  <a:pt x="73126" y="190906"/>
                </a:lnTo>
                <a:lnTo>
                  <a:pt x="173727" y="166243"/>
                </a:lnTo>
                <a:lnTo>
                  <a:pt x="67081" y="166243"/>
                </a:lnTo>
                <a:lnTo>
                  <a:pt x="101765" y="132702"/>
                </a:lnTo>
                <a:lnTo>
                  <a:pt x="101904" y="124663"/>
                </a:lnTo>
                <a:lnTo>
                  <a:pt x="92151" y="114579"/>
                </a:lnTo>
                <a:lnTo>
                  <a:pt x="84112" y="114439"/>
                </a:lnTo>
                <a:close/>
              </a:path>
              <a:path w="663575" h="229235" extrusionOk="0">
                <a:moveTo>
                  <a:pt x="550849" y="0"/>
                </a:moveTo>
                <a:lnTo>
                  <a:pt x="543788" y="3848"/>
                </a:lnTo>
                <a:lnTo>
                  <a:pt x="539813" y="17297"/>
                </a:lnTo>
                <a:lnTo>
                  <a:pt x="543648" y="24358"/>
                </a:lnTo>
                <a:lnTo>
                  <a:pt x="589914" y="38049"/>
                </a:lnTo>
                <a:lnTo>
                  <a:pt x="67081" y="166243"/>
                </a:lnTo>
                <a:lnTo>
                  <a:pt x="173727" y="166243"/>
                </a:lnTo>
                <a:lnTo>
                  <a:pt x="595972" y="62725"/>
                </a:lnTo>
                <a:lnTo>
                  <a:pt x="632512" y="62725"/>
                </a:lnTo>
                <a:lnTo>
                  <a:pt x="663054" y="33197"/>
                </a:lnTo>
                <a:lnTo>
                  <a:pt x="550849" y="0"/>
                </a:lnTo>
                <a:close/>
              </a:path>
              <a:path w="663575" h="229235" extrusionOk="0">
                <a:moveTo>
                  <a:pt x="632512" y="62725"/>
                </a:moveTo>
                <a:lnTo>
                  <a:pt x="595972" y="62725"/>
                </a:lnTo>
                <a:lnTo>
                  <a:pt x="561276" y="96266"/>
                </a:lnTo>
                <a:lnTo>
                  <a:pt x="561136" y="104305"/>
                </a:lnTo>
                <a:lnTo>
                  <a:pt x="570890" y="114388"/>
                </a:lnTo>
                <a:lnTo>
                  <a:pt x="578929" y="114528"/>
                </a:lnTo>
                <a:lnTo>
                  <a:pt x="632512" y="62725"/>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1" name="Google Shape;1071;p85"/>
          <p:cNvSpPr/>
          <p:nvPr/>
        </p:nvSpPr>
        <p:spPr>
          <a:xfrm>
            <a:off x="6932548" y="2902875"/>
            <a:ext cx="185572" cy="24022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2" name="Google Shape;1072;p85"/>
          <p:cNvSpPr/>
          <p:nvPr/>
        </p:nvSpPr>
        <p:spPr>
          <a:xfrm>
            <a:off x="6400418" y="2722446"/>
            <a:ext cx="718185" cy="219075"/>
          </a:xfrm>
          <a:custGeom>
            <a:avLst/>
            <a:gdLst/>
            <a:ahLst/>
            <a:cxnLst/>
            <a:rect l="l" t="t" r="r" b="b"/>
            <a:pathLst>
              <a:path w="718184" h="219075" extrusionOk="0">
                <a:moveTo>
                  <a:pt x="198930" y="64668"/>
                </a:moveTo>
                <a:lnTo>
                  <a:pt x="68325" y="64668"/>
                </a:lnTo>
                <a:lnTo>
                  <a:pt x="644448" y="178904"/>
                </a:lnTo>
                <a:lnTo>
                  <a:pt x="598830" y="194652"/>
                </a:lnTo>
                <a:lnTo>
                  <a:pt x="595312" y="201879"/>
                </a:lnTo>
                <a:lnTo>
                  <a:pt x="599884" y="215137"/>
                </a:lnTo>
                <a:lnTo>
                  <a:pt x="607123" y="218655"/>
                </a:lnTo>
                <a:lnTo>
                  <a:pt x="717727" y="180492"/>
                </a:lnTo>
                <a:lnTo>
                  <a:pt x="687739" y="153987"/>
                </a:lnTo>
                <a:lnTo>
                  <a:pt x="649389" y="153987"/>
                </a:lnTo>
                <a:lnTo>
                  <a:pt x="198930" y="64668"/>
                </a:lnTo>
                <a:close/>
              </a:path>
              <a:path w="718184" h="219075" extrusionOk="0">
                <a:moveTo>
                  <a:pt x="630047" y="102997"/>
                </a:moveTo>
                <a:lnTo>
                  <a:pt x="622033" y="103492"/>
                </a:lnTo>
                <a:lnTo>
                  <a:pt x="612736" y="114007"/>
                </a:lnTo>
                <a:lnTo>
                  <a:pt x="613232" y="122034"/>
                </a:lnTo>
                <a:lnTo>
                  <a:pt x="649389" y="153987"/>
                </a:lnTo>
                <a:lnTo>
                  <a:pt x="687739" y="153987"/>
                </a:lnTo>
                <a:lnTo>
                  <a:pt x="630047" y="102997"/>
                </a:lnTo>
                <a:close/>
              </a:path>
              <a:path w="718184" h="219075" extrusionOk="0">
                <a:moveTo>
                  <a:pt x="110591" y="0"/>
                </a:moveTo>
                <a:lnTo>
                  <a:pt x="0" y="38176"/>
                </a:lnTo>
                <a:lnTo>
                  <a:pt x="87668" y="115658"/>
                </a:lnTo>
                <a:lnTo>
                  <a:pt x="95694" y="115163"/>
                </a:lnTo>
                <a:lnTo>
                  <a:pt x="104978" y="104660"/>
                </a:lnTo>
                <a:lnTo>
                  <a:pt x="104482" y="96634"/>
                </a:lnTo>
                <a:lnTo>
                  <a:pt x="68325" y="64668"/>
                </a:lnTo>
                <a:lnTo>
                  <a:pt x="198930" y="64668"/>
                </a:lnTo>
                <a:lnTo>
                  <a:pt x="73266" y="39750"/>
                </a:lnTo>
                <a:lnTo>
                  <a:pt x="118884" y="24015"/>
                </a:lnTo>
                <a:lnTo>
                  <a:pt x="122402" y="16789"/>
                </a:lnTo>
                <a:lnTo>
                  <a:pt x="117830" y="3517"/>
                </a:lnTo>
                <a:lnTo>
                  <a:pt x="110591"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3" name="Google Shape;1073;p85"/>
          <p:cNvSpPr/>
          <p:nvPr/>
        </p:nvSpPr>
        <p:spPr>
          <a:xfrm>
            <a:off x="6484733" y="1518511"/>
            <a:ext cx="166954" cy="106286"/>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4" name="Google Shape;1074;p85"/>
          <p:cNvSpPr/>
          <p:nvPr/>
        </p:nvSpPr>
        <p:spPr>
          <a:xfrm>
            <a:off x="5332856" y="2231617"/>
            <a:ext cx="292735" cy="118110"/>
          </a:xfrm>
          <a:custGeom>
            <a:avLst/>
            <a:gdLst/>
            <a:ahLst/>
            <a:cxnLst/>
            <a:rect l="l" t="t" r="r" b="b"/>
            <a:pathLst>
              <a:path w="292735" h="118110" extrusionOk="0">
                <a:moveTo>
                  <a:pt x="101066" y="0"/>
                </a:moveTo>
                <a:lnTo>
                  <a:pt x="0" y="58966"/>
                </a:lnTo>
                <a:lnTo>
                  <a:pt x="101066" y="117919"/>
                </a:lnTo>
                <a:lnTo>
                  <a:pt x="108838" y="115862"/>
                </a:lnTo>
                <a:lnTo>
                  <a:pt x="115912" y="103746"/>
                </a:lnTo>
                <a:lnTo>
                  <a:pt x="113855" y="95973"/>
                </a:lnTo>
                <a:lnTo>
                  <a:pt x="72174" y="71666"/>
                </a:lnTo>
                <a:lnTo>
                  <a:pt x="270526" y="71666"/>
                </a:lnTo>
                <a:lnTo>
                  <a:pt x="292315" y="58953"/>
                </a:lnTo>
                <a:lnTo>
                  <a:pt x="270562" y="46266"/>
                </a:lnTo>
                <a:lnTo>
                  <a:pt x="72174" y="46266"/>
                </a:lnTo>
                <a:lnTo>
                  <a:pt x="113855" y="21945"/>
                </a:lnTo>
                <a:lnTo>
                  <a:pt x="115912" y="14173"/>
                </a:lnTo>
                <a:lnTo>
                  <a:pt x="108838" y="2057"/>
                </a:lnTo>
                <a:lnTo>
                  <a:pt x="101066" y="0"/>
                </a:lnTo>
                <a:close/>
              </a:path>
              <a:path w="292735" h="118110" extrusionOk="0">
                <a:moveTo>
                  <a:pt x="270526" y="71666"/>
                </a:moveTo>
                <a:lnTo>
                  <a:pt x="220141" y="71666"/>
                </a:lnTo>
                <a:lnTo>
                  <a:pt x="178460" y="95973"/>
                </a:lnTo>
                <a:lnTo>
                  <a:pt x="176402" y="103746"/>
                </a:lnTo>
                <a:lnTo>
                  <a:pt x="183476" y="115862"/>
                </a:lnTo>
                <a:lnTo>
                  <a:pt x="191249" y="117919"/>
                </a:lnTo>
                <a:lnTo>
                  <a:pt x="270526" y="71666"/>
                </a:lnTo>
                <a:close/>
              </a:path>
              <a:path w="292735" h="118110" extrusionOk="0">
                <a:moveTo>
                  <a:pt x="190817" y="1396"/>
                </a:moveTo>
                <a:lnTo>
                  <a:pt x="184543" y="3060"/>
                </a:lnTo>
                <a:lnTo>
                  <a:pt x="181711" y="5079"/>
                </a:lnTo>
                <a:lnTo>
                  <a:pt x="176402" y="14173"/>
                </a:lnTo>
                <a:lnTo>
                  <a:pt x="178460" y="21945"/>
                </a:lnTo>
                <a:lnTo>
                  <a:pt x="220141" y="46266"/>
                </a:lnTo>
                <a:lnTo>
                  <a:pt x="270562" y="46266"/>
                </a:lnTo>
                <a:lnTo>
                  <a:pt x="194284" y="1777"/>
                </a:lnTo>
                <a:lnTo>
                  <a:pt x="190817" y="139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5" name="Google Shape;1075;p85"/>
          <p:cNvSpPr/>
          <p:nvPr/>
        </p:nvSpPr>
        <p:spPr>
          <a:xfrm>
            <a:off x="6943787" y="1479027"/>
            <a:ext cx="417830" cy="151765"/>
          </a:xfrm>
          <a:custGeom>
            <a:avLst/>
            <a:gdLst/>
            <a:ahLst/>
            <a:cxnLst/>
            <a:rect l="l" t="t" r="r" b="b"/>
            <a:pathLst>
              <a:path w="417829" h="151765" extrusionOk="0">
                <a:moveTo>
                  <a:pt x="229652" y="66166"/>
                </a:moveTo>
                <a:lnTo>
                  <a:pt x="69253" y="66166"/>
                </a:lnTo>
                <a:lnTo>
                  <a:pt x="344055" y="110236"/>
                </a:lnTo>
                <a:lnTo>
                  <a:pt x="299059" y="127647"/>
                </a:lnTo>
                <a:lnTo>
                  <a:pt x="295808" y="135000"/>
                </a:lnTo>
                <a:lnTo>
                  <a:pt x="300863" y="148081"/>
                </a:lnTo>
                <a:lnTo>
                  <a:pt x="308216" y="151333"/>
                </a:lnTo>
                <a:lnTo>
                  <a:pt x="417347" y="109118"/>
                </a:lnTo>
                <a:lnTo>
                  <a:pt x="388132" y="85153"/>
                </a:lnTo>
                <a:lnTo>
                  <a:pt x="348081" y="85153"/>
                </a:lnTo>
                <a:lnTo>
                  <a:pt x="229652" y="66166"/>
                </a:lnTo>
                <a:close/>
              </a:path>
              <a:path w="417829" h="151765" extrusionOk="0">
                <a:moveTo>
                  <a:pt x="109118" y="0"/>
                </a:moveTo>
                <a:lnTo>
                  <a:pt x="0" y="42202"/>
                </a:lnTo>
                <a:lnTo>
                  <a:pt x="90449" y="116408"/>
                </a:lnTo>
                <a:lnTo>
                  <a:pt x="98463" y="115620"/>
                </a:lnTo>
                <a:lnTo>
                  <a:pt x="107353" y="104775"/>
                </a:lnTo>
                <a:lnTo>
                  <a:pt x="106565" y="96774"/>
                </a:lnTo>
                <a:lnTo>
                  <a:pt x="69253" y="66166"/>
                </a:lnTo>
                <a:lnTo>
                  <a:pt x="229652" y="66166"/>
                </a:lnTo>
                <a:lnTo>
                  <a:pt x="73278" y="41097"/>
                </a:lnTo>
                <a:lnTo>
                  <a:pt x="118287" y="23685"/>
                </a:lnTo>
                <a:lnTo>
                  <a:pt x="121539" y="16332"/>
                </a:lnTo>
                <a:lnTo>
                  <a:pt x="116471" y="3238"/>
                </a:lnTo>
                <a:lnTo>
                  <a:pt x="109118" y="0"/>
                </a:lnTo>
                <a:close/>
              </a:path>
              <a:path w="417829" h="151765" extrusionOk="0">
                <a:moveTo>
                  <a:pt x="326885" y="34912"/>
                </a:moveTo>
                <a:lnTo>
                  <a:pt x="318884" y="35699"/>
                </a:lnTo>
                <a:lnTo>
                  <a:pt x="309981" y="46545"/>
                </a:lnTo>
                <a:lnTo>
                  <a:pt x="310781" y="54546"/>
                </a:lnTo>
                <a:lnTo>
                  <a:pt x="348081" y="85153"/>
                </a:lnTo>
                <a:lnTo>
                  <a:pt x="388132" y="85153"/>
                </a:lnTo>
                <a:lnTo>
                  <a:pt x="326885" y="3491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6" name="Google Shape;1076;p85"/>
          <p:cNvSpPr/>
          <p:nvPr/>
        </p:nvSpPr>
        <p:spPr>
          <a:xfrm>
            <a:off x="7653222" y="1558605"/>
            <a:ext cx="285750" cy="139065"/>
          </a:xfrm>
          <a:custGeom>
            <a:avLst/>
            <a:gdLst/>
            <a:ahLst/>
            <a:cxnLst/>
            <a:rect l="l" t="t" r="r" b="b"/>
            <a:pathLst>
              <a:path w="285750" h="139065" extrusionOk="0">
                <a:moveTo>
                  <a:pt x="160287" y="61213"/>
                </a:moveTo>
                <a:lnTo>
                  <a:pt x="66078" y="61213"/>
                </a:lnTo>
                <a:lnTo>
                  <a:pt x="212547" y="102222"/>
                </a:lnTo>
                <a:lnTo>
                  <a:pt x="165849" y="114388"/>
                </a:lnTo>
                <a:lnTo>
                  <a:pt x="161785" y="121323"/>
                </a:lnTo>
                <a:lnTo>
                  <a:pt x="165328" y="134899"/>
                </a:lnTo>
                <a:lnTo>
                  <a:pt x="172262" y="138976"/>
                </a:lnTo>
                <a:lnTo>
                  <a:pt x="285483" y="109448"/>
                </a:lnTo>
                <a:lnTo>
                  <a:pt x="254773" y="77762"/>
                </a:lnTo>
                <a:lnTo>
                  <a:pt x="219392" y="77762"/>
                </a:lnTo>
                <a:lnTo>
                  <a:pt x="160287" y="61213"/>
                </a:lnTo>
                <a:close/>
              </a:path>
              <a:path w="285750" h="139065" extrusionOk="0">
                <a:moveTo>
                  <a:pt x="113207" y="0"/>
                </a:moveTo>
                <a:lnTo>
                  <a:pt x="0" y="29514"/>
                </a:lnTo>
                <a:lnTo>
                  <a:pt x="81419" y="113537"/>
                </a:lnTo>
                <a:lnTo>
                  <a:pt x="89458" y="113664"/>
                </a:lnTo>
                <a:lnTo>
                  <a:pt x="99542" y="103898"/>
                </a:lnTo>
                <a:lnTo>
                  <a:pt x="99656" y="95859"/>
                </a:lnTo>
                <a:lnTo>
                  <a:pt x="66078" y="61213"/>
                </a:lnTo>
                <a:lnTo>
                  <a:pt x="160287" y="61213"/>
                </a:lnTo>
                <a:lnTo>
                  <a:pt x="72923" y="36753"/>
                </a:lnTo>
                <a:lnTo>
                  <a:pt x="119621" y="24574"/>
                </a:lnTo>
                <a:lnTo>
                  <a:pt x="123685" y="17640"/>
                </a:lnTo>
                <a:lnTo>
                  <a:pt x="120154" y="4063"/>
                </a:lnTo>
                <a:lnTo>
                  <a:pt x="113207" y="0"/>
                </a:lnTo>
                <a:close/>
              </a:path>
              <a:path w="285750" h="139065" extrusionOk="0">
                <a:moveTo>
                  <a:pt x="196011" y="25298"/>
                </a:moveTo>
                <a:lnTo>
                  <a:pt x="185940" y="35064"/>
                </a:lnTo>
                <a:lnTo>
                  <a:pt x="185813" y="43103"/>
                </a:lnTo>
                <a:lnTo>
                  <a:pt x="219392" y="77762"/>
                </a:lnTo>
                <a:lnTo>
                  <a:pt x="254773" y="77762"/>
                </a:lnTo>
                <a:lnTo>
                  <a:pt x="204050" y="25425"/>
                </a:lnTo>
                <a:lnTo>
                  <a:pt x="196011" y="2529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7" name="Google Shape;1077;p85"/>
          <p:cNvSpPr/>
          <p:nvPr/>
        </p:nvSpPr>
        <p:spPr>
          <a:xfrm>
            <a:off x="7975268" y="1979255"/>
            <a:ext cx="142240" cy="306705"/>
          </a:xfrm>
          <a:custGeom>
            <a:avLst/>
            <a:gdLst/>
            <a:ahLst/>
            <a:cxnLst/>
            <a:rect l="l" t="t" r="r" b="b"/>
            <a:pathLst>
              <a:path w="142240" h="306705" extrusionOk="0">
                <a:moveTo>
                  <a:pt x="17348" y="182956"/>
                </a:moveTo>
                <a:lnTo>
                  <a:pt x="3873" y="186855"/>
                </a:lnTo>
                <a:lnTo>
                  <a:pt x="0" y="193903"/>
                </a:lnTo>
                <a:lnTo>
                  <a:pt x="32550" y="306285"/>
                </a:lnTo>
                <a:lnTo>
                  <a:pt x="97983" y="239369"/>
                </a:lnTo>
                <a:lnTo>
                  <a:pt x="62458" y="239369"/>
                </a:lnTo>
                <a:lnTo>
                  <a:pt x="64011" y="233184"/>
                </a:lnTo>
                <a:lnTo>
                  <a:pt x="37820" y="233184"/>
                </a:lnTo>
                <a:lnTo>
                  <a:pt x="24396" y="186829"/>
                </a:lnTo>
                <a:lnTo>
                  <a:pt x="17348" y="182956"/>
                </a:lnTo>
                <a:close/>
              </a:path>
              <a:path w="142240" h="306705" extrusionOk="0">
                <a:moveTo>
                  <a:pt x="104228" y="204774"/>
                </a:moveTo>
                <a:lnTo>
                  <a:pt x="96189" y="204863"/>
                </a:lnTo>
                <a:lnTo>
                  <a:pt x="62458" y="239369"/>
                </a:lnTo>
                <a:lnTo>
                  <a:pt x="97983" y="239369"/>
                </a:lnTo>
                <a:lnTo>
                  <a:pt x="114350" y="222631"/>
                </a:lnTo>
                <a:lnTo>
                  <a:pt x="114261" y="214591"/>
                </a:lnTo>
                <a:lnTo>
                  <a:pt x="104228" y="204774"/>
                </a:lnTo>
                <a:close/>
              </a:path>
              <a:path w="142240" h="306705" extrusionOk="0">
                <a:moveTo>
                  <a:pt x="128872" y="66903"/>
                </a:moveTo>
                <a:lnTo>
                  <a:pt x="79590" y="66903"/>
                </a:lnTo>
                <a:lnTo>
                  <a:pt x="37820" y="233184"/>
                </a:lnTo>
                <a:lnTo>
                  <a:pt x="64011" y="233184"/>
                </a:lnTo>
                <a:lnTo>
                  <a:pt x="104216" y="73101"/>
                </a:lnTo>
                <a:lnTo>
                  <a:pt x="130667" y="73101"/>
                </a:lnTo>
                <a:lnTo>
                  <a:pt x="128872" y="66903"/>
                </a:lnTo>
                <a:close/>
              </a:path>
              <a:path w="142240" h="306705" extrusionOk="0">
                <a:moveTo>
                  <a:pt x="130667" y="73101"/>
                </a:moveTo>
                <a:lnTo>
                  <a:pt x="104216" y="73101"/>
                </a:lnTo>
                <a:lnTo>
                  <a:pt x="117652" y="119443"/>
                </a:lnTo>
                <a:lnTo>
                  <a:pt x="124688" y="123329"/>
                </a:lnTo>
                <a:lnTo>
                  <a:pt x="138163" y="119418"/>
                </a:lnTo>
                <a:lnTo>
                  <a:pt x="142049" y="112382"/>
                </a:lnTo>
                <a:lnTo>
                  <a:pt x="130667" y="73101"/>
                </a:lnTo>
                <a:close/>
              </a:path>
              <a:path w="142240" h="306705" extrusionOk="0">
                <a:moveTo>
                  <a:pt x="109486" y="0"/>
                </a:moveTo>
                <a:lnTo>
                  <a:pt x="27685" y="83654"/>
                </a:lnTo>
                <a:lnTo>
                  <a:pt x="27774" y="91694"/>
                </a:lnTo>
                <a:lnTo>
                  <a:pt x="37807" y="101498"/>
                </a:lnTo>
                <a:lnTo>
                  <a:pt x="45847" y="101409"/>
                </a:lnTo>
                <a:lnTo>
                  <a:pt x="79590" y="66903"/>
                </a:lnTo>
                <a:lnTo>
                  <a:pt x="128872" y="66903"/>
                </a:lnTo>
                <a:lnTo>
                  <a:pt x="10948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8" name="Google Shape;1078;p85"/>
          <p:cNvSpPr/>
          <p:nvPr/>
        </p:nvSpPr>
        <p:spPr>
          <a:xfrm>
            <a:off x="7503286" y="1899359"/>
            <a:ext cx="216535" cy="386715"/>
          </a:xfrm>
          <a:custGeom>
            <a:avLst/>
            <a:gdLst/>
            <a:ahLst/>
            <a:cxnLst/>
            <a:rect l="l" t="t" r="r" b="b"/>
            <a:pathLst>
              <a:path w="216534" h="386714" extrusionOk="0">
                <a:moveTo>
                  <a:pt x="125704" y="303568"/>
                </a:moveTo>
                <a:lnTo>
                  <a:pt x="117894" y="305460"/>
                </a:lnTo>
                <a:lnTo>
                  <a:pt x="110591" y="317436"/>
                </a:lnTo>
                <a:lnTo>
                  <a:pt x="112483" y="325247"/>
                </a:lnTo>
                <a:lnTo>
                  <a:pt x="212369" y="386168"/>
                </a:lnTo>
                <a:lnTo>
                  <a:pt x="214267" y="328688"/>
                </a:lnTo>
                <a:lnTo>
                  <a:pt x="166903" y="328688"/>
                </a:lnTo>
                <a:lnTo>
                  <a:pt x="125704" y="303568"/>
                </a:lnTo>
                <a:close/>
              </a:path>
              <a:path w="216534" h="386714" extrusionOk="0">
                <a:moveTo>
                  <a:pt x="55841" y="69545"/>
                </a:moveTo>
                <a:lnTo>
                  <a:pt x="26974" y="69545"/>
                </a:lnTo>
                <a:lnTo>
                  <a:pt x="166903" y="328688"/>
                </a:lnTo>
                <a:lnTo>
                  <a:pt x="214267" y="328688"/>
                </a:lnTo>
                <a:lnTo>
                  <a:pt x="214665" y="316623"/>
                </a:lnTo>
                <a:lnTo>
                  <a:pt x="189255" y="316623"/>
                </a:lnTo>
                <a:lnTo>
                  <a:pt x="55841" y="69545"/>
                </a:lnTo>
                <a:close/>
              </a:path>
              <a:path w="216534" h="386714" extrusionOk="0">
                <a:moveTo>
                  <a:pt x="196710" y="262902"/>
                </a:moveTo>
                <a:lnTo>
                  <a:pt x="190842" y="268401"/>
                </a:lnTo>
                <a:lnTo>
                  <a:pt x="189255" y="316623"/>
                </a:lnTo>
                <a:lnTo>
                  <a:pt x="214665" y="316623"/>
                </a:lnTo>
                <a:lnTo>
                  <a:pt x="216230" y="269227"/>
                </a:lnTo>
                <a:lnTo>
                  <a:pt x="210731" y="263359"/>
                </a:lnTo>
                <a:lnTo>
                  <a:pt x="196710" y="262902"/>
                </a:lnTo>
                <a:close/>
              </a:path>
              <a:path w="216534" h="386714" extrusionOk="0">
                <a:moveTo>
                  <a:pt x="3860" y="0"/>
                </a:moveTo>
                <a:lnTo>
                  <a:pt x="0" y="116941"/>
                </a:lnTo>
                <a:lnTo>
                  <a:pt x="5499" y="122809"/>
                </a:lnTo>
                <a:lnTo>
                  <a:pt x="19519" y="123266"/>
                </a:lnTo>
                <a:lnTo>
                  <a:pt x="25387" y="117779"/>
                </a:lnTo>
                <a:lnTo>
                  <a:pt x="26974" y="69545"/>
                </a:lnTo>
                <a:lnTo>
                  <a:pt x="55841" y="69545"/>
                </a:lnTo>
                <a:lnTo>
                  <a:pt x="49326" y="57480"/>
                </a:lnTo>
                <a:lnTo>
                  <a:pt x="98103" y="57480"/>
                </a:lnTo>
                <a:lnTo>
                  <a:pt x="3860" y="0"/>
                </a:lnTo>
                <a:close/>
              </a:path>
              <a:path w="216534" h="386714" extrusionOk="0">
                <a:moveTo>
                  <a:pt x="98103" y="57480"/>
                </a:moveTo>
                <a:lnTo>
                  <a:pt x="49326" y="57480"/>
                </a:lnTo>
                <a:lnTo>
                  <a:pt x="90525" y="82600"/>
                </a:lnTo>
                <a:lnTo>
                  <a:pt x="98348" y="80708"/>
                </a:lnTo>
                <a:lnTo>
                  <a:pt x="105651" y="68732"/>
                </a:lnTo>
                <a:lnTo>
                  <a:pt x="103746" y="60921"/>
                </a:lnTo>
                <a:lnTo>
                  <a:pt x="98103" y="5748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9" name="Google Shape;1079;p85"/>
          <p:cNvSpPr/>
          <p:nvPr/>
        </p:nvSpPr>
        <p:spPr>
          <a:xfrm>
            <a:off x="7283665" y="1853245"/>
            <a:ext cx="223570" cy="118262"/>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80" name="Google Shape;1080;p85"/>
          <p:cNvSpPr/>
          <p:nvPr/>
        </p:nvSpPr>
        <p:spPr>
          <a:xfrm>
            <a:off x="6832650" y="2290519"/>
            <a:ext cx="298450" cy="612775"/>
          </a:xfrm>
          <a:custGeom>
            <a:avLst/>
            <a:gdLst/>
            <a:ahLst/>
            <a:cxnLst/>
            <a:rect l="l" t="t" r="r" b="b"/>
            <a:pathLst>
              <a:path w="298450" h="612775" extrusionOk="0">
                <a:moveTo>
                  <a:pt x="205320" y="523494"/>
                </a:moveTo>
                <a:lnTo>
                  <a:pt x="197396" y="524789"/>
                </a:lnTo>
                <a:lnTo>
                  <a:pt x="189191" y="536168"/>
                </a:lnTo>
                <a:lnTo>
                  <a:pt x="190487" y="544106"/>
                </a:lnTo>
                <a:lnTo>
                  <a:pt x="285457" y="612457"/>
                </a:lnTo>
                <a:lnTo>
                  <a:pt x="292120" y="551688"/>
                </a:lnTo>
                <a:lnTo>
                  <a:pt x="244487" y="551688"/>
                </a:lnTo>
                <a:lnTo>
                  <a:pt x="205320" y="523494"/>
                </a:lnTo>
                <a:close/>
              </a:path>
              <a:path w="298450" h="612775" extrusionOk="0">
                <a:moveTo>
                  <a:pt x="58318" y="71107"/>
                </a:moveTo>
                <a:lnTo>
                  <a:pt x="30518" y="71107"/>
                </a:lnTo>
                <a:lnTo>
                  <a:pt x="244487" y="551688"/>
                </a:lnTo>
                <a:lnTo>
                  <a:pt x="292120" y="551688"/>
                </a:lnTo>
                <a:lnTo>
                  <a:pt x="293253" y="541350"/>
                </a:lnTo>
                <a:lnTo>
                  <a:pt x="267690" y="541350"/>
                </a:lnTo>
                <a:lnTo>
                  <a:pt x="58318" y="71107"/>
                </a:lnTo>
                <a:close/>
              </a:path>
              <a:path w="298450" h="612775" extrusionOk="0">
                <a:moveTo>
                  <a:pt x="279222" y="488353"/>
                </a:moveTo>
                <a:lnTo>
                  <a:pt x="272961" y="493382"/>
                </a:lnTo>
                <a:lnTo>
                  <a:pt x="267690" y="541350"/>
                </a:lnTo>
                <a:lnTo>
                  <a:pt x="293253" y="541350"/>
                </a:lnTo>
                <a:lnTo>
                  <a:pt x="298208" y="496150"/>
                </a:lnTo>
                <a:lnTo>
                  <a:pt x="293166" y="489877"/>
                </a:lnTo>
                <a:lnTo>
                  <a:pt x="279222" y="488353"/>
                </a:lnTo>
                <a:close/>
              </a:path>
              <a:path w="298450" h="612775" extrusionOk="0">
                <a:moveTo>
                  <a:pt x="12750" y="0"/>
                </a:moveTo>
                <a:lnTo>
                  <a:pt x="0" y="116306"/>
                </a:lnTo>
                <a:lnTo>
                  <a:pt x="5041" y="122580"/>
                </a:lnTo>
                <a:lnTo>
                  <a:pt x="18986" y="124104"/>
                </a:lnTo>
                <a:lnTo>
                  <a:pt x="25260" y="119075"/>
                </a:lnTo>
                <a:lnTo>
                  <a:pt x="30518" y="71107"/>
                </a:lnTo>
                <a:lnTo>
                  <a:pt x="58318" y="71107"/>
                </a:lnTo>
                <a:lnTo>
                  <a:pt x="53721" y="60782"/>
                </a:lnTo>
                <a:lnTo>
                  <a:pt x="97204" y="60782"/>
                </a:lnTo>
                <a:lnTo>
                  <a:pt x="12750" y="0"/>
                </a:lnTo>
                <a:close/>
              </a:path>
              <a:path w="298450" h="612775" extrusionOk="0">
                <a:moveTo>
                  <a:pt x="97204" y="60782"/>
                </a:moveTo>
                <a:lnTo>
                  <a:pt x="53721" y="60782"/>
                </a:lnTo>
                <a:lnTo>
                  <a:pt x="92875" y="88963"/>
                </a:lnTo>
                <a:lnTo>
                  <a:pt x="100812" y="87668"/>
                </a:lnTo>
                <a:lnTo>
                  <a:pt x="109016" y="76288"/>
                </a:lnTo>
                <a:lnTo>
                  <a:pt x="107721" y="68351"/>
                </a:lnTo>
                <a:lnTo>
                  <a:pt x="97204" y="6078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81" name="Google Shape;1081;p85"/>
          <p:cNvSpPr/>
          <p:nvPr/>
        </p:nvSpPr>
        <p:spPr>
          <a:xfrm>
            <a:off x="6897178" y="1521179"/>
            <a:ext cx="141605" cy="403225"/>
          </a:xfrm>
          <a:custGeom>
            <a:avLst/>
            <a:gdLst/>
            <a:ahLst/>
            <a:cxnLst/>
            <a:rect l="l" t="t" r="r" b="b"/>
            <a:pathLst>
              <a:path w="141604" h="403225" extrusionOk="0">
                <a:moveTo>
                  <a:pt x="36245" y="292950"/>
                </a:moveTo>
                <a:lnTo>
                  <a:pt x="25044" y="301396"/>
                </a:lnTo>
                <a:lnTo>
                  <a:pt x="23926" y="309359"/>
                </a:lnTo>
                <a:lnTo>
                  <a:pt x="94360" y="402780"/>
                </a:lnTo>
                <a:lnTo>
                  <a:pt x="124882" y="332600"/>
                </a:lnTo>
                <a:lnTo>
                  <a:pt x="73253" y="332600"/>
                </a:lnTo>
                <a:lnTo>
                  <a:pt x="44208" y="294068"/>
                </a:lnTo>
                <a:lnTo>
                  <a:pt x="36245" y="292950"/>
                </a:lnTo>
                <a:close/>
              </a:path>
              <a:path w="141604" h="403225" extrusionOk="0">
                <a:moveTo>
                  <a:pt x="68107" y="73177"/>
                </a:moveTo>
                <a:lnTo>
                  <a:pt x="42532" y="73177"/>
                </a:lnTo>
                <a:lnTo>
                  <a:pt x="73253" y="332600"/>
                </a:lnTo>
                <a:lnTo>
                  <a:pt x="124882" y="332600"/>
                </a:lnTo>
                <a:lnTo>
                  <a:pt x="126180" y="329615"/>
                </a:lnTo>
                <a:lnTo>
                  <a:pt x="98475" y="329615"/>
                </a:lnTo>
                <a:lnTo>
                  <a:pt x="68107" y="73177"/>
                </a:lnTo>
                <a:close/>
              </a:path>
              <a:path w="141604" h="403225" extrusionOk="0">
                <a:moveTo>
                  <a:pt x="125209" y="282409"/>
                </a:moveTo>
                <a:lnTo>
                  <a:pt x="117728" y="285356"/>
                </a:lnTo>
                <a:lnTo>
                  <a:pt x="98475" y="329615"/>
                </a:lnTo>
                <a:lnTo>
                  <a:pt x="126180" y="329615"/>
                </a:lnTo>
                <a:lnTo>
                  <a:pt x="141020" y="295490"/>
                </a:lnTo>
                <a:lnTo>
                  <a:pt x="138074" y="288010"/>
                </a:lnTo>
                <a:lnTo>
                  <a:pt x="125209" y="282409"/>
                </a:lnTo>
                <a:close/>
              </a:path>
              <a:path w="141604" h="403225" extrusionOk="0">
                <a:moveTo>
                  <a:pt x="46659" y="0"/>
                </a:moveTo>
                <a:lnTo>
                  <a:pt x="0" y="107302"/>
                </a:lnTo>
                <a:lnTo>
                  <a:pt x="2946" y="114782"/>
                </a:lnTo>
                <a:lnTo>
                  <a:pt x="15811" y="120370"/>
                </a:lnTo>
                <a:lnTo>
                  <a:pt x="23291" y="117424"/>
                </a:lnTo>
                <a:lnTo>
                  <a:pt x="42532" y="73177"/>
                </a:lnTo>
                <a:lnTo>
                  <a:pt x="68107" y="73177"/>
                </a:lnTo>
                <a:lnTo>
                  <a:pt x="67754" y="70192"/>
                </a:lnTo>
                <a:lnTo>
                  <a:pt x="99574" y="70192"/>
                </a:lnTo>
                <a:lnTo>
                  <a:pt x="46659" y="0"/>
                </a:lnTo>
                <a:close/>
              </a:path>
              <a:path w="141604" h="403225" extrusionOk="0">
                <a:moveTo>
                  <a:pt x="99574" y="70192"/>
                </a:moveTo>
                <a:lnTo>
                  <a:pt x="67754" y="70192"/>
                </a:lnTo>
                <a:lnTo>
                  <a:pt x="96812" y="108724"/>
                </a:lnTo>
                <a:lnTo>
                  <a:pt x="104775" y="109842"/>
                </a:lnTo>
                <a:lnTo>
                  <a:pt x="115976" y="101396"/>
                </a:lnTo>
                <a:lnTo>
                  <a:pt x="117094" y="93433"/>
                </a:lnTo>
                <a:lnTo>
                  <a:pt x="99574" y="7019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82" name="Google Shape;1082;p85"/>
          <p:cNvSpPr/>
          <p:nvPr/>
        </p:nvSpPr>
        <p:spPr>
          <a:xfrm>
            <a:off x="6749567" y="1832455"/>
            <a:ext cx="144145" cy="458470"/>
          </a:xfrm>
          <a:custGeom>
            <a:avLst/>
            <a:gdLst/>
            <a:ahLst/>
            <a:cxnLst/>
            <a:rect l="l" t="t" r="r" b="b"/>
            <a:pathLst>
              <a:path w="144145" h="458469" extrusionOk="0">
                <a:moveTo>
                  <a:pt x="39319" y="347535"/>
                </a:moveTo>
                <a:lnTo>
                  <a:pt x="27990" y="355815"/>
                </a:lnTo>
                <a:lnTo>
                  <a:pt x="26771" y="363766"/>
                </a:lnTo>
                <a:lnTo>
                  <a:pt x="95859" y="458177"/>
                </a:lnTo>
                <a:lnTo>
                  <a:pt x="127704" y="387705"/>
                </a:lnTo>
                <a:lnTo>
                  <a:pt x="75755" y="387705"/>
                </a:lnTo>
                <a:lnTo>
                  <a:pt x="47256" y="348754"/>
                </a:lnTo>
                <a:lnTo>
                  <a:pt x="39319" y="347535"/>
                </a:lnTo>
                <a:close/>
              </a:path>
              <a:path w="144145" h="458469" extrusionOk="0">
                <a:moveTo>
                  <a:pt x="68548" y="73101"/>
                </a:moveTo>
                <a:lnTo>
                  <a:pt x="43014" y="73101"/>
                </a:lnTo>
                <a:lnTo>
                  <a:pt x="75755" y="387705"/>
                </a:lnTo>
                <a:lnTo>
                  <a:pt x="127704" y="387705"/>
                </a:lnTo>
                <a:lnTo>
                  <a:pt x="128892" y="385076"/>
                </a:lnTo>
                <a:lnTo>
                  <a:pt x="101028" y="385076"/>
                </a:lnTo>
                <a:lnTo>
                  <a:pt x="68548" y="73101"/>
                </a:lnTo>
                <a:close/>
              </a:path>
              <a:path w="144145" h="458469" extrusionOk="0">
                <a:moveTo>
                  <a:pt x="128409" y="338251"/>
                </a:moveTo>
                <a:lnTo>
                  <a:pt x="120891" y="341096"/>
                </a:lnTo>
                <a:lnTo>
                  <a:pt x="101028" y="385076"/>
                </a:lnTo>
                <a:lnTo>
                  <a:pt x="128892" y="385076"/>
                </a:lnTo>
                <a:lnTo>
                  <a:pt x="144043" y="351548"/>
                </a:lnTo>
                <a:lnTo>
                  <a:pt x="141198" y="344030"/>
                </a:lnTo>
                <a:lnTo>
                  <a:pt x="128409" y="338251"/>
                </a:lnTo>
                <a:close/>
              </a:path>
              <a:path w="144145" h="458469" extrusionOk="0">
                <a:moveTo>
                  <a:pt x="48171" y="0"/>
                </a:moveTo>
                <a:lnTo>
                  <a:pt x="0" y="106616"/>
                </a:lnTo>
                <a:lnTo>
                  <a:pt x="2832" y="114147"/>
                </a:lnTo>
                <a:lnTo>
                  <a:pt x="15621" y="119913"/>
                </a:lnTo>
                <a:lnTo>
                  <a:pt x="23139" y="117081"/>
                </a:lnTo>
                <a:lnTo>
                  <a:pt x="43014" y="73101"/>
                </a:lnTo>
                <a:lnTo>
                  <a:pt x="68548" y="73101"/>
                </a:lnTo>
                <a:lnTo>
                  <a:pt x="68275" y="70472"/>
                </a:lnTo>
                <a:lnTo>
                  <a:pt x="99750" y="70472"/>
                </a:lnTo>
                <a:lnTo>
                  <a:pt x="48171" y="0"/>
                </a:lnTo>
                <a:close/>
              </a:path>
              <a:path w="144145" h="458469" extrusionOk="0">
                <a:moveTo>
                  <a:pt x="99750" y="70472"/>
                </a:moveTo>
                <a:lnTo>
                  <a:pt x="68275" y="70472"/>
                </a:lnTo>
                <a:lnTo>
                  <a:pt x="96774" y="109410"/>
                </a:lnTo>
                <a:lnTo>
                  <a:pt x="104724" y="110642"/>
                </a:lnTo>
                <a:lnTo>
                  <a:pt x="116039" y="102362"/>
                </a:lnTo>
                <a:lnTo>
                  <a:pt x="117271" y="94411"/>
                </a:lnTo>
                <a:lnTo>
                  <a:pt x="99750" y="7047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83" name="Google Shape;1083;p85"/>
          <p:cNvSpPr/>
          <p:nvPr/>
        </p:nvSpPr>
        <p:spPr>
          <a:xfrm>
            <a:off x="6845362" y="2227121"/>
            <a:ext cx="870585" cy="120650"/>
          </a:xfrm>
          <a:custGeom>
            <a:avLst/>
            <a:gdLst/>
            <a:ahLst/>
            <a:cxnLst/>
            <a:rect l="l" t="t" r="r" b="b"/>
            <a:pathLst>
              <a:path w="870584" h="120650" extrusionOk="0">
                <a:moveTo>
                  <a:pt x="100723" y="3911"/>
                </a:moveTo>
                <a:lnTo>
                  <a:pt x="0" y="63461"/>
                </a:lnTo>
                <a:lnTo>
                  <a:pt x="98374" y="120065"/>
                </a:lnTo>
                <a:lnTo>
                  <a:pt x="101828" y="120421"/>
                </a:lnTo>
                <a:lnTo>
                  <a:pt x="108115" y="118732"/>
                </a:lnTo>
                <a:lnTo>
                  <a:pt x="110921" y="116687"/>
                </a:lnTo>
                <a:lnTo>
                  <a:pt x="116179" y="107569"/>
                </a:lnTo>
                <a:lnTo>
                  <a:pt x="114084" y="99796"/>
                </a:lnTo>
                <a:lnTo>
                  <a:pt x="72263" y="75730"/>
                </a:lnTo>
                <a:lnTo>
                  <a:pt x="848141" y="71475"/>
                </a:lnTo>
                <a:lnTo>
                  <a:pt x="870330" y="58356"/>
                </a:lnTo>
                <a:lnTo>
                  <a:pt x="856383" y="50330"/>
                </a:lnTo>
                <a:lnTo>
                  <a:pt x="72110" y="50330"/>
                </a:lnTo>
                <a:lnTo>
                  <a:pt x="113652" y="25781"/>
                </a:lnTo>
                <a:lnTo>
                  <a:pt x="115646" y="17983"/>
                </a:lnTo>
                <a:lnTo>
                  <a:pt x="108508" y="5905"/>
                </a:lnTo>
                <a:lnTo>
                  <a:pt x="100723" y="3911"/>
                </a:lnTo>
                <a:close/>
              </a:path>
              <a:path w="870584" h="120650" extrusionOk="0">
                <a:moveTo>
                  <a:pt x="848141" y="71475"/>
                </a:moveTo>
                <a:lnTo>
                  <a:pt x="798220" y="71475"/>
                </a:lnTo>
                <a:lnTo>
                  <a:pt x="756678" y="96037"/>
                </a:lnTo>
                <a:lnTo>
                  <a:pt x="754684" y="103822"/>
                </a:lnTo>
                <a:lnTo>
                  <a:pt x="761822" y="115900"/>
                </a:lnTo>
                <a:lnTo>
                  <a:pt x="769607" y="117906"/>
                </a:lnTo>
                <a:lnTo>
                  <a:pt x="848141" y="71475"/>
                </a:lnTo>
                <a:close/>
              </a:path>
              <a:path w="870584" h="120650" extrusionOk="0">
                <a:moveTo>
                  <a:pt x="768921" y="0"/>
                </a:moveTo>
                <a:lnTo>
                  <a:pt x="761161" y="2095"/>
                </a:lnTo>
                <a:lnTo>
                  <a:pt x="754164" y="14249"/>
                </a:lnTo>
                <a:lnTo>
                  <a:pt x="756246" y="22009"/>
                </a:lnTo>
                <a:lnTo>
                  <a:pt x="798068" y="46088"/>
                </a:lnTo>
                <a:lnTo>
                  <a:pt x="72110" y="50330"/>
                </a:lnTo>
                <a:lnTo>
                  <a:pt x="856383" y="50330"/>
                </a:lnTo>
                <a:lnTo>
                  <a:pt x="768921"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84" name="Google Shape;1084;p85"/>
          <p:cNvSpPr/>
          <p:nvPr/>
        </p:nvSpPr>
        <p:spPr>
          <a:xfrm>
            <a:off x="7402219" y="2285426"/>
            <a:ext cx="321945" cy="617855"/>
          </a:xfrm>
          <a:custGeom>
            <a:avLst/>
            <a:gdLst/>
            <a:ahLst/>
            <a:cxnLst/>
            <a:rect l="l" t="t" r="r" b="b"/>
            <a:pathLst>
              <a:path w="321945" h="617855" extrusionOk="0">
                <a:moveTo>
                  <a:pt x="19265" y="493788"/>
                </a:moveTo>
                <a:lnTo>
                  <a:pt x="5270" y="494753"/>
                </a:lnTo>
                <a:lnTo>
                  <a:pt x="0" y="500824"/>
                </a:lnTo>
                <a:lnTo>
                  <a:pt x="8039" y="617550"/>
                </a:lnTo>
                <a:lnTo>
                  <a:pt x="97532" y="558469"/>
                </a:lnTo>
                <a:lnTo>
                  <a:pt x="51422" y="558469"/>
                </a:lnTo>
                <a:lnTo>
                  <a:pt x="56986" y="547217"/>
                </a:lnTo>
                <a:lnTo>
                  <a:pt x="28651" y="547217"/>
                </a:lnTo>
                <a:lnTo>
                  <a:pt x="25336" y="499071"/>
                </a:lnTo>
                <a:lnTo>
                  <a:pt x="19265" y="493788"/>
                </a:lnTo>
                <a:close/>
              </a:path>
              <a:path w="321945" h="617855" extrusionOk="0">
                <a:moveTo>
                  <a:pt x="91694" y="531888"/>
                </a:moveTo>
                <a:lnTo>
                  <a:pt x="51422" y="558469"/>
                </a:lnTo>
                <a:lnTo>
                  <a:pt x="97532" y="558469"/>
                </a:lnTo>
                <a:lnTo>
                  <a:pt x="105689" y="553085"/>
                </a:lnTo>
                <a:lnTo>
                  <a:pt x="107302" y="545211"/>
                </a:lnTo>
                <a:lnTo>
                  <a:pt x="99568" y="533501"/>
                </a:lnTo>
                <a:lnTo>
                  <a:pt x="91694" y="531888"/>
                </a:lnTo>
                <a:close/>
              </a:path>
              <a:path w="321945" h="617855" extrusionOk="0">
                <a:moveTo>
                  <a:pt x="317510" y="59067"/>
                </a:moveTo>
                <a:lnTo>
                  <a:pt x="270052" y="59067"/>
                </a:lnTo>
                <a:lnTo>
                  <a:pt x="28651" y="547217"/>
                </a:lnTo>
                <a:lnTo>
                  <a:pt x="56986" y="547217"/>
                </a:lnTo>
                <a:lnTo>
                  <a:pt x="292823" y="70332"/>
                </a:lnTo>
                <a:lnTo>
                  <a:pt x="318287" y="70332"/>
                </a:lnTo>
                <a:lnTo>
                  <a:pt x="317510" y="59067"/>
                </a:lnTo>
                <a:close/>
              </a:path>
              <a:path w="321945" h="617855" extrusionOk="0">
                <a:moveTo>
                  <a:pt x="318287" y="70332"/>
                </a:moveTo>
                <a:lnTo>
                  <a:pt x="292823" y="70332"/>
                </a:lnTo>
                <a:lnTo>
                  <a:pt x="296138" y="118478"/>
                </a:lnTo>
                <a:lnTo>
                  <a:pt x="302209" y="123748"/>
                </a:lnTo>
                <a:lnTo>
                  <a:pt x="316204" y="122796"/>
                </a:lnTo>
                <a:lnTo>
                  <a:pt x="321487" y="116725"/>
                </a:lnTo>
                <a:lnTo>
                  <a:pt x="318287" y="70332"/>
                </a:lnTo>
                <a:close/>
              </a:path>
              <a:path w="321945" h="617855" extrusionOk="0">
                <a:moveTo>
                  <a:pt x="313436" y="0"/>
                </a:moveTo>
                <a:lnTo>
                  <a:pt x="215798" y="64452"/>
                </a:lnTo>
                <a:lnTo>
                  <a:pt x="214185" y="72339"/>
                </a:lnTo>
                <a:lnTo>
                  <a:pt x="221907" y="84048"/>
                </a:lnTo>
                <a:lnTo>
                  <a:pt x="229781" y="85661"/>
                </a:lnTo>
                <a:lnTo>
                  <a:pt x="270052" y="59067"/>
                </a:lnTo>
                <a:lnTo>
                  <a:pt x="317510" y="59067"/>
                </a:lnTo>
                <a:lnTo>
                  <a:pt x="3134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85" name="Google Shape;1085;p85"/>
          <p:cNvSpPr/>
          <p:nvPr/>
        </p:nvSpPr>
        <p:spPr>
          <a:xfrm>
            <a:off x="5625058" y="1572423"/>
            <a:ext cx="567690" cy="149225"/>
          </a:xfrm>
          <a:custGeom>
            <a:avLst/>
            <a:gdLst/>
            <a:ahLst/>
            <a:cxnLst/>
            <a:rect l="l" t="t" r="r" b="b"/>
            <a:pathLst>
              <a:path w="567689" h="149225" extrusionOk="0">
                <a:moveTo>
                  <a:pt x="95364" y="32994"/>
                </a:moveTo>
                <a:lnTo>
                  <a:pt x="0" y="100774"/>
                </a:lnTo>
                <a:lnTo>
                  <a:pt x="102768" y="148945"/>
                </a:lnTo>
                <a:lnTo>
                  <a:pt x="106248" y="148996"/>
                </a:lnTo>
                <a:lnTo>
                  <a:pt x="112356" y="146786"/>
                </a:lnTo>
                <a:lnTo>
                  <a:pt x="114998" y="144513"/>
                </a:lnTo>
                <a:lnTo>
                  <a:pt x="119456" y="134988"/>
                </a:lnTo>
                <a:lnTo>
                  <a:pt x="116725" y="127431"/>
                </a:lnTo>
                <a:lnTo>
                  <a:pt x="73025" y="106959"/>
                </a:lnTo>
                <a:lnTo>
                  <a:pt x="353780" y="81661"/>
                </a:lnTo>
                <a:lnTo>
                  <a:pt x="70751" y="81661"/>
                </a:lnTo>
                <a:lnTo>
                  <a:pt x="110083" y="53695"/>
                </a:lnTo>
                <a:lnTo>
                  <a:pt x="111417" y="45770"/>
                </a:lnTo>
                <a:lnTo>
                  <a:pt x="103289" y="34340"/>
                </a:lnTo>
                <a:lnTo>
                  <a:pt x="95364" y="32994"/>
                </a:lnTo>
                <a:close/>
              </a:path>
              <a:path w="567689" h="149225" extrusionOk="0">
                <a:moveTo>
                  <a:pt x="540683" y="68770"/>
                </a:moveTo>
                <a:lnTo>
                  <a:pt x="496836" y="68770"/>
                </a:lnTo>
                <a:lnTo>
                  <a:pt x="457504" y="96735"/>
                </a:lnTo>
                <a:lnTo>
                  <a:pt x="456158" y="104660"/>
                </a:lnTo>
                <a:lnTo>
                  <a:pt x="464286" y="116090"/>
                </a:lnTo>
                <a:lnTo>
                  <a:pt x="472224" y="117436"/>
                </a:lnTo>
                <a:lnTo>
                  <a:pt x="540683" y="68770"/>
                </a:lnTo>
                <a:close/>
              </a:path>
              <a:path w="567689" h="149225" extrusionOk="0">
                <a:moveTo>
                  <a:pt x="461645" y="0"/>
                </a:moveTo>
                <a:lnTo>
                  <a:pt x="454075" y="2743"/>
                </a:lnTo>
                <a:lnTo>
                  <a:pt x="448132" y="15443"/>
                </a:lnTo>
                <a:lnTo>
                  <a:pt x="450862" y="22999"/>
                </a:lnTo>
                <a:lnTo>
                  <a:pt x="494563" y="43484"/>
                </a:lnTo>
                <a:lnTo>
                  <a:pt x="70751" y="81661"/>
                </a:lnTo>
                <a:lnTo>
                  <a:pt x="353780" y="81661"/>
                </a:lnTo>
                <a:lnTo>
                  <a:pt x="496836" y="68770"/>
                </a:lnTo>
                <a:lnTo>
                  <a:pt x="540683" y="68770"/>
                </a:lnTo>
                <a:lnTo>
                  <a:pt x="567588" y="49644"/>
                </a:lnTo>
                <a:lnTo>
                  <a:pt x="46164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86" name="Google Shape;1086;p85"/>
          <p:cNvSpPr txBox="1"/>
          <p:nvPr/>
        </p:nvSpPr>
        <p:spPr>
          <a:xfrm>
            <a:off x="78752" y="6111325"/>
            <a:ext cx="3740700" cy="697200"/>
          </a:xfrm>
          <a:prstGeom prst="rect">
            <a:avLst/>
          </a:prstGeom>
          <a:noFill/>
          <a:ln>
            <a:noFill/>
          </a:ln>
        </p:spPr>
        <p:txBody>
          <a:bodyPr spcFirstLastPara="1" wrap="square" lIns="0" tIns="116200" rIns="0" bIns="0" anchor="t" anchorCtr="0">
            <a:noAutofit/>
          </a:bodyPr>
          <a:lstStyle/>
          <a:p>
            <a:pPr marL="1174115" marR="0" lvl="0" indent="0" algn="l" rtl="0">
              <a:lnSpc>
                <a:spcPct val="100000"/>
              </a:lnSpc>
              <a:spcBef>
                <a:spcPts val="0"/>
              </a:spcBef>
              <a:spcAft>
                <a:spcPts val="0"/>
              </a:spcAft>
              <a:buNone/>
            </a:pPr>
            <a:r>
              <a:rPr lang="en-US" sz="1800">
                <a:latin typeface="Trebuchet MS"/>
                <a:ea typeface="Trebuchet MS"/>
                <a:cs typeface="Trebuchet MS"/>
                <a:sym typeface="Trebuchet MS"/>
              </a:rPr>
              <a:t>Market segmentation</a:t>
            </a:r>
            <a:endParaRPr sz="1800">
              <a:latin typeface="Trebuchet MS"/>
              <a:ea typeface="Trebuchet MS"/>
              <a:cs typeface="Trebuchet MS"/>
              <a:sym typeface="Trebuchet MS"/>
            </a:endParaRPr>
          </a:p>
          <a:p>
            <a:pPr marL="12700" marR="0" lvl="0" indent="0" algn="l" rtl="0">
              <a:lnSpc>
                <a:spcPct val="100000"/>
              </a:lnSpc>
              <a:spcBef>
                <a:spcPts val="630"/>
              </a:spcBef>
              <a:spcAft>
                <a:spcPts val="0"/>
              </a:spcAft>
              <a:buNone/>
            </a:pPr>
            <a:r>
              <a:rPr lang="en-US" sz="1400">
                <a:latin typeface="Trebuchet MS"/>
                <a:ea typeface="Trebuchet MS"/>
                <a:cs typeface="Trebuchet MS"/>
                <a:sym typeface="Trebuchet MS"/>
              </a:rPr>
              <a:t>Slide credit: Andrew Ng</a:t>
            </a:r>
            <a:endParaRPr sz="1400">
              <a:latin typeface="Trebuchet MS"/>
              <a:ea typeface="Trebuchet MS"/>
              <a:cs typeface="Trebuchet MS"/>
              <a:sym typeface="Trebuchet MS"/>
            </a:endParaRPr>
          </a:p>
        </p:txBody>
      </p:sp>
      <p:sp>
        <p:nvSpPr>
          <p:cNvPr id="1087" name="Google Shape;1087;p85"/>
          <p:cNvSpPr txBox="1">
            <a:spLocks noGrp="1"/>
          </p:cNvSpPr>
          <p:nvPr>
            <p:ph type="title"/>
          </p:nvPr>
        </p:nvSpPr>
        <p:spPr>
          <a:xfrm>
            <a:off x="157274" y="536575"/>
            <a:ext cx="47511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b="1" dirty="0"/>
              <a:t>Unsupervised Learning</a:t>
            </a:r>
            <a:endParaRPr sz="3600" b="1" dirty="0"/>
          </a:p>
        </p:txBody>
      </p:sp>
    </p:spTree>
    <p:extLst>
      <p:ext uri="{BB962C8B-B14F-4D97-AF65-F5344CB8AC3E}">
        <p14:creationId xmlns:p14="http://schemas.microsoft.com/office/powerpoint/2010/main" val="3229511304"/>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582770609"/>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413171123"/>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9249483"/>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165189386"/>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54659510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206420619"/>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248677508"/>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93272307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334068056"/>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6489088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87"/>
          <p:cNvSpPr txBox="1">
            <a:spLocks noGrp="1"/>
          </p:cNvSpPr>
          <p:nvPr>
            <p:ph type="title"/>
          </p:nvPr>
        </p:nvSpPr>
        <p:spPr>
          <a:xfrm>
            <a:off x="17929" y="609600"/>
            <a:ext cx="50541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b="1" dirty="0"/>
              <a:t>Reinforcement Learning</a:t>
            </a:r>
            <a:endParaRPr sz="3600" b="1" dirty="0"/>
          </a:p>
        </p:txBody>
      </p:sp>
      <p:sp>
        <p:nvSpPr>
          <p:cNvPr id="1101" name="Google Shape;1101;p87"/>
          <p:cNvSpPr txBox="1"/>
          <p:nvPr/>
        </p:nvSpPr>
        <p:spPr>
          <a:xfrm>
            <a:off x="302840" y="1305600"/>
            <a:ext cx="8229600" cy="5118100"/>
          </a:xfrm>
          <a:prstGeom prst="rect">
            <a:avLst/>
          </a:prstGeom>
          <a:noFill/>
          <a:ln>
            <a:noFill/>
          </a:ln>
        </p:spPr>
        <p:txBody>
          <a:bodyPr spcFirstLastPara="1" wrap="square" lIns="0" tIns="33000" rIns="0" bIns="0" anchor="t" anchorCtr="0">
            <a:noAutofit/>
          </a:bodyPr>
          <a:lstStyle/>
          <a:p>
            <a:pPr marL="355600" marR="5080" lvl="0" indent="-342900" algn="l" rtl="0">
              <a:lnSpc>
                <a:spcPct val="118750"/>
              </a:lnSpc>
              <a:spcBef>
                <a:spcPts val="0"/>
              </a:spcBef>
              <a:spcAft>
                <a:spcPts val="0"/>
              </a:spcAft>
              <a:buSzPts val="3200"/>
              <a:buFont typeface="Arial"/>
              <a:buChar char="•"/>
            </a:pPr>
            <a:r>
              <a:rPr lang="en-US" sz="2800" dirty="0">
                <a:latin typeface="Trebuchet MS"/>
                <a:ea typeface="Trebuchet MS"/>
                <a:cs typeface="Trebuchet MS"/>
                <a:sym typeface="Trebuchet MS"/>
              </a:rPr>
              <a:t>No predefined data</a:t>
            </a:r>
          </a:p>
          <a:p>
            <a:pPr marL="355600" marR="5080" lvl="0" indent="-342900">
              <a:lnSpc>
                <a:spcPct val="118750"/>
              </a:lnSpc>
              <a:spcBef>
                <a:spcPts val="0"/>
              </a:spcBef>
              <a:spcAft>
                <a:spcPts val="0"/>
              </a:spcAft>
              <a:buSzPts val="3200"/>
              <a:buFont typeface="Arial"/>
              <a:buChar char="•"/>
            </a:pPr>
            <a:r>
              <a:rPr lang="en-US" sz="2800" dirty="0">
                <a:latin typeface="Trebuchet MS"/>
                <a:ea typeface="Trebuchet MS"/>
                <a:cs typeface="Trebuchet MS"/>
              </a:rPr>
              <a:t>Semi-supervised learning model in machine learning, </a:t>
            </a:r>
          </a:p>
          <a:p>
            <a:pPr marL="355600" marR="5080" lvl="0" indent="-342900">
              <a:lnSpc>
                <a:spcPct val="118750"/>
              </a:lnSpc>
              <a:spcBef>
                <a:spcPts val="0"/>
              </a:spcBef>
              <a:spcAft>
                <a:spcPts val="0"/>
              </a:spcAft>
              <a:buSzPts val="3200"/>
              <a:buFont typeface="Arial"/>
              <a:buChar char="•"/>
            </a:pPr>
            <a:r>
              <a:rPr lang="en-US" sz="2800" dirty="0">
                <a:latin typeface="Trebuchet MS"/>
                <a:ea typeface="Trebuchet MS"/>
                <a:cs typeface="Trebuchet MS"/>
              </a:rPr>
              <a:t>Allow an agent to take actions and interact with an environment so as to maximize the total rewards. </a:t>
            </a:r>
            <a:endParaRPr lang="en-US" sz="2800" dirty="0">
              <a:latin typeface="Trebuchet MS"/>
              <a:ea typeface="Trebuchet MS"/>
              <a:cs typeface="Trebuchet MS"/>
              <a:sym typeface="Trebuchet MS"/>
            </a:endParaRPr>
          </a:p>
          <a:p>
            <a:pPr marL="355600" marR="0" lvl="0" indent="-342900" algn="l" rtl="0">
              <a:lnSpc>
                <a:spcPct val="100000"/>
              </a:lnSpc>
              <a:spcBef>
                <a:spcPts val="640"/>
              </a:spcBef>
              <a:spcAft>
                <a:spcPts val="0"/>
              </a:spcAft>
              <a:buSzPts val="3200"/>
              <a:buFont typeface="Arial"/>
              <a:buChar char="•"/>
            </a:pPr>
            <a:r>
              <a:rPr lang="en-US" sz="3200" dirty="0" smtClean="0">
                <a:latin typeface="Trebuchet MS"/>
                <a:ea typeface="Trebuchet MS"/>
                <a:cs typeface="Trebuchet MS"/>
                <a:sym typeface="Trebuchet MS"/>
              </a:rPr>
              <a:t>Examples</a:t>
            </a:r>
            <a:r>
              <a:rPr lang="en-US" sz="3200" dirty="0">
                <a:latin typeface="Trebuchet MS"/>
                <a:ea typeface="Trebuchet MS"/>
                <a:cs typeface="Trebuchet MS"/>
                <a:sym typeface="Trebuchet MS"/>
              </a:rPr>
              <a:t>:</a:t>
            </a:r>
            <a:endParaRPr sz="3200" dirty="0">
              <a:latin typeface="Trebuchet MS"/>
              <a:ea typeface="Trebuchet MS"/>
              <a:cs typeface="Trebuchet MS"/>
              <a:sym typeface="Trebuchet MS"/>
            </a:endParaRPr>
          </a:p>
          <a:p>
            <a:pPr marL="755650" lvl="1" indent="-285750">
              <a:spcBef>
                <a:spcPts val="760"/>
              </a:spcBef>
              <a:spcAft>
                <a:spcPts val="0"/>
              </a:spcAft>
              <a:buSzPts val="2800"/>
              <a:buFont typeface="Arial"/>
              <a:buChar char="–"/>
            </a:pPr>
            <a:r>
              <a:rPr lang="en-US" sz="2800" dirty="0">
                <a:latin typeface="Trebuchet MS"/>
                <a:ea typeface="Trebuchet MS"/>
                <a:cs typeface="Trebuchet MS"/>
              </a:rPr>
              <a:t>Resources management in computer clusters</a:t>
            </a:r>
          </a:p>
          <a:p>
            <a:pPr marL="755650" lvl="1" indent="-285750">
              <a:spcBef>
                <a:spcPts val="760"/>
              </a:spcBef>
              <a:spcAft>
                <a:spcPts val="0"/>
              </a:spcAft>
              <a:buSzPts val="2800"/>
              <a:buFont typeface="Arial"/>
              <a:buChar char="–"/>
            </a:pPr>
            <a:r>
              <a:rPr lang="en-US" sz="2800" b="0" i="0" u="none" strike="noStrike" cap="none" dirty="0" smtClean="0">
                <a:latin typeface="Trebuchet MS"/>
                <a:ea typeface="Trebuchet MS"/>
                <a:cs typeface="Trebuchet MS"/>
                <a:sym typeface="Trebuchet MS"/>
              </a:rPr>
              <a:t>Game </a:t>
            </a:r>
            <a:r>
              <a:rPr lang="en-US" sz="2800" b="0" i="0" u="none" strike="noStrike" cap="none" dirty="0">
                <a:latin typeface="Trebuchet MS"/>
                <a:ea typeface="Trebuchet MS"/>
                <a:cs typeface="Trebuchet MS"/>
                <a:sym typeface="Trebuchet MS"/>
              </a:rPr>
              <a:t>playing</a:t>
            </a:r>
            <a:endParaRPr sz="2800" b="0" i="0" u="none" strike="noStrike" cap="none" dirty="0">
              <a:latin typeface="Trebuchet MS"/>
              <a:ea typeface="Trebuchet MS"/>
              <a:cs typeface="Trebuchet MS"/>
              <a:sym typeface="Trebuchet MS"/>
            </a:endParaRPr>
          </a:p>
          <a:p>
            <a:pPr marL="755650" marR="0" lvl="1" indent="-285750" algn="l" rtl="0">
              <a:lnSpc>
                <a:spcPct val="100000"/>
              </a:lnSpc>
              <a:spcBef>
                <a:spcPts val="640"/>
              </a:spcBef>
              <a:spcAft>
                <a:spcPts val="0"/>
              </a:spcAft>
              <a:buSzPts val="2800"/>
              <a:buFont typeface="Arial"/>
              <a:buChar char="–"/>
            </a:pPr>
            <a:r>
              <a:rPr lang="en-US" sz="2800" b="0" i="0" u="none" strike="noStrike" cap="none" dirty="0">
                <a:latin typeface="Trebuchet MS"/>
                <a:ea typeface="Trebuchet MS"/>
                <a:cs typeface="Trebuchet MS"/>
                <a:sym typeface="Trebuchet MS"/>
              </a:rPr>
              <a:t>Robot in a </a:t>
            </a:r>
            <a:r>
              <a:rPr lang="en-US" sz="2800" b="0" i="0" u="none" strike="noStrike" cap="none" dirty="0" smtClean="0">
                <a:latin typeface="Trebuchet MS"/>
                <a:ea typeface="Trebuchet MS"/>
                <a:cs typeface="Trebuchet MS"/>
                <a:sym typeface="Trebuchet MS"/>
              </a:rPr>
              <a:t>maze</a:t>
            </a:r>
            <a:endParaRPr sz="2800" b="0" i="0" u="none" strike="noStrike" cap="none" dirty="0">
              <a:latin typeface="Trebuchet MS"/>
              <a:ea typeface="Trebuchet MS"/>
              <a:cs typeface="Trebuchet MS"/>
              <a:sym typeface="Trebuchet MS"/>
            </a:endParaRPr>
          </a:p>
        </p:txBody>
      </p:sp>
      <p:sp>
        <p:nvSpPr>
          <p:cNvPr id="1102" name="Google Shape;1102;p87"/>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Slide Credit: Eric Eaton</a:t>
            </a:r>
            <a:endParaRPr/>
          </a:p>
        </p:txBody>
      </p:sp>
    </p:spTree>
    <p:extLst>
      <p:ext uri="{BB962C8B-B14F-4D97-AF65-F5344CB8AC3E}">
        <p14:creationId xmlns:p14="http://schemas.microsoft.com/office/powerpoint/2010/main" val="317393124"/>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651845648"/>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516686722"/>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829235" y="1374327"/>
            <a:ext cx="0" cy="217033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762000" y="3352800"/>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829235" y="3886200"/>
            <a:ext cx="0" cy="217033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5715001"/>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62000" y="1428660"/>
              <a:ext cx="7804800" cy="4915080"/>
            </p14:xfrm>
          </p:contentPart>
        </mc:Choice>
        <mc:Fallback xmlns="">
          <p:pic>
            <p:nvPicPr>
              <p:cNvPr id="4" name="Ink 3"/>
              <p:cNvPicPr/>
              <p:nvPr/>
            </p:nvPicPr>
            <p:blipFill>
              <a:blip r:embed="rId3"/>
              <a:stretch>
                <a:fillRect/>
              </a:stretch>
            </p:blipFill>
            <p:spPr>
              <a:xfrm>
                <a:off x="752280" y="1419660"/>
                <a:ext cx="7826400" cy="4930560"/>
              </a:xfrm>
              <a:prstGeom prst="rect">
                <a:avLst/>
              </a:prstGeom>
            </p:spPr>
          </p:pic>
        </mc:Fallback>
      </mc:AlternateContent>
      <p:sp>
        <p:nvSpPr>
          <p:cNvPr id="7" name="TextBox 6"/>
          <p:cNvSpPr txBox="1"/>
          <p:nvPr/>
        </p:nvSpPr>
        <p:spPr>
          <a:xfrm>
            <a:off x="7772400" y="2784619"/>
            <a:ext cx="1169382" cy="461665"/>
          </a:xfrm>
          <a:prstGeom prst="rect">
            <a:avLst/>
          </a:prstGeom>
          <a:noFill/>
        </p:spPr>
        <p:txBody>
          <a:bodyPr wrap="square" rtlCol="0">
            <a:spAutoFit/>
          </a:bodyPr>
          <a:lstStyle/>
          <a:p>
            <a:r>
              <a:rPr lang="en-US" sz="1200" dirty="0" smtClean="0"/>
              <a:t>tan </a:t>
            </a:r>
            <a:r>
              <a:rPr lang="el-GR" sz="1200" dirty="0" smtClean="0"/>
              <a:t>θ</a:t>
            </a:r>
            <a:r>
              <a:rPr lang="en-US" sz="1200" dirty="0" smtClean="0"/>
              <a:t> &gt; 0</a:t>
            </a:r>
          </a:p>
          <a:p>
            <a:r>
              <a:rPr lang="en-US" sz="1200" dirty="0" smtClean="0"/>
              <a:t>; 0 &lt; </a:t>
            </a:r>
            <a:r>
              <a:rPr lang="el-GR" sz="1200" dirty="0" smtClean="0"/>
              <a:t>θ</a:t>
            </a:r>
            <a:r>
              <a:rPr lang="en-US" sz="1200" dirty="0" smtClean="0"/>
              <a:t> &lt; 90</a:t>
            </a:r>
            <a:endParaRPr lang="en-US" sz="1200" dirty="0"/>
          </a:p>
        </p:txBody>
      </p:sp>
      <p:sp>
        <p:nvSpPr>
          <p:cNvPr id="8" name="TextBox 7"/>
          <p:cNvSpPr txBox="1"/>
          <p:nvPr/>
        </p:nvSpPr>
        <p:spPr>
          <a:xfrm>
            <a:off x="7378976" y="4740535"/>
            <a:ext cx="1371600" cy="461665"/>
          </a:xfrm>
          <a:prstGeom prst="rect">
            <a:avLst/>
          </a:prstGeom>
          <a:noFill/>
        </p:spPr>
        <p:txBody>
          <a:bodyPr wrap="square" rtlCol="0">
            <a:spAutoFit/>
          </a:bodyPr>
          <a:lstStyle/>
          <a:p>
            <a:r>
              <a:rPr lang="en-US" sz="1200" dirty="0" smtClean="0"/>
              <a:t>tan </a:t>
            </a:r>
            <a:r>
              <a:rPr lang="el-GR" sz="1200" dirty="0" smtClean="0"/>
              <a:t>θ</a:t>
            </a:r>
            <a:r>
              <a:rPr lang="en-US" sz="1200" dirty="0" smtClean="0"/>
              <a:t> &lt; 0</a:t>
            </a:r>
          </a:p>
          <a:p>
            <a:r>
              <a:rPr lang="en-US" sz="1200" dirty="0" smtClean="0"/>
              <a:t>; 90 </a:t>
            </a:r>
            <a:r>
              <a:rPr lang="en-US" sz="1200" dirty="0"/>
              <a:t>&gt;</a:t>
            </a:r>
            <a:r>
              <a:rPr lang="en-US" sz="1200" dirty="0" smtClean="0"/>
              <a:t> </a:t>
            </a:r>
            <a:r>
              <a:rPr lang="el-GR" sz="1200" dirty="0" smtClean="0"/>
              <a:t>θ</a:t>
            </a:r>
            <a:r>
              <a:rPr lang="en-US" sz="1200" dirty="0" smtClean="0"/>
              <a:t> &lt; 180</a:t>
            </a:r>
            <a:endParaRPr lang="en-US" sz="1200" dirty="0"/>
          </a:p>
        </p:txBody>
      </p:sp>
      <p:sp>
        <p:nvSpPr>
          <p:cNvPr id="9" name="TextBox 8"/>
          <p:cNvSpPr txBox="1"/>
          <p:nvPr/>
        </p:nvSpPr>
        <p:spPr>
          <a:xfrm>
            <a:off x="7696200" y="2453287"/>
            <a:ext cx="1169382" cy="276999"/>
          </a:xfrm>
          <a:prstGeom prst="rect">
            <a:avLst/>
          </a:prstGeom>
          <a:noFill/>
        </p:spPr>
        <p:txBody>
          <a:bodyPr wrap="square" rtlCol="0">
            <a:spAutoFit/>
          </a:bodyPr>
          <a:lstStyle/>
          <a:p>
            <a:r>
              <a:rPr lang="en-US" sz="1200" dirty="0" smtClean="0"/>
              <a:t>Slope = tan </a:t>
            </a:r>
            <a:r>
              <a:rPr lang="el-GR" sz="1200" dirty="0" smtClean="0"/>
              <a:t>θ</a:t>
            </a:r>
            <a:endParaRPr lang="en-US" sz="1200" dirty="0"/>
          </a:p>
        </p:txBody>
      </p:sp>
      <p:sp>
        <p:nvSpPr>
          <p:cNvPr id="10" name="TextBox 9"/>
          <p:cNvSpPr txBox="1"/>
          <p:nvPr/>
        </p:nvSpPr>
        <p:spPr>
          <a:xfrm>
            <a:off x="7378976" y="4436369"/>
            <a:ext cx="1169382" cy="276999"/>
          </a:xfrm>
          <a:prstGeom prst="rect">
            <a:avLst/>
          </a:prstGeom>
          <a:noFill/>
        </p:spPr>
        <p:txBody>
          <a:bodyPr wrap="square" rtlCol="0">
            <a:spAutoFit/>
          </a:bodyPr>
          <a:lstStyle/>
          <a:p>
            <a:r>
              <a:rPr lang="en-US" sz="1200" dirty="0" smtClean="0"/>
              <a:t>Slope = tan </a:t>
            </a:r>
            <a:r>
              <a:rPr lang="el-GR" sz="1200" dirty="0" smtClean="0"/>
              <a:t>θ</a:t>
            </a:r>
            <a:endParaRPr lang="en-US" sz="1200" dirty="0"/>
          </a:p>
        </p:txBody>
      </p:sp>
      <p:sp>
        <p:nvSpPr>
          <p:cNvPr id="11" name="Title 1"/>
          <p:cNvSpPr txBox="1">
            <a:spLocks/>
          </p:cNvSpPr>
          <p:nvPr/>
        </p:nvSpPr>
        <p:spPr>
          <a:xfrm>
            <a:off x="31376" y="228600"/>
            <a:ext cx="6991350" cy="765175"/>
          </a:xfrm>
          <a:prstGeom prst="rect">
            <a:avLst/>
          </a:prstGeom>
        </p:spPr>
        <p:txBody>
          <a:bodyPr vert="horz" lIns="91440" tIns="45720" rIns="91440" bIns="45720" rtlCol="0" anchor="ctr">
            <a:normAutofit fontScale="67500" lnSpcReduction="20000"/>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dirty="0" smtClean="0"/>
              <a:t>Gradient Descent: </a:t>
            </a:r>
            <a:br>
              <a:rPr lang="en-US" dirty="0" smtClean="0"/>
            </a:br>
            <a:r>
              <a:rPr lang="en-US" dirty="0" smtClean="0"/>
              <a:t>Loss with only one parameter </a:t>
            </a:r>
            <a:r>
              <a:rPr lang="el-GR" dirty="0" smtClean="0"/>
              <a:t>θ</a:t>
            </a:r>
            <a:r>
              <a:rPr lang="en-US" baseline="-25000" dirty="0" smtClean="0"/>
              <a:t>1</a:t>
            </a:r>
            <a:endParaRPr lang="en-IN" baseline="-25000" dirty="0"/>
          </a:p>
        </p:txBody>
      </p:sp>
    </p:spTree>
    <p:extLst>
      <p:ext uri="{BB962C8B-B14F-4D97-AF65-F5344CB8AC3E}">
        <p14:creationId xmlns:p14="http://schemas.microsoft.com/office/powerpoint/2010/main" val="152850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57685754"/>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b="19028"/>
          <a:stretch/>
        </p:blipFill>
        <p:spPr>
          <a:xfrm>
            <a:off x="0" y="609600"/>
            <a:ext cx="9144000" cy="5553075"/>
          </a:xfrm>
          <a:prstGeom prst="rect">
            <a:avLst/>
          </a:prstGeom>
        </p:spPr>
      </p:pic>
    </p:spTree>
    <p:extLst>
      <p:ext uri="{BB962C8B-B14F-4D97-AF65-F5344CB8AC3E}">
        <p14:creationId xmlns:p14="http://schemas.microsoft.com/office/powerpoint/2010/main" val="617613924"/>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12" y="255779"/>
            <a:ext cx="5357557" cy="954107"/>
          </a:xfrm>
          <a:prstGeom prst="rect">
            <a:avLst/>
          </a:prstGeom>
          <a:noFill/>
        </p:spPr>
        <p:txBody>
          <a:bodyPr wrap="none" rtlCol="0">
            <a:spAutoFit/>
          </a:bodyPr>
          <a:lstStyle/>
          <a:p>
            <a:r>
              <a:rPr lang="en-US" sz="2800" b="1" dirty="0"/>
              <a:t>Gradient descent </a:t>
            </a:r>
            <a:r>
              <a:rPr lang="en-US" sz="2800" b="1" dirty="0" smtClean="0"/>
              <a:t>algorithm: </a:t>
            </a:r>
          </a:p>
          <a:p>
            <a:r>
              <a:rPr lang="en-US" sz="2800" b="1" dirty="0" smtClean="0"/>
              <a:t>Simultaneous update</a:t>
            </a:r>
            <a:endParaRPr lang="en-US" sz="2800" b="1"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32284" y="2005150"/>
            <a:ext cx="3230117" cy="1271451"/>
          </a:xfrm>
          <a:prstGeom prst="rect">
            <a:avLst/>
          </a:prstGeom>
        </p:spPr>
      </p:pic>
      <p:pic>
        <p:nvPicPr>
          <p:cNvPr id="3"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438650" y="2500069"/>
            <a:ext cx="2731770" cy="306324"/>
          </a:xfrm>
          <a:prstGeom prst="rect">
            <a:avLst/>
          </a:prstGeom>
        </p:spPr>
      </p:pic>
      <p:cxnSp>
        <p:nvCxnSpPr>
          <p:cNvPr id="30" name="Straight Connector 29"/>
          <p:cNvCxnSpPr/>
          <p:nvPr/>
        </p:nvCxnSpPr>
        <p:spPr>
          <a:xfrm>
            <a:off x="609600" y="3657600"/>
            <a:ext cx="7696200"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13466" y="3733801"/>
            <a:ext cx="4218527" cy="461665"/>
          </a:xfrm>
          <a:prstGeom prst="rect">
            <a:avLst/>
          </a:prstGeom>
          <a:noFill/>
        </p:spPr>
        <p:txBody>
          <a:bodyPr wrap="none" rtlCol="0">
            <a:spAutoFit/>
          </a:bodyPr>
          <a:lstStyle/>
          <a:p>
            <a:r>
              <a:rPr lang="en-US" sz="2400" dirty="0"/>
              <a:t>Correct: Simultaneous update</a:t>
            </a:r>
          </a:p>
        </p:txBody>
      </p:sp>
      <p:pic>
        <p:nvPicPr>
          <p:cNvPr id="6" name="Picture 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02112" y="4294022"/>
            <a:ext cx="2964485" cy="1192378"/>
          </a:xfrm>
          <a:prstGeom prst="rect">
            <a:avLst/>
          </a:prstGeom>
        </p:spPr>
      </p:pic>
      <p:cxnSp>
        <p:nvCxnSpPr>
          <p:cNvPr id="39" name="Straight Connector 38"/>
          <p:cNvCxnSpPr/>
          <p:nvPr/>
        </p:nvCxnSpPr>
        <p:spPr>
          <a:xfrm>
            <a:off x="4684295" y="3733801"/>
            <a:ext cx="0" cy="190500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04466" y="3733801"/>
            <a:ext cx="1515415" cy="461665"/>
          </a:xfrm>
          <a:prstGeom prst="rect">
            <a:avLst/>
          </a:prstGeom>
          <a:noFill/>
        </p:spPr>
        <p:txBody>
          <a:bodyPr wrap="none" rtlCol="0">
            <a:spAutoFit/>
          </a:bodyPr>
          <a:lstStyle/>
          <a:p>
            <a:r>
              <a:rPr lang="en-US" sz="2400" dirty="0"/>
              <a:t>Incorrect:</a:t>
            </a:r>
          </a:p>
        </p:txBody>
      </p:sp>
      <p:pic>
        <p:nvPicPr>
          <p:cNvPr id="7" name="Picture 6"/>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893111" y="4294022"/>
            <a:ext cx="2964485" cy="1139342"/>
          </a:xfrm>
          <a:prstGeom prst="rect">
            <a:avLst/>
          </a:prstGeom>
        </p:spPr>
      </p:pic>
    </p:spTree>
    <p:extLst>
      <p:ext uri="{BB962C8B-B14F-4D97-AF65-F5344CB8AC3E}">
        <p14:creationId xmlns:p14="http://schemas.microsoft.com/office/powerpoint/2010/main" val="199935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859032955"/>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843636587"/>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800" dirty="0" smtClean="0"/>
              <a:t>Gradient Descent algorithm: </a:t>
            </a:r>
          </a:p>
          <a:p>
            <a:r>
              <a:rPr lang="en-US" sz="2800" dirty="0" smtClean="0"/>
              <a:t>learning rate/ </a:t>
            </a:r>
            <a:r>
              <a:rPr lang="el-GR" sz="2800" dirty="0" smtClean="0"/>
              <a:t>η</a:t>
            </a:r>
            <a:r>
              <a:rPr lang="en-US" sz="2800" dirty="0" smtClean="0"/>
              <a:t> (eta) /</a:t>
            </a:r>
            <a:r>
              <a:rPr lang="el-GR" sz="2800" dirty="0" smtClean="0"/>
              <a:t>α</a:t>
            </a:r>
            <a:r>
              <a:rPr lang="en-US" sz="2800" dirty="0" smtClean="0"/>
              <a:t> (alpha) parameter</a:t>
            </a:r>
            <a:endParaRPr lang="en-US" sz="2800" dirty="0"/>
          </a:p>
        </p:txBody>
      </p:sp>
      <p:sp>
        <p:nvSpPr>
          <p:cNvPr id="3" name="Rectangle 2"/>
          <p:cNvSpPr/>
          <p:nvPr/>
        </p:nvSpPr>
        <p:spPr>
          <a:xfrm>
            <a:off x="533400" y="1524000"/>
            <a:ext cx="7620000" cy="4832092"/>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The learning rate value is a small real value such as 0.1, 0.001 </a:t>
            </a:r>
            <a:endParaRPr lang="en-US" sz="2800" dirty="0" smtClean="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smtClean="0"/>
              <a:t>The </a:t>
            </a:r>
            <a:r>
              <a:rPr lang="en-US" sz="2800" dirty="0"/>
              <a:t>most commonly used rates are : </a:t>
            </a:r>
            <a:r>
              <a:rPr lang="en-US" sz="2800" i="1" dirty="0"/>
              <a:t>0.001, 0.003, 0.01, 0.03, 0.1, 0.3</a:t>
            </a:r>
            <a:r>
              <a:rPr lang="en-US" sz="2800" dirty="0"/>
              <a:t>.</a:t>
            </a:r>
            <a:endParaRPr lang="en-US" sz="2800" dirty="0" smtClean="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smtClean="0">
                <a:solidFill>
                  <a:srgbClr val="000000"/>
                </a:solidFill>
                <a:latin typeface="Arial" panose="020B0604020202020204" pitchFamily="34" charset="0"/>
              </a:rPr>
              <a:t>Try </a:t>
            </a:r>
            <a:r>
              <a:rPr lang="en-US" sz="2800" dirty="0">
                <a:solidFill>
                  <a:srgbClr val="000000"/>
                </a:solidFill>
                <a:latin typeface="Arial" panose="020B0604020202020204" pitchFamily="34" charset="0"/>
              </a:rPr>
              <a:t>different values for your problem and see which works best. </a:t>
            </a:r>
            <a:endParaRPr lang="en-US" sz="2800" dirty="0" smtClean="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smtClean="0">
                <a:solidFill>
                  <a:srgbClr val="000000"/>
                </a:solidFill>
                <a:latin typeface="Arial" panose="020B0604020202020204" pitchFamily="34" charset="0"/>
              </a:rPr>
              <a:t>Typically </a:t>
            </a:r>
            <a:r>
              <a:rPr lang="en-US" sz="2800" dirty="0">
                <a:solidFill>
                  <a:srgbClr val="000000"/>
                </a:solidFill>
                <a:latin typeface="Arial" panose="020B0604020202020204" pitchFamily="34" charset="0"/>
              </a:rPr>
              <a:t>if you take high value of you may miss on minima and overshoot. </a:t>
            </a:r>
            <a:endParaRPr lang="en-US" sz="2800" dirty="0" smtClean="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smtClean="0">
                <a:solidFill>
                  <a:srgbClr val="000000"/>
                </a:solidFill>
                <a:latin typeface="Arial" panose="020B0604020202020204" pitchFamily="34" charset="0"/>
              </a:rPr>
              <a:t>If </a:t>
            </a:r>
            <a:r>
              <a:rPr lang="en-US" sz="2800" dirty="0">
                <a:solidFill>
                  <a:srgbClr val="000000"/>
                </a:solidFill>
                <a:latin typeface="Arial" panose="020B0604020202020204" pitchFamily="34" charset="0"/>
              </a:rPr>
              <a:t>you choose a very small eta, the algorithm will be very slow and will take many iterations to converge</a:t>
            </a:r>
            <a:endParaRPr lang="en-US" sz="2800" dirty="0"/>
          </a:p>
        </p:txBody>
      </p:sp>
    </p:spTree>
    <p:extLst>
      <p:ext uri="{BB962C8B-B14F-4D97-AF65-F5344CB8AC3E}">
        <p14:creationId xmlns:p14="http://schemas.microsoft.com/office/powerpoint/2010/main" val="3060119813"/>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b="51111"/>
          <a:stretch/>
        </p:blipFill>
        <p:spPr>
          <a:xfrm>
            <a:off x="0" y="609601"/>
            <a:ext cx="9144000" cy="3352800"/>
          </a:xfrm>
          <a:prstGeom prst="rect">
            <a:avLst/>
          </a:prstGeom>
        </p:spPr>
      </p:pic>
    </p:spTree>
    <p:extLst>
      <p:ext uri="{BB962C8B-B14F-4D97-AF65-F5344CB8AC3E}">
        <p14:creationId xmlns:p14="http://schemas.microsoft.com/office/powerpoint/2010/main" val="38237525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7802880" cy="1066800"/>
          </a:xfrm>
        </p:spPr>
        <p:txBody>
          <a:bodyPr/>
          <a:lstStyle/>
          <a:p>
            <a:pPr algn="l"/>
            <a:r>
              <a:rPr lang="en-US" sz="3600" dirty="0" smtClean="0"/>
              <a:t>Supervised, Unsupervised and Reinforcement Learning Comparison</a:t>
            </a:r>
            <a:endParaRPr lang="en-US" sz="36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5000" t="3086" r="16667" b="3086"/>
          <a:stretch/>
        </p:blipFill>
        <p:spPr>
          <a:xfrm>
            <a:off x="0" y="1752600"/>
            <a:ext cx="9067799" cy="4202151"/>
          </a:xfrm>
          <a:prstGeom prst="rect">
            <a:avLst/>
          </a:prstGeom>
        </p:spPr>
      </p:pic>
    </p:spTree>
    <p:extLst>
      <p:ext uri="{BB962C8B-B14F-4D97-AF65-F5344CB8AC3E}">
        <p14:creationId xmlns:p14="http://schemas.microsoft.com/office/powerpoint/2010/main" val="382869957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10799"/>
            <a:ext cx="8229600" cy="1143000"/>
          </a:xfrm>
        </p:spPr>
        <p:txBody>
          <a:bodyPr/>
          <a:lstStyle/>
          <a:p>
            <a:pPr algn="l"/>
            <a:r>
              <a:rPr lang="en-US" dirty="0" smtClean="0"/>
              <a:t>Stochastic gradient descent</a:t>
            </a:r>
            <a:endParaRPr lang="en-US"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390</a:t>
            </a:fld>
            <a:endParaRPr lang="en-US"/>
          </a:p>
        </p:txBody>
      </p:sp>
      <p:pic>
        <p:nvPicPr>
          <p:cNvPr id="4" name="Slide"/>
          <p:cNvPicPr>
            <a:picLocks noChangeAspect="1"/>
          </p:cNvPicPr>
          <p:nvPr/>
        </p:nvPicPr>
        <p:blipFill rotWithShape="1">
          <a:blip r:embed="rId2"/>
          <a:srcRect t="11112" b="68888"/>
          <a:stretch/>
        </p:blipFill>
        <p:spPr>
          <a:xfrm>
            <a:off x="0" y="1371599"/>
            <a:ext cx="9144000" cy="1371601"/>
          </a:xfrm>
          <a:prstGeom prst="rect">
            <a:avLst/>
          </a:prstGeom>
        </p:spPr>
      </p:pic>
      <p:sp>
        <p:nvSpPr>
          <p:cNvPr id="5" name="TextBox 4"/>
          <p:cNvSpPr txBox="1"/>
          <p:nvPr/>
        </p:nvSpPr>
        <p:spPr>
          <a:xfrm>
            <a:off x="990600" y="2783180"/>
            <a:ext cx="4953000" cy="523220"/>
          </a:xfrm>
          <a:prstGeom prst="rect">
            <a:avLst/>
          </a:prstGeom>
          <a:noFill/>
        </p:spPr>
        <p:txBody>
          <a:bodyPr wrap="square" rtlCol="0">
            <a:spAutoFit/>
          </a:bodyPr>
          <a:lstStyle/>
          <a:p>
            <a:r>
              <a:rPr lang="en-US" sz="2800" dirty="0" smtClean="0"/>
              <a:t>For </a:t>
            </a:r>
            <a:r>
              <a:rPr lang="en-US" sz="2800" dirty="0" err="1" smtClean="0"/>
              <a:t>i</a:t>
            </a:r>
            <a:r>
              <a:rPr lang="en-US" sz="2800" dirty="0" smtClean="0"/>
              <a:t>=1,…n</a:t>
            </a:r>
            <a:endParaRPr lang="en-US" sz="2800" dirty="0"/>
          </a:p>
        </p:txBody>
      </p:sp>
      <p:pic>
        <p:nvPicPr>
          <p:cNvPr id="7" name="Slide"/>
          <p:cNvPicPr>
            <a:picLocks noChangeAspect="1"/>
          </p:cNvPicPr>
          <p:nvPr/>
        </p:nvPicPr>
        <p:blipFill rotWithShape="1">
          <a:blip r:embed="rId3"/>
          <a:srcRect l="11136" t="30972" r="4697" b="54468"/>
          <a:stretch/>
        </p:blipFill>
        <p:spPr>
          <a:xfrm>
            <a:off x="1447799" y="3268661"/>
            <a:ext cx="7696201" cy="998539"/>
          </a:xfrm>
          <a:prstGeom prst="rect">
            <a:avLst/>
          </a:prstGeom>
        </p:spPr>
      </p:pic>
    </p:spTree>
    <p:extLst>
      <p:ext uri="{BB962C8B-B14F-4D97-AF65-F5344CB8AC3E}">
        <p14:creationId xmlns:p14="http://schemas.microsoft.com/office/powerpoint/2010/main" val="1167027322"/>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p:cNvSpPr>
          <p:nvPr>
            <p:ph type="sldNum" sz="quarter" idx="4294967295"/>
          </p:nvPr>
        </p:nvSpPr>
        <p:spPr>
          <a:xfrm>
            <a:off x="6912392" y="5710927"/>
            <a:ext cx="2133601" cy="281941"/>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300">
                <a:solidFill>
                  <a:srgbClr val="FFFFFF"/>
                </a:solidFill>
              </a:rPr>
              <a:t>391</a:t>
            </a:fld>
            <a:endParaRPr sz="1300">
              <a:solidFill>
                <a:srgbClr val="FFFFFF"/>
              </a:solidFill>
            </a:endParaRPr>
          </a:p>
        </p:txBody>
      </p:sp>
      <p:sp>
        <p:nvSpPr>
          <p:cNvPr id="28" name="Shape 28"/>
          <p:cNvSpPr/>
          <p:nvPr/>
        </p:nvSpPr>
        <p:spPr>
          <a:xfrm>
            <a:off x="228600" y="528076"/>
            <a:ext cx="6146801" cy="584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ctr">
              <a:defRPr sz="3200">
                <a:solidFill>
                  <a:srgbClr val="215380"/>
                </a:solidFill>
                <a:latin typeface="+mn-lt"/>
                <a:ea typeface="+mn-ea"/>
                <a:cs typeface="+mn-cs"/>
                <a:sym typeface="Helvetica"/>
              </a:defRPr>
            </a:lvl1pPr>
          </a:lstStyle>
          <a:p>
            <a:pPr lvl="0" algn="l">
              <a:defRPr sz="1800">
                <a:solidFill>
                  <a:srgbClr val="000000"/>
                </a:solidFill>
              </a:defRPr>
            </a:pPr>
            <a:r>
              <a:rPr lang="en-US" sz="4400" dirty="0">
                <a:solidFill>
                  <a:schemeClr val="tx1"/>
                </a:solidFill>
                <a:latin typeface="+mj-lt"/>
                <a:ea typeface="+mj-ea"/>
                <a:cs typeface="+mj-cs"/>
              </a:rPr>
              <a:t>Gradient Descent (GD)</a:t>
            </a:r>
            <a:endParaRPr sz="4400" dirty="0">
              <a:solidFill>
                <a:schemeClr val="tx1"/>
              </a:solidFill>
              <a:latin typeface="+mj-lt"/>
              <a:ea typeface="+mj-ea"/>
              <a:cs typeface="+mj-cs"/>
            </a:endParaRPr>
          </a:p>
        </p:txBody>
      </p:sp>
      <p:grpSp>
        <p:nvGrpSpPr>
          <p:cNvPr id="18" name="Group 17"/>
          <p:cNvGrpSpPr/>
          <p:nvPr/>
        </p:nvGrpSpPr>
        <p:grpSpPr>
          <a:xfrm>
            <a:off x="917930" y="1976240"/>
            <a:ext cx="7540269" cy="4424560"/>
            <a:chOff x="917931" y="1118989"/>
            <a:chExt cx="6676120" cy="3492599"/>
          </a:xfrm>
        </p:grpSpPr>
        <mc:AlternateContent xmlns:mc="http://schemas.openxmlformats.org/markup-compatibility/2006" xmlns:a14="http://schemas.microsoft.com/office/drawing/2010/main">
          <mc:Choice Requires="a14">
            <p:sp>
              <p:nvSpPr>
                <p:cNvPr id="4" name="TextBox 3"/>
                <p:cNvSpPr txBox="1"/>
                <p:nvPr/>
              </p:nvSpPr>
              <p:spPr>
                <a:xfrm>
                  <a:off x="917931" y="1118989"/>
                  <a:ext cx="971420"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defTabSz="457200" fontAlgn="auto" latinLnBrk="1" hangingPunct="0">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l-GR" sz="1800" i="1" smtClean="0">
                            <a:solidFill>
                              <a:srgbClr val="000000"/>
                            </a:solidFill>
                            <a:latin typeface="Cambria Math" charset="0"/>
                            <a:ea typeface="Calibri"/>
                            <a:cs typeface="Calibri"/>
                            <a:sym typeface="Calibri"/>
                          </a:rPr>
                          <m:t>α</m:t>
                        </m:r>
                        <m:r>
                          <a:rPr lang="el-GR" sz="1800" i="1" smtClean="0">
                            <a:solidFill>
                              <a:srgbClr val="000000"/>
                            </a:solidFill>
                            <a:latin typeface="Cambria Math" charset="0"/>
                            <a:ea typeface="Calibri"/>
                            <a:cs typeface="Calibri"/>
                            <a:sym typeface="Calibri"/>
                          </a:rPr>
                          <m:t> =0.01</m:t>
                        </m:r>
                      </m:oMath>
                    </m:oMathPara>
                  </a14:m>
                  <a:endParaRPr lang="en-US" sz="1800" dirty="0">
                    <a:solidFill>
                      <a:srgbClr val="000000"/>
                    </a:solidFill>
                    <a:latin typeface="Calibri"/>
                    <a:ea typeface="Calibri"/>
                    <a:cs typeface="Calibri"/>
                    <a:sym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17931" y="1118989"/>
                  <a:ext cx="971420" cy="276999"/>
                </a:xfrm>
                <a:prstGeom prst="rect">
                  <a:avLst/>
                </a:prstGeom>
                <a:blipFill rotWithShape="0">
                  <a:blip r:embed="rId2"/>
                  <a:stretch>
                    <a:fillRect/>
                  </a:stretch>
                </a:blipFill>
                <a:ln w="12700" cap="flat">
                  <a:noFill/>
                  <a:miter lim="400000"/>
                </a:ln>
                <a:effectLst/>
              </p:spPr>
              <p:txBody>
                <a:bodyPr/>
                <a:lstStyle/>
                <a:p>
                  <a:r>
                    <a:rPr lang="en-US">
                      <a:noFill/>
                    </a:rPr>
                    <a:t> </a:t>
                  </a:r>
                </a:p>
              </p:txBody>
            </p:sp>
          </mc:Fallback>
        </mc:AlternateContent>
        <p:sp>
          <p:nvSpPr>
            <p:cNvPr id="7" name="TextBox 6"/>
            <p:cNvSpPr txBox="1"/>
            <p:nvPr/>
          </p:nvSpPr>
          <p:spPr>
            <a:xfrm>
              <a:off x="917931" y="1994463"/>
              <a:ext cx="1671129" cy="2915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b="1" dirty="0" smtClean="0">
                  <a:solidFill>
                    <a:srgbClr val="0070C0"/>
                  </a:solidFill>
                  <a:latin typeface="Calibri"/>
                  <a:ea typeface="Calibri"/>
                  <a:cs typeface="Calibri"/>
                  <a:sym typeface="Calibri"/>
                </a:rPr>
                <a:t>for </a:t>
              </a:r>
              <a:r>
                <a:rPr lang="en-US" dirty="0" err="1" smtClean="0">
                  <a:solidFill>
                    <a:srgbClr val="000000"/>
                  </a:solidFill>
                </a:rPr>
                <a:t>num_epochs</a:t>
              </a:r>
              <a:r>
                <a:rPr lang="en-US" dirty="0" smtClean="0">
                  <a:solidFill>
                    <a:srgbClr val="000000"/>
                  </a:solidFill>
                </a:rPr>
                <a:t> </a:t>
              </a:r>
              <a:r>
                <a:rPr lang="en-US" b="1" dirty="0">
                  <a:solidFill>
                    <a:srgbClr val="0070C0"/>
                  </a:solidFill>
                </a:rPr>
                <a:t>do</a:t>
              </a:r>
              <a:endParaRPr lang="en-US" sz="1800" b="1" dirty="0">
                <a:solidFill>
                  <a:srgbClr val="0070C0"/>
                </a:solidFill>
                <a:sym typeface="Calibri"/>
              </a:endParaRPr>
            </a:p>
          </p:txBody>
        </p:sp>
        <p:sp>
          <p:nvSpPr>
            <p:cNvPr id="8" name="Rectangle 7"/>
            <p:cNvSpPr/>
            <p:nvPr/>
          </p:nvSpPr>
          <p:spPr>
            <a:xfrm>
              <a:off x="917931" y="4273034"/>
              <a:ext cx="567784" cy="338554"/>
            </a:xfrm>
            <a:prstGeom prst="rect">
              <a:avLst/>
            </a:prstGeom>
          </p:spPr>
          <p:txBody>
            <a:bodyPr wrap="none">
              <a:spAutoFit/>
            </a:bodyPr>
            <a:lstStyle/>
            <a:p>
              <a:r>
                <a:rPr lang="en-US" b="1" dirty="0">
                  <a:solidFill>
                    <a:srgbClr val="0070C0"/>
                  </a:solidFill>
                </a:rPr>
                <a:t>end</a:t>
              </a:r>
              <a:endParaRPr lang="en-US" dirty="0"/>
            </a:p>
          </p:txBody>
        </p:sp>
        <p:sp>
          <p:nvSpPr>
            <p:cNvPr id="9" name="TextBox 8"/>
            <p:cNvSpPr txBox="1"/>
            <p:nvPr/>
          </p:nvSpPr>
          <p:spPr>
            <a:xfrm>
              <a:off x="917931" y="1539618"/>
              <a:ext cx="262828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Initialize w and </a:t>
              </a:r>
              <a:r>
                <a:rPr lang="en-US" sz="1800">
                  <a:solidFill>
                    <a:srgbClr val="000000"/>
                  </a:solidFill>
                  <a:latin typeface="Calibri"/>
                  <a:ea typeface="Calibri"/>
                  <a:cs typeface="Calibri"/>
                  <a:sym typeface="Calibri"/>
                </a:rPr>
                <a:t>b randomly</a:t>
              </a:r>
            </a:p>
          </p:txBody>
        </p:sp>
        <mc:AlternateContent xmlns:mc="http://schemas.openxmlformats.org/markup-compatibility/2006" xmlns:a14="http://schemas.microsoft.com/office/drawing/2010/main">
          <mc:Choice Requires="a14">
            <p:sp>
              <p:nvSpPr>
                <p:cNvPr id="14" name="Rectangle 13"/>
                <p:cNvSpPr/>
                <p:nvPr/>
              </p:nvSpPr>
              <p:spPr>
                <a:xfrm>
                  <a:off x="2460856" y="2419283"/>
                  <a:ext cx="1397672" cy="267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460856" y="2419283"/>
                  <a:ext cx="1397672" cy="267243"/>
                </a:xfrm>
                <a:prstGeom prst="rect">
                  <a:avLst/>
                </a:prstGeom>
                <a:blipFill rotWithShape="0">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569136" y="2445924"/>
                  <a:ext cx="133453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569136" y="2445924"/>
                  <a:ext cx="1507977" cy="369332"/>
                </a:xfrm>
                <a:prstGeom prst="rect">
                  <a:avLst/>
                </a:prstGeom>
                <a:blipFill rotWithShape="0">
                  <a:blip r:embed="rId5"/>
                  <a:stretch>
                    <a:fillRect b="-13115"/>
                  </a:stretch>
                </a:blipFill>
              </p:spPr>
              <p:txBody>
                <a:bodyPr/>
                <a:lstStyle/>
                <a:p>
                  <a:r>
                    <a:rPr lang="en-US">
                      <a:noFill/>
                    </a:rPr>
                    <a:t> </a:t>
                  </a:r>
                </a:p>
              </p:txBody>
            </p:sp>
          </mc:Fallback>
        </mc:AlternateContent>
        <p:sp>
          <p:nvSpPr>
            <p:cNvPr id="15" name="TextBox 14"/>
            <p:cNvSpPr txBox="1"/>
            <p:nvPr/>
          </p:nvSpPr>
          <p:spPr>
            <a:xfrm>
              <a:off x="1243757" y="2445924"/>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Compute: </a:t>
              </a:r>
            </a:p>
          </p:txBody>
        </p:sp>
        <p:sp>
          <p:nvSpPr>
            <p:cNvPr id="22" name="TextBox 21"/>
            <p:cNvSpPr txBox="1"/>
            <p:nvPr/>
          </p:nvSpPr>
          <p:spPr>
            <a:xfrm>
              <a:off x="3990535" y="2445924"/>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a:solidFill>
                    <a:srgbClr val="000000"/>
                  </a:solidFill>
                  <a:latin typeface="Calibri"/>
                  <a:ea typeface="Calibri"/>
                  <a:cs typeface="Calibri"/>
                  <a:sym typeface="Calibri"/>
                </a:rPr>
                <a:t>and</a:t>
              </a:r>
            </a:p>
          </p:txBody>
        </p:sp>
        <p:sp>
          <p:nvSpPr>
            <p:cNvPr id="16" name="Rectangle 15"/>
            <p:cNvSpPr/>
            <p:nvPr/>
          </p:nvSpPr>
          <p:spPr>
            <a:xfrm>
              <a:off x="1197589" y="2921911"/>
              <a:ext cx="1119217" cy="338554"/>
            </a:xfrm>
            <a:prstGeom prst="rect">
              <a:avLst/>
            </a:prstGeom>
          </p:spPr>
          <p:txBody>
            <a:bodyPr wrap="none">
              <a:spAutoFit/>
            </a:bodyPr>
            <a:lstStyle/>
            <a:p>
              <a:r>
                <a:rPr lang="en-US" dirty="0">
                  <a:solidFill>
                    <a:srgbClr val="000000"/>
                  </a:solidFill>
                </a:rPr>
                <a:t>Update w:</a:t>
              </a:r>
              <a:endParaRPr lang="en-US" dirty="0"/>
            </a:p>
          </p:txBody>
        </p:sp>
        <p:sp>
          <p:nvSpPr>
            <p:cNvPr id="24" name="Rectangle 23"/>
            <p:cNvSpPr/>
            <p:nvPr/>
          </p:nvSpPr>
          <p:spPr>
            <a:xfrm>
              <a:off x="1191403" y="3368358"/>
              <a:ext cx="1080745" cy="338554"/>
            </a:xfrm>
            <a:prstGeom prst="rect">
              <a:avLst/>
            </a:prstGeom>
          </p:spPr>
          <p:txBody>
            <a:bodyPr wrap="none">
              <a:spAutoFit/>
            </a:bodyPr>
            <a:lstStyle/>
            <a:p>
              <a:r>
                <a:rPr lang="en-US" dirty="0">
                  <a:solidFill>
                    <a:srgbClr val="000000"/>
                  </a:solidFill>
                </a:rPr>
                <a:t>Update b:</a:t>
              </a:r>
              <a:endParaRPr lang="en-US" dirty="0"/>
            </a:p>
          </p:txBody>
        </p:sp>
        <mc:AlternateContent xmlns:mc="http://schemas.openxmlformats.org/markup-compatibility/2006" xmlns:a14="http://schemas.microsoft.com/office/drawing/2010/main">
          <mc:Choice Requires="a14">
            <p:sp>
              <p:nvSpPr>
                <p:cNvPr id="25" name="Rectangle 24"/>
                <p:cNvSpPr/>
                <p:nvPr/>
              </p:nvSpPr>
              <p:spPr>
                <a:xfrm>
                  <a:off x="2232072" y="2648412"/>
                  <a:ext cx="2992648" cy="6026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𝑤</m:t>
                        </m:r>
                        <m:r>
                          <a:rPr lang="en-US" i="1" smtClean="0">
                            <a:latin typeface="Cambria Math" charset="0"/>
                          </a:rPr>
                          <m:t>=</m:t>
                        </m:r>
                        <m:r>
                          <a:rPr lang="en-US" i="1" smtClean="0">
                            <a:latin typeface="Cambria Math" charset="0"/>
                          </a:rPr>
                          <m:t>𝑤</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r>
                          <a:rPr lang="en-US" b="1" i="1" smtClean="0">
                            <a:solidFill>
                              <a:srgbClr val="000000"/>
                            </a:solidFill>
                            <a:latin typeface="Cambria Math" panose="02040503050406030204" pitchFamily="18" charset="0"/>
                            <a:ea typeface="Calibri"/>
                            <a:cs typeface="Calibri"/>
                            <a:sym typeface="Calibri"/>
                          </a:rPr>
                          <m:t> </m:t>
                        </m:r>
                        <m:nary>
                          <m:naryPr>
                            <m:chr m:val="∑"/>
                            <m:ctrlPr>
                              <a:rPr lang="en-US" b="1" i="1" smtClean="0">
                                <a:solidFill>
                                  <a:srgbClr val="000000"/>
                                </a:solidFill>
                                <a:latin typeface="Cambria Math" panose="02040503050406030204" pitchFamily="18" charset="0"/>
                                <a:cs typeface="Calibri"/>
                                <a:sym typeface="Calibri"/>
                              </a:rPr>
                            </m:ctrlPr>
                          </m:naryPr>
                          <m:sub>
                            <m:r>
                              <m:rPr>
                                <m:brk m:alnAt="23"/>
                              </m:rPr>
                              <a:rPr lang="en-US" b="1" i="1" smtClean="0">
                                <a:solidFill>
                                  <a:srgbClr val="000000"/>
                                </a:solidFill>
                                <a:latin typeface="Cambria Math" panose="02040503050406030204" pitchFamily="18" charset="0"/>
                                <a:cs typeface="Calibri"/>
                                <a:sym typeface="Calibri"/>
                              </a:rPr>
                              <m:t>𝒊</m:t>
                            </m:r>
                            <m:r>
                              <a:rPr lang="en-US" b="1" i="1" smtClean="0">
                                <a:solidFill>
                                  <a:srgbClr val="000000"/>
                                </a:solidFill>
                                <a:latin typeface="Cambria Math" panose="02040503050406030204" pitchFamily="18" charset="0"/>
                                <a:cs typeface="Calibri"/>
                                <a:sym typeface="Calibri"/>
                              </a:rPr>
                              <m:t>=</m:t>
                            </m:r>
                            <m:r>
                              <a:rPr lang="en-US" b="1" i="1" smtClean="0">
                                <a:solidFill>
                                  <a:srgbClr val="000000"/>
                                </a:solidFill>
                                <a:latin typeface="Cambria Math" panose="02040503050406030204" pitchFamily="18" charset="0"/>
                                <a:cs typeface="Calibri"/>
                                <a:sym typeface="Calibri"/>
                              </a:rPr>
                              <m:t>𝟏</m:t>
                            </m:r>
                          </m:sub>
                          <m:sup>
                            <m:r>
                              <a:rPr lang="en-US" b="1" i="1" smtClean="0">
                                <a:solidFill>
                                  <a:srgbClr val="000000"/>
                                </a:solidFill>
                                <a:latin typeface="Cambria Math" panose="02040503050406030204" pitchFamily="18" charset="0"/>
                                <a:cs typeface="Calibri"/>
                                <a:sym typeface="Calibri"/>
                              </a:rPr>
                              <m:t>𝒏</m:t>
                            </m:r>
                          </m:sup>
                          <m:e>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r>
                              <m:rPr>
                                <m:nor/>
                              </m:rPr>
                              <a:rPr lang="en-US" dirty="0"/>
                              <m:t> </m:t>
                            </m:r>
                          </m:e>
                        </m:nary>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2232072" y="2648412"/>
                  <a:ext cx="2992648" cy="60261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2450356" y="3233906"/>
                  <a:ext cx="2561599" cy="6034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𝑏</m:t>
                        </m:r>
                        <m:r>
                          <a:rPr lang="en-US" i="1" smtClean="0">
                            <a:latin typeface="Cambria Math" charset="0"/>
                          </a:rPr>
                          <m:t>=</m:t>
                        </m:r>
                        <m:r>
                          <a:rPr lang="en-US" i="1" smtClean="0">
                            <a:latin typeface="Cambria Math" charset="0"/>
                          </a:rPr>
                          <m:t>𝑏</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nary>
                          <m:naryPr>
                            <m:chr m:val="∑"/>
                            <m:ctrlPr>
                              <a:rPr lang="en-US" b="1" i="1" smtClean="0">
                                <a:solidFill>
                                  <a:srgbClr val="0070C0"/>
                                </a:solidFill>
                                <a:latin typeface="Cambria Math" panose="02040503050406030204" pitchFamily="18" charset="0"/>
                                <a:ea typeface="Calibri"/>
                                <a:cs typeface="Calibri"/>
                                <a:sym typeface="Calibri"/>
                              </a:rPr>
                            </m:ctrlPr>
                          </m:naryPr>
                          <m:sub>
                            <m:r>
                              <m:rPr>
                                <m:brk m:alnAt="23"/>
                              </m:rPr>
                              <a:rPr lang="en-US" b="0" i="1" smtClean="0">
                                <a:solidFill>
                                  <a:srgbClr val="0070C0"/>
                                </a:solidFill>
                                <a:latin typeface="Cambria Math" panose="02040503050406030204" pitchFamily="18" charset="0"/>
                                <a:ea typeface="Calibri"/>
                                <a:cs typeface="Calibri"/>
                                <a:sym typeface="Calibri"/>
                              </a:rPr>
                              <m:t>𝑖</m:t>
                            </m:r>
                            <m:r>
                              <a:rPr lang="en-US" b="0" i="1" smtClean="0">
                                <a:solidFill>
                                  <a:srgbClr val="0070C0"/>
                                </a:solidFill>
                                <a:latin typeface="Cambria Math" panose="02040503050406030204" pitchFamily="18" charset="0"/>
                                <a:ea typeface="Calibri"/>
                                <a:cs typeface="Calibri"/>
                                <a:sym typeface="Calibri"/>
                              </a:rPr>
                              <m:t>=1</m:t>
                            </m:r>
                          </m:sub>
                          <m:sup>
                            <m:r>
                              <a:rPr lang="en-US" b="0" i="1" smtClean="0">
                                <a:solidFill>
                                  <a:srgbClr val="000000"/>
                                </a:solidFill>
                                <a:latin typeface="Cambria Math" panose="02040503050406030204" pitchFamily="18" charset="0"/>
                                <a:ea typeface="Calibri"/>
                                <a:cs typeface="Calibri"/>
                                <a:sym typeface="Calibri"/>
                              </a:rPr>
                              <m:t>𝑛</m:t>
                            </m:r>
                          </m:sup>
                          <m:e>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r>
                              <m:rPr>
                                <m:nor/>
                              </m:rPr>
                              <a:rPr lang="en-US" dirty="0"/>
                              <m:t> </m:t>
                            </m:r>
                          </m:e>
                        </m:nary>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2450356" y="3233906"/>
                  <a:ext cx="2561599" cy="603475"/>
                </a:xfrm>
                <a:prstGeom prst="rect">
                  <a:avLst/>
                </a:prstGeom>
                <a:blipFill rotWithShape="0">
                  <a:blip r:embed="rId7"/>
                  <a:stretch>
                    <a:fillRect/>
                  </a:stretch>
                </a:blipFill>
              </p:spPr>
              <p:txBody>
                <a:bodyPr/>
                <a:lstStyle/>
                <a:p>
                  <a:r>
                    <a:rPr lang="en-US">
                      <a:noFill/>
                    </a:rPr>
                    <a:t> </a:t>
                  </a:r>
                </a:p>
              </p:txBody>
            </p:sp>
          </mc:Fallback>
        </mc:AlternateContent>
        <p:sp>
          <p:nvSpPr>
            <p:cNvPr id="29" name="Rectangle 28"/>
            <p:cNvSpPr/>
            <p:nvPr/>
          </p:nvSpPr>
          <p:spPr>
            <a:xfrm>
              <a:off x="1243757" y="3878293"/>
              <a:ext cx="737702" cy="338554"/>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17" name="Rectangle 16"/>
                <p:cNvSpPr/>
                <p:nvPr/>
              </p:nvSpPr>
              <p:spPr>
                <a:xfrm>
                  <a:off x="1874988" y="3877982"/>
                  <a:ext cx="88120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874988" y="3877982"/>
                  <a:ext cx="951414" cy="369332"/>
                </a:xfrm>
                <a:prstGeom prst="rect">
                  <a:avLst/>
                </a:prstGeom>
                <a:blipFill rotWithShape="0">
                  <a:blip r:embed="rId8"/>
                  <a:stretch>
                    <a:fillRect b="-13115"/>
                  </a:stretch>
                </a:blipFill>
              </p:spPr>
              <p:txBody>
                <a:bodyPr/>
                <a:lstStyle/>
                <a:p>
                  <a:r>
                    <a:rPr lang="en-US">
                      <a:noFill/>
                    </a:rPr>
                    <a:t> </a:t>
                  </a:r>
                </a:p>
              </p:txBody>
            </p:sp>
          </mc:Fallback>
        </mc:AlternateContent>
        <p:sp>
          <p:nvSpPr>
            <p:cNvPr id="31" name="Rectangle 30"/>
            <p:cNvSpPr/>
            <p:nvPr/>
          </p:nvSpPr>
          <p:spPr>
            <a:xfrm>
              <a:off x="2865897" y="3855069"/>
              <a:ext cx="4728154" cy="338554"/>
            </a:xfrm>
            <a:prstGeom prst="rect">
              <a:avLst/>
            </a:prstGeom>
          </p:spPr>
          <p:txBody>
            <a:bodyPr wrap="none">
              <a:spAutoFit/>
            </a:bodyPr>
            <a:lstStyle/>
            <a:p>
              <a:r>
                <a:rPr lang="en-US" dirty="0">
                  <a:solidFill>
                    <a:srgbClr val="00B050"/>
                  </a:solidFill>
                </a:rPr>
                <a:t>// Useful to see if this is becoming smaller or not. </a:t>
              </a:r>
            </a:p>
          </p:txBody>
        </p:sp>
      </p:grpSp>
    </p:spTree>
    <p:extLst>
      <p:ext uri="{BB962C8B-B14F-4D97-AF65-F5344CB8AC3E}">
        <p14:creationId xmlns:p14="http://schemas.microsoft.com/office/powerpoint/2010/main" val="39501731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p:cNvSpPr>
          <p:nvPr>
            <p:ph type="sldNum" sz="quarter" idx="4294967295"/>
          </p:nvPr>
        </p:nvSpPr>
        <p:spPr>
          <a:xfrm>
            <a:off x="6912392" y="5710927"/>
            <a:ext cx="2133601" cy="281941"/>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300">
                <a:solidFill>
                  <a:srgbClr val="FFFFFF"/>
                </a:solidFill>
              </a:rPr>
              <a:t>392</a:t>
            </a:fld>
            <a:endParaRPr sz="1300">
              <a:solidFill>
                <a:srgbClr val="FFFFFF"/>
              </a:solidFill>
            </a:endParaRPr>
          </a:p>
        </p:txBody>
      </p:sp>
      <p:sp>
        <p:nvSpPr>
          <p:cNvPr id="28" name="Shape 28"/>
          <p:cNvSpPr/>
          <p:nvPr/>
        </p:nvSpPr>
        <p:spPr>
          <a:xfrm>
            <a:off x="186010" y="626814"/>
            <a:ext cx="7772400" cy="584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ctr">
              <a:defRPr sz="3200">
                <a:solidFill>
                  <a:srgbClr val="215380"/>
                </a:solidFill>
                <a:latin typeface="+mn-lt"/>
                <a:ea typeface="+mn-ea"/>
                <a:cs typeface="+mn-cs"/>
                <a:sym typeface="Helvetica"/>
              </a:defRPr>
            </a:lvl1pPr>
          </a:lstStyle>
          <a:p>
            <a:pPr lvl="0" algn="l">
              <a:defRPr sz="1800">
                <a:solidFill>
                  <a:srgbClr val="000000"/>
                </a:solidFill>
              </a:defRPr>
            </a:pPr>
            <a:r>
              <a:rPr lang="en-US" sz="4400" dirty="0" smtClean="0">
                <a:solidFill>
                  <a:schemeClr val="tx1"/>
                </a:solidFill>
                <a:latin typeface="+mj-lt"/>
                <a:ea typeface="+mj-ea"/>
                <a:cs typeface="+mj-cs"/>
              </a:rPr>
              <a:t>Stochastic Gradient </a:t>
            </a:r>
            <a:r>
              <a:rPr lang="en-US" sz="4400" dirty="0">
                <a:solidFill>
                  <a:schemeClr val="tx1"/>
                </a:solidFill>
                <a:latin typeface="+mj-lt"/>
                <a:ea typeface="+mj-ea"/>
                <a:cs typeface="+mj-cs"/>
              </a:rPr>
              <a:t>Descent (GD)</a:t>
            </a:r>
            <a:endParaRPr sz="4400" dirty="0">
              <a:solidFill>
                <a:schemeClr val="tx1"/>
              </a:solidFill>
              <a:latin typeface="+mj-lt"/>
              <a:ea typeface="+mj-ea"/>
              <a:cs typeface="+mj-cs"/>
            </a:endParaRPr>
          </a:p>
        </p:txBody>
      </p:sp>
      <p:grpSp>
        <p:nvGrpSpPr>
          <p:cNvPr id="18" name="Group 17"/>
          <p:cNvGrpSpPr/>
          <p:nvPr/>
        </p:nvGrpSpPr>
        <p:grpSpPr>
          <a:xfrm>
            <a:off x="186010" y="1432516"/>
            <a:ext cx="7546128" cy="4424560"/>
            <a:chOff x="912744" y="1118989"/>
            <a:chExt cx="6681307" cy="3492599"/>
          </a:xfrm>
        </p:grpSpPr>
        <mc:AlternateContent xmlns:mc="http://schemas.openxmlformats.org/markup-compatibility/2006" xmlns:a14="http://schemas.microsoft.com/office/drawing/2010/main">
          <mc:Choice Requires="a14">
            <p:sp>
              <p:nvSpPr>
                <p:cNvPr id="4" name="TextBox 3"/>
                <p:cNvSpPr txBox="1"/>
                <p:nvPr/>
              </p:nvSpPr>
              <p:spPr>
                <a:xfrm>
                  <a:off x="917931" y="1118989"/>
                  <a:ext cx="971420"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defTabSz="457200" fontAlgn="auto" latinLnBrk="1" hangingPunct="0">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l-GR" sz="1800" i="1" smtClean="0">
                            <a:solidFill>
                              <a:srgbClr val="000000"/>
                            </a:solidFill>
                            <a:latin typeface="Cambria Math" charset="0"/>
                            <a:ea typeface="Calibri"/>
                            <a:cs typeface="Calibri"/>
                            <a:sym typeface="Calibri"/>
                          </a:rPr>
                          <m:t>α</m:t>
                        </m:r>
                        <m:r>
                          <a:rPr lang="el-GR" sz="1800" i="1" smtClean="0">
                            <a:solidFill>
                              <a:srgbClr val="000000"/>
                            </a:solidFill>
                            <a:latin typeface="Cambria Math" charset="0"/>
                            <a:ea typeface="Calibri"/>
                            <a:cs typeface="Calibri"/>
                            <a:sym typeface="Calibri"/>
                          </a:rPr>
                          <m:t> =0.01</m:t>
                        </m:r>
                      </m:oMath>
                    </m:oMathPara>
                  </a14:m>
                  <a:endParaRPr lang="en-US" sz="1800" dirty="0">
                    <a:solidFill>
                      <a:srgbClr val="000000"/>
                    </a:solidFill>
                    <a:latin typeface="Calibri"/>
                    <a:ea typeface="Calibri"/>
                    <a:cs typeface="Calibri"/>
                    <a:sym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17931" y="1118989"/>
                  <a:ext cx="971420" cy="276999"/>
                </a:xfrm>
                <a:prstGeom prst="rect">
                  <a:avLst/>
                </a:prstGeom>
                <a:blipFill rotWithShape="0">
                  <a:blip r:embed="rId2"/>
                  <a:stretch>
                    <a:fillRect/>
                  </a:stretch>
                </a:blipFill>
                <a:ln w="12700" cap="flat">
                  <a:noFill/>
                  <a:miter lim="400000"/>
                </a:ln>
                <a:effectLst/>
              </p:spPr>
              <p:txBody>
                <a:bodyPr/>
                <a:lstStyle/>
                <a:p>
                  <a:r>
                    <a:rPr lang="en-US">
                      <a:noFill/>
                    </a:rPr>
                    <a:t> </a:t>
                  </a:r>
                </a:p>
              </p:txBody>
            </p:sp>
          </mc:Fallback>
        </mc:AlternateContent>
        <p:sp>
          <p:nvSpPr>
            <p:cNvPr id="7" name="TextBox 6"/>
            <p:cNvSpPr txBox="1"/>
            <p:nvPr/>
          </p:nvSpPr>
          <p:spPr>
            <a:xfrm>
              <a:off x="944877" y="1637150"/>
              <a:ext cx="1671129" cy="2915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b="1" dirty="0" smtClean="0">
                  <a:solidFill>
                    <a:srgbClr val="0070C0"/>
                  </a:solidFill>
                  <a:latin typeface="Calibri"/>
                  <a:ea typeface="Calibri"/>
                  <a:cs typeface="Calibri"/>
                  <a:sym typeface="Calibri"/>
                </a:rPr>
                <a:t>for </a:t>
              </a:r>
              <a:r>
                <a:rPr lang="en-US" dirty="0" err="1" smtClean="0">
                  <a:solidFill>
                    <a:srgbClr val="000000"/>
                  </a:solidFill>
                </a:rPr>
                <a:t>num_epochs</a:t>
              </a:r>
              <a:r>
                <a:rPr lang="en-US" dirty="0" smtClean="0">
                  <a:solidFill>
                    <a:srgbClr val="000000"/>
                  </a:solidFill>
                </a:rPr>
                <a:t> </a:t>
              </a:r>
              <a:r>
                <a:rPr lang="en-US" b="1" dirty="0">
                  <a:solidFill>
                    <a:srgbClr val="0070C0"/>
                  </a:solidFill>
                </a:rPr>
                <a:t>do</a:t>
              </a:r>
              <a:endParaRPr lang="en-US" sz="1800" b="1" dirty="0">
                <a:solidFill>
                  <a:srgbClr val="0070C0"/>
                </a:solidFill>
                <a:sym typeface="Calibri"/>
              </a:endParaRPr>
            </a:p>
          </p:txBody>
        </p:sp>
        <p:sp>
          <p:nvSpPr>
            <p:cNvPr id="8" name="Rectangle 7"/>
            <p:cNvSpPr/>
            <p:nvPr/>
          </p:nvSpPr>
          <p:spPr>
            <a:xfrm>
              <a:off x="917931" y="4273034"/>
              <a:ext cx="567784" cy="338554"/>
            </a:xfrm>
            <a:prstGeom prst="rect">
              <a:avLst/>
            </a:prstGeom>
          </p:spPr>
          <p:txBody>
            <a:bodyPr wrap="none">
              <a:spAutoFit/>
            </a:bodyPr>
            <a:lstStyle/>
            <a:p>
              <a:r>
                <a:rPr lang="en-US" b="1" dirty="0">
                  <a:solidFill>
                    <a:srgbClr val="0070C0"/>
                  </a:solidFill>
                </a:rPr>
                <a:t>end</a:t>
              </a:r>
              <a:endParaRPr lang="en-US" dirty="0"/>
            </a:p>
          </p:txBody>
        </p:sp>
        <p:sp>
          <p:nvSpPr>
            <p:cNvPr id="9" name="TextBox 8"/>
            <p:cNvSpPr txBox="1"/>
            <p:nvPr/>
          </p:nvSpPr>
          <p:spPr>
            <a:xfrm>
              <a:off x="912744" y="1344303"/>
              <a:ext cx="262828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Initialize w and b randomly</a:t>
              </a:r>
            </a:p>
          </p:txBody>
        </p:sp>
        <mc:AlternateContent xmlns:mc="http://schemas.openxmlformats.org/markup-compatibility/2006" xmlns:a14="http://schemas.microsoft.com/office/drawing/2010/main">
          <mc:Choice Requires="a14">
            <p:sp>
              <p:nvSpPr>
                <p:cNvPr id="14" name="Rectangle 13"/>
                <p:cNvSpPr/>
                <p:nvPr/>
              </p:nvSpPr>
              <p:spPr>
                <a:xfrm>
                  <a:off x="2460856" y="2419283"/>
                  <a:ext cx="1397672" cy="267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460856" y="2419283"/>
                  <a:ext cx="1397672" cy="267243"/>
                </a:xfrm>
                <a:prstGeom prst="rect">
                  <a:avLst/>
                </a:prstGeom>
                <a:blipFill rotWithShape="0">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569136" y="2445924"/>
                  <a:ext cx="133453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569136" y="2445924"/>
                  <a:ext cx="1507977" cy="369332"/>
                </a:xfrm>
                <a:prstGeom prst="rect">
                  <a:avLst/>
                </a:prstGeom>
                <a:blipFill rotWithShape="0">
                  <a:blip r:embed="rId5"/>
                  <a:stretch>
                    <a:fillRect b="-13115"/>
                  </a:stretch>
                </a:blipFill>
              </p:spPr>
              <p:txBody>
                <a:bodyPr/>
                <a:lstStyle/>
                <a:p>
                  <a:r>
                    <a:rPr lang="en-US">
                      <a:noFill/>
                    </a:rPr>
                    <a:t> </a:t>
                  </a:r>
                </a:p>
              </p:txBody>
            </p:sp>
          </mc:Fallback>
        </mc:AlternateContent>
        <p:sp>
          <p:nvSpPr>
            <p:cNvPr id="15" name="TextBox 14"/>
            <p:cNvSpPr txBox="1"/>
            <p:nvPr/>
          </p:nvSpPr>
          <p:spPr>
            <a:xfrm>
              <a:off x="1243757" y="2445924"/>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Compute: </a:t>
              </a:r>
            </a:p>
          </p:txBody>
        </p:sp>
        <p:sp>
          <p:nvSpPr>
            <p:cNvPr id="22" name="TextBox 21"/>
            <p:cNvSpPr txBox="1"/>
            <p:nvPr/>
          </p:nvSpPr>
          <p:spPr>
            <a:xfrm>
              <a:off x="3990535" y="2445924"/>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a:solidFill>
                    <a:srgbClr val="000000"/>
                  </a:solidFill>
                  <a:latin typeface="Calibri"/>
                  <a:ea typeface="Calibri"/>
                  <a:cs typeface="Calibri"/>
                  <a:sym typeface="Calibri"/>
                </a:rPr>
                <a:t>and</a:t>
              </a:r>
            </a:p>
          </p:txBody>
        </p:sp>
        <p:sp>
          <p:nvSpPr>
            <p:cNvPr id="16" name="Rectangle 15"/>
            <p:cNvSpPr/>
            <p:nvPr/>
          </p:nvSpPr>
          <p:spPr>
            <a:xfrm>
              <a:off x="1197589" y="2921911"/>
              <a:ext cx="1119217" cy="338554"/>
            </a:xfrm>
            <a:prstGeom prst="rect">
              <a:avLst/>
            </a:prstGeom>
          </p:spPr>
          <p:txBody>
            <a:bodyPr wrap="none">
              <a:spAutoFit/>
            </a:bodyPr>
            <a:lstStyle/>
            <a:p>
              <a:r>
                <a:rPr lang="en-US" dirty="0">
                  <a:solidFill>
                    <a:srgbClr val="000000"/>
                  </a:solidFill>
                </a:rPr>
                <a:t>Update w:</a:t>
              </a:r>
              <a:endParaRPr lang="en-US" dirty="0"/>
            </a:p>
          </p:txBody>
        </p:sp>
        <p:sp>
          <p:nvSpPr>
            <p:cNvPr id="24" name="Rectangle 23"/>
            <p:cNvSpPr/>
            <p:nvPr/>
          </p:nvSpPr>
          <p:spPr>
            <a:xfrm>
              <a:off x="1191403" y="3368358"/>
              <a:ext cx="1080745" cy="338554"/>
            </a:xfrm>
            <a:prstGeom prst="rect">
              <a:avLst/>
            </a:prstGeom>
          </p:spPr>
          <p:txBody>
            <a:bodyPr wrap="none">
              <a:spAutoFit/>
            </a:bodyPr>
            <a:lstStyle/>
            <a:p>
              <a:r>
                <a:rPr lang="en-US" dirty="0">
                  <a:solidFill>
                    <a:srgbClr val="000000"/>
                  </a:solidFill>
                </a:rPr>
                <a:t>Update b:</a:t>
              </a:r>
              <a:endParaRPr lang="en-US" dirty="0"/>
            </a:p>
          </p:txBody>
        </p:sp>
        <mc:AlternateContent xmlns:mc="http://schemas.openxmlformats.org/markup-compatibility/2006" xmlns:a14="http://schemas.microsoft.com/office/drawing/2010/main">
          <mc:Choice Requires="a14">
            <p:sp>
              <p:nvSpPr>
                <p:cNvPr id="25" name="Rectangle 24"/>
                <p:cNvSpPr/>
                <p:nvPr/>
              </p:nvSpPr>
              <p:spPr>
                <a:xfrm>
                  <a:off x="1485714" y="2953582"/>
                  <a:ext cx="2992648" cy="267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𝑤</m:t>
                        </m:r>
                        <m:r>
                          <a:rPr lang="en-US" i="1" smtClean="0">
                            <a:latin typeface="Cambria Math" charset="0"/>
                          </a:rPr>
                          <m:t>=</m:t>
                        </m:r>
                        <m:r>
                          <a:rPr lang="en-US" i="1" smtClean="0">
                            <a:latin typeface="Cambria Math" charset="0"/>
                          </a:rPr>
                          <m:t>𝑤</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r>
                          <a:rPr lang="en-US" b="0" i="1" smtClean="0">
                            <a:solidFill>
                              <a:srgbClr val="000000"/>
                            </a:solidFill>
                            <a:latin typeface="Cambria Math" panose="02040503050406030204" pitchFamily="18" charset="0"/>
                            <a:ea typeface="Calibri"/>
                            <a:cs typeface="Calibri"/>
                            <a:sym typeface="Calibri"/>
                          </a:rPr>
                          <m:t> </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1485714" y="2953582"/>
                  <a:ext cx="2992648" cy="2672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2336278" y="3386485"/>
                  <a:ext cx="2561599" cy="267243"/>
                </a:xfrm>
                <a:prstGeom prst="rect">
                  <a:avLst/>
                </a:prstGeom>
              </p:spPr>
              <p:txBody>
                <a:bodyPr wrap="square">
                  <a:spAutoFit/>
                </a:bodyPr>
                <a:lstStyle/>
                <a:p>
                  <a14:m>
                    <m:oMath xmlns:m="http://schemas.openxmlformats.org/officeDocument/2006/math">
                      <m:r>
                        <a:rPr lang="en-US" i="1" smtClean="0">
                          <a:latin typeface="Cambria Math" charset="0"/>
                        </a:rPr>
                        <m:t>𝑏</m:t>
                      </m:r>
                      <m:r>
                        <a:rPr lang="en-US" i="1" smtClean="0">
                          <a:latin typeface="Cambria Math" charset="0"/>
                        </a:rPr>
                        <m:t>=</m:t>
                      </m:r>
                      <m:r>
                        <a:rPr lang="en-US" i="1" smtClean="0">
                          <a:latin typeface="Cambria Math" charset="0"/>
                        </a:rPr>
                        <m:t>𝑏</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oMath>
                  </a14:m>
                  <a:r>
                    <a:rPr lang="en-US" dirty="0" smtClean="0"/>
                    <a:t> </a:t>
                  </a:r>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2336278" y="3386485"/>
                  <a:ext cx="2561599" cy="267243"/>
                </a:xfrm>
                <a:prstGeom prst="rect">
                  <a:avLst/>
                </a:prstGeom>
                <a:blipFill rotWithShape="0">
                  <a:blip r:embed="rId7"/>
                  <a:stretch>
                    <a:fillRect/>
                  </a:stretch>
                </a:blipFill>
              </p:spPr>
              <p:txBody>
                <a:bodyPr/>
                <a:lstStyle/>
                <a:p>
                  <a:r>
                    <a:rPr lang="en-US">
                      <a:noFill/>
                    </a:rPr>
                    <a:t> </a:t>
                  </a:r>
                </a:p>
              </p:txBody>
            </p:sp>
          </mc:Fallback>
        </mc:AlternateContent>
        <p:sp>
          <p:nvSpPr>
            <p:cNvPr id="29" name="Rectangle 28"/>
            <p:cNvSpPr/>
            <p:nvPr/>
          </p:nvSpPr>
          <p:spPr>
            <a:xfrm>
              <a:off x="1243757" y="3878293"/>
              <a:ext cx="737702" cy="338554"/>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17" name="Rectangle 16"/>
                <p:cNvSpPr/>
                <p:nvPr/>
              </p:nvSpPr>
              <p:spPr>
                <a:xfrm>
                  <a:off x="1874988" y="3877982"/>
                  <a:ext cx="88120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874988" y="3877982"/>
                  <a:ext cx="951414" cy="369332"/>
                </a:xfrm>
                <a:prstGeom prst="rect">
                  <a:avLst/>
                </a:prstGeom>
                <a:blipFill rotWithShape="0">
                  <a:blip r:embed="rId8"/>
                  <a:stretch>
                    <a:fillRect b="-13115"/>
                  </a:stretch>
                </a:blipFill>
              </p:spPr>
              <p:txBody>
                <a:bodyPr/>
                <a:lstStyle/>
                <a:p>
                  <a:r>
                    <a:rPr lang="en-US">
                      <a:noFill/>
                    </a:rPr>
                    <a:t> </a:t>
                  </a:r>
                </a:p>
              </p:txBody>
            </p:sp>
          </mc:Fallback>
        </mc:AlternateContent>
        <p:sp>
          <p:nvSpPr>
            <p:cNvPr id="31" name="Rectangle 30"/>
            <p:cNvSpPr/>
            <p:nvPr/>
          </p:nvSpPr>
          <p:spPr>
            <a:xfrm>
              <a:off x="2865897" y="3855069"/>
              <a:ext cx="4728154" cy="338554"/>
            </a:xfrm>
            <a:prstGeom prst="rect">
              <a:avLst/>
            </a:prstGeom>
          </p:spPr>
          <p:txBody>
            <a:bodyPr wrap="none">
              <a:spAutoFit/>
            </a:bodyPr>
            <a:lstStyle/>
            <a:p>
              <a:r>
                <a:rPr lang="en-US" dirty="0">
                  <a:solidFill>
                    <a:srgbClr val="00B050"/>
                  </a:solidFill>
                </a:rPr>
                <a:t>// Useful to see if this is becoming smaller or not. </a:t>
              </a:r>
            </a:p>
          </p:txBody>
        </p:sp>
      </p:grpSp>
      <p:sp>
        <p:nvSpPr>
          <p:cNvPr id="21" name="TextBox 20"/>
          <p:cNvSpPr txBox="1"/>
          <p:nvPr/>
        </p:nvSpPr>
        <p:spPr>
          <a:xfrm>
            <a:off x="353033" y="2525689"/>
            <a:ext cx="139371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b="1" dirty="0">
                <a:solidFill>
                  <a:srgbClr val="0070C0"/>
                </a:solidFill>
                <a:latin typeface="Calibri"/>
                <a:ea typeface="Calibri"/>
                <a:cs typeface="Calibri"/>
                <a:sym typeface="Calibri"/>
              </a:rPr>
              <a:t>for </a:t>
            </a:r>
            <a:r>
              <a:rPr lang="en-US" sz="1800" b="1" dirty="0" smtClean="0">
                <a:solidFill>
                  <a:srgbClr val="0070C0"/>
                </a:solidFill>
                <a:latin typeface="Calibri"/>
                <a:ea typeface="Calibri"/>
                <a:cs typeface="Calibri"/>
                <a:sym typeface="Calibri"/>
              </a:rPr>
              <a:t> </a:t>
            </a:r>
            <a:r>
              <a:rPr lang="en-US" sz="1800" b="1" dirty="0" err="1" smtClean="0">
                <a:solidFill>
                  <a:srgbClr val="0070C0"/>
                </a:solidFill>
                <a:latin typeface="Calibri"/>
                <a:ea typeface="Calibri"/>
                <a:cs typeface="Calibri"/>
                <a:sym typeface="Calibri"/>
              </a:rPr>
              <a:t>i</a:t>
            </a:r>
            <a:r>
              <a:rPr lang="en-US" dirty="0" smtClean="0">
                <a:solidFill>
                  <a:srgbClr val="000000"/>
                </a:solidFill>
              </a:rPr>
              <a:t>=1…n </a:t>
            </a:r>
            <a:r>
              <a:rPr lang="en-US" b="1" dirty="0">
                <a:solidFill>
                  <a:srgbClr val="0070C0"/>
                </a:solidFill>
              </a:rPr>
              <a:t>do</a:t>
            </a:r>
            <a:endParaRPr lang="en-US" sz="1800" b="1" dirty="0">
              <a:solidFill>
                <a:srgbClr val="0070C0"/>
              </a:solidFill>
              <a:sym typeface="Calibri"/>
            </a:endParaRPr>
          </a:p>
        </p:txBody>
      </p:sp>
      <mc:AlternateContent xmlns:mc="http://schemas.openxmlformats.org/markup-compatibility/2006" xmlns:a14="http://schemas.microsoft.com/office/drawing/2010/main">
        <mc:Choice Requires="a14">
          <p:sp>
            <p:nvSpPr>
              <p:cNvPr id="23" name="Rectangle 22"/>
              <p:cNvSpPr/>
              <p:nvPr/>
            </p:nvSpPr>
            <p:spPr>
              <a:xfrm>
                <a:off x="2835331" y="3749796"/>
                <a:ext cx="1578585"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2835331" y="3749796"/>
                <a:ext cx="1578585" cy="338554"/>
              </a:xfrm>
              <a:prstGeom prst="rect">
                <a:avLst/>
              </a:prstGeom>
              <a:blipFill rotWithShape="0">
                <a:blip r:embed="rId9"/>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2705885" y="4300979"/>
                <a:ext cx="1507273" cy="4288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2705885" y="4300979"/>
                <a:ext cx="1507273" cy="428893"/>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4595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p:cNvSpPr>
          <p:nvPr>
            <p:ph type="sldNum" sz="quarter" idx="4294967295"/>
          </p:nvPr>
        </p:nvSpPr>
        <p:spPr>
          <a:xfrm>
            <a:off x="6912392" y="5710927"/>
            <a:ext cx="2133601" cy="281941"/>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300">
                <a:solidFill>
                  <a:srgbClr val="FFFFFF"/>
                </a:solidFill>
              </a:rPr>
              <a:t>393</a:t>
            </a:fld>
            <a:endParaRPr sz="1300">
              <a:solidFill>
                <a:srgbClr val="FFFFFF"/>
              </a:solidFill>
            </a:endParaRPr>
          </a:p>
        </p:txBody>
      </p:sp>
      <p:grpSp>
        <p:nvGrpSpPr>
          <p:cNvPr id="18" name="Group 17"/>
          <p:cNvGrpSpPr/>
          <p:nvPr/>
        </p:nvGrpSpPr>
        <p:grpSpPr>
          <a:xfrm>
            <a:off x="228601" y="1415908"/>
            <a:ext cx="8226068" cy="5061092"/>
            <a:chOff x="917931" y="1118989"/>
            <a:chExt cx="6676120" cy="3808696"/>
          </a:xfrm>
        </p:grpSpPr>
        <mc:AlternateContent xmlns:mc="http://schemas.openxmlformats.org/markup-compatibility/2006" xmlns:a14="http://schemas.microsoft.com/office/drawing/2010/main">
          <mc:Choice Requires="a14">
            <p:sp>
              <p:nvSpPr>
                <p:cNvPr id="4" name="TextBox 3"/>
                <p:cNvSpPr txBox="1"/>
                <p:nvPr/>
              </p:nvSpPr>
              <p:spPr>
                <a:xfrm>
                  <a:off x="917931" y="1118989"/>
                  <a:ext cx="920124"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defTabSz="457200" fontAlgn="auto" latinLnBrk="1" hangingPunct="0">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l-GR" sz="1800" i="1" smtClean="0">
                            <a:solidFill>
                              <a:srgbClr val="000000"/>
                            </a:solidFill>
                            <a:latin typeface="Cambria Math" charset="0"/>
                            <a:ea typeface="Calibri"/>
                            <a:cs typeface="Calibri"/>
                            <a:sym typeface="Calibri"/>
                          </a:rPr>
                          <m:t>α</m:t>
                        </m:r>
                        <m:r>
                          <a:rPr lang="en-US" sz="1800" i="1">
                            <a:solidFill>
                              <a:srgbClr val="000000"/>
                            </a:solidFill>
                            <a:latin typeface="Cambria Math" charset="0"/>
                            <a:ea typeface="Calibri"/>
                            <a:cs typeface="Calibri"/>
                            <a:sym typeface="Calibri"/>
                          </a:rPr>
                          <m:t>=0.01</m:t>
                        </m:r>
                      </m:oMath>
                    </m:oMathPara>
                  </a14:m>
                  <a:endParaRPr lang="en-US" sz="1800" dirty="0">
                    <a:solidFill>
                      <a:srgbClr val="000000"/>
                    </a:solidFill>
                    <a:latin typeface="Calibri"/>
                    <a:ea typeface="Calibri"/>
                    <a:cs typeface="Calibri"/>
                    <a:sym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17931" y="1118989"/>
                  <a:ext cx="920124" cy="276999"/>
                </a:xfrm>
                <a:prstGeom prst="rect">
                  <a:avLst/>
                </a:prstGeom>
                <a:blipFill rotWithShape="0">
                  <a:blip r:embed="rId2"/>
                  <a:stretch>
                    <a:fillRect/>
                  </a:stretch>
                </a:blipFill>
                <a:ln w="12700" cap="flat">
                  <a:noFill/>
                  <a:miter lim="400000"/>
                </a:ln>
                <a:effectLst/>
              </p:spPr>
              <p:txBody>
                <a:bodyPr/>
                <a:lstStyle/>
                <a:p>
                  <a:r>
                    <a:rPr lang="en-US">
                      <a:noFill/>
                    </a:rPr>
                    <a:t> </a:t>
                  </a:r>
                </a:p>
              </p:txBody>
            </p:sp>
          </mc:Fallback>
        </mc:AlternateContent>
        <p:sp>
          <p:nvSpPr>
            <p:cNvPr id="7" name="TextBox 6"/>
            <p:cNvSpPr txBox="1"/>
            <p:nvPr/>
          </p:nvSpPr>
          <p:spPr>
            <a:xfrm>
              <a:off x="938125" y="1827132"/>
              <a:ext cx="195155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b="1" dirty="0">
                  <a:solidFill>
                    <a:srgbClr val="0070C0"/>
                  </a:solidFill>
                  <a:latin typeface="Calibri"/>
                  <a:ea typeface="Calibri"/>
                  <a:cs typeface="Calibri"/>
                  <a:sym typeface="Calibri"/>
                </a:rPr>
                <a:t>for </a:t>
              </a:r>
              <a:r>
                <a:rPr lang="en-US" dirty="0" smtClean="0">
                  <a:solidFill>
                    <a:srgbClr val="000000"/>
                  </a:solidFill>
                </a:rPr>
                <a:t> </a:t>
              </a:r>
              <a:r>
                <a:rPr lang="en-US" dirty="0" err="1">
                  <a:solidFill>
                    <a:srgbClr val="000000"/>
                  </a:solidFill>
                </a:rPr>
                <a:t>num_epochs</a:t>
              </a:r>
              <a:r>
                <a:rPr lang="en-US" dirty="0">
                  <a:solidFill>
                    <a:srgbClr val="000000"/>
                  </a:solidFill>
                </a:rPr>
                <a:t> </a:t>
              </a:r>
              <a:r>
                <a:rPr lang="en-US" b="1" dirty="0">
                  <a:solidFill>
                    <a:srgbClr val="0070C0"/>
                  </a:solidFill>
                </a:rPr>
                <a:t>do</a:t>
              </a:r>
              <a:endParaRPr lang="en-US" sz="1800" b="1" dirty="0">
                <a:solidFill>
                  <a:srgbClr val="0070C0"/>
                </a:solidFill>
                <a:sym typeface="Calibri"/>
              </a:endParaRPr>
            </a:p>
          </p:txBody>
        </p:sp>
        <p:sp>
          <p:nvSpPr>
            <p:cNvPr id="8" name="Rectangle 7"/>
            <p:cNvSpPr/>
            <p:nvPr/>
          </p:nvSpPr>
          <p:spPr>
            <a:xfrm>
              <a:off x="917931" y="4589131"/>
              <a:ext cx="567784" cy="338554"/>
            </a:xfrm>
            <a:prstGeom prst="rect">
              <a:avLst/>
            </a:prstGeom>
          </p:spPr>
          <p:txBody>
            <a:bodyPr wrap="none">
              <a:spAutoFit/>
            </a:bodyPr>
            <a:lstStyle/>
            <a:p>
              <a:r>
                <a:rPr lang="en-US" b="1" dirty="0">
                  <a:solidFill>
                    <a:srgbClr val="0070C0"/>
                  </a:solidFill>
                </a:rPr>
                <a:t>end</a:t>
              </a:r>
              <a:endParaRPr lang="en-US" dirty="0"/>
            </a:p>
          </p:txBody>
        </p:sp>
        <p:sp>
          <p:nvSpPr>
            <p:cNvPr id="9" name="TextBox 8"/>
            <p:cNvSpPr txBox="1"/>
            <p:nvPr/>
          </p:nvSpPr>
          <p:spPr>
            <a:xfrm>
              <a:off x="917931" y="1539618"/>
              <a:ext cx="262828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Initialize w and </a:t>
              </a:r>
              <a:r>
                <a:rPr lang="en-US" sz="1800">
                  <a:solidFill>
                    <a:srgbClr val="000000"/>
                  </a:solidFill>
                  <a:latin typeface="Calibri"/>
                  <a:ea typeface="Calibri"/>
                  <a:cs typeface="Calibri"/>
                  <a:sym typeface="Calibri"/>
                </a:rPr>
                <a:t>b randomly</a:t>
              </a:r>
            </a:p>
          </p:txBody>
        </p:sp>
        <mc:AlternateContent xmlns:mc="http://schemas.openxmlformats.org/markup-compatibility/2006" xmlns:a14="http://schemas.microsoft.com/office/drawing/2010/main">
          <mc:Choice Requires="a14">
            <p:sp>
              <p:nvSpPr>
                <p:cNvPr id="14" name="Rectangle 13"/>
                <p:cNvSpPr/>
                <p:nvPr/>
              </p:nvSpPr>
              <p:spPr>
                <a:xfrm>
                  <a:off x="2283486" y="2364157"/>
                  <a:ext cx="133517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𝑑𝑙</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283486" y="2364157"/>
                  <a:ext cx="1335174"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403734" y="2360772"/>
                  <a:ext cx="129195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𝑑𝑙</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403734" y="2360772"/>
                  <a:ext cx="1291957" cy="338554"/>
                </a:xfrm>
                <a:prstGeom prst="rect">
                  <a:avLst/>
                </a:prstGeom>
                <a:blipFill rotWithShape="0">
                  <a:blip r:embed="rId4"/>
                  <a:stretch>
                    <a:fillRect/>
                  </a:stretch>
                </a:blipFill>
              </p:spPr>
              <p:txBody>
                <a:bodyPr/>
                <a:lstStyle/>
                <a:p>
                  <a:r>
                    <a:rPr lang="en-US">
                      <a:noFill/>
                    </a:rPr>
                    <a:t> </a:t>
                  </a:r>
                </a:p>
              </p:txBody>
            </p:sp>
          </mc:Fallback>
        </mc:AlternateContent>
        <p:sp>
          <p:nvSpPr>
            <p:cNvPr id="15" name="TextBox 14"/>
            <p:cNvSpPr txBox="1"/>
            <p:nvPr/>
          </p:nvSpPr>
          <p:spPr>
            <a:xfrm>
              <a:off x="1241313" y="2405409"/>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Compute: </a:t>
              </a:r>
            </a:p>
          </p:txBody>
        </p:sp>
        <p:sp>
          <p:nvSpPr>
            <p:cNvPr id="22" name="TextBox 21"/>
            <p:cNvSpPr txBox="1"/>
            <p:nvPr/>
          </p:nvSpPr>
          <p:spPr>
            <a:xfrm>
              <a:off x="3825132" y="2360772"/>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a:solidFill>
                    <a:srgbClr val="000000"/>
                  </a:solidFill>
                  <a:latin typeface="Calibri"/>
                  <a:ea typeface="Calibri"/>
                  <a:cs typeface="Calibri"/>
                  <a:sym typeface="Calibri"/>
                </a:rPr>
                <a:t>and</a:t>
              </a:r>
            </a:p>
          </p:txBody>
        </p:sp>
        <p:sp>
          <p:nvSpPr>
            <p:cNvPr id="16" name="Rectangle 15"/>
            <p:cNvSpPr/>
            <p:nvPr/>
          </p:nvSpPr>
          <p:spPr>
            <a:xfrm>
              <a:off x="1202694" y="2770889"/>
              <a:ext cx="1119217" cy="338554"/>
            </a:xfrm>
            <a:prstGeom prst="rect">
              <a:avLst/>
            </a:prstGeom>
          </p:spPr>
          <p:txBody>
            <a:bodyPr wrap="none">
              <a:spAutoFit/>
            </a:bodyPr>
            <a:lstStyle/>
            <a:p>
              <a:r>
                <a:rPr lang="en-US" dirty="0">
                  <a:solidFill>
                    <a:srgbClr val="000000"/>
                  </a:solidFill>
                </a:rPr>
                <a:t>Update w:</a:t>
              </a:r>
              <a:endParaRPr lang="en-US" dirty="0"/>
            </a:p>
          </p:txBody>
        </p:sp>
        <p:sp>
          <p:nvSpPr>
            <p:cNvPr id="24" name="Rectangle 23"/>
            <p:cNvSpPr/>
            <p:nvPr/>
          </p:nvSpPr>
          <p:spPr>
            <a:xfrm>
              <a:off x="1191403" y="3459798"/>
              <a:ext cx="1080745" cy="338554"/>
            </a:xfrm>
            <a:prstGeom prst="rect">
              <a:avLst/>
            </a:prstGeom>
          </p:spPr>
          <p:txBody>
            <a:bodyPr wrap="none">
              <a:spAutoFit/>
            </a:bodyPr>
            <a:lstStyle/>
            <a:p>
              <a:r>
                <a:rPr lang="en-US" dirty="0">
                  <a:solidFill>
                    <a:srgbClr val="000000"/>
                  </a:solidFill>
                </a:rPr>
                <a:t>Update b:</a:t>
              </a:r>
              <a:endParaRPr lang="en-US" dirty="0"/>
            </a:p>
          </p:txBody>
        </p:sp>
        <p:sp>
          <p:nvSpPr>
            <p:cNvPr id="29" name="Rectangle 28"/>
            <p:cNvSpPr/>
            <p:nvPr/>
          </p:nvSpPr>
          <p:spPr>
            <a:xfrm>
              <a:off x="1243757" y="3878293"/>
              <a:ext cx="737702" cy="338554"/>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17" name="Rectangle 16"/>
                <p:cNvSpPr/>
                <p:nvPr/>
              </p:nvSpPr>
              <p:spPr>
                <a:xfrm>
                  <a:off x="1874988" y="3877982"/>
                  <a:ext cx="83862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𝑙</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874988" y="3877982"/>
                  <a:ext cx="902683" cy="369332"/>
                </a:xfrm>
                <a:prstGeom prst="rect">
                  <a:avLst/>
                </a:prstGeom>
                <a:blipFill rotWithShape="0">
                  <a:blip r:embed="rId8"/>
                  <a:stretch>
                    <a:fillRect b="-13115"/>
                  </a:stretch>
                </a:blipFill>
              </p:spPr>
              <p:txBody>
                <a:bodyPr/>
                <a:lstStyle/>
                <a:p>
                  <a:r>
                    <a:rPr lang="en-US">
                      <a:noFill/>
                    </a:rPr>
                    <a:t> </a:t>
                  </a:r>
                </a:p>
              </p:txBody>
            </p:sp>
          </mc:Fallback>
        </mc:AlternateContent>
        <p:sp>
          <p:nvSpPr>
            <p:cNvPr id="31" name="Rectangle 30"/>
            <p:cNvSpPr/>
            <p:nvPr/>
          </p:nvSpPr>
          <p:spPr>
            <a:xfrm>
              <a:off x="2865897" y="3855069"/>
              <a:ext cx="4728154" cy="338554"/>
            </a:xfrm>
            <a:prstGeom prst="rect">
              <a:avLst/>
            </a:prstGeom>
          </p:spPr>
          <p:txBody>
            <a:bodyPr wrap="none">
              <a:spAutoFit/>
            </a:bodyPr>
            <a:lstStyle/>
            <a:p>
              <a:r>
                <a:rPr lang="en-US" dirty="0">
                  <a:solidFill>
                    <a:srgbClr val="00B050"/>
                  </a:solidFill>
                </a:rPr>
                <a:t>// Useful to see if this is becoming smaller or not. </a:t>
              </a:r>
            </a:p>
          </p:txBody>
        </p:sp>
      </p:grpSp>
      <p:sp>
        <p:nvSpPr>
          <p:cNvPr id="30" name="Rectangle 29"/>
          <p:cNvSpPr/>
          <p:nvPr/>
        </p:nvSpPr>
        <p:spPr>
          <a:xfrm>
            <a:off x="391164" y="5713519"/>
            <a:ext cx="567784" cy="338554"/>
          </a:xfrm>
          <a:prstGeom prst="rect">
            <a:avLst/>
          </a:prstGeom>
        </p:spPr>
        <p:txBody>
          <a:bodyPr wrap="none">
            <a:spAutoFit/>
          </a:bodyPr>
          <a:lstStyle/>
          <a:p>
            <a:r>
              <a:rPr lang="en-US" b="1" dirty="0">
                <a:solidFill>
                  <a:srgbClr val="0070C0"/>
                </a:solidFill>
              </a:rPr>
              <a:t>end</a:t>
            </a:r>
            <a:endParaRPr lang="en-US" dirty="0"/>
          </a:p>
        </p:txBody>
      </p:sp>
      <p:sp>
        <p:nvSpPr>
          <p:cNvPr id="32" name="TextBox 31"/>
          <p:cNvSpPr txBox="1"/>
          <p:nvPr/>
        </p:nvSpPr>
        <p:spPr>
          <a:xfrm>
            <a:off x="386565" y="2622676"/>
            <a:ext cx="263443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b="1" dirty="0">
                <a:solidFill>
                  <a:srgbClr val="0070C0"/>
                </a:solidFill>
                <a:latin typeface="Calibri"/>
                <a:ea typeface="Calibri"/>
                <a:cs typeface="Calibri"/>
                <a:sym typeface="Calibri"/>
              </a:rPr>
              <a:t>for </a:t>
            </a:r>
            <a:r>
              <a:rPr lang="en-US" dirty="0" err="1" smtClean="0">
                <a:solidFill>
                  <a:srgbClr val="000000"/>
                </a:solidFill>
              </a:rPr>
              <a:t>num_batches</a:t>
            </a:r>
            <a:r>
              <a:rPr lang="en-US" dirty="0" smtClean="0">
                <a:solidFill>
                  <a:srgbClr val="000000"/>
                </a:solidFill>
              </a:rPr>
              <a:t> t=1…T </a:t>
            </a:r>
            <a:r>
              <a:rPr lang="en-US" b="1" dirty="0">
                <a:solidFill>
                  <a:srgbClr val="0070C0"/>
                </a:solidFill>
              </a:rPr>
              <a:t>do</a:t>
            </a:r>
            <a:endParaRPr lang="en-US" sz="1800" b="1" dirty="0">
              <a:solidFill>
                <a:srgbClr val="0070C0"/>
              </a:solidFill>
              <a:sym typeface="Calibri"/>
            </a:endParaRPr>
          </a:p>
        </p:txBody>
      </p:sp>
      <p:sp>
        <p:nvSpPr>
          <p:cNvPr id="23" name="Shape 28"/>
          <p:cNvSpPr/>
          <p:nvPr/>
        </p:nvSpPr>
        <p:spPr>
          <a:xfrm>
            <a:off x="82101" y="542094"/>
            <a:ext cx="7924800" cy="584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ctr">
              <a:defRPr sz="3200">
                <a:solidFill>
                  <a:srgbClr val="215380"/>
                </a:solidFill>
                <a:latin typeface="+mn-lt"/>
                <a:ea typeface="+mn-ea"/>
                <a:cs typeface="+mn-cs"/>
                <a:sym typeface="Helvetica"/>
              </a:defRPr>
            </a:lvl1pPr>
          </a:lstStyle>
          <a:p>
            <a:pPr lvl="0" algn="l">
              <a:defRPr sz="1800">
                <a:solidFill>
                  <a:srgbClr val="000000"/>
                </a:solidFill>
              </a:defRPr>
            </a:pPr>
            <a:r>
              <a:rPr lang="en-US" sz="4400" dirty="0" smtClean="0">
                <a:solidFill>
                  <a:schemeClr val="tx1"/>
                </a:solidFill>
                <a:latin typeface="+mj-lt"/>
                <a:ea typeface="+mj-ea"/>
                <a:cs typeface="+mj-cs"/>
              </a:rPr>
              <a:t>Mini-batch Gradient Descent</a:t>
            </a:r>
            <a:endParaRPr sz="4400" dirty="0">
              <a:solidFill>
                <a:schemeClr val="tx1"/>
              </a:solidFill>
              <a:latin typeface="+mj-lt"/>
              <a:ea typeface="+mj-ea"/>
              <a:cs typeface="+mj-cs"/>
            </a:endParaRPr>
          </a:p>
        </p:txBody>
      </p:sp>
      <mc:AlternateContent xmlns:mc="http://schemas.openxmlformats.org/markup-compatibility/2006" xmlns:a14="http://schemas.microsoft.com/office/drawing/2010/main">
        <mc:Choice Requires="a14">
          <p:sp>
            <p:nvSpPr>
              <p:cNvPr id="33" name="Rectangle 32"/>
              <p:cNvSpPr/>
              <p:nvPr/>
            </p:nvSpPr>
            <p:spPr>
              <a:xfrm>
                <a:off x="2028986" y="3418573"/>
                <a:ext cx="3380013" cy="7634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𝑤</m:t>
                      </m:r>
                      <m:r>
                        <a:rPr lang="en-US" i="1" smtClean="0">
                          <a:latin typeface="Cambria Math" charset="0"/>
                        </a:rPr>
                        <m:t>=</m:t>
                      </m:r>
                      <m:r>
                        <a:rPr lang="en-US" i="1" smtClean="0">
                          <a:latin typeface="Cambria Math" charset="0"/>
                        </a:rPr>
                        <m:t>𝑤</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r>
                        <a:rPr lang="en-US" b="1" i="1" smtClean="0">
                          <a:solidFill>
                            <a:srgbClr val="000000"/>
                          </a:solidFill>
                          <a:latin typeface="Cambria Math" panose="02040503050406030204" pitchFamily="18" charset="0"/>
                          <a:ea typeface="Calibri"/>
                          <a:cs typeface="Calibri"/>
                          <a:sym typeface="Calibri"/>
                        </a:rPr>
                        <m:t> </m:t>
                      </m:r>
                      <m:nary>
                        <m:naryPr>
                          <m:chr m:val="∑"/>
                          <m:ctrlPr>
                            <a:rPr lang="en-US" b="1" i="1" smtClean="0">
                              <a:solidFill>
                                <a:srgbClr val="000000"/>
                              </a:solidFill>
                              <a:latin typeface="Cambria Math" panose="02040503050406030204" pitchFamily="18" charset="0"/>
                              <a:cs typeface="Calibri"/>
                              <a:sym typeface="Calibri"/>
                            </a:rPr>
                          </m:ctrlPr>
                        </m:naryPr>
                        <m:sub>
                          <m:r>
                            <m:rPr>
                              <m:brk m:alnAt="23"/>
                            </m:rPr>
                            <a:rPr lang="en-US" b="1" i="1" smtClean="0">
                              <a:solidFill>
                                <a:srgbClr val="000000"/>
                              </a:solidFill>
                              <a:latin typeface="Cambria Math" panose="02040503050406030204" pitchFamily="18" charset="0"/>
                              <a:cs typeface="Calibri"/>
                              <a:sym typeface="Calibri"/>
                            </a:rPr>
                            <m:t>𝒊</m:t>
                          </m:r>
                          <m:r>
                            <a:rPr lang="en-US" b="1" i="1" smtClean="0">
                              <a:solidFill>
                                <a:srgbClr val="000000"/>
                              </a:solidFill>
                              <a:latin typeface="Cambria Math" panose="02040503050406030204" pitchFamily="18" charset="0"/>
                              <a:cs typeface="Calibri"/>
                              <a:sym typeface="Calibri"/>
                            </a:rPr>
                            <m:t>=</m:t>
                          </m:r>
                          <m:r>
                            <a:rPr lang="en-US" b="1" i="1" smtClean="0">
                              <a:solidFill>
                                <a:srgbClr val="000000"/>
                              </a:solidFill>
                              <a:latin typeface="Cambria Math" panose="02040503050406030204" pitchFamily="18" charset="0"/>
                              <a:cs typeface="Calibri"/>
                              <a:sym typeface="Calibri"/>
                            </a:rPr>
                            <m:t>𝟏</m:t>
                          </m:r>
                        </m:sub>
                        <m:sup>
                          <m:r>
                            <a:rPr lang="en-US" b="1" i="1" smtClean="0">
                              <a:solidFill>
                                <a:srgbClr val="000000"/>
                              </a:solidFill>
                              <a:latin typeface="Cambria Math" panose="02040503050406030204" pitchFamily="18" charset="0"/>
                              <a:cs typeface="Calibri"/>
                              <a:sym typeface="Calibri"/>
                            </a:rPr>
                            <m:t>𝒎</m:t>
                          </m:r>
                        </m:sup>
                        <m:e>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r>
                            <m:rPr>
                              <m:nor/>
                            </m:rPr>
                            <a:rPr lang="en-US" dirty="0"/>
                            <m:t> </m:t>
                          </m:r>
                        </m:e>
                      </m:nary>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2028986" y="3418573"/>
                <a:ext cx="3380013" cy="76341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2275524" y="4160300"/>
                <a:ext cx="2893169"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𝑏</m:t>
                      </m:r>
                      <m:r>
                        <a:rPr lang="en-US" i="1" smtClean="0">
                          <a:latin typeface="Cambria Math" charset="0"/>
                        </a:rPr>
                        <m:t>=</m:t>
                      </m:r>
                      <m:r>
                        <a:rPr lang="en-US" i="1" smtClean="0">
                          <a:latin typeface="Cambria Math" charset="0"/>
                        </a:rPr>
                        <m:t>𝑏</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nary>
                        <m:naryPr>
                          <m:chr m:val="∑"/>
                          <m:ctrlPr>
                            <a:rPr lang="en-US" b="1" i="1" smtClean="0">
                              <a:solidFill>
                                <a:srgbClr val="0070C0"/>
                              </a:solidFill>
                              <a:latin typeface="Cambria Math" panose="02040503050406030204" pitchFamily="18" charset="0"/>
                              <a:ea typeface="Calibri"/>
                              <a:cs typeface="Calibri"/>
                              <a:sym typeface="Calibri"/>
                            </a:rPr>
                          </m:ctrlPr>
                        </m:naryPr>
                        <m:sub>
                          <m:r>
                            <m:rPr>
                              <m:brk m:alnAt="23"/>
                            </m:rPr>
                            <a:rPr lang="en-US" b="0" i="1" smtClean="0">
                              <a:solidFill>
                                <a:srgbClr val="0070C0"/>
                              </a:solidFill>
                              <a:latin typeface="Cambria Math" panose="02040503050406030204" pitchFamily="18" charset="0"/>
                              <a:ea typeface="Calibri"/>
                              <a:cs typeface="Calibri"/>
                              <a:sym typeface="Calibri"/>
                            </a:rPr>
                            <m:t>𝑖</m:t>
                          </m:r>
                          <m:r>
                            <a:rPr lang="en-US" b="0" i="1" smtClean="0">
                              <a:solidFill>
                                <a:srgbClr val="0070C0"/>
                              </a:solidFill>
                              <a:latin typeface="Cambria Math" panose="02040503050406030204" pitchFamily="18" charset="0"/>
                              <a:ea typeface="Calibri"/>
                              <a:cs typeface="Calibri"/>
                              <a:sym typeface="Calibri"/>
                            </a:rPr>
                            <m:t>=1</m:t>
                          </m:r>
                        </m:sub>
                        <m:sup>
                          <m:r>
                            <a:rPr lang="en-US" b="0" i="1" smtClean="0">
                              <a:solidFill>
                                <a:srgbClr val="000000"/>
                              </a:solidFill>
                              <a:latin typeface="Cambria Math" panose="02040503050406030204" pitchFamily="18" charset="0"/>
                              <a:ea typeface="Calibri"/>
                              <a:cs typeface="Calibri"/>
                              <a:sym typeface="Calibri"/>
                            </a:rPr>
                            <m:t>𝑚</m:t>
                          </m:r>
                        </m:sup>
                        <m:e>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r>
                            <m:rPr>
                              <m:nor/>
                            </m:rPr>
                            <a:rPr lang="en-US" dirty="0"/>
                            <m:t> </m:t>
                          </m:r>
                        </m:e>
                      </m:nary>
                    </m:oMath>
                  </m:oMathPara>
                </a14:m>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2275524" y="4160300"/>
                <a:ext cx="2893169" cy="76450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223288" y="1748581"/>
                <a:ext cx="3398751"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defTabSz="457200" fontAlgn="auto" latinLnBrk="1" hangingPunct="0">
                  <a:spcBef>
                    <a:spcPts val="0"/>
                  </a:spcBef>
                  <a:spcAft>
                    <a:spcPts val="0"/>
                  </a:spcAft>
                </a:pPr>
                <a14:m>
                  <m:oMath xmlns:m="http://schemas.openxmlformats.org/officeDocument/2006/math">
                    <m:r>
                      <a:rPr lang="en-US" sz="1800" b="0" i="1" smtClean="0">
                        <a:solidFill>
                          <a:srgbClr val="000000"/>
                        </a:solidFill>
                        <a:latin typeface="Cambria Math" panose="02040503050406030204" pitchFamily="18" charset="0"/>
                        <a:ea typeface="Calibri"/>
                        <a:cs typeface="Calibri"/>
                        <a:sym typeface="Calibri"/>
                      </a:rPr>
                      <m:t> </m:t>
                    </m:r>
                    <m:r>
                      <m:rPr>
                        <m:sty m:val="p"/>
                      </m:rPr>
                      <a:rPr lang="en-US" sz="1800" i="1" smtClean="0">
                        <a:solidFill>
                          <a:srgbClr val="000000"/>
                        </a:solidFill>
                        <a:latin typeface="Cambria Math" panose="02040503050406030204" pitchFamily="18" charset="0"/>
                        <a:ea typeface="Calibri"/>
                        <a:cs typeface="Calibri"/>
                        <a:sym typeface="Calibri"/>
                      </a:rPr>
                      <m:t>e</m:t>
                    </m:r>
                    <m:r>
                      <a:rPr lang="en-US" sz="1800" b="0" i="1" smtClean="0">
                        <a:solidFill>
                          <a:srgbClr val="000000"/>
                        </a:solidFill>
                        <a:latin typeface="Cambria Math" panose="02040503050406030204" pitchFamily="18" charset="0"/>
                        <a:ea typeface="Calibri"/>
                        <a:cs typeface="Calibri"/>
                        <a:sym typeface="Calibri"/>
                      </a:rPr>
                      <m:t>𝑎𝑐h</m:t>
                    </m:r>
                    <m:r>
                      <a:rPr lang="en-US" sz="1800" b="0" i="1" smtClean="0">
                        <a:solidFill>
                          <a:srgbClr val="000000"/>
                        </a:solidFill>
                        <a:latin typeface="Cambria Math" panose="02040503050406030204" pitchFamily="18" charset="0"/>
                        <a:ea typeface="Calibri"/>
                        <a:cs typeface="Calibri"/>
                        <a:sym typeface="Calibri"/>
                      </a:rPr>
                      <m:t> </m:t>
                    </m:r>
                    <m:r>
                      <a:rPr lang="en-US" sz="1800" b="0" i="1" smtClean="0">
                        <a:solidFill>
                          <a:srgbClr val="000000"/>
                        </a:solidFill>
                        <a:latin typeface="Cambria Math" panose="02040503050406030204" pitchFamily="18" charset="0"/>
                        <a:ea typeface="Calibri"/>
                        <a:cs typeface="Calibri"/>
                        <a:sym typeface="Calibri"/>
                      </a:rPr>
                      <m:t>𝑏𝑎𝑡𝑐h</m:t>
                    </m:r>
                    <m:r>
                      <a:rPr lang="en-US" sz="1800" b="0" i="1" smtClean="0">
                        <a:solidFill>
                          <a:srgbClr val="000000"/>
                        </a:solidFill>
                        <a:latin typeface="Cambria Math" panose="02040503050406030204" pitchFamily="18" charset="0"/>
                        <a:ea typeface="Calibri"/>
                        <a:cs typeface="Calibri"/>
                        <a:sym typeface="Calibri"/>
                      </a:rPr>
                      <m:t> =</m:t>
                    </m:r>
                  </m:oMath>
                </a14:m>
                <a:r>
                  <a:rPr lang="en-US" sz="1800" dirty="0" smtClean="0">
                    <a:solidFill>
                      <a:srgbClr val="000000"/>
                    </a:solidFill>
                    <a:latin typeface="Calibri"/>
                    <a:ea typeface="Calibri"/>
                    <a:cs typeface="Calibri"/>
                    <a:sym typeface="Calibri"/>
                  </a:rPr>
                  <a:t> m training examples</a:t>
                </a:r>
                <a:endParaRPr lang="en-US" sz="1800" dirty="0">
                  <a:solidFill>
                    <a:srgbClr val="000000"/>
                  </a:solidFill>
                  <a:latin typeface="Calibri"/>
                  <a:ea typeface="Calibri"/>
                  <a:cs typeface="Calibri"/>
                  <a:sym typeface="Calibri"/>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223288" y="1748581"/>
                <a:ext cx="3398751" cy="276999"/>
              </a:xfrm>
              <a:prstGeom prst="rect">
                <a:avLst/>
              </a:prstGeom>
              <a:blipFill rotWithShape="0">
                <a:blip r:embed="rId11"/>
                <a:stretch>
                  <a:fillRect l="-359" t="-28889" r="-3411" b="-51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391274580"/>
      </p:ext>
    </p:extLst>
  </p:cSld>
  <p:clrMapOvr>
    <a:masterClrMapping/>
  </p:clrMapOvr>
  <p:transition spd="med"/>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Summary</a:t>
            </a:r>
            <a:endParaRPr lang="en-US" dirty="0"/>
          </a:p>
        </p:txBody>
      </p:sp>
      <p:sp>
        <p:nvSpPr>
          <p:cNvPr id="3" name="Rectangle 2"/>
          <p:cNvSpPr/>
          <p:nvPr/>
        </p:nvSpPr>
        <p:spPr>
          <a:xfrm>
            <a:off x="76200" y="1304365"/>
            <a:ext cx="8471647" cy="563231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555555"/>
                </a:solidFill>
                <a:latin typeface="Arial" panose="020B0604020202020204" pitchFamily="34" charset="0"/>
                <a:cs typeface="Arial" panose="020B0604020202020204" pitchFamily="34" charset="0"/>
              </a:rPr>
              <a:t>Optimization is a big part of machine learning</a:t>
            </a:r>
            <a:r>
              <a:rPr lang="en-US" sz="2400" dirty="0" smtClean="0">
                <a:solidFill>
                  <a:srgbClr val="555555"/>
                </a:solidFill>
                <a:latin typeface="Arial" panose="020B0604020202020204" pitchFamily="34" charset="0"/>
                <a:cs typeface="Arial" panose="020B0604020202020204" pitchFamily="34" charset="0"/>
              </a:rPr>
              <a:t>.</a:t>
            </a:r>
          </a:p>
          <a:p>
            <a:endParaRPr lang="en-US" sz="2400" dirty="0">
              <a:solidFill>
                <a:srgbClr val="555555"/>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555555"/>
                </a:solidFill>
                <a:latin typeface="Arial" panose="020B0604020202020204" pitchFamily="34" charset="0"/>
                <a:cs typeface="Arial" panose="020B0604020202020204" pitchFamily="34" charset="0"/>
              </a:rPr>
              <a:t>Gradient descent is a simple optimization procedure that you can use with many machine learning algorithms</a:t>
            </a:r>
            <a:r>
              <a:rPr lang="en-US" sz="2400" dirty="0" smtClean="0">
                <a:solidFill>
                  <a:srgbClr val="555555"/>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400" dirty="0">
              <a:solidFill>
                <a:srgbClr val="555555"/>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555555"/>
                </a:solidFill>
                <a:latin typeface="Arial" panose="020B0604020202020204" pitchFamily="34" charset="0"/>
                <a:cs typeface="Arial" panose="020B0604020202020204" pitchFamily="34" charset="0"/>
              </a:rPr>
              <a:t>Batch gradient descent refers to calculating the derivative from all training </a:t>
            </a:r>
            <a:r>
              <a:rPr lang="en-US" sz="2400" dirty="0" smtClean="0">
                <a:solidFill>
                  <a:srgbClr val="555555"/>
                </a:solidFill>
                <a:latin typeface="Arial" panose="020B0604020202020204" pitchFamily="34" charset="0"/>
                <a:cs typeface="Arial" panose="020B0604020202020204" pitchFamily="34" charset="0"/>
              </a:rPr>
              <a:t>data before</a:t>
            </a:r>
            <a:r>
              <a:rPr lang="en-US" sz="2400" dirty="0">
                <a:solidFill>
                  <a:srgbClr val="555555"/>
                </a:solidFill>
                <a:latin typeface="Arial" panose="020B0604020202020204" pitchFamily="34" charset="0"/>
                <a:cs typeface="Arial" panose="020B0604020202020204" pitchFamily="34" charset="0"/>
              </a:rPr>
              <a:t> calculating an update</a:t>
            </a:r>
            <a:r>
              <a:rPr lang="en-US" sz="2400" dirty="0" smtClean="0">
                <a:solidFill>
                  <a:srgbClr val="555555"/>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400" dirty="0" smtClean="0">
              <a:solidFill>
                <a:srgbClr val="555555"/>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rgbClr val="555555"/>
                </a:solidFill>
                <a:latin typeface="Arial" panose="020B0604020202020204" pitchFamily="34" charset="0"/>
                <a:cs typeface="Arial" panose="020B0604020202020204" pitchFamily="34" charset="0"/>
              </a:rPr>
              <a:t>Stochastic </a:t>
            </a:r>
            <a:r>
              <a:rPr lang="en-US" sz="2400" dirty="0">
                <a:solidFill>
                  <a:srgbClr val="555555"/>
                </a:solidFill>
                <a:latin typeface="Arial" panose="020B0604020202020204" pitchFamily="34" charset="0"/>
                <a:cs typeface="Arial" panose="020B0604020202020204" pitchFamily="34" charset="0"/>
              </a:rPr>
              <a:t>gradient descent refers to calculating the derivative from each training data instance and calculating the update </a:t>
            </a:r>
            <a:r>
              <a:rPr lang="en-US" sz="2400" dirty="0" smtClean="0">
                <a:solidFill>
                  <a:srgbClr val="555555"/>
                </a:solidFill>
                <a:latin typeface="Arial" panose="020B0604020202020204" pitchFamily="34" charset="0"/>
                <a:cs typeface="Arial" panose="020B0604020202020204" pitchFamily="34" charset="0"/>
              </a:rPr>
              <a:t>immediately</a:t>
            </a:r>
          </a:p>
          <a:p>
            <a:pPr marL="342900" indent="-342900">
              <a:buFont typeface="Arial" panose="020B0604020202020204" pitchFamily="34" charset="0"/>
              <a:buChar char="•"/>
            </a:pPr>
            <a:endParaRPr lang="en-US" sz="2400" dirty="0" smtClean="0">
              <a:solidFill>
                <a:srgbClr val="555555"/>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rgbClr val="555555"/>
                </a:solidFill>
                <a:latin typeface="Arial" panose="020B0604020202020204" pitchFamily="34" charset="0"/>
                <a:cs typeface="Arial" panose="020B0604020202020204" pitchFamily="34" charset="0"/>
              </a:rPr>
              <a:t>Mini-batch </a:t>
            </a:r>
            <a:r>
              <a:rPr lang="en-US" sz="2400" dirty="0">
                <a:solidFill>
                  <a:srgbClr val="555555"/>
                </a:solidFill>
                <a:latin typeface="Arial" panose="020B0604020202020204" pitchFamily="34" charset="0"/>
                <a:cs typeface="Arial" panose="020B0604020202020204" pitchFamily="34" charset="0"/>
              </a:rPr>
              <a:t>refers to calculating derivative of mini groups of training data before calculating an update.</a:t>
            </a:r>
          </a:p>
          <a:p>
            <a:pPr marL="342900" indent="-342900">
              <a:buFont typeface="Arial" panose="020B0604020202020204" pitchFamily="34" charset="0"/>
              <a:buChar char="•"/>
            </a:pPr>
            <a:endParaRPr lang="en-US" sz="2400" b="0" i="0" u="none" strike="noStrike" dirty="0">
              <a:solidFill>
                <a:srgbClr val="555555"/>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097365"/>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0"/>
            <a:ext cx="8229600" cy="1143000"/>
          </a:xfrm>
        </p:spPr>
        <p:txBody>
          <a:bodyPr/>
          <a:lstStyle/>
          <a:p>
            <a:r>
              <a:rPr lang="en-US" dirty="0" smtClean="0"/>
              <a:t>Learning Model Parameters – Closed Form Solution </a:t>
            </a:r>
            <a:br>
              <a:rPr lang="en-US" dirty="0" smtClean="0"/>
            </a:br>
            <a:r>
              <a:rPr lang="en-US" dirty="0" smtClean="0"/>
              <a:t>(using vectorization)</a:t>
            </a:r>
            <a:endParaRPr lang="en-US"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395</a:t>
            </a:fld>
            <a:endParaRPr lang="en-US"/>
          </a:p>
        </p:txBody>
      </p:sp>
    </p:spTree>
    <p:extLst>
      <p:ext uri="{BB962C8B-B14F-4D97-AF65-F5344CB8AC3E}">
        <p14:creationId xmlns:p14="http://schemas.microsoft.com/office/powerpoint/2010/main" val="307836391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101476705"/>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752928500"/>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728823202"/>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730220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0" y="525959"/>
            <a:ext cx="4818499" cy="769441"/>
          </a:xfrm>
          <a:prstGeom prst="rect">
            <a:avLst/>
          </a:prstGeom>
          <a:noFill/>
          <a:ln w="9525">
            <a:noFill/>
            <a:miter lim="800000"/>
            <a:headEnd/>
            <a:tailEnd/>
          </a:ln>
          <a:effectLst/>
        </p:spPr>
        <p:txBody>
          <a:bodyPr wrap="none">
            <a:spAutoFit/>
          </a:bodyPr>
          <a:lstStyle/>
          <a:p>
            <a:r>
              <a:rPr lang="en-US" sz="4400" b="1" baseline="0" dirty="0" smtClean="0">
                <a:latin typeface="+mn-lt"/>
              </a:rPr>
              <a:t>Objective of </a:t>
            </a:r>
            <a:r>
              <a:rPr lang="en-US" sz="4400" b="1" dirty="0">
                <a:latin typeface="+mn-lt"/>
              </a:rPr>
              <a:t>course </a:t>
            </a:r>
          </a:p>
        </p:txBody>
      </p:sp>
      <p:sp>
        <p:nvSpPr>
          <p:cNvPr id="9" name="Rectangle 3"/>
          <p:cNvSpPr txBox="1">
            <a:spLocks noChangeArrowheads="1"/>
          </p:cNvSpPr>
          <p:nvPr/>
        </p:nvSpPr>
        <p:spPr>
          <a:xfrm>
            <a:off x="304800" y="1447800"/>
            <a:ext cx="8610600" cy="4953000"/>
          </a:xfrm>
          <a:prstGeom prst="rect">
            <a:avLst/>
          </a:prstGeom>
        </p:spPr>
        <p:txBody>
          <a:bodyPr/>
          <a:lstStyle/>
          <a:p>
            <a:pPr marL="342900" lvl="0" indent="-342900" algn="just" fontAlgn="auto">
              <a:spcBef>
                <a:spcPct val="20000"/>
              </a:spcBef>
              <a:spcAft>
                <a:spcPts val="0"/>
              </a:spcAft>
              <a:buFont typeface="Arial" pitchFamily="34" charset="0"/>
              <a:buChar char="•"/>
            </a:pPr>
            <a:r>
              <a:rPr lang="en-IN" sz="2800" dirty="0" smtClean="0"/>
              <a:t>Introduction to </a:t>
            </a:r>
            <a:r>
              <a:rPr lang="en-IN" sz="2800" dirty="0"/>
              <a:t>the basic concepts and techniques of Machine </a:t>
            </a:r>
            <a:r>
              <a:rPr lang="en-IN" sz="2800" dirty="0" smtClean="0"/>
              <a:t>Learning</a:t>
            </a:r>
          </a:p>
          <a:p>
            <a:pPr marL="342900" lvl="0" indent="-342900" algn="just" fontAlgn="auto">
              <a:spcBef>
                <a:spcPct val="20000"/>
              </a:spcBef>
              <a:spcAft>
                <a:spcPts val="0"/>
              </a:spcAft>
              <a:buFont typeface="Arial" pitchFamily="34" charset="0"/>
              <a:buChar char="•"/>
            </a:pPr>
            <a:r>
              <a:rPr lang="en-IN" sz="2800" dirty="0"/>
              <a:t>G</a:t>
            </a:r>
            <a:r>
              <a:rPr lang="en-IN" sz="2800" dirty="0" smtClean="0"/>
              <a:t>ain </a:t>
            </a:r>
            <a:r>
              <a:rPr lang="en-IN" sz="2800" dirty="0"/>
              <a:t>experience of doing independent study and research in the field of Machine </a:t>
            </a:r>
            <a:r>
              <a:rPr lang="en-IN" sz="2800" dirty="0" smtClean="0"/>
              <a:t>Learning</a:t>
            </a:r>
          </a:p>
          <a:p>
            <a:pPr marL="342900" lvl="0" indent="-342900" algn="just" fontAlgn="auto">
              <a:spcBef>
                <a:spcPct val="20000"/>
              </a:spcBef>
              <a:spcAft>
                <a:spcPts val="0"/>
              </a:spcAft>
              <a:buFont typeface="Arial" pitchFamily="34" charset="0"/>
              <a:buChar char="•"/>
            </a:pPr>
            <a:r>
              <a:rPr lang="en-US" sz="2800" dirty="0"/>
              <a:t>D</a:t>
            </a:r>
            <a:r>
              <a:rPr lang="en-US" sz="2800" dirty="0" smtClean="0"/>
              <a:t>evelop </a:t>
            </a:r>
            <a:r>
              <a:rPr lang="en-US" sz="2800" dirty="0"/>
              <a:t>skills of using recent machine learning software tools to evaluate </a:t>
            </a:r>
            <a:r>
              <a:rPr lang="en-IN" sz="2800" dirty="0"/>
              <a:t>learning algorithms and model selection </a:t>
            </a:r>
            <a:r>
              <a:rPr lang="en-US" sz="2800" dirty="0"/>
              <a:t>for solving practical problems</a:t>
            </a:r>
            <a:endParaRPr lang="en-IN" sz="2800" dirty="0" smtClean="0"/>
          </a:p>
          <a:p>
            <a:pPr marL="342900" lvl="0" indent="-342900" algn="just" fontAlgn="auto">
              <a:spcBef>
                <a:spcPct val="20000"/>
              </a:spcBef>
              <a:spcAft>
                <a:spcPts val="0"/>
              </a:spcAft>
              <a:buFont typeface="Arial" pitchFamily="34" charset="0"/>
              <a:buChar char="•"/>
            </a:pPr>
            <a:endParaRPr lang="en-IN" sz="2800" dirty="0" smtClean="0"/>
          </a:p>
          <a:p>
            <a:pPr marL="342900" lvl="0" indent="-342900" algn="just" fontAlgn="auto">
              <a:spcBef>
                <a:spcPct val="20000"/>
              </a:spcBef>
              <a:spcAft>
                <a:spcPts val="0"/>
              </a:spcAft>
              <a:buFont typeface="Arial" pitchFamily="34" charset="0"/>
              <a:buChar char="•"/>
            </a:pPr>
            <a:endParaRPr lang="en-IN" sz="2800" dirty="0" smtClean="0">
              <a:latin typeface="+mn-lt"/>
            </a:endParaRPr>
          </a:p>
        </p:txBody>
      </p:sp>
      <p:sp>
        <p:nvSpPr>
          <p:cNvPr id="14"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212580" cy="1143000"/>
          </a:xfrm>
        </p:spPr>
        <p:txBody>
          <a:bodyPr/>
          <a:lstStyle/>
          <a:p>
            <a:pPr algn="l"/>
            <a:r>
              <a:rPr lang="en-US" sz="4000" dirty="0" smtClean="0"/>
              <a:t>Open source ML programming tools</a:t>
            </a:r>
            <a:endParaRPr lang="en-US" sz="4000" dirty="0"/>
          </a:p>
        </p:txBody>
      </p:sp>
      <p:graphicFrame>
        <p:nvGraphicFramePr>
          <p:cNvPr id="7" name="Table 6"/>
          <p:cNvGraphicFramePr>
            <a:graphicFrameLocks noGrp="1"/>
          </p:cNvGraphicFramePr>
          <p:nvPr>
            <p:extLst>
              <p:ext uri="{D42A27DB-BD31-4B8C-83A1-F6EECF244321}">
                <p14:modId xmlns:p14="http://schemas.microsoft.com/office/powerpoint/2010/main" val="1430161644"/>
              </p:ext>
            </p:extLst>
          </p:nvPr>
        </p:nvGraphicFramePr>
        <p:xfrm>
          <a:off x="224790" y="1371601"/>
          <a:ext cx="8690610" cy="5038613"/>
        </p:xfrm>
        <a:graphic>
          <a:graphicData uri="http://schemas.openxmlformats.org/drawingml/2006/table">
            <a:tbl>
              <a:tblPr/>
              <a:tblGrid>
                <a:gridCol w="1308917">
                  <a:extLst>
                    <a:ext uri="{9D8B030D-6E8A-4147-A177-3AD203B41FA5}">
                      <a16:colId xmlns:a16="http://schemas.microsoft.com/office/drawing/2014/main" val="20000"/>
                    </a:ext>
                  </a:extLst>
                </a:gridCol>
                <a:gridCol w="1819093">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4191000">
                  <a:extLst>
                    <a:ext uri="{9D8B030D-6E8A-4147-A177-3AD203B41FA5}">
                      <a16:colId xmlns:a16="http://schemas.microsoft.com/office/drawing/2014/main" val="20003"/>
                    </a:ext>
                  </a:extLst>
                </a:gridCol>
              </a:tblGrid>
              <a:tr h="637750">
                <a:tc>
                  <a:txBody>
                    <a:bodyPr/>
                    <a:lstStyle/>
                    <a:p>
                      <a:pPr algn="l" fontAlgn="ctr" latinLnBrk="0"/>
                      <a:endParaRPr lang="en-US" sz="2000" b="1" dirty="0">
                        <a:effectLst/>
                      </a:endParaRPr>
                    </a:p>
                  </a:txBody>
                  <a:tcPr marL="23270" marR="23270" marT="23270" marB="23270"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2000" b="1" dirty="0" smtClean="0">
                          <a:effectLst/>
                        </a:rPr>
                        <a:t>Platform</a:t>
                      </a:r>
                    </a:p>
                  </a:txBody>
                  <a:tcPr marL="23270" marR="23270" marT="23270" marB="23270"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sz="2000" b="1" dirty="0">
                          <a:effectLst/>
                        </a:rPr>
                        <a:t>Algorithms or Features</a:t>
                      </a:r>
                    </a:p>
                  </a:txBody>
                  <a:tcPr marL="23270" marR="23270" marT="23270" marB="23270"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tc>
                  <a:txBody>
                    <a:bodyPr/>
                    <a:lstStyle/>
                    <a:p>
                      <a:endParaRPr lang="en-US" sz="2000"/>
                    </a:p>
                  </a:txBody>
                  <a:tcPr marL="34905" marR="34905" marT="17452" marB="17452">
                    <a:lnL>
                      <a:noFill/>
                    </a:lnL>
                  </a:tcPr>
                </a:tc>
                <a:extLst>
                  <a:ext uri="{0D108BD9-81ED-4DB2-BD59-A6C34878D82A}">
                    <a16:rowId xmlns:a16="http://schemas.microsoft.com/office/drawing/2014/main" val="10000"/>
                  </a:ext>
                </a:extLst>
              </a:tr>
              <a:tr h="1230265">
                <a:tc>
                  <a:txBody>
                    <a:bodyPr/>
                    <a:lstStyle/>
                    <a:p>
                      <a:pPr algn="l" fontAlgn="t" latinLnBrk="0"/>
                      <a:r>
                        <a:rPr lang="en-US" sz="2000" b="0" dirty="0" err="1">
                          <a:effectLst/>
                        </a:rPr>
                        <a:t>Scikit</a:t>
                      </a:r>
                      <a:r>
                        <a:rPr lang="en-US" sz="2000" b="0" dirty="0">
                          <a:effectLst/>
                        </a:rPr>
                        <a:t> Learn</a:t>
                      </a:r>
                    </a:p>
                  </a:txBody>
                  <a:tcPr marL="23270" marR="23270" marT="23270" marB="2327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a:effectLst/>
                        </a:rPr>
                        <a:t>Linux, Mac OS, Windows</a:t>
                      </a:r>
                    </a:p>
                  </a:txBody>
                  <a:tcPr marL="23270" marR="23270" marT="23270" marB="2327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dirty="0">
                          <a:effectLst/>
                        </a:rPr>
                        <a:t>Python, </a:t>
                      </a:r>
                      <a:r>
                        <a:rPr lang="en-US" sz="2000" b="0" dirty="0" smtClean="0">
                          <a:effectLst/>
                        </a:rPr>
                        <a:t>C</a:t>
                      </a:r>
                      <a:r>
                        <a:rPr lang="en-US" sz="2000" b="0" dirty="0">
                          <a:effectLst/>
                        </a:rPr>
                        <a:t>, C++</a:t>
                      </a:r>
                    </a:p>
                  </a:txBody>
                  <a:tcPr marL="23270" marR="23270" marT="23270" marB="2327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dirty="0" smtClean="0">
                          <a:effectLst/>
                        </a:rPr>
                        <a:t>Classification,</a:t>
                      </a:r>
                      <a:r>
                        <a:rPr lang="en-US" sz="2000" b="0" baseline="0" dirty="0" smtClean="0">
                          <a:effectLst/>
                        </a:rPr>
                        <a:t> </a:t>
                      </a:r>
                      <a:r>
                        <a:rPr lang="en-US" sz="2000" b="0" dirty="0" smtClean="0">
                          <a:effectLst/>
                        </a:rPr>
                        <a:t>Regression, Clustering</a:t>
                      </a:r>
                      <a:r>
                        <a:rPr lang="en-US" sz="2000" b="0" dirty="0">
                          <a:effectLst/>
                        </a:rPr>
                        <a:t/>
                      </a:r>
                      <a:br>
                        <a:rPr lang="en-US" sz="2000" b="0" dirty="0">
                          <a:effectLst/>
                        </a:rPr>
                      </a:br>
                      <a:r>
                        <a:rPr lang="en-US" sz="2000" b="0" dirty="0" smtClean="0">
                          <a:effectLst/>
                        </a:rPr>
                        <a:t>Preprocessing, Model </a:t>
                      </a:r>
                      <a:r>
                        <a:rPr lang="en-US" sz="2000" b="0" dirty="0">
                          <a:effectLst/>
                        </a:rPr>
                        <a:t>Selection</a:t>
                      </a:r>
                      <a:br>
                        <a:rPr lang="en-US" sz="2000" b="0" dirty="0">
                          <a:effectLst/>
                        </a:rPr>
                      </a:br>
                      <a:r>
                        <a:rPr lang="en-US" sz="2000" b="0" dirty="0">
                          <a:effectLst/>
                        </a:rPr>
                        <a:t>Dimensionality reduction.</a:t>
                      </a:r>
                      <a:br>
                        <a:rPr lang="en-US" sz="2000" b="0" dirty="0">
                          <a:effectLst/>
                        </a:rPr>
                      </a:br>
                      <a:endParaRPr lang="en-US" sz="2000" b="0" dirty="0">
                        <a:effectLst/>
                      </a:endParaRPr>
                    </a:p>
                  </a:txBody>
                  <a:tcPr marL="23270" marR="23270" marT="23270" marB="23270">
                    <a:lnL>
                      <a:noFill/>
                    </a:lnL>
                    <a:lnR>
                      <a:noFill/>
                    </a:lnR>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38911">
                <a:tc>
                  <a:txBody>
                    <a:bodyPr/>
                    <a:lstStyle/>
                    <a:p>
                      <a:pPr algn="l" fontAlgn="t" latinLnBrk="0"/>
                      <a:r>
                        <a:rPr lang="en-US" sz="2000" b="0" dirty="0" err="1">
                          <a:effectLst/>
                        </a:rPr>
                        <a:t>PyTorch</a:t>
                      </a:r>
                      <a:endParaRPr lang="en-US" sz="2000" b="0" dirty="0">
                        <a:effectLst/>
                      </a:endParaRPr>
                    </a:p>
                  </a:txBody>
                  <a:tcPr marL="23270" marR="23270" marT="23270" marB="2327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2000" b="0" dirty="0">
                          <a:effectLst/>
                        </a:rPr>
                        <a:t>Linux, Mac OS,</a:t>
                      </a:r>
                      <a:br>
                        <a:rPr lang="en-US" sz="2000" b="0" dirty="0">
                          <a:effectLst/>
                        </a:rPr>
                      </a:br>
                      <a:r>
                        <a:rPr lang="en-US" sz="2000" b="0" dirty="0">
                          <a:effectLst/>
                        </a:rPr>
                        <a:t>Windows</a:t>
                      </a:r>
                      <a:br>
                        <a:rPr lang="en-US" sz="2000" b="0" dirty="0">
                          <a:effectLst/>
                        </a:rPr>
                      </a:br>
                      <a:endParaRPr lang="en-US" sz="2000" b="0" dirty="0">
                        <a:effectLst/>
                      </a:endParaRPr>
                    </a:p>
                  </a:txBody>
                  <a:tcPr marL="23270" marR="23270" marT="23270" marB="2327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2000" b="0" dirty="0">
                          <a:effectLst/>
                        </a:rPr>
                        <a:t>Python, C</a:t>
                      </a:r>
                      <a:r>
                        <a:rPr lang="en-US" sz="2000" b="0" dirty="0" smtClean="0">
                          <a:effectLst/>
                        </a:rPr>
                        <a:t>++</a:t>
                      </a:r>
                      <a:r>
                        <a:rPr lang="en-US" sz="2000" b="0" dirty="0">
                          <a:effectLst/>
                        </a:rPr>
                        <a:t/>
                      </a:r>
                      <a:br>
                        <a:rPr lang="en-US" sz="2000" b="0" dirty="0">
                          <a:effectLst/>
                        </a:rPr>
                      </a:br>
                      <a:r>
                        <a:rPr lang="en-US" sz="2000" b="0" dirty="0">
                          <a:effectLst/>
                        </a:rPr>
                        <a:t/>
                      </a:r>
                      <a:br>
                        <a:rPr lang="en-US" sz="2000" b="0" dirty="0">
                          <a:effectLst/>
                        </a:rPr>
                      </a:br>
                      <a:endParaRPr lang="en-US" sz="2000" b="0" dirty="0">
                        <a:effectLst/>
                      </a:endParaRPr>
                    </a:p>
                  </a:txBody>
                  <a:tcPr marL="23270" marR="23270" marT="23270" marB="2327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2000" b="0" dirty="0" err="1">
                          <a:effectLst/>
                        </a:rPr>
                        <a:t>Autograd</a:t>
                      </a:r>
                      <a:r>
                        <a:rPr lang="en-US" sz="2000" b="0" dirty="0">
                          <a:effectLst/>
                        </a:rPr>
                        <a:t> </a:t>
                      </a:r>
                      <a:r>
                        <a:rPr lang="en-US" sz="2000" b="0" dirty="0" smtClean="0">
                          <a:effectLst/>
                        </a:rPr>
                        <a:t>Module, </a:t>
                      </a:r>
                      <a:r>
                        <a:rPr lang="en-US" sz="2000" b="0" dirty="0" err="1" smtClean="0">
                          <a:effectLst/>
                        </a:rPr>
                        <a:t>Optim</a:t>
                      </a:r>
                      <a:r>
                        <a:rPr lang="en-US" sz="2000" b="0" dirty="0" smtClean="0">
                          <a:effectLst/>
                        </a:rPr>
                        <a:t> </a:t>
                      </a:r>
                      <a:r>
                        <a:rPr lang="en-US" sz="2000" b="0" dirty="0">
                          <a:effectLst/>
                        </a:rPr>
                        <a:t>Module</a:t>
                      </a:r>
                      <a:br>
                        <a:rPr lang="en-US" sz="2000" b="0" dirty="0">
                          <a:effectLst/>
                        </a:rPr>
                      </a:br>
                      <a:r>
                        <a:rPr lang="en-US" sz="2000" b="0" dirty="0" smtClean="0">
                          <a:effectLst/>
                        </a:rPr>
                        <a:t>NN </a:t>
                      </a:r>
                      <a:r>
                        <a:rPr lang="en-US" sz="2000" b="0" dirty="0">
                          <a:effectLst/>
                        </a:rPr>
                        <a:t>Module</a:t>
                      </a:r>
                      <a:br>
                        <a:rPr lang="en-US" sz="2000" b="0" dirty="0">
                          <a:effectLst/>
                        </a:rPr>
                      </a:br>
                      <a:endParaRPr lang="en-US" sz="2000" b="0" dirty="0">
                        <a:effectLst/>
                      </a:endParaRPr>
                    </a:p>
                  </a:txBody>
                  <a:tcPr marL="23270" marR="23270" marT="23270" marB="2327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038911">
                <a:tc>
                  <a:txBody>
                    <a:bodyPr/>
                    <a:lstStyle/>
                    <a:p>
                      <a:pPr algn="l" fontAlgn="t" latinLnBrk="0"/>
                      <a:r>
                        <a:rPr lang="en-US" sz="2000" b="0" dirty="0" err="1">
                          <a:effectLst/>
                        </a:rPr>
                        <a:t>TensorFlow</a:t>
                      </a:r>
                      <a:endParaRPr lang="en-US" sz="2000" b="0" dirty="0">
                        <a:effectLst/>
                      </a:endParaRPr>
                    </a:p>
                  </a:txBody>
                  <a:tcPr marL="23270" marR="23270" marT="23270" marB="2327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a:effectLst/>
                        </a:rPr>
                        <a:t>Linux, Mac OS,</a:t>
                      </a:r>
                      <a:br>
                        <a:rPr lang="en-US" sz="2000" b="0">
                          <a:effectLst/>
                        </a:rPr>
                      </a:br>
                      <a:r>
                        <a:rPr lang="en-US" sz="2000" b="0">
                          <a:effectLst/>
                        </a:rPr>
                        <a:t>Windows</a:t>
                      </a:r>
                      <a:br>
                        <a:rPr lang="en-US" sz="2000" b="0">
                          <a:effectLst/>
                        </a:rPr>
                      </a:br>
                      <a:endParaRPr lang="en-US" sz="2000" b="0">
                        <a:effectLst/>
                      </a:endParaRPr>
                    </a:p>
                  </a:txBody>
                  <a:tcPr marL="23270" marR="23270" marT="23270" marB="2327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dirty="0">
                          <a:effectLst/>
                        </a:rPr>
                        <a:t>Python, C</a:t>
                      </a:r>
                      <a:r>
                        <a:rPr lang="en-US" sz="2000" b="0" dirty="0" smtClean="0">
                          <a:effectLst/>
                        </a:rPr>
                        <a:t>++</a:t>
                      </a:r>
                      <a:r>
                        <a:rPr lang="en-US" sz="2000" b="0" dirty="0">
                          <a:effectLst/>
                        </a:rPr>
                        <a:t/>
                      </a:r>
                      <a:br>
                        <a:rPr lang="en-US" sz="2000" b="0" dirty="0">
                          <a:effectLst/>
                        </a:rPr>
                      </a:br>
                      <a:r>
                        <a:rPr lang="en-US" sz="2000" b="0" dirty="0">
                          <a:effectLst/>
                        </a:rPr>
                        <a:t/>
                      </a:r>
                      <a:br>
                        <a:rPr lang="en-US" sz="2000" b="0" dirty="0">
                          <a:effectLst/>
                        </a:rPr>
                      </a:br>
                      <a:endParaRPr lang="en-US" sz="2000" b="0" dirty="0">
                        <a:effectLst/>
                      </a:endParaRPr>
                    </a:p>
                  </a:txBody>
                  <a:tcPr marL="23270" marR="23270" marT="23270" marB="2327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dirty="0">
                          <a:effectLst/>
                        </a:rPr>
                        <a:t>Provides a library for dataflow programming.</a:t>
                      </a:r>
                    </a:p>
                  </a:txBody>
                  <a:tcPr marL="23270" marR="23270" marT="23270" marB="2327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38911">
                <a:tc>
                  <a:txBody>
                    <a:bodyPr/>
                    <a:lstStyle/>
                    <a:p>
                      <a:pPr algn="l" fontAlgn="t" latinLnBrk="0"/>
                      <a:r>
                        <a:rPr lang="en-US" sz="2000" b="0" dirty="0">
                          <a:effectLst/>
                        </a:rPr>
                        <a:t>Weka</a:t>
                      </a:r>
                    </a:p>
                  </a:txBody>
                  <a:tcPr marL="23270" marR="23270" marT="23270" marB="23270">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2000" b="0" dirty="0">
                          <a:effectLst/>
                        </a:rPr>
                        <a:t>Linux, Mac OS,</a:t>
                      </a:r>
                      <a:br>
                        <a:rPr lang="en-US" sz="2000" b="0" dirty="0">
                          <a:effectLst/>
                        </a:rPr>
                      </a:br>
                      <a:r>
                        <a:rPr lang="en-US" sz="2000" b="0" dirty="0">
                          <a:effectLst/>
                        </a:rPr>
                        <a:t>Windows</a:t>
                      </a:r>
                      <a:br>
                        <a:rPr lang="en-US" sz="2000" b="0" dirty="0">
                          <a:effectLst/>
                        </a:rPr>
                      </a:br>
                      <a:endParaRPr lang="en-US" sz="2000" b="0" dirty="0">
                        <a:effectLst/>
                      </a:endParaRPr>
                    </a:p>
                  </a:txBody>
                  <a:tcPr marL="23270" marR="23270" marT="23270" marB="23270">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2000" b="0" dirty="0">
                          <a:effectLst/>
                        </a:rPr>
                        <a:t>Java</a:t>
                      </a:r>
                    </a:p>
                  </a:txBody>
                  <a:tcPr marL="23270" marR="23270" marT="23270" marB="23270">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2000" b="0" dirty="0">
                          <a:effectLst/>
                        </a:rPr>
                        <a:t>Data </a:t>
                      </a:r>
                      <a:r>
                        <a:rPr lang="en-US" sz="2000" b="0" dirty="0" smtClean="0">
                          <a:effectLst/>
                        </a:rPr>
                        <a:t>preparation, Classification</a:t>
                      </a:r>
                      <a:r>
                        <a:rPr lang="en-US" sz="2000" b="0" dirty="0">
                          <a:effectLst/>
                        </a:rPr>
                        <a:t/>
                      </a:r>
                      <a:br>
                        <a:rPr lang="en-US" sz="2000" b="0" dirty="0">
                          <a:effectLst/>
                        </a:rPr>
                      </a:br>
                      <a:r>
                        <a:rPr lang="en-US" sz="2000" b="0" dirty="0" smtClean="0">
                          <a:effectLst/>
                        </a:rPr>
                        <a:t>Regression, Clustering, Visualization</a:t>
                      </a:r>
                      <a:r>
                        <a:rPr lang="en-US" sz="2000" b="0" dirty="0">
                          <a:effectLst/>
                        </a:rPr>
                        <a:t/>
                      </a:r>
                      <a:br>
                        <a:rPr lang="en-US" sz="2000" b="0" dirty="0">
                          <a:effectLst/>
                        </a:rPr>
                      </a:br>
                      <a:r>
                        <a:rPr lang="en-US" sz="2000" b="0" dirty="0">
                          <a:effectLst/>
                        </a:rPr>
                        <a:t>Association rules mining</a:t>
                      </a:r>
                    </a:p>
                  </a:txBody>
                  <a:tcPr marL="23270" marR="23270" marT="23270" marB="23270">
                    <a:lnL>
                      <a:noFill/>
                    </a:lnL>
                    <a:lnR>
                      <a:noFill/>
                    </a:lnR>
                    <a:lnT w="7620"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3058941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75468654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25792036"/>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1524000"/>
            <a:ext cx="8839200" cy="4525963"/>
          </a:xfrm>
        </p:spPr>
        <p:txBody>
          <a:bodyPr>
            <a:normAutofit fontScale="92500"/>
          </a:bodyPr>
          <a:lstStyle/>
          <a:p>
            <a:r>
              <a:rPr lang="en-US" altLang="en-US" b="1" dirty="0" err="1">
                <a:solidFill>
                  <a:srgbClr val="242729"/>
                </a:solidFill>
              </a:rPr>
              <a:t>Scikit</a:t>
            </a:r>
            <a:r>
              <a:rPr lang="en-US" altLang="en-US" dirty="0">
                <a:solidFill>
                  <a:srgbClr val="242729"/>
                </a:solidFill>
              </a:rPr>
              <a:t> learn provides you two approaches to linear </a:t>
            </a:r>
            <a:r>
              <a:rPr lang="en-US" altLang="en-US" dirty="0" smtClean="0">
                <a:solidFill>
                  <a:srgbClr val="242729"/>
                </a:solidFill>
              </a:rPr>
              <a:t>regression:</a:t>
            </a:r>
          </a:p>
          <a:p>
            <a:pPr>
              <a:buFont typeface="Arial" panose="020B0604020202020204" pitchFamily="34" charset="0"/>
              <a:buChar char="•"/>
            </a:pPr>
            <a:r>
              <a:rPr lang="en-US" altLang="en-US" b="1" dirty="0" err="1">
                <a:solidFill>
                  <a:srgbClr val="242729"/>
                </a:solidFill>
                <a:latin typeface="Consolas" panose="020B0609020204030204" pitchFamily="49" charset="0"/>
              </a:rPr>
              <a:t>LinearRegression</a:t>
            </a:r>
            <a:r>
              <a:rPr lang="en-US" altLang="en-US" dirty="0">
                <a:solidFill>
                  <a:srgbClr val="242729"/>
                </a:solidFill>
              </a:rPr>
              <a:t> object uses Ordinary Least Squares solver from </a:t>
            </a:r>
            <a:r>
              <a:rPr lang="en-US" altLang="en-US" dirty="0" err="1">
                <a:solidFill>
                  <a:srgbClr val="242729"/>
                </a:solidFill>
              </a:rPr>
              <a:t>scipy</a:t>
            </a:r>
            <a:r>
              <a:rPr lang="en-US" altLang="en-US" dirty="0">
                <a:solidFill>
                  <a:srgbClr val="242729"/>
                </a:solidFill>
              </a:rPr>
              <a:t>, as LR is one of two classifiers which have </a:t>
            </a:r>
            <a:r>
              <a:rPr lang="en-US" altLang="en-US" b="1" dirty="0">
                <a:solidFill>
                  <a:srgbClr val="242729"/>
                </a:solidFill>
                <a:latin typeface="inherit"/>
              </a:rPr>
              <a:t>closed form </a:t>
            </a:r>
            <a:r>
              <a:rPr lang="en-US" altLang="en-US" b="1" dirty="0" smtClean="0">
                <a:solidFill>
                  <a:srgbClr val="242729"/>
                </a:solidFill>
                <a:latin typeface="inherit"/>
              </a:rPr>
              <a:t>solution. </a:t>
            </a:r>
            <a:r>
              <a:rPr lang="en-US" altLang="en-US" dirty="0" smtClean="0">
                <a:solidFill>
                  <a:srgbClr val="242729"/>
                </a:solidFill>
                <a:latin typeface="inherit"/>
              </a:rPr>
              <a:t>L</a:t>
            </a:r>
            <a:r>
              <a:rPr lang="en-US" altLang="en-US" dirty="0" smtClean="0">
                <a:solidFill>
                  <a:srgbClr val="242729"/>
                </a:solidFill>
              </a:rPr>
              <a:t>earn </a:t>
            </a:r>
            <a:r>
              <a:rPr lang="en-US" altLang="en-US" dirty="0">
                <a:solidFill>
                  <a:srgbClr val="242729"/>
                </a:solidFill>
              </a:rPr>
              <a:t>this model by just inverting and multiplicating some matrices</a:t>
            </a:r>
            <a:r>
              <a:rPr lang="en-US" altLang="en-US" dirty="0" smtClean="0">
                <a:solidFill>
                  <a:srgbClr val="242729"/>
                </a:solidFill>
              </a:rPr>
              <a:t>.</a:t>
            </a:r>
          </a:p>
          <a:p>
            <a:pPr>
              <a:buFont typeface="Arial" panose="020B0604020202020204" pitchFamily="34" charset="0"/>
              <a:buChar char="•"/>
            </a:pPr>
            <a:endParaRPr lang="en-US" dirty="0">
              <a:solidFill>
                <a:srgbClr val="242729"/>
              </a:solidFill>
            </a:endParaRPr>
          </a:p>
          <a:p>
            <a:pPr>
              <a:buFont typeface="Arial" panose="020B0604020202020204" pitchFamily="34" charset="0"/>
              <a:buChar char="•"/>
            </a:pPr>
            <a:r>
              <a:rPr lang="en-US" altLang="en-US" b="1" dirty="0" err="1" smtClean="0">
                <a:solidFill>
                  <a:srgbClr val="242729"/>
                </a:solidFill>
                <a:latin typeface="Consolas" panose="020B0609020204030204" pitchFamily="49" charset="0"/>
              </a:rPr>
              <a:t>SGDClassifier</a:t>
            </a:r>
            <a:r>
              <a:rPr lang="en-US" altLang="en-US" dirty="0">
                <a:solidFill>
                  <a:srgbClr val="242729"/>
                </a:solidFill>
              </a:rPr>
              <a:t> which is an implementation of </a:t>
            </a:r>
            <a:r>
              <a:rPr lang="en-US" altLang="en-US" b="1" dirty="0">
                <a:solidFill>
                  <a:srgbClr val="242729"/>
                </a:solidFill>
                <a:latin typeface="inherit"/>
              </a:rPr>
              <a:t>stochastic gradient descent</a:t>
            </a:r>
            <a:r>
              <a:rPr lang="en-US" altLang="en-US" dirty="0">
                <a:solidFill>
                  <a:srgbClr val="242729"/>
                </a:solidFill>
              </a:rPr>
              <a:t>, very generic one where you can choose your penalty terms. To obtain linear regression you choose loss to be </a:t>
            </a:r>
            <a:r>
              <a:rPr lang="en-US" altLang="en-US" sz="1600" dirty="0">
                <a:solidFill>
                  <a:srgbClr val="242729"/>
                </a:solidFill>
                <a:latin typeface="Consolas" panose="020B0609020204030204" pitchFamily="49" charset="0"/>
              </a:rPr>
              <a:t>L2</a:t>
            </a:r>
            <a:r>
              <a:rPr lang="en-US" altLang="en-US" dirty="0">
                <a:solidFill>
                  <a:srgbClr val="242729"/>
                </a:solidFill>
              </a:rPr>
              <a:t> </a:t>
            </a:r>
            <a:endParaRPr lang="en-US" altLang="en-US" dirty="0" smtClean="0">
              <a:solidFill>
                <a:srgbClr val="242729"/>
              </a:solidFill>
            </a:endParaRPr>
          </a:p>
          <a:p>
            <a:pPr>
              <a:buFont typeface="Arial" panose="020B0604020202020204" pitchFamily="34" charset="0"/>
              <a:buChar char="•"/>
            </a:pPr>
            <a:endParaRPr lang="en-US" dirty="0">
              <a:solidFill>
                <a:srgbClr val="242729"/>
              </a:solidFill>
            </a:endParaRPr>
          </a:p>
          <a:p>
            <a:pPr>
              <a:buFont typeface="Arial" panose="020B0604020202020204" pitchFamily="34" charset="0"/>
              <a:buChar char="•"/>
            </a:pPr>
            <a:r>
              <a:rPr lang="en-US" dirty="0"/>
              <a:t>There is no "typical gradient descent" because it is </a:t>
            </a:r>
            <a:r>
              <a:rPr lang="en-US" b="1" dirty="0"/>
              <a:t>rarely used</a:t>
            </a:r>
            <a:r>
              <a:rPr lang="en-US" dirty="0"/>
              <a:t> in </a:t>
            </a:r>
            <a:r>
              <a:rPr lang="en-US" dirty="0" err="1"/>
              <a:t>practise</a:t>
            </a:r>
            <a:r>
              <a:rPr lang="en-US" dirty="0"/>
              <a:t>. </a:t>
            </a:r>
          </a:p>
        </p:txBody>
      </p:sp>
      <p:sp>
        <p:nvSpPr>
          <p:cNvPr id="6" name="Content Placeholder 5"/>
          <p:cNvSpPr>
            <a:spLocks noGrp="1"/>
          </p:cNvSpPr>
          <p:nvPr>
            <p:ph sz="quarter" idx="10"/>
          </p:nvPr>
        </p:nvSpPr>
        <p:spPr/>
        <p:txBody>
          <a:bodyPr/>
          <a:lstStyle/>
          <a:p>
            <a:r>
              <a:rPr lang="en-US" dirty="0" smtClean="0"/>
              <a:t>Python Implementation</a:t>
            </a:r>
            <a:endParaRPr lang="en-US" dirty="0"/>
          </a:p>
        </p:txBody>
      </p:sp>
      <p:sp>
        <p:nvSpPr>
          <p:cNvPr id="3" name="Slide Number Placeholder 2"/>
          <p:cNvSpPr>
            <a:spLocks noGrp="1"/>
          </p:cNvSpPr>
          <p:nvPr>
            <p:ph type="sldNum" sz="quarter" idx="4294967295"/>
          </p:nvPr>
        </p:nvSpPr>
        <p:spPr>
          <a:xfrm>
            <a:off x="7010400" y="6356350"/>
            <a:ext cx="2133600" cy="365125"/>
          </a:xfrm>
          <a:prstGeom prst="rect">
            <a:avLst/>
          </a:prstGeom>
        </p:spPr>
        <p:txBody>
          <a:bodyPr/>
          <a:lstStyle/>
          <a:p>
            <a:pPr>
              <a:defRPr/>
            </a:pPr>
            <a:fld id="{60DB935C-A2BB-404C-A6C5-67E9068028EC}" type="slidenum">
              <a:rPr lang="en-US" smtClean="0"/>
              <a:pPr>
                <a:defRPr/>
              </a:pPr>
              <a:t>402</a:t>
            </a:fld>
            <a:endParaRPr lang="en-US"/>
          </a:p>
        </p:txBody>
      </p:sp>
    </p:spTree>
    <p:extLst>
      <p:ext uri="{BB962C8B-B14F-4D97-AF65-F5344CB8AC3E}">
        <p14:creationId xmlns:p14="http://schemas.microsoft.com/office/powerpoint/2010/main" val="2143218882"/>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66800" y="3733800"/>
            <a:ext cx="6324600" cy="1143000"/>
          </a:xfrm>
        </p:spPr>
        <p:txBody>
          <a:bodyPr/>
          <a:lstStyle/>
          <a:p>
            <a:r>
              <a:rPr lang="en-US" dirty="0" smtClean="0"/>
              <a:t>Python Implementation Demo</a:t>
            </a:r>
            <a:endParaRPr lang="en-US" dirty="0"/>
          </a:p>
        </p:txBody>
      </p:sp>
    </p:spTree>
    <p:extLst>
      <p:ext uri="{BB962C8B-B14F-4D97-AF65-F5344CB8AC3E}">
        <p14:creationId xmlns:p14="http://schemas.microsoft.com/office/powerpoint/2010/main" val="4119752529"/>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733800"/>
            <a:ext cx="7376864" cy="850106"/>
          </a:xfrm>
        </p:spPr>
        <p:txBody>
          <a:bodyPr/>
          <a:lstStyle/>
          <a:p>
            <a:r>
              <a:rPr lang="en-US" sz="4800" dirty="0"/>
              <a:t>Bayesian linear </a:t>
            </a:r>
            <a:r>
              <a:rPr lang="en-US" sz="4800" dirty="0" smtClean="0"/>
              <a:t>regression</a:t>
            </a:r>
            <a:endParaRPr lang="en-US" sz="4800"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404</a:t>
            </a:fld>
            <a:endParaRPr lang="en-US"/>
          </a:p>
        </p:txBody>
      </p:sp>
    </p:spTree>
    <p:extLst>
      <p:ext uri="{BB962C8B-B14F-4D97-AF65-F5344CB8AC3E}">
        <p14:creationId xmlns:p14="http://schemas.microsoft.com/office/powerpoint/2010/main" val="184664311"/>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analysis</a:t>
            </a:r>
          </a:p>
        </p:txBody>
      </p:sp>
      <p:sp>
        <p:nvSpPr>
          <p:cNvPr id="3" name="Content Placeholder 2"/>
          <p:cNvSpPr>
            <a:spLocks noGrp="1"/>
          </p:cNvSpPr>
          <p:nvPr>
            <p:ph idx="1"/>
          </p:nvPr>
        </p:nvSpPr>
        <p:spPr/>
        <p:txBody>
          <a:bodyPr/>
          <a:lstStyle/>
          <a:p>
            <a:r>
              <a:rPr lang="en-US" dirty="0" smtClean="0"/>
              <a:t>Bayesian analysis will show that </a:t>
            </a:r>
          </a:p>
          <a:p>
            <a:pPr lvl="1"/>
            <a:r>
              <a:rPr lang="en-US" dirty="0" smtClean="0"/>
              <a:t>under </a:t>
            </a:r>
            <a:r>
              <a:rPr lang="en-US" dirty="0"/>
              <a:t>certain assumptions any learning algorithm that minimizes the squared error between the output hypothesis </a:t>
            </a:r>
            <a:r>
              <a:rPr lang="en-US" dirty="0" smtClean="0"/>
              <a:t>predictions </a:t>
            </a:r>
            <a:r>
              <a:rPr lang="en-US" dirty="0"/>
              <a:t>and the training data will output a maximum likelihood hypothesis</a:t>
            </a:r>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405</a:t>
            </a:fld>
            <a:endParaRPr lang="en-US"/>
          </a:p>
        </p:txBody>
      </p:sp>
    </p:spTree>
    <p:extLst>
      <p:ext uri="{BB962C8B-B14F-4D97-AF65-F5344CB8AC3E}">
        <p14:creationId xmlns:p14="http://schemas.microsoft.com/office/powerpoint/2010/main" val="1629833359"/>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4" y="304800"/>
            <a:ext cx="7072064" cy="850106"/>
          </a:xfrm>
        </p:spPr>
        <p:txBody>
          <a:bodyPr/>
          <a:lstStyle/>
          <a:p>
            <a:r>
              <a:rPr lang="en-US" b="1" dirty="0" smtClean="0"/>
              <a:t>Maximum likelihood and </a:t>
            </a:r>
            <a:br>
              <a:rPr lang="en-US" b="1" dirty="0" smtClean="0"/>
            </a:br>
            <a:r>
              <a:rPr lang="en-US" b="1" dirty="0" smtClean="0"/>
              <a:t>least-squared error hypotheses</a:t>
            </a:r>
            <a:endParaRPr lang="en-US" b="1" dirty="0"/>
          </a:p>
        </p:txBody>
      </p:sp>
      <p:sp>
        <p:nvSpPr>
          <p:cNvPr id="3" name="Content Placeholder 2"/>
          <p:cNvSpPr>
            <a:spLocks noGrp="1"/>
          </p:cNvSpPr>
          <p:nvPr>
            <p:ph idx="1"/>
          </p:nvPr>
        </p:nvSpPr>
        <p:spPr>
          <a:xfrm>
            <a:off x="457200" y="1600200"/>
            <a:ext cx="8534400" cy="4525963"/>
          </a:xfrm>
        </p:spPr>
        <p:txBody>
          <a:bodyPr>
            <a:normAutofit fontScale="92500" lnSpcReduction="20000"/>
          </a:bodyPr>
          <a:lstStyle/>
          <a:p>
            <a:r>
              <a:rPr lang="en-US" dirty="0"/>
              <a:t>A set of m training examples is provided, where the target value of each example is corrupted by random noise drawn according to a Normal probability </a:t>
            </a:r>
            <a:r>
              <a:rPr lang="en-US" dirty="0" smtClean="0"/>
              <a:t>distribution.</a:t>
            </a:r>
          </a:p>
          <a:p>
            <a:r>
              <a:rPr lang="en-US" dirty="0" smtClean="0"/>
              <a:t>Each </a:t>
            </a:r>
            <a:r>
              <a:rPr lang="en-US" dirty="0"/>
              <a:t>training example is a pair of the form </a:t>
            </a:r>
            <a:endParaRPr lang="en-US" dirty="0" smtClean="0"/>
          </a:p>
          <a:p>
            <a:pPr marL="0" indent="0">
              <a:buNone/>
            </a:pPr>
            <a:r>
              <a:rPr lang="en-US" dirty="0" smtClean="0"/>
              <a:t>(</a:t>
            </a:r>
            <a:r>
              <a:rPr lang="en-US" dirty="0"/>
              <a:t>x</a:t>
            </a:r>
            <a:r>
              <a:rPr lang="en-US" baseline="-25000" dirty="0"/>
              <a:t>i</a:t>
            </a:r>
            <a:r>
              <a:rPr lang="en-US" dirty="0"/>
              <a:t>, d</a:t>
            </a:r>
            <a:r>
              <a:rPr lang="en-US" baseline="-25000" dirty="0"/>
              <a:t>i</a:t>
            </a:r>
            <a:r>
              <a:rPr lang="en-US" dirty="0"/>
              <a:t>) where d</a:t>
            </a:r>
            <a:r>
              <a:rPr lang="en-US" baseline="-25000" dirty="0"/>
              <a:t>i</a:t>
            </a:r>
            <a:r>
              <a:rPr lang="en-US" dirty="0" smtClean="0"/>
              <a:t> </a:t>
            </a:r>
            <a:r>
              <a:rPr lang="en-US" dirty="0"/>
              <a:t>= f </a:t>
            </a:r>
            <a:r>
              <a:rPr lang="en-US" dirty="0" smtClean="0"/>
              <a:t>(</a:t>
            </a:r>
            <a:r>
              <a:rPr lang="en-US" dirty="0"/>
              <a:t>x</a:t>
            </a:r>
            <a:r>
              <a:rPr lang="en-US" baseline="-25000" dirty="0"/>
              <a:t>i</a:t>
            </a:r>
            <a:r>
              <a:rPr lang="en-US" dirty="0" smtClean="0"/>
              <a:t>) </a:t>
            </a:r>
            <a:r>
              <a:rPr lang="en-US" dirty="0"/>
              <a:t>+ e</a:t>
            </a:r>
            <a:r>
              <a:rPr lang="en-US" baseline="-25000" dirty="0"/>
              <a:t>i</a:t>
            </a:r>
            <a:r>
              <a:rPr lang="en-US" dirty="0"/>
              <a:t>. Here f </a:t>
            </a:r>
            <a:r>
              <a:rPr lang="en-US" dirty="0" smtClean="0"/>
              <a:t>(</a:t>
            </a:r>
            <a:r>
              <a:rPr lang="en-US" dirty="0"/>
              <a:t>x</a:t>
            </a:r>
            <a:r>
              <a:rPr lang="en-US" baseline="-25000" dirty="0"/>
              <a:t>i</a:t>
            </a:r>
            <a:r>
              <a:rPr lang="en-US" dirty="0" smtClean="0"/>
              <a:t>) </a:t>
            </a:r>
            <a:r>
              <a:rPr lang="en-US" dirty="0"/>
              <a:t>is the noise-free value of the target function and e</a:t>
            </a:r>
            <a:r>
              <a:rPr lang="en-US" baseline="-25000" dirty="0"/>
              <a:t>i</a:t>
            </a:r>
            <a:r>
              <a:rPr lang="en-US" dirty="0" smtClean="0"/>
              <a:t> </a:t>
            </a:r>
            <a:r>
              <a:rPr lang="en-US" dirty="0"/>
              <a:t>is a random variable </a:t>
            </a:r>
            <a:r>
              <a:rPr lang="en-US" dirty="0" smtClean="0"/>
              <a:t>representing </a:t>
            </a:r>
            <a:r>
              <a:rPr lang="en-US" dirty="0"/>
              <a:t>the noise</a:t>
            </a:r>
            <a:r>
              <a:rPr lang="en-US" dirty="0" smtClean="0"/>
              <a:t>.</a:t>
            </a:r>
          </a:p>
          <a:p>
            <a:pPr marL="857250" lvl="1" indent="-457200"/>
            <a:r>
              <a:rPr lang="en-US" dirty="0" smtClean="0"/>
              <a:t>values </a:t>
            </a:r>
            <a:r>
              <a:rPr lang="en-US" dirty="0"/>
              <a:t>of the e</a:t>
            </a:r>
            <a:r>
              <a:rPr lang="en-US" baseline="-25000" dirty="0"/>
              <a:t>i</a:t>
            </a:r>
            <a:r>
              <a:rPr lang="en-US" dirty="0" smtClean="0"/>
              <a:t> </a:t>
            </a:r>
            <a:r>
              <a:rPr lang="en-US" dirty="0"/>
              <a:t>are drawn independently and that they are distributed according to a Normal distribution with zero mean</a:t>
            </a:r>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406</a:t>
            </a:fld>
            <a:endParaRPr lang="en-US"/>
          </a:p>
        </p:txBody>
      </p:sp>
    </p:spTree>
    <p:extLst>
      <p:ext uri="{BB962C8B-B14F-4D97-AF65-F5344CB8AC3E}">
        <p14:creationId xmlns:p14="http://schemas.microsoft.com/office/powerpoint/2010/main" val="2929167574"/>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76800" y="4307212"/>
            <a:ext cx="1479176" cy="321235"/>
          </a:xfrm>
          <a:prstGeom prst="rect">
            <a:avLst/>
          </a:prstGeom>
          <a:blipFill>
            <a:blip r:embed="rId2" cstate="print"/>
            <a:stretch>
              <a:fillRect/>
            </a:stretch>
          </a:blipFill>
        </p:spPr>
        <p:txBody>
          <a:bodyPr wrap="square" lIns="0" tIns="0" rIns="0" bIns="0" rtlCol="0"/>
          <a:lstStyle/>
          <a:p>
            <a:endParaRPr sz="1412"/>
          </a:p>
        </p:txBody>
      </p:sp>
      <p:sp>
        <p:nvSpPr>
          <p:cNvPr id="3" name="object 3"/>
          <p:cNvSpPr/>
          <p:nvPr/>
        </p:nvSpPr>
        <p:spPr>
          <a:xfrm>
            <a:off x="3363512" y="1577687"/>
            <a:ext cx="2718364" cy="1802507"/>
          </a:xfrm>
          <a:prstGeom prst="rect">
            <a:avLst/>
          </a:prstGeom>
          <a:blipFill>
            <a:blip r:embed="rId3" cstate="print"/>
            <a:stretch>
              <a:fillRect/>
            </a:stretch>
          </a:blipFill>
        </p:spPr>
        <p:txBody>
          <a:bodyPr wrap="square" lIns="0" tIns="0" rIns="0" bIns="0" rtlCol="0"/>
          <a:lstStyle/>
          <a:p>
            <a:endParaRPr sz="1412"/>
          </a:p>
        </p:txBody>
      </p:sp>
      <p:sp>
        <p:nvSpPr>
          <p:cNvPr id="4" name="object 4"/>
          <p:cNvSpPr txBox="1">
            <a:spLocks noGrp="1"/>
          </p:cNvSpPr>
          <p:nvPr>
            <p:ph type="title"/>
          </p:nvPr>
        </p:nvSpPr>
        <p:spPr>
          <a:xfrm>
            <a:off x="608173" y="181123"/>
            <a:ext cx="6931959" cy="996200"/>
          </a:xfrm>
          <a:prstGeom prst="rect">
            <a:avLst/>
          </a:prstGeom>
        </p:spPr>
        <p:txBody>
          <a:bodyPr vert="horz" wrap="square" lIns="0" tIns="11206" rIns="0" bIns="0" rtlCol="0" anchor="ctr">
            <a:spAutoFit/>
          </a:bodyPr>
          <a:lstStyle/>
          <a:p>
            <a:pPr marL="11206">
              <a:spcBef>
                <a:spcPts val="88"/>
              </a:spcBef>
            </a:pPr>
            <a:r>
              <a:rPr dirty="0" smtClean="0"/>
              <a:t>Choose </a:t>
            </a:r>
            <a:r>
              <a:rPr spc="-4" dirty="0"/>
              <a:t>parameterized form for </a:t>
            </a:r>
            <a:r>
              <a:rPr lang="en-US" spc="-4" dirty="0" smtClean="0"/>
              <a:t/>
            </a:r>
            <a:br>
              <a:rPr lang="en-US" spc="-4" dirty="0" smtClean="0"/>
            </a:br>
            <a:r>
              <a:rPr spc="-4" dirty="0" smtClean="0"/>
              <a:t>P(Y|X</a:t>
            </a:r>
            <a:r>
              <a:rPr spc="-4" dirty="0"/>
              <a:t>; </a:t>
            </a:r>
            <a:r>
              <a:rPr dirty="0"/>
              <a:t>θ)</a:t>
            </a:r>
          </a:p>
        </p:txBody>
      </p:sp>
      <p:sp>
        <p:nvSpPr>
          <p:cNvPr id="5" name="object 5"/>
          <p:cNvSpPr txBox="1"/>
          <p:nvPr/>
        </p:nvSpPr>
        <p:spPr>
          <a:xfrm>
            <a:off x="930903" y="6081112"/>
            <a:ext cx="5867960"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and </a:t>
            </a:r>
            <a:r>
              <a:rPr sz="2118" spc="-4" dirty="0">
                <a:latin typeface="Arial"/>
                <a:cs typeface="Arial"/>
              </a:rPr>
              <a:t>the expected </a:t>
            </a:r>
            <a:r>
              <a:rPr sz="2118" dirty="0">
                <a:latin typeface="Arial"/>
                <a:cs typeface="Arial"/>
              </a:rPr>
              <a:t>value of y </a:t>
            </a:r>
            <a:r>
              <a:rPr sz="2118" spc="-4" dirty="0">
                <a:latin typeface="Arial"/>
                <a:cs typeface="Arial"/>
              </a:rPr>
              <a:t>for </a:t>
            </a:r>
            <a:r>
              <a:rPr sz="2118" dirty="0">
                <a:latin typeface="Arial"/>
                <a:cs typeface="Arial"/>
              </a:rPr>
              <a:t>any given x is</a:t>
            </a:r>
            <a:r>
              <a:rPr sz="2118" spc="-40" dirty="0">
                <a:latin typeface="Arial"/>
                <a:cs typeface="Arial"/>
              </a:rPr>
              <a:t> </a:t>
            </a:r>
            <a:r>
              <a:rPr sz="2118" spc="-4" dirty="0">
                <a:latin typeface="Arial"/>
                <a:cs typeface="Arial"/>
              </a:rPr>
              <a:t>f(x)</a:t>
            </a:r>
            <a:endParaRPr sz="2118" dirty="0">
              <a:latin typeface="Arial"/>
              <a:cs typeface="Arial"/>
            </a:endParaRPr>
          </a:p>
        </p:txBody>
      </p:sp>
      <p:sp>
        <p:nvSpPr>
          <p:cNvPr id="6" name="object 6"/>
          <p:cNvSpPr txBox="1"/>
          <p:nvPr/>
        </p:nvSpPr>
        <p:spPr>
          <a:xfrm>
            <a:off x="3095883" y="1441077"/>
            <a:ext cx="202266"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Y</a:t>
            </a:r>
            <a:endParaRPr sz="2118">
              <a:latin typeface="Arial"/>
              <a:cs typeface="Arial"/>
            </a:endParaRPr>
          </a:p>
        </p:txBody>
      </p:sp>
      <p:sp>
        <p:nvSpPr>
          <p:cNvPr id="7" name="object 7"/>
          <p:cNvSpPr/>
          <p:nvPr/>
        </p:nvSpPr>
        <p:spPr>
          <a:xfrm>
            <a:off x="1657417" y="4290627"/>
            <a:ext cx="1706095" cy="337820"/>
          </a:xfrm>
          <a:prstGeom prst="rect">
            <a:avLst/>
          </a:prstGeom>
          <a:blipFill>
            <a:blip r:embed="rId4" cstate="print"/>
            <a:stretch>
              <a:fillRect/>
            </a:stretch>
          </a:blipFill>
        </p:spPr>
        <p:txBody>
          <a:bodyPr wrap="square" lIns="0" tIns="0" rIns="0" bIns="0" rtlCol="0"/>
          <a:lstStyle/>
          <a:p>
            <a:endParaRPr sz="1412"/>
          </a:p>
        </p:txBody>
      </p:sp>
      <p:sp>
        <p:nvSpPr>
          <p:cNvPr id="8" name="object 8"/>
          <p:cNvSpPr txBox="1"/>
          <p:nvPr/>
        </p:nvSpPr>
        <p:spPr>
          <a:xfrm>
            <a:off x="487149" y="3380194"/>
            <a:ext cx="7174006" cy="2000808"/>
          </a:xfrm>
          <a:prstGeom prst="rect">
            <a:avLst/>
          </a:prstGeom>
        </p:spPr>
        <p:txBody>
          <a:bodyPr vert="horz" wrap="square" lIns="0" tIns="91888" rIns="0" bIns="0" rtlCol="0">
            <a:spAutoFit/>
          </a:bodyPr>
          <a:lstStyle/>
          <a:p>
            <a:pPr marL="1364949" algn="ctr">
              <a:spcBef>
                <a:spcPts val="724"/>
              </a:spcBef>
            </a:pPr>
            <a:r>
              <a:rPr sz="2118" dirty="0">
                <a:latin typeface="Arial"/>
                <a:cs typeface="Arial"/>
              </a:rPr>
              <a:t>X</a:t>
            </a:r>
          </a:p>
          <a:p>
            <a:pPr marL="11206">
              <a:spcBef>
                <a:spcPts val="635"/>
              </a:spcBef>
            </a:pPr>
            <a:r>
              <a:rPr sz="2118" dirty="0">
                <a:latin typeface="Arial"/>
                <a:cs typeface="Arial"/>
              </a:rPr>
              <a:t>Assume Y is some </a:t>
            </a:r>
            <a:r>
              <a:rPr sz="2118" spc="-4" dirty="0">
                <a:latin typeface="Arial"/>
                <a:cs typeface="Arial"/>
              </a:rPr>
              <a:t>deterministic f(X), </a:t>
            </a:r>
            <a:r>
              <a:rPr sz="2118" dirty="0">
                <a:latin typeface="Arial"/>
                <a:cs typeface="Arial"/>
              </a:rPr>
              <a:t>plus random</a:t>
            </a:r>
            <a:r>
              <a:rPr sz="2118" spc="-106" dirty="0">
                <a:latin typeface="Arial"/>
                <a:cs typeface="Arial"/>
              </a:rPr>
              <a:t> </a:t>
            </a:r>
            <a:r>
              <a:rPr sz="2118" dirty="0">
                <a:latin typeface="Arial"/>
                <a:cs typeface="Arial"/>
              </a:rPr>
              <a:t>noise</a:t>
            </a:r>
          </a:p>
          <a:p>
            <a:pPr marL="439294" algn="ctr">
              <a:spcBef>
                <a:spcPts val="1165"/>
              </a:spcBef>
            </a:pPr>
            <a:r>
              <a:rPr sz="2118" dirty="0">
                <a:latin typeface="Arial"/>
                <a:cs typeface="Arial"/>
              </a:rPr>
              <a:t>where</a:t>
            </a:r>
          </a:p>
          <a:p>
            <a:pPr>
              <a:spcBef>
                <a:spcPts val="26"/>
              </a:spcBef>
            </a:pPr>
            <a:endParaRPr sz="2427" dirty="0">
              <a:latin typeface="Times New Roman"/>
              <a:cs typeface="Times New Roman"/>
            </a:endParaRPr>
          </a:p>
          <a:p>
            <a:pPr marL="11206"/>
            <a:r>
              <a:rPr sz="2118" spc="-4" dirty="0">
                <a:latin typeface="Arial"/>
                <a:cs typeface="Arial"/>
              </a:rPr>
              <a:t>Therefore </a:t>
            </a:r>
            <a:r>
              <a:rPr sz="2118" dirty="0">
                <a:latin typeface="Arial"/>
                <a:cs typeface="Arial"/>
              </a:rPr>
              <a:t>Y is a random variable </a:t>
            </a:r>
            <a:r>
              <a:rPr sz="2118" spc="-4" dirty="0">
                <a:latin typeface="Arial"/>
                <a:cs typeface="Arial"/>
              </a:rPr>
              <a:t>that follows the</a:t>
            </a:r>
            <a:r>
              <a:rPr sz="2118" spc="-53" dirty="0">
                <a:latin typeface="Arial"/>
                <a:cs typeface="Arial"/>
              </a:rPr>
              <a:t> </a:t>
            </a:r>
            <a:r>
              <a:rPr sz="2118" spc="-4" dirty="0">
                <a:latin typeface="Arial"/>
                <a:cs typeface="Arial"/>
              </a:rPr>
              <a:t>distribution</a:t>
            </a:r>
            <a:endParaRPr sz="2118" dirty="0">
              <a:latin typeface="Arial"/>
              <a:cs typeface="Arial"/>
            </a:endParaRPr>
          </a:p>
        </p:txBody>
      </p:sp>
      <p:sp>
        <p:nvSpPr>
          <p:cNvPr id="9" name="object 9"/>
          <p:cNvSpPr/>
          <p:nvPr/>
        </p:nvSpPr>
        <p:spPr>
          <a:xfrm>
            <a:off x="1676400" y="5529001"/>
            <a:ext cx="2669992" cy="330726"/>
          </a:xfrm>
          <a:prstGeom prst="rect">
            <a:avLst/>
          </a:prstGeom>
          <a:blipFill>
            <a:blip r:embed="rId5" cstate="print"/>
            <a:stretch>
              <a:fillRect/>
            </a:stretch>
          </a:blipFill>
        </p:spPr>
        <p:txBody>
          <a:bodyPr wrap="square" lIns="0" tIns="0" rIns="0" bIns="0" rtlCol="0"/>
          <a:lstStyle/>
          <a:p>
            <a:endParaRPr sz="1412"/>
          </a:p>
        </p:txBody>
      </p:sp>
      <p:sp>
        <p:nvSpPr>
          <p:cNvPr id="10" name="object 10"/>
          <p:cNvSpPr/>
          <p:nvPr/>
        </p:nvSpPr>
        <p:spPr>
          <a:xfrm>
            <a:off x="6207046" y="2941545"/>
            <a:ext cx="11766" cy="6163"/>
          </a:xfrm>
          <a:custGeom>
            <a:avLst/>
            <a:gdLst/>
            <a:ahLst/>
            <a:cxnLst/>
            <a:rect l="l" t="t" r="r" b="b"/>
            <a:pathLst>
              <a:path w="13334" h="6985">
                <a:moveTo>
                  <a:pt x="12821" y="4482"/>
                </a:moveTo>
                <a:lnTo>
                  <a:pt x="5495" y="5976"/>
                </a:lnTo>
                <a:lnTo>
                  <a:pt x="0" y="6723"/>
                </a:lnTo>
                <a:lnTo>
                  <a:pt x="7693" y="0"/>
                </a:lnTo>
              </a:path>
            </a:pathLst>
          </a:custGeom>
          <a:ln w="19049">
            <a:solidFill>
              <a:srgbClr val="F0840A"/>
            </a:solidFill>
          </a:ln>
        </p:spPr>
        <p:txBody>
          <a:bodyPr wrap="square" lIns="0" tIns="0" rIns="0" bIns="0" rtlCol="0"/>
          <a:lstStyle/>
          <a:p>
            <a:endParaRPr sz="1412"/>
          </a:p>
        </p:txBody>
      </p:sp>
    </p:spTree>
    <p:extLst>
      <p:ext uri="{BB962C8B-B14F-4D97-AF65-F5344CB8AC3E}">
        <p14:creationId xmlns:p14="http://schemas.microsoft.com/office/powerpoint/2010/main" val="3336134252"/>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38800" y="1447800"/>
            <a:ext cx="3200400" cy="2460607"/>
          </a:xfrm>
          <a:prstGeom prst="rect">
            <a:avLst/>
          </a:prstGeom>
          <a:blipFill>
            <a:blip r:embed="rId2" cstate="print"/>
            <a:stretch>
              <a:fillRect/>
            </a:stretch>
          </a:blipFill>
        </p:spPr>
        <p:txBody>
          <a:bodyPr wrap="square" lIns="0" tIns="0" rIns="0" bIns="0" rtlCol="0"/>
          <a:lstStyle/>
          <a:p>
            <a:endParaRPr sz="1412"/>
          </a:p>
        </p:txBody>
      </p:sp>
      <p:sp>
        <p:nvSpPr>
          <p:cNvPr id="3" name="object 3"/>
          <p:cNvSpPr txBox="1">
            <a:spLocks noGrp="1"/>
          </p:cNvSpPr>
          <p:nvPr>
            <p:ph type="title"/>
          </p:nvPr>
        </p:nvSpPr>
        <p:spPr>
          <a:xfrm>
            <a:off x="1078820" y="348163"/>
            <a:ext cx="5579409" cy="554541"/>
          </a:xfrm>
          <a:prstGeom prst="rect">
            <a:avLst/>
          </a:prstGeom>
        </p:spPr>
        <p:txBody>
          <a:bodyPr vert="horz" wrap="square" lIns="0" tIns="11206" rIns="0" bIns="0" rtlCol="0" anchor="ctr">
            <a:spAutoFit/>
          </a:bodyPr>
          <a:lstStyle/>
          <a:p>
            <a:pPr marL="11206">
              <a:spcBef>
                <a:spcPts val="88"/>
              </a:spcBef>
            </a:pPr>
            <a:r>
              <a:rPr sz="3530" dirty="0"/>
              <a:t>Consider Linear</a:t>
            </a:r>
            <a:r>
              <a:rPr sz="3530" spc="-93" dirty="0"/>
              <a:t> </a:t>
            </a:r>
            <a:r>
              <a:rPr sz="3530" dirty="0"/>
              <a:t>Regression</a:t>
            </a:r>
            <a:endParaRPr sz="3530"/>
          </a:p>
        </p:txBody>
      </p:sp>
      <p:sp>
        <p:nvSpPr>
          <p:cNvPr id="4" name="object 4"/>
          <p:cNvSpPr txBox="1"/>
          <p:nvPr/>
        </p:nvSpPr>
        <p:spPr>
          <a:xfrm>
            <a:off x="475306" y="2524208"/>
            <a:ext cx="4581525" cy="337238"/>
          </a:xfrm>
          <a:prstGeom prst="rect">
            <a:avLst/>
          </a:prstGeom>
        </p:spPr>
        <p:txBody>
          <a:bodyPr vert="horz" wrap="square" lIns="0" tIns="11206" rIns="0" bIns="0" rtlCol="0">
            <a:spAutoFit/>
          </a:bodyPr>
          <a:lstStyle/>
          <a:p>
            <a:pPr marL="11206">
              <a:spcBef>
                <a:spcPts val="88"/>
              </a:spcBef>
            </a:pPr>
            <a:r>
              <a:rPr sz="2118" spc="-4" dirty="0">
                <a:latin typeface="Arial"/>
                <a:cs typeface="Arial"/>
              </a:rPr>
              <a:t>E.g., </a:t>
            </a:r>
            <a:r>
              <a:rPr sz="2118" dirty="0">
                <a:latin typeface="Arial"/>
                <a:cs typeface="Arial"/>
              </a:rPr>
              <a:t>assume </a:t>
            </a:r>
            <a:r>
              <a:rPr sz="2118" spc="-4" dirty="0">
                <a:latin typeface="Arial"/>
                <a:cs typeface="Arial"/>
              </a:rPr>
              <a:t>f(x) </a:t>
            </a:r>
            <a:r>
              <a:rPr sz="2118" dirty="0">
                <a:latin typeface="Arial"/>
                <a:cs typeface="Arial"/>
              </a:rPr>
              <a:t>is linear </a:t>
            </a:r>
            <a:r>
              <a:rPr sz="2118" spc="-4" dirty="0">
                <a:latin typeface="Arial"/>
                <a:cs typeface="Arial"/>
              </a:rPr>
              <a:t>function </a:t>
            </a:r>
            <a:r>
              <a:rPr sz="2118" dirty="0">
                <a:latin typeface="Arial"/>
                <a:cs typeface="Arial"/>
              </a:rPr>
              <a:t>of</a:t>
            </a:r>
            <a:r>
              <a:rPr sz="2118" spc="-44" dirty="0">
                <a:latin typeface="Arial"/>
                <a:cs typeface="Arial"/>
              </a:rPr>
              <a:t> </a:t>
            </a:r>
            <a:r>
              <a:rPr sz="2118" dirty="0">
                <a:latin typeface="Arial"/>
                <a:cs typeface="Arial"/>
              </a:rPr>
              <a:t>x</a:t>
            </a:r>
          </a:p>
        </p:txBody>
      </p:sp>
      <p:sp>
        <p:nvSpPr>
          <p:cNvPr id="5" name="object 5"/>
          <p:cNvSpPr txBox="1"/>
          <p:nvPr/>
        </p:nvSpPr>
        <p:spPr>
          <a:xfrm>
            <a:off x="414122" y="4453503"/>
            <a:ext cx="6191250" cy="337238"/>
          </a:xfrm>
          <a:prstGeom prst="rect">
            <a:avLst/>
          </a:prstGeom>
        </p:spPr>
        <p:txBody>
          <a:bodyPr vert="horz" wrap="square" lIns="0" tIns="11206" rIns="0" bIns="0" rtlCol="0">
            <a:spAutoFit/>
          </a:bodyPr>
          <a:lstStyle/>
          <a:p>
            <a:pPr marL="11206">
              <a:spcBef>
                <a:spcPts val="88"/>
              </a:spcBef>
            </a:pPr>
            <a:r>
              <a:rPr sz="2118" spc="-4" dirty="0">
                <a:latin typeface="Arial"/>
                <a:cs typeface="Arial"/>
              </a:rPr>
              <a:t>Notation: to </a:t>
            </a:r>
            <a:r>
              <a:rPr sz="2118" dirty="0">
                <a:latin typeface="Arial"/>
                <a:cs typeface="Arial"/>
              </a:rPr>
              <a:t>make our </a:t>
            </a:r>
            <a:r>
              <a:rPr sz="2118" spc="-4" dirty="0">
                <a:latin typeface="Arial"/>
                <a:cs typeface="Arial"/>
              </a:rPr>
              <a:t>parameters explicit, </a:t>
            </a:r>
            <a:r>
              <a:rPr sz="2118" spc="-9" dirty="0">
                <a:latin typeface="Arial"/>
                <a:cs typeface="Arial"/>
              </a:rPr>
              <a:t>let’s</a:t>
            </a:r>
            <a:r>
              <a:rPr sz="2118" spc="31" dirty="0">
                <a:latin typeface="Arial"/>
                <a:cs typeface="Arial"/>
              </a:rPr>
              <a:t> </a:t>
            </a:r>
            <a:r>
              <a:rPr sz="2118" spc="-4" dirty="0">
                <a:latin typeface="Arial"/>
                <a:cs typeface="Arial"/>
              </a:rPr>
              <a:t>write</a:t>
            </a:r>
            <a:endParaRPr sz="2118" dirty="0">
              <a:latin typeface="Arial"/>
              <a:cs typeface="Arial"/>
            </a:endParaRPr>
          </a:p>
        </p:txBody>
      </p:sp>
      <p:sp>
        <p:nvSpPr>
          <p:cNvPr id="6" name="object 6"/>
          <p:cNvSpPr/>
          <p:nvPr/>
        </p:nvSpPr>
        <p:spPr>
          <a:xfrm>
            <a:off x="858035" y="1864484"/>
            <a:ext cx="2733563" cy="338392"/>
          </a:xfrm>
          <a:prstGeom prst="rect">
            <a:avLst/>
          </a:prstGeom>
          <a:blipFill>
            <a:blip r:embed="rId3" cstate="print"/>
            <a:stretch>
              <a:fillRect/>
            </a:stretch>
          </a:blipFill>
        </p:spPr>
        <p:txBody>
          <a:bodyPr wrap="square" lIns="0" tIns="0" rIns="0" bIns="0" rtlCol="0"/>
          <a:lstStyle/>
          <a:p>
            <a:endParaRPr sz="1412"/>
          </a:p>
        </p:txBody>
      </p:sp>
      <p:sp>
        <p:nvSpPr>
          <p:cNvPr id="7" name="object 7"/>
          <p:cNvSpPr/>
          <p:nvPr/>
        </p:nvSpPr>
        <p:spPr>
          <a:xfrm>
            <a:off x="796432" y="3117252"/>
            <a:ext cx="3678431" cy="367294"/>
          </a:xfrm>
          <a:prstGeom prst="rect">
            <a:avLst/>
          </a:prstGeom>
          <a:blipFill>
            <a:blip r:embed="rId4" cstate="print"/>
            <a:stretch>
              <a:fillRect/>
            </a:stretch>
          </a:blipFill>
        </p:spPr>
        <p:txBody>
          <a:bodyPr wrap="square" lIns="0" tIns="0" rIns="0" bIns="0" rtlCol="0"/>
          <a:lstStyle/>
          <a:p>
            <a:endParaRPr sz="1412"/>
          </a:p>
        </p:txBody>
      </p:sp>
      <p:sp>
        <p:nvSpPr>
          <p:cNvPr id="8" name="object 8"/>
          <p:cNvSpPr/>
          <p:nvPr/>
        </p:nvSpPr>
        <p:spPr>
          <a:xfrm>
            <a:off x="792394" y="3712806"/>
            <a:ext cx="2737960" cy="364864"/>
          </a:xfrm>
          <a:prstGeom prst="rect">
            <a:avLst/>
          </a:prstGeom>
          <a:blipFill>
            <a:blip r:embed="rId5" cstate="print"/>
            <a:stretch>
              <a:fillRect/>
            </a:stretch>
          </a:blipFill>
        </p:spPr>
        <p:txBody>
          <a:bodyPr wrap="square" lIns="0" tIns="0" rIns="0" bIns="0" rtlCol="0"/>
          <a:lstStyle/>
          <a:p>
            <a:endParaRPr sz="1412"/>
          </a:p>
        </p:txBody>
      </p:sp>
      <p:sp>
        <p:nvSpPr>
          <p:cNvPr id="9" name="object 9"/>
          <p:cNvSpPr/>
          <p:nvPr/>
        </p:nvSpPr>
        <p:spPr>
          <a:xfrm>
            <a:off x="858035" y="5102012"/>
            <a:ext cx="1919252" cy="264304"/>
          </a:xfrm>
          <a:prstGeom prst="rect">
            <a:avLst/>
          </a:prstGeom>
          <a:blipFill>
            <a:blip r:embed="rId6" cstate="print"/>
            <a:stretch>
              <a:fillRect/>
            </a:stretch>
          </a:blipFill>
        </p:spPr>
        <p:txBody>
          <a:bodyPr wrap="square" lIns="0" tIns="0" rIns="0" bIns="0" rtlCol="0"/>
          <a:lstStyle/>
          <a:p>
            <a:endParaRPr sz="1412"/>
          </a:p>
        </p:txBody>
      </p:sp>
      <p:sp>
        <p:nvSpPr>
          <p:cNvPr id="10" name="object 10"/>
          <p:cNvSpPr/>
          <p:nvPr/>
        </p:nvSpPr>
        <p:spPr>
          <a:xfrm>
            <a:off x="953278" y="5697326"/>
            <a:ext cx="3364738" cy="294357"/>
          </a:xfrm>
          <a:prstGeom prst="rect">
            <a:avLst/>
          </a:prstGeom>
          <a:blipFill>
            <a:blip r:embed="rId7"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3775750494"/>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62600" y="3550274"/>
            <a:ext cx="3429000" cy="2545726"/>
          </a:xfrm>
          <a:prstGeom prst="rect">
            <a:avLst/>
          </a:prstGeom>
          <a:blipFill>
            <a:blip r:embed="rId2" cstate="print"/>
            <a:stretch>
              <a:fillRect/>
            </a:stretch>
          </a:blipFill>
        </p:spPr>
        <p:txBody>
          <a:bodyPr wrap="square" lIns="0" tIns="0" rIns="0" bIns="0" rtlCol="0"/>
          <a:lstStyle/>
          <a:p>
            <a:endParaRPr sz="1412"/>
          </a:p>
        </p:txBody>
      </p:sp>
      <p:sp>
        <p:nvSpPr>
          <p:cNvPr id="3" name="object 3"/>
          <p:cNvSpPr txBox="1">
            <a:spLocks noGrp="1"/>
          </p:cNvSpPr>
          <p:nvPr>
            <p:ph type="title"/>
          </p:nvPr>
        </p:nvSpPr>
        <p:spPr>
          <a:xfrm>
            <a:off x="59804" y="292955"/>
            <a:ext cx="8703196" cy="873090"/>
          </a:xfrm>
          <a:prstGeom prst="rect">
            <a:avLst/>
          </a:prstGeom>
        </p:spPr>
        <p:txBody>
          <a:bodyPr vert="horz" wrap="square" lIns="0" tIns="11206" rIns="0" bIns="0" rtlCol="0" anchor="ctr">
            <a:spAutoFit/>
          </a:bodyPr>
          <a:lstStyle/>
          <a:p>
            <a:pPr marL="11206">
              <a:spcBef>
                <a:spcPts val="88"/>
              </a:spcBef>
              <a:tabLst>
                <a:tab pos="1754935" algn="l"/>
              </a:tabLst>
            </a:pPr>
            <a:r>
              <a:rPr sz="2800" b="1" dirty="0">
                <a:latin typeface="Arial"/>
                <a:cs typeface="Arial"/>
              </a:rPr>
              <a:t>Training</a:t>
            </a:r>
            <a:r>
              <a:rPr lang="en-US" sz="2800" b="1" dirty="0">
                <a:latin typeface="Arial"/>
                <a:cs typeface="Arial"/>
              </a:rPr>
              <a:t> </a:t>
            </a:r>
            <a:r>
              <a:rPr sz="2800" b="1" dirty="0">
                <a:latin typeface="Arial"/>
                <a:cs typeface="Arial"/>
              </a:rPr>
              <a:t>Linear Regression</a:t>
            </a:r>
            <a:r>
              <a:rPr lang="en-US" sz="2800" b="1" dirty="0">
                <a:latin typeface="Arial"/>
                <a:cs typeface="Arial"/>
              </a:rPr>
              <a:t> </a:t>
            </a:r>
            <a:r>
              <a:rPr lang="en-US" sz="2800" b="1" dirty="0" smtClean="0"/>
              <a:t>:</a:t>
            </a:r>
            <a:br>
              <a:rPr lang="en-US" sz="2800" b="1" dirty="0" smtClean="0"/>
            </a:br>
            <a:r>
              <a:rPr lang="en-US" sz="2800" b="1" dirty="0">
                <a:latin typeface="Arial"/>
                <a:cs typeface="Arial"/>
              </a:rPr>
              <a:t>Maximum </a:t>
            </a:r>
            <a:r>
              <a:rPr lang="en-US" sz="2800" b="1" spc="-4" dirty="0">
                <a:latin typeface="Arial"/>
                <a:cs typeface="Arial"/>
              </a:rPr>
              <a:t>Conditional </a:t>
            </a:r>
            <a:r>
              <a:rPr lang="en-US" sz="2800" b="1" dirty="0">
                <a:latin typeface="Arial"/>
                <a:cs typeface="Arial"/>
              </a:rPr>
              <a:t>Likelihood</a:t>
            </a:r>
            <a:r>
              <a:rPr lang="en-US" sz="2800" b="1" spc="-13" dirty="0">
                <a:latin typeface="Arial"/>
                <a:cs typeface="Arial"/>
              </a:rPr>
              <a:t> </a:t>
            </a:r>
            <a:r>
              <a:rPr lang="en-US" sz="2800" b="1" spc="-4" dirty="0">
                <a:latin typeface="Arial"/>
                <a:cs typeface="Arial"/>
              </a:rPr>
              <a:t>Estimate </a:t>
            </a:r>
            <a:r>
              <a:rPr lang="en-US" sz="2800" b="1" spc="-4" dirty="0" smtClean="0">
                <a:latin typeface="Arial"/>
                <a:cs typeface="Arial"/>
              </a:rPr>
              <a:t>(</a:t>
            </a:r>
            <a:r>
              <a:rPr lang="en-US" sz="2800" b="1" dirty="0" smtClean="0"/>
              <a:t>MCLE)</a:t>
            </a:r>
            <a:endParaRPr sz="2800" b="1" dirty="0"/>
          </a:p>
        </p:txBody>
      </p:sp>
      <p:sp>
        <p:nvSpPr>
          <p:cNvPr id="4" name="object 4"/>
          <p:cNvSpPr txBox="1"/>
          <p:nvPr/>
        </p:nvSpPr>
        <p:spPr>
          <a:xfrm>
            <a:off x="480179" y="2161869"/>
            <a:ext cx="5852831" cy="1131622"/>
          </a:xfrm>
          <a:prstGeom prst="rect">
            <a:avLst/>
          </a:prstGeom>
        </p:spPr>
        <p:txBody>
          <a:bodyPr vert="horz" wrap="square" lIns="0" tIns="11206" rIns="0" bIns="0" rtlCol="0">
            <a:spAutoFit/>
          </a:bodyPr>
          <a:lstStyle/>
          <a:p>
            <a:pPr marL="11206">
              <a:spcBef>
                <a:spcPts val="88"/>
              </a:spcBef>
            </a:pPr>
            <a:r>
              <a:rPr sz="2118" dirty="0">
                <a:latin typeface="Arial"/>
                <a:cs typeface="Arial"/>
              </a:rPr>
              <a:t>How can we learn W </a:t>
            </a:r>
            <a:r>
              <a:rPr sz="2118" spc="-4" dirty="0">
                <a:latin typeface="Arial"/>
                <a:cs typeface="Arial"/>
              </a:rPr>
              <a:t>from the training</a:t>
            </a:r>
            <a:r>
              <a:rPr sz="2118" spc="-9" dirty="0">
                <a:latin typeface="Arial"/>
                <a:cs typeface="Arial"/>
              </a:rPr>
              <a:t> </a:t>
            </a:r>
            <a:r>
              <a:rPr sz="2118" spc="-4" dirty="0">
                <a:latin typeface="Arial"/>
                <a:cs typeface="Arial"/>
              </a:rPr>
              <a:t>data?</a:t>
            </a:r>
            <a:endParaRPr sz="2118" dirty="0">
              <a:latin typeface="Arial"/>
              <a:cs typeface="Arial"/>
            </a:endParaRPr>
          </a:p>
          <a:p>
            <a:pPr>
              <a:spcBef>
                <a:spcPts val="44"/>
              </a:spcBef>
            </a:pPr>
            <a:endParaRPr sz="3044" dirty="0">
              <a:latin typeface="Times New Roman"/>
              <a:cs typeface="Times New Roman"/>
            </a:endParaRPr>
          </a:p>
          <a:p>
            <a:pPr marL="11206"/>
            <a:r>
              <a:rPr sz="2118" dirty="0">
                <a:latin typeface="Arial"/>
                <a:cs typeface="Arial"/>
              </a:rPr>
              <a:t>Learn Maximum </a:t>
            </a:r>
            <a:r>
              <a:rPr sz="2118" spc="-4" dirty="0">
                <a:latin typeface="Arial"/>
                <a:cs typeface="Arial"/>
              </a:rPr>
              <a:t>Conditional </a:t>
            </a:r>
            <a:r>
              <a:rPr sz="2118" dirty="0">
                <a:latin typeface="Arial"/>
                <a:cs typeface="Arial"/>
              </a:rPr>
              <a:t>Likelihood</a:t>
            </a:r>
            <a:r>
              <a:rPr sz="2118" spc="-13" dirty="0">
                <a:latin typeface="Arial"/>
                <a:cs typeface="Arial"/>
              </a:rPr>
              <a:t> </a:t>
            </a:r>
            <a:r>
              <a:rPr sz="2118" spc="-4" dirty="0">
                <a:latin typeface="Arial"/>
                <a:cs typeface="Arial"/>
              </a:rPr>
              <a:t>Estimate!</a:t>
            </a:r>
            <a:endParaRPr sz="2118" dirty="0">
              <a:latin typeface="Arial"/>
              <a:cs typeface="Arial"/>
            </a:endParaRPr>
          </a:p>
        </p:txBody>
      </p:sp>
      <p:sp>
        <p:nvSpPr>
          <p:cNvPr id="5" name="object 5"/>
          <p:cNvSpPr txBox="1"/>
          <p:nvPr/>
        </p:nvSpPr>
        <p:spPr>
          <a:xfrm>
            <a:off x="631706" y="4998773"/>
            <a:ext cx="755276"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where</a:t>
            </a:r>
          </a:p>
        </p:txBody>
      </p:sp>
      <p:sp>
        <p:nvSpPr>
          <p:cNvPr id="6" name="object 6"/>
          <p:cNvSpPr/>
          <p:nvPr/>
        </p:nvSpPr>
        <p:spPr>
          <a:xfrm>
            <a:off x="489064" y="1578670"/>
            <a:ext cx="3727136" cy="326416"/>
          </a:xfrm>
          <a:prstGeom prst="rect">
            <a:avLst/>
          </a:prstGeom>
          <a:blipFill>
            <a:blip r:embed="rId3" cstate="print"/>
            <a:stretch>
              <a:fillRect/>
            </a:stretch>
          </a:blipFill>
        </p:spPr>
        <p:txBody>
          <a:bodyPr wrap="square" lIns="0" tIns="0" rIns="0" bIns="0" rtlCol="0"/>
          <a:lstStyle/>
          <a:p>
            <a:endParaRPr sz="1412"/>
          </a:p>
        </p:txBody>
      </p:sp>
      <p:sp>
        <p:nvSpPr>
          <p:cNvPr id="7" name="object 7"/>
          <p:cNvSpPr/>
          <p:nvPr/>
        </p:nvSpPr>
        <p:spPr>
          <a:xfrm>
            <a:off x="631706" y="3469473"/>
            <a:ext cx="3584494" cy="573938"/>
          </a:xfrm>
          <a:prstGeom prst="rect">
            <a:avLst/>
          </a:prstGeom>
          <a:blipFill>
            <a:blip r:embed="rId4" cstate="print"/>
            <a:stretch>
              <a:fillRect/>
            </a:stretch>
          </a:blipFill>
        </p:spPr>
        <p:txBody>
          <a:bodyPr wrap="square" lIns="0" tIns="0" rIns="0" bIns="0" rtlCol="0"/>
          <a:lstStyle/>
          <a:p>
            <a:endParaRPr sz="1412"/>
          </a:p>
        </p:txBody>
      </p:sp>
      <p:sp>
        <p:nvSpPr>
          <p:cNvPr id="8" name="object 8"/>
          <p:cNvSpPr/>
          <p:nvPr/>
        </p:nvSpPr>
        <p:spPr>
          <a:xfrm>
            <a:off x="437873" y="5569067"/>
            <a:ext cx="4426324" cy="754996"/>
          </a:xfrm>
          <a:prstGeom prst="rect">
            <a:avLst/>
          </a:prstGeom>
          <a:blipFill>
            <a:blip r:embed="rId5" cstate="print"/>
            <a:stretch>
              <a:fillRect/>
            </a:stretch>
          </a:blipFill>
        </p:spPr>
        <p:txBody>
          <a:bodyPr wrap="square" lIns="0" tIns="0" rIns="0" bIns="0" rtlCol="0"/>
          <a:lstStyle/>
          <a:p>
            <a:endParaRPr sz="1412"/>
          </a:p>
        </p:txBody>
      </p:sp>
      <p:sp>
        <p:nvSpPr>
          <p:cNvPr id="9" name="object 9"/>
          <p:cNvSpPr/>
          <p:nvPr/>
        </p:nvSpPr>
        <p:spPr>
          <a:xfrm>
            <a:off x="480179" y="4114222"/>
            <a:ext cx="4426324" cy="743790"/>
          </a:xfrm>
          <a:prstGeom prst="rect">
            <a:avLst/>
          </a:prstGeom>
          <a:blipFill>
            <a:blip r:embed="rId6"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35972726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219408435"/>
              </p:ext>
            </p:extLst>
          </p:nvPr>
        </p:nvGraphicFramePr>
        <p:xfrm>
          <a:off x="148590" y="1524000"/>
          <a:ext cx="8915399" cy="4560186"/>
        </p:xfrm>
        <a:graphic>
          <a:graphicData uri="http://schemas.openxmlformats.org/drawingml/2006/table">
            <a:tbl>
              <a:tblPr/>
              <a:tblGrid>
                <a:gridCol w="1767016">
                  <a:extLst>
                    <a:ext uri="{9D8B030D-6E8A-4147-A177-3AD203B41FA5}">
                      <a16:colId xmlns:a16="http://schemas.microsoft.com/office/drawing/2014/main" val="20000"/>
                    </a:ext>
                  </a:extLst>
                </a:gridCol>
                <a:gridCol w="1767016">
                  <a:extLst>
                    <a:ext uri="{9D8B030D-6E8A-4147-A177-3AD203B41FA5}">
                      <a16:colId xmlns:a16="http://schemas.microsoft.com/office/drawing/2014/main" val="20001"/>
                    </a:ext>
                  </a:extLst>
                </a:gridCol>
                <a:gridCol w="809368">
                  <a:extLst>
                    <a:ext uri="{9D8B030D-6E8A-4147-A177-3AD203B41FA5}">
                      <a16:colId xmlns:a16="http://schemas.microsoft.com/office/drawing/2014/main" val="20002"/>
                    </a:ext>
                  </a:extLst>
                </a:gridCol>
                <a:gridCol w="4571999">
                  <a:extLst>
                    <a:ext uri="{9D8B030D-6E8A-4147-A177-3AD203B41FA5}">
                      <a16:colId xmlns:a16="http://schemas.microsoft.com/office/drawing/2014/main" val="20003"/>
                    </a:ext>
                  </a:extLst>
                </a:gridCol>
              </a:tblGrid>
              <a:tr h="754194">
                <a:tc>
                  <a:txBody>
                    <a:bodyPr/>
                    <a:lstStyle/>
                    <a:p>
                      <a:pPr algn="l" fontAlgn="t" latinLnBrk="0"/>
                      <a:r>
                        <a:rPr lang="en-US" sz="2000" b="0" dirty="0" err="1">
                          <a:effectLst/>
                        </a:rPr>
                        <a:t>Colab</a:t>
                      </a:r>
                      <a:endParaRPr lang="en-US" sz="2000" b="0" dirty="0">
                        <a:effectLst/>
                      </a:endParaRP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2000" b="0" dirty="0">
                          <a:effectLst/>
                        </a:rPr>
                        <a:t>Cloud Service</a:t>
                      </a: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2000" b="0" dirty="0">
                          <a:effectLst/>
                        </a:rPr>
                        <a:t>-</a:t>
                      </a: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2000" b="0" dirty="0">
                          <a:effectLst/>
                        </a:rPr>
                        <a:t>Supports libraries of </a:t>
                      </a:r>
                      <a:r>
                        <a:rPr lang="en-US" sz="2000" b="0" dirty="0" err="1">
                          <a:effectLst/>
                        </a:rPr>
                        <a:t>PyTorch</a:t>
                      </a:r>
                      <a:r>
                        <a:rPr lang="en-US" sz="2000" b="0" dirty="0">
                          <a:effectLst/>
                        </a:rPr>
                        <a:t>, </a:t>
                      </a:r>
                      <a:r>
                        <a:rPr lang="en-US" sz="2000" b="0" dirty="0" err="1">
                          <a:effectLst/>
                        </a:rPr>
                        <a:t>Keras</a:t>
                      </a:r>
                      <a:r>
                        <a:rPr lang="en-US" sz="2000" b="0" dirty="0">
                          <a:effectLst/>
                        </a:rPr>
                        <a:t>, </a:t>
                      </a:r>
                      <a:r>
                        <a:rPr lang="en-US" sz="2000" b="0" dirty="0" err="1">
                          <a:effectLst/>
                        </a:rPr>
                        <a:t>TensorFlow</a:t>
                      </a:r>
                      <a:r>
                        <a:rPr lang="en-US" sz="2000" b="0" dirty="0">
                          <a:effectLst/>
                        </a:rPr>
                        <a:t>, and </a:t>
                      </a:r>
                      <a:r>
                        <a:rPr lang="en-US" sz="2000" b="0" dirty="0" err="1">
                          <a:effectLst/>
                        </a:rPr>
                        <a:t>OpenCV</a:t>
                      </a:r>
                      <a:endParaRPr lang="en-US" sz="2000" b="0" dirty="0">
                        <a:effectLst/>
                      </a:endParaRP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906187">
                <a:tc>
                  <a:txBody>
                    <a:bodyPr/>
                    <a:lstStyle/>
                    <a:p>
                      <a:pPr algn="l" fontAlgn="t" latinLnBrk="0"/>
                      <a:r>
                        <a:rPr lang="en-US" sz="2000" b="0" dirty="0">
                          <a:effectLst/>
                        </a:rPr>
                        <a:t>Apache Mahout</a:t>
                      </a: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a:effectLst/>
                        </a:rPr>
                        <a:t>Cross-platform</a:t>
                      </a: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dirty="0">
                          <a:effectLst/>
                        </a:rPr>
                        <a:t>Java</a:t>
                      </a:r>
                      <a:br>
                        <a:rPr lang="en-US" sz="2000" b="0" dirty="0">
                          <a:effectLst/>
                        </a:rPr>
                      </a:br>
                      <a:r>
                        <a:rPr lang="en-US" sz="2000" b="0" dirty="0">
                          <a:effectLst/>
                        </a:rPr>
                        <a:t>Scala</a:t>
                      </a: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dirty="0" err="1" smtClean="0">
                          <a:effectLst/>
                        </a:rPr>
                        <a:t>Preprocessors,Regression</a:t>
                      </a:r>
                      <a:r>
                        <a:rPr lang="en-US" sz="2000" b="0" dirty="0">
                          <a:effectLst/>
                        </a:rPr>
                        <a:t/>
                      </a:r>
                      <a:br>
                        <a:rPr lang="en-US" sz="2000" b="0" dirty="0">
                          <a:effectLst/>
                        </a:rPr>
                      </a:br>
                      <a:r>
                        <a:rPr lang="en-US" sz="2000" b="0" dirty="0" smtClean="0">
                          <a:effectLst/>
                        </a:rPr>
                        <a:t>Clustering, Recommenders</a:t>
                      </a:r>
                      <a:r>
                        <a:rPr lang="en-US" sz="2000" b="0" dirty="0">
                          <a:effectLst/>
                        </a:rPr>
                        <a:t/>
                      </a:r>
                      <a:br>
                        <a:rPr lang="en-US" sz="2000" b="0" dirty="0">
                          <a:effectLst/>
                        </a:rPr>
                      </a:br>
                      <a:r>
                        <a:rPr lang="en-US" sz="2000" b="0" dirty="0">
                          <a:effectLst/>
                        </a:rPr>
                        <a:t>Distributed Linear Algebra</a:t>
                      </a:r>
                      <a:r>
                        <a:rPr lang="en-US" sz="2000" b="0" dirty="0" smtClean="0">
                          <a:effectLst/>
                        </a:rPr>
                        <a:t>.</a:t>
                      </a:r>
                      <a:endParaRPr lang="en-US" sz="2000" b="0" dirty="0">
                        <a:effectLst/>
                      </a:endParaRP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91788">
                <a:tc>
                  <a:txBody>
                    <a:bodyPr/>
                    <a:lstStyle/>
                    <a:p>
                      <a:pPr algn="l" fontAlgn="t" latinLnBrk="0"/>
                      <a:r>
                        <a:rPr lang="en-US" sz="2000" b="0" dirty="0" err="1">
                          <a:effectLst/>
                        </a:rPr>
                        <a:t>Accors.Net</a:t>
                      </a:r>
                      <a:endParaRPr lang="en-US" sz="2000" b="0" dirty="0">
                        <a:effectLst/>
                      </a:endParaRP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2000" b="0" dirty="0">
                          <a:effectLst/>
                        </a:rPr>
                        <a:t>Cross-platform</a:t>
                      </a: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2000" b="0" dirty="0">
                          <a:effectLst/>
                        </a:rPr>
                        <a:t>C#</a:t>
                      </a: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2000" b="0" dirty="0" smtClean="0">
                          <a:effectLst/>
                        </a:rPr>
                        <a:t>Classification, Regression, Distribution</a:t>
                      </a:r>
                      <a:r>
                        <a:rPr lang="en-US" sz="2000" b="0" dirty="0">
                          <a:effectLst/>
                        </a:rPr>
                        <a:t/>
                      </a:r>
                      <a:br>
                        <a:rPr lang="en-US" sz="2000" b="0" dirty="0">
                          <a:effectLst/>
                        </a:rPr>
                      </a:br>
                      <a:r>
                        <a:rPr lang="en-US" sz="2000" b="0" dirty="0" smtClean="0">
                          <a:effectLst/>
                        </a:rPr>
                        <a:t>Clustering, Hypothesis </a:t>
                      </a:r>
                      <a:r>
                        <a:rPr lang="en-US" sz="2000" b="0" dirty="0">
                          <a:effectLst/>
                        </a:rPr>
                        <a:t>Tests &amp;</a:t>
                      </a:r>
                      <a:br>
                        <a:rPr lang="en-US" sz="2000" b="0" dirty="0">
                          <a:effectLst/>
                        </a:rPr>
                      </a:br>
                      <a:r>
                        <a:rPr lang="en-US" sz="2000" b="0" dirty="0">
                          <a:effectLst/>
                        </a:rPr>
                        <a:t>Kernel </a:t>
                      </a:r>
                      <a:r>
                        <a:rPr lang="en-US" sz="2000" b="0" dirty="0" smtClean="0">
                          <a:effectLst/>
                        </a:rPr>
                        <a:t>Methods, Image</a:t>
                      </a:r>
                      <a:r>
                        <a:rPr lang="en-US" sz="2000" b="0" dirty="0">
                          <a:effectLst/>
                        </a:rPr>
                        <a:t>, Audio &amp; Signal. &amp; </a:t>
                      </a:r>
                      <a:r>
                        <a:rPr lang="en-US" sz="2000" b="0" dirty="0" smtClean="0">
                          <a:effectLst/>
                        </a:rPr>
                        <a:t>Vision</a:t>
                      </a:r>
                      <a:endParaRPr lang="en-US" sz="2000" b="0" dirty="0">
                        <a:effectLst/>
                      </a:endParaRP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898381">
                <a:tc>
                  <a:txBody>
                    <a:bodyPr/>
                    <a:lstStyle/>
                    <a:p>
                      <a:pPr algn="l" fontAlgn="t" latinLnBrk="0"/>
                      <a:r>
                        <a:rPr lang="en-US" sz="2000" b="0">
                          <a:effectLst/>
                        </a:rPr>
                        <a:t>Shogun</a:t>
                      </a: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dirty="0">
                          <a:effectLst/>
                        </a:rPr>
                        <a:t>Windows</a:t>
                      </a:r>
                      <a:br>
                        <a:rPr lang="en-US" sz="2000" b="0" dirty="0">
                          <a:effectLst/>
                        </a:rPr>
                      </a:br>
                      <a:r>
                        <a:rPr lang="en-US" sz="2000" b="0" dirty="0" smtClean="0">
                          <a:effectLst/>
                        </a:rPr>
                        <a:t>Linux, UNIX</a:t>
                      </a:r>
                      <a:r>
                        <a:rPr lang="en-US" sz="2000" b="0" dirty="0">
                          <a:effectLst/>
                        </a:rPr>
                        <a:t/>
                      </a:r>
                      <a:br>
                        <a:rPr lang="en-US" sz="2000" b="0" dirty="0">
                          <a:effectLst/>
                        </a:rPr>
                      </a:br>
                      <a:r>
                        <a:rPr lang="en-US" sz="2000" b="0" dirty="0">
                          <a:effectLst/>
                        </a:rPr>
                        <a:t>Mac OS</a:t>
                      </a:r>
                      <a:br>
                        <a:rPr lang="en-US" sz="2000" b="0" dirty="0">
                          <a:effectLst/>
                        </a:rPr>
                      </a:br>
                      <a:endParaRPr lang="en-US" sz="2000" b="0" dirty="0">
                        <a:effectLst/>
                      </a:endParaRP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a:effectLst/>
                        </a:rPr>
                        <a:t>C++</a:t>
                      </a: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000" b="0" dirty="0" smtClean="0">
                          <a:effectLst/>
                        </a:rPr>
                        <a:t>Regression, Classification, Clustering</a:t>
                      </a:r>
                      <a:r>
                        <a:rPr lang="en-US" sz="2000" b="0" dirty="0">
                          <a:effectLst/>
                        </a:rPr>
                        <a:t/>
                      </a:r>
                      <a:br>
                        <a:rPr lang="en-US" sz="2000" b="0" dirty="0">
                          <a:effectLst/>
                        </a:rPr>
                      </a:br>
                      <a:r>
                        <a:rPr lang="en-US" sz="2000" b="0" dirty="0">
                          <a:effectLst/>
                        </a:rPr>
                        <a:t>Support vector machines</a:t>
                      </a:r>
                      <a:r>
                        <a:rPr lang="en-US" sz="2000" b="0" dirty="0" smtClean="0">
                          <a:effectLst/>
                        </a:rPr>
                        <a:t>. Dimensionality reduction, Online </a:t>
                      </a:r>
                      <a:r>
                        <a:rPr lang="en-US" sz="2000" b="0" dirty="0">
                          <a:effectLst/>
                        </a:rPr>
                        <a:t>learning etc.</a:t>
                      </a:r>
                      <a:br>
                        <a:rPr lang="en-US" sz="2000" b="0" dirty="0">
                          <a:effectLst/>
                        </a:rPr>
                      </a:br>
                      <a:endParaRPr lang="en-US" sz="2000" b="0" dirty="0">
                        <a:effectLst/>
                      </a:endParaRPr>
                    </a:p>
                  </a:txBody>
                  <a:tcPr marL="18549" marR="18549" marT="18549" marB="18549">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13595">
                <a:tc>
                  <a:txBody>
                    <a:bodyPr/>
                    <a:lstStyle/>
                    <a:p>
                      <a:pPr algn="l" fontAlgn="t" latinLnBrk="0"/>
                      <a:r>
                        <a:rPr lang="en-US" sz="2000" b="0">
                          <a:effectLst/>
                        </a:rPr>
                        <a:t>Keras.io</a:t>
                      </a:r>
                    </a:p>
                  </a:txBody>
                  <a:tcPr marL="18549" marR="18549" marT="18549" marB="18549">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2000" b="0">
                          <a:effectLst/>
                        </a:rPr>
                        <a:t>Cross-platform</a:t>
                      </a:r>
                    </a:p>
                  </a:txBody>
                  <a:tcPr marL="18549" marR="18549" marT="18549" marB="18549">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2000" b="0">
                          <a:effectLst/>
                        </a:rPr>
                        <a:t>Python</a:t>
                      </a:r>
                    </a:p>
                  </a:txBody>
                  <a:tcPr marL="18549" marR="18549" marT="18549" marB="18549">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2000" b="0" dirty="0">
                          <a:effectLst/>
                        </a:rPr>
                        <a:t>API for neural networks</a:t>
                      </a:r>
                    </a:p>
                  </a:txBody>
                  <a:tcPr marL="18549" marR="18549" marT="18549" marB="18549">
                    <a:lnL>
                      <a:noFill/>
                    </a:lnL>
                    <a:lnR>
                      <a:noFill/>
                    </a:lnR>
                    <a:lnT w="7620"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
        <p:nvSpPr>
          <p:cNvPr id="6" name="Title 1"/>
          <p:cNvSpPr>
            <a:spLocks noGrp="1"/>
          </p:cNvSpPr>
          <p:nvPr>
            <p:ph type="title"/>
          </p:nvPr>
        </p:nvSpPr>
        <p:spPr>
          <a:xfrm>
            <a:off x="0" y="609600"/>
            <a:ext cx="9212580" cy="1143000"/>
          </a:xfrm>
        </p:spPr>
        <p:txBody>
          <a:bodyPr/>
          <a:lstStyle/>
          <a:p>
            <a:pPr algn="l"/>
            <a:r>
              <a:rPr lang="en-US" sz="4000" dirty="0" smtClean="0"/>
              <a:t>Open source ML programming tools</a:t>
            </a:r>
            <a:endParaRPr lang="en-US" sz="4000" dirty="0"/>
          </a:p>
        </p:txBody>
      </p:sp>
    </p:spTree>
    <p:extLst>
      <p:ext uri="{BB962C8B-B14F-4D97-AF65-F5344CB8AC3E}">
        <p14:creationId xmlns:p14="http://schemas.microsoft.com/office/powerpoint/2010/main" val="866974149"/>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67400" y="2895600"/>
            <a:ext cx="3157193" cy="2676337"/>
          </a:xfrm>
          <a:prstGeom prst="rect">
            <a:avLst/>
          </a:prstGeom>
          <a:blipFill>
            <a:blip r:embed="rId2" cstate="print"/>
            <a:stretch>
              <a:fillRect/>
            </a:stretch>
          </a:blipFill>
        </p:spPr>
        <p:txBody>
          <a:bodyPr wrap="square" lIns="0" tIns="0" rIns="0" bIns="0" rtlCol="0"/>
          <a:lstStyle/>
          <a:p>
            <a:endParaRPr sz="1412"/>
          </a:p>
        </p:txBody>
      </p:sp>
      <p:sp>
        <p:nvSpPr>
          <p:cNvPr id="3" name="object 3"/>
          <p:cNvSpPr txBox="1">
            <a:spLocks noGrp="1"/>
          </p:cNvSpPr>
          <p:nvPr>
            <p:ph type="title"/>
          </p:nvPr>
        </p:nvSpPr>
        <p:spPr>
          <a:xfrm>
            <a:off x="250291" y="217535"/>
            <a:ext cx="5404597" cy="1108539"/>
          </a:xfrm>
          <a:prstGeom prst="rect">
            <a:avLst/>
          </a:prstGeom>
        </p:spPr>
        <p:txBody>
          <a:bodyPr vert="horz" wrap="square" lIns="0" tIns="11206" rIns="0" bIns="0" rtlCol="0" anchor="ctr">
            <a:spAutoFit/>
          </a:bodyPr>
          <a:lstStyle/>
          <a:p>
            <a:pPr marL="11206">
              <a:spcBef>
                <a:spcPts val="88"/>
              </a:spcBef>
              <a:tabLst>
                <a:tab pos="1754935" algn="l"/>
              </a:tabLst>
            </a:pPr>
            <a:r>
              <a:rPr sz="3600" b="1" dirty="0"/>
              <a:t>Training</a:t>
            </a:r>
            <a:r>
              <a:rPr lang="en-US" sz="3600" b="1" dirty="0"/>
              <a:t> </a:t>
            </a:r>
            <a:r>
              <a:rPr sz="3600" b="1" dirty="0"/>
              <a:t>Linear Regression</a:t>
            </a:r>
            <a:r>
              <a:rPr lang="en-US" sz="3600" b="1" dirty="0"/>
              <a:t>:</a:t>
            </a:r>
            <a:br>
              <a:rPr lang="en-US" sz="3600" b="1" dirty="0"/>
            </a:br>
            <a:r>
              <a:rPr lang="en-US" sz="3600" b="1" dirty="0"/>
              <a:t>MCLE</a:t>
            </a:r>
            <a:endParaRPr sz="3600" b="1" dirty="0"/>
          </a:p>
        </p:txBody>
      </p:sp>
      <p:sp>
        <p:nvSpPr>
          <p:cNvPr id="4" name="object 4"/>
          <p:cNvSpPr txBox="1"/>
          <p:nvPr/>
        </p:nvSpPr>
        <p:spPr>
          <a:xfrm>
            <a:off x="439532" y="1918713"/>
            <a:ext cx="5778313"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Learn Maximum </a:t>
            </a:r>
            <a:r>
              <a:rPr sz="2118" spc="-4" dirty="0">
                <a:latin typeface="Arial"/>
                <a:cs typeface="Arial"/>
              </a:rPr>
              <a:t>Conditional </a:t>
            </a:r>
            <a:r>
              <a:rPr sz="2118" dirty="0">
                <a:latin typeface="Arial"/>
                <a:cs typeface="Arial"/>
              </a:rPr>
              <a:t>Likelihood</a:t>
            </a:r>
            <a:r>
              <a:rPr sz="2118" spc="-18" dirty="0">
                <a:latin typeface="Arial"/>
                <a:cs typeface="Arial"/>
              </a:rPr>
              <a:t> </a:t>
            </a:r>
            <a:r>
              <a:rPr sz="2118" spc="-4" dirty="0">
                <a:latin typeface="Arial"/>
                <a:cs typeface="Arial"/>
              </a:rPr>
              <a:t>Estimate</a:t>
            </a:r>
            <a:endParaRPr sz="2118" dirty="0">
              <a:latin typeface="Arial"/>
              <a:cs typeface="Arial"/>
            </a:endParaRPr>
          </a:p>
        </p:txBody>
      </p:sp>
      <p:sp>
        <p:nvSpPr>
          <p:cNvPr id="5" name="object 5"/>
          <p:cNvSpPr txBox="1"/>
          <p:nvPr/>
        </p:nvSpPr>
        <p:spPr>
          <a:xfrm>
            <a:off x="612224" y="3520000"/>
            <a:ext cx="755276"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where</a:t>
            </a:r>
          </a:p>
        </p:txBody>
      </p:sp>
      <p:sp>
        <p:nvSpPr>
          <p:cNvPr id="6" name="object 6"/>
          <p:cNvSpPr txBox="1"/>
          <p:nvPr/>
        </p:nvSpPr>
        <p:spPr>
          <a:xfrm>
            <a:off x="799083" y="5001030"/>
            <a:ext cx="381559"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so:</a:t>
            </a:r>
          </a:p>
        </p:txBody>
      </p:sp>
      <p:sp>
        <p:nvSpPr>
          <p:cNvPr id="7" name="object 7"/>
          <p:cNvSpPr/>
          <p:nvPr/>
        </p:nvSpPr>
        <p:spPr>
          <a:xfrm>
            <a:off x="685800" y="4042270"/>
            <a:ext cx="4208635" cy="704179"/>
          </a:xfrm>
          <a:prstGeom prst="rect">
            <a:avLst/>
          </a:prstGeom>
          <a:blipFill>
            <a:blip r:embed="rId3" cstate="print"/>
            <a:stretch>
              <a:fillRect/>
            </a:stretch>
          </a:blipFill>
        </p:spPr>
        <p:txBody>
          <a:bodyPr wrap="square" lIns="0" tIns="0" rIns="0" bIns="0" rtlCol="0"/>
          <a:lstStyle/>
          <a:p>
            <a:endParaRPr sz="1412"/>
          </a:p>
        </p:txBody>
      </p:sp>
      <p:sp>
        <p:nvSpPr>
          <p:cNvPr id="8" name="object 8"/>
          <p:cNvSpPr/>
          <p:nvPr/>
        </p:nvSpPr>
        <p:spPr>
          <a:xfrm>
            <a:off x="646261" y="2827552"/>
            <a:ext cx="4248174" cy="622079"/>
          </a:xfrm>
          <a:prstGeom prst="rect">
            <a:avLst/>
          </a:prstGeom>
          <a:blipFill>
            <a:blip r:embed="rId4" cstate="print"/>
            <a:stretch>
              <a:fillRect/>
            </a:stretch>
          </a:blipFill>
        </p:spPr>
        <p:txBody>
          <a:bodyPr wrap="square" lIns="0" tIns="0" rIns="0" bIns="0" rtlCol="0"/>
          <a:lstStyle/>
          <a:p>
            <a:endParaRPr sz="1412"/>
          </a:p>
        </p:txBody>
      </p:sp>
      <p:sp>
        <p:nvSpPr>
          <p:cNvPr id="9" name="object 9"/>
          <p:cNvSpPr/>
          <p:nvPr/>
        </p:nvSpPr>
        <p:spPr>
          <a:xfrm>
            <a:off x="809879" y="5527196"/>
            <a:ext cx="4285423" cy="607866"/>
          </a:xfrm>
          <a:prstGeom prst="rect">
            <a:avLst/>
          </a:prstGeom>
          <a:blipFill>
            <a:blip r:embed="rId5"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403044038"/>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182"/>
            <a:ext cx="8229600" cy="1143000"/>
          </a:xfrm>
        </p:spPr>
        <p:txBody>
          <a:bodyPr/>
          <a:lstStyle/>
          <a:p>
            <a:pPr algn="l"/>
            <a:r>
              <a:rPr lang="en-US" b="1" dirty="0"/>
              <a:t>Training Linear Regression:</a:t>
            </a:r>
            <a:br>
              <a:rPr lang="en-US" b="1" dirty="0"/>
            </a:br>
            <a:r>
              <a:rPr lang="en-US" b="1" dirty="0" smtClean="0"/>
              <a:t>MCLE, MLE</a:t>
            </a:r>
            <a:endParaRPr lang="en-US"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411</a:t>
            </a:fld>
            <a:endParaRPr lang="en-US"/>
          </a:p>
        </p:txBody>
      </p:sp>
      <p:pic>
        <p:nvPicPr>
          <p:cNvPr id="5" name="Picture 4"/>
          <p:cNvPicPr>
            <a:picLocks noChangeAspect="1"/>
          </p:cNvPicPr>
          <p:nvPr/>
        </p:nvPicPr>
        <p:blipFill rotWithShape="1">
          <a:blip r:embed="rId2"/>
          <a:srcRect l="14166" t="11874" r="15000" b="4447"/>
          <a:stretch/>
        </p:blipFill>
        <p:spPr>
          <a:xfrm>
            <a:off x="1257300" y="1752600"/>
            <a:ext cx="6629400" cy="4403185"/>
          </a:xfrm>
          <a:prstGeom prst="rect">
            <a:avLst/>
          </a:prstGeom>
        </p:spPr>
      </p:pic>
    </p:spTree>
    <p:extLst>
      <p:ext uri="{BB962C8B-B14F-4D97-AF65-F5344CB8AC3E}">
        <p14:creationId xmlns:p14="http://schemas.microsoft.com/office/powerpoint/2010/main" val="364828957"/>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78820" y="348163"/>
            <a:ext cx="5404597" cy="554541"/>
          </a:xfrm>
          <a:prstGeom prst="rect">
            <a:avLst/>
          </a:prstGeom>
        </p:spPr>
        <p:txBody>
          <a:bodyPr vert="horz" wrap="square" lIns="0" tIns="11206" rIns="0" bIns="0" rtlCol="0" anchor="ctr">
            <a:spAutoFit/>
          </a:bodyPr>
          <a:lstStyle/>
          <a:p>
            <a:pPr marL="11206">
              <a:spcBef>
                <a:spcPts val="88"/>
              </a:spcBef>
              <a:tabLst>
                <a:tab pos="1754935" algn="l"/>
              </a:tabLst>
            </a:pPr>
            <a:r>
              <a:rPr sz="3530" spc="-4" dirty="0" smtClean="0"/>
              <a:t>Training</a:t>
            </a:r>
            <a:r>
              <a:rPr lang="en-US" sz="3530" spc="-4" dirty="0" smtClean="0"/>
              <a:t> </a:t>
            </a:r>
            <a:r>
              <a:rPr sz="3530" dirty="0" smtClean="0"/>
              <a:t>Linear</a:t>
            </a:r>
            <a:r>
              <a:rPr sz="3530" spc="-88" dirty="0" smtClean="0"/>
              <a:t> </a:t>
            </a:r>
            <a:r>
              <a:rPr sz="3530" dirty="0"/>
              <a:t>Regression</a:t>
            </a:r>
          </a:p>
        </p:txBody>
      </p:sp>
      <p:sp>
        <p:nvSpPr>
          <p:cNvPr id="4" name="object 4"/>
          <p:cNvSpPr txBox="1"/>
          <p:nvPr/>
        </p:nvSpPr>
        <p:spPr>
          <a:xfrm>
            <a:off x="163982" y="1654034"/>
            <a:ext cx="8065618" cy="663161"/>
          </a:xfrm>
          <a:prstGeom prst="rect">
            <a:avLst/>
          </a:prstGeom>
        </p:spPr>
        <p:txBody>
          <a:bodyPr vert="horz" wrap="square" lIns="0" tIns="11206" rIns="0" bIns="0" rtlCol="0">
            <a:spAutoFit/>
          </a:bodyPr>
          <a:lstStyle/>
          <a:p>
            <a:pPr marL="11206">
              <a:spcBef>
                <a:spcPts val="88"/>
              </a:spcBef>
            </a:pPr>
            <a:r>
              <a:rPr lang="en-US" sz="2118" dirty="0" smtClean="0">
                <a:latin typeface="Arial"/>
                <a:cs typeface="Arial"/>
              </a:rPr>
              <a:t>M</a:t>
            </a:r>
            <a:r>
              <a:rPr sz="2118" dirty="0" smtClean="0">
                <a:latin typeface="Arial"/>
                <a:cs typeface="Arial"/>
              </a:rPr>
              <a:t>aximum </a:t>
            </a:r>
            <a:r>
              <a:rPr sz="2118" spc="-4" dirty="0">
                <a:latin typeface="Arial"/>
                <a:cs typeface="Arial"/>
              </a:rPr>
              <a:t>Conditional </a:t>
            </a:r>
            <a:r>
              <a:rPr sz="2118" dirty="0">
                <a:latin typeface="Arial"/>
                <a:cs typeface="Arial"/>
              </a:rPr>
              <a:t>Likelihood</a:t>
            </a:r>
            <a:r>
              <a:rPr sz="2118" spc="-18" dirty="0">
                <a:latin typeface="Arial"/>
                <a:cs typeface="Arial"/>
              </a:rPr>
              <a:t> </a:t>
            </a:r>
            <a:r>
              <a:rPr sz="2118" spc="-4" dirty="0" smtClean="0">
                <a:latin typeface="Arial"/>
                <a:cs typeface="Arial"/>
              </a:rPr>
              <a:t>Estimate</a:t>
            </a:r>
            <a:r>
              <a:rPr lang="en-US" sz="2118" spc="-4" dirty="0" smtClean="0">
                <a:latin typeface="Arial"/>
                <a:cs typeface="Arial"/>
              </a:rPr>
              <a:t> is equivalent to minimizing the squared error loss</a:t>
            </a:r>
            <a:endParaRPr sz="2118" dirty="0">
              <a:latin typeface="Arial"/>
              <a:cs typeface="Arial"/>
            </a:endParaRPr>
          </a:p>
        </p:txBody>
      </p:sp>
      <p:sp>
        <p:nvSpPr>
          <p:cNvPr id="5" name="object 5"/>
          <p:cNvSpPr txBox="1"/>
          <p:nvPr/>
        </p:nvSpPr>
        <p:spPr>
          <a:xfrm>
            <a:off x="229703" y="3864020"/>
            <a:ext cx="5823697"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Can we derive gradient descent rule </a:t>
            </a:r>
            <a:r>
              <a:rPr sz="2118" spc="-4" dirty="0">
                <a:latin typeface="Arial"/>
                <a:cs typeface="Arial"/>
              </a:rPr>
              <a:t>for</a:t>
            </a:r>
            <a:r>
              <a:rPr sz="2118" spc="-57" dirty="0">
                <a:latin typeface="Arial"/>
                <a:cs typeface="Arial"/>
              </a:rPr>
              <a:t> </a:t>
            </a:r>
            <a:r>
              <a:rPr sz="2118" spc="-4" dirty="0">
                <a:latin typeface="Arial"/>
                <a:cs typeface="Arial"/>
              </a:rPr>
              <a:t>training?</a:t>
            </a:r>
            <a:endParaRPr sz="2118" dirty="0">
              <a:latin typeface="Arial"/>
              <a:cs typeface="Arial"/>
            </a:endParaRPr>
          </a:p>
        </p:txBody>
      </p:sp>
      <p:sp>
        <p:nvSpPr>
          <p:cNvPr id="6" name="object 6"/>
          <p:cNvSpPr/>
          <p:nvPr/>
        </p:nvSpPr>
        <p:spPr>
          <a:xfrm>
            <a:off x="1008492" y="2940181"/>
            <a:ext cx="4437529" cy="700368"/>
          </a:xfrm>
          <a:prstGeom prst="rect">
            <a:avLst/>
          </a:prstGeom>
          <a:blipFill>
            <a:blip r:embed="rId2" cstate="print"/>
            <a:stretch>
              <a:fillRect/>
            </a:stretch>
          </a:blipFill>
        </p:spPr>
        <p:txBody>
          <a:bodyPr wrap="square" lIns="0" tIns="0" rIns="0" bIns="0" rtlCol="0"/>
          <a:lstStyle/>
          <a:p>
            <a:endParaRPr sz="1412"/>
          </a:p>
        </p:txBody>
      </p:sp>
      <p:sp>
        <p:nvSpPr>
          <p:cNvPr id="7" name="object 7"/>
          <p:cNvSpPr/>
          <p:nvPr/>
        </p:nvSpPr>
        <p:spPr>
          <a:xfrm>
            <a:off x="198327" y="4648200"/>
            <a:ext cx="6057860" cy="694900"/>
          </a:xfrm>
          <a:prstGeom prst="rect">
            <a:avLst/>
          </a:prstGeom>
          <a:blipFill>
            <a:blip r:embed="rId3" cstate="print"/>
            <a:stretch>
              <a:fillRect/>
            </a:stretch>
          </a:blipFill>
        </p:spPr>
        <p:txBody>
          <a:bodyPr wrap="square" lIns="0" tIns="0" rIns="0" bIns="0" rtlCol="0"/>
          <a:lstStyle/>
          <a:p>
            <a:endParaRPr sz="1412"/>
          </a:p>
        </p:txBody>
      </p:sp>
      <p:sp>
        <p:nvSpPr>
          <p:cNvPr id="8" name="object 8"/>
          <p:cNvSpPr/>
          <p:nvPr/>
        </p:nvSpPr>
        <p:spPr>
          <a:xfrm>
            <a:off x="2514600" y="5642794"/>
            <a:ext cx="3427695" cy="675800"/>
          </a:xfrm>
          <a:prstGeom prst="rect">
            <a:avLst/>
          </a:prstGeom>
          <a:blipFill>
            <a:blip r:embed="rId4"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887460558"/>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6871" y="442959"/>
            <a:ext cx="6571129" cy="500232"/>
          </a:xfrm>
          <a:prstGeom prst="rect">
            <a:avLst/>
          </a:prstGeom>
        </p:spPr>
        <p:txBody>
          <a:bodyPr vert="horz" wrap="square" lIns="0" tIns="11206" rIns="0" bIns="0" rtlCol="0" anchor="ctr">
            <a:spAutoFit/>
          </a:bodyPr>
          <a:lstStyle/>
          <a:p>
            <a:pPr marL="11206">
              <a:spcBef>
                <a:spcPts val="88"/>
              </a:spcBef>
            </a:pPr>
            <a:r>
              <a:rPr sz="3177" dirty="0"/>
              <a:t>Regression – </a:t>
            </a:r>
            <a:r>
              <a:rPr sz="3177" spc="-4" dirty="0"/>
              <a:t>What </a:t>
            </a:r>
            <a:r>
              <a:rPr sz="3177" dirty="0"/>
              <a:t>you should</a:t>
            </a:r>
            <a:r>
              <a:rPr sz="3177" spc="-75" dirty="0"/>
              <a:t> </a:t>
            </a:r>
            <a:r>
              <a:rPr sz="3177" dirty="0"/>
              <a:t>know</a:t>
            </a:r>
          </a:p>
        </p:txBody>
      </p:sp>
      <p:sp>
        <p:nvSpPr>
          <p:cNvPr id="3" name="object 3"/>
          <p:cNvSpPr txBox="1"/>
          <p:nvPr/>
        </p:nvSpPr>
        <p:spPr>
          <a:xfrm>
            <a:off x="304800" y="1416194"/>
            <a:ext cx="7772400" cy="4545890"/>
          </a:xfrm>
          <a:prstGeom prst="rect">
            <a:avLst/>
          </a:prstGeom>
        </p:spPr>
        <p:txBody>
          <a:bodyPr vert="horz" wrap="square" lIns="0" tIns="11206" rIns="0" bIns="0" rtlCol="0">
            <a:spAutoFit/>
          </a:bodyPr>
          <a:lstStyle/>
          <a:p>
            <a:pPr marL="11206">
              <a:spcBef>
                <a:spcPts val="88"/>
              </a:spcBef>
            </a:pPr>
            <a:r>
              <a:rPr sz="2400" dirty="0">
                <a:latin typeface="Arial"/>
                <a:cs typeface="Arial"/>
              </a:rPr>
              <a:t>Under general</a:t>
            </a:r>
            <a:r>
              <a:rPr sz="2400" spc="-9" dirty="0">
                <a:latin typeface="Arial"/>
                <a:cs typeface="Arial"/>
              </a:rPr>
              <a:t> </a:t>
            </a:r>
            <a:r>
              <a:rPr sz="2400" spc="-4" dirty="0">
                <a:latin typeface="Arial"/>
                <a:cs typeface="Arial"/>
              </a:rPr>
              <a:t>assumption</a:t>
            </a:r>
            <a:endParaRPr sz="2400" dirty="0">
              <a:latin typeface="Arial"/>
              <a:cs typeface="Arial"/>
            </a:endParaRPr>
          </a:p>
          <a:p>
            <a:pPr>
              <a:lnSpc>
                <a:spcPct val="100000"/>
              </a:lnSpc>
            </a:pPr>
            <a:endParaRPr sz="2400" dirty="0">
              <a:latin typeface="Times New Roman"/>
              <a:cs typeface="Times New Roman"/>
            </a:endParaRPr>
          </a:p>
          <a:p>
            <a:pPr lvl="1">
              <a:spcBef>
                <a:spcPts val="9"/>
              </a:spcBef>
            </a:pPr>
            <a:endParaRPr sz="2400" dirty="0">
              <a:latin typeface="Times New Roman"/>
              <a:cs typeface="Times New Roman"/>
            </a:endParaRPr>
          </a:p>
          <a:p>
            <a:pPr marL="414640" indent="-403433">
              <a:buFont typeface="Arial" panose="020B0604020202020204" pitchFamily="34" charset="0"/>
              <a:buChar char="•"/>
              <a:tabLst>
                <a:tab pos="414079" algn="l"/>
                <a:tab pos="414640" algn="l"/>
              </a:tabLst>
            </a:pPr>
            <a:endParaRPr lang="en-US" sz="2400" dirty="0" smtClean="0">
              <a:latin typeface="Arial"/>
              <a:cs typeface="Arial"/>
            </a:endParaRPr>
          </a:p>
          <a:p>
            <a:pPr marL="414640" indent="-403433">
              <a:buFont typeface="Arial" panose="020B0604020202020204" pitchFamily="34" charset="0"/>
              <a:buChar char="•"/>
              <a:tabLst>
                <a:tab pos="414079" algn="l"/>
                <a:tab pos="414640" algn="l"/>
              </a:tabLst>
            </a:pPr>
            <a:r>
              <a:rPr lang="en-US" sz="2400" dirty="0" smtClean="0">
                <a:latin typeface="Arial"/>
                <a:cs typeface="Arial"/>
              </a:rPr>
              <a:t>W</a:t>
            </a:r>
            <a:r>
              <a:rPr sz="2400" dirty="0" smtClean="0">
                <a:latin typeface="Arial"/>
                <a:cs typeface="Arial"/>
              </a:rPr>
              <a:t>e </a:t>
            </a:r>
            <a:r>
              <a:rPr sz="2400" dirty="0">
                <a:latin typeface="Arial"/>
                <a:cs typeface="Arial"/>
              </a:rPr>
              <a:t>can use gradient descent as a general learning</a:t>
            </a:r>
            <a:r>
              <a:rPr sz="2400" spc="-71" dirty="0">
                <a:latin typeface="Arial"/>
                <a:cs typeface="Arial"/>
              </a:rPr>
              <a:t> </a:t>
            </a:r>
            <a:r>
              <a:rPr sz="2400" spc="-4" dirty="0">
                <a:latin typeface="Arial"/>
                <a:cs typeface="Arial"/>
              </a:rPr>
              <a:t>algorithm</a:t>
            </a:r>
            <a:endParaRPr sz="2400" dirty="0">
              <a:latin typeface="Arial"/>
              <a:cs typeface="Arial"/>
            </a:endParaRPr>
          </a:p>
          <a:p>
            <a:pPr marL="818073" lvl="1" indent="-403433">
              <a:spcBef>
                <a:spcPts val="353"/>
              </a:spcBef>
              <a:buChar char="•"/>
              <a:tabLst>
                <a:tab pos="817513" algn="l"/>
                <a:tab pos="818073" algn="l"/>
              </a:tabLst>
            </a:pPr>
            <a:r>
              <a:rPr sz="2400" dirty="0">
                <a:latin typeface="Arial"/>
                <a:cs typeface="Arial"/>
              </a:rPr>
              <a:t>as long as our </a:t>
            </a:r>
            <a:r>
              <a:rPr sz="2400" spc="-4" dirty="0">
                <a:latin typeface="Arial"/>
                <a:cs typeface="Arial"/>
              </a:rPr>
              <a:t>objective </a:t>
            </a:r>
            <a:r>
              <a:rPr sz="2400" spc="-4" dirty="0" smtClean="0">
                <a:latin typeface="Arial"/>
                <a:cs typeface="Arial"/>
              </a:rPr>
              <a:t>f</a:t>
            </a:r>
            <a:r>
              <a:rPr lang="en-US" sz="2400" spc="-4" dirty="0" smtClean="0">
                <a:latin typeface="Arial"/>
                <a:cs typeface="Arial"/>
              </a:rPr>
              <a:t>unction</a:t>
            </a:r>
            <a:r>
              <a:rPr sz="2400" spc="-4" dirty="0" smtClean="0">
                <a:latin typeface="Arial"/>
                <a:cs typeface="Arial"/>
              </a:rPr>
              <a:t> </a:t>
            </a:r>
            <a:r>
              <a:rPr sz="2400" dirty="0">
                <a:latin typeface="Arial"/>
                <a:cs typeface="Arial"/>
              </a:rPr>
              <a:t>is </a:t>
            </a:r>
            <a:r>
              <a:rPr sz="2400" spc="-4" dirty="0">
                <a:latin typeface="Arial"/>
                <a:cs typeface="Arial"/>
              </a:rPr>
              <a:t>differentiable </a:t>
            </a:r>
            <a:r>
              <a:rPr sz="2400" dirty="0">
                <a:latin typeface="Arial"/>
                <a:cs typeface="Arial"/>
              </a:rPr>
              <a:t>wrt</a:t>
            </a:r>
            <a:r>
              <a:rPr sz="2400" spc="-18" dirty="0">
                <a:latin typeface="Arial"/>
                <a:cs typeface="Arial"/>
              </a:rPr>
              <a:t> </a:t>
            </a:r>
            <a:r>
              <a:rPr sz="2400" dirty="0">
                <a:latin typeface="Arial"/>
                <a:cs typeface="Arial"/>
              </a:rPr>
              <a:t>W</a:t>
            </a:r>
          </a:p>
          <a:p>
            <a:pPr marL="818073" lvl="1" indent="-403433">
              <a:spcBef>
                <a:spcPts val="441"/>
              </a:spcBef>
              <a:buChar char="•"/>
              <a:tabLst>
                <a:tab pos="817513" algn="l"/>
                <a:tab pos="818073" algn="l"/>
              </a:tabLst>
            </a:pPr>
            <a:r>
              <a:rPr sz="2400" spc="-4" dirty="0">
                <a:latin typeface="Arial"/>
                <a:cs typeface="Arial"/>
              </a:rPr>
              <a:t>though </a:t>
            </a:r>
            <a:r>
              <a:rPr sz="2400" dirty="0">
                <a:latin typeface="Arial"/>
                <a:cs typeface="Arial"/>
              </a:rPr>
              <a:t>we might learn local </a:t>
            </a:r>
            <a:r>
              <a:rPr sz="2400" spc="-4" dirty="0">
                <a:latin typeface="Arial"/>
                <a:cs typeface="Arial"/>
              </a:rPr>
              <a:t>optima</a:t>
            </a:r>
            <a:r>
              <a:rPr sz="2400" spc="-9" dirty="0">
                <a:latin typeface="Arial"/>
                <a:cs typeface="Arial"/>
              </a:rPr>
              <a:t> </a:t>
            </a:r>
            <a:endParaRPr sz="2400" dirty="0">
              <a:latin typeface="Arial"/>
              <a:cs typeface="Arial"/>
            </a:endParaRPr>
          </a:p>
          <a:p>
            <a:pPr lvl="1">
              <a:spcBef>
                <a:spcPts val="4"/>
              </a:spcBef>
              <a:buFont typeface="Arial"/>
              <a:buChar char="•"/>
            </a:pPr>
            <a:endParaRPr sz="2400" dirty="0">
              <a:latin typeface="Times New Roman"/>
              <a:cs typeface="Times New Roman"/>
            </a:endParaRPr>
          </a:p>
          <a:p>
            <a:pPr marL="414640" indent="-403433">
              <a:buFont typeface="Arial" panose="020B0604020202020204" pitchFamily="34" charset="0"/>
              <a:buChar char="•"/>
              <a:tabLst>
                <a:tab pos="414079" algn="l"/>
                <a:tab pos="414640" algn="l"/>
              </a:tabLst>
            </a:pPr>
            <a:r>
              <a:rPr sz="2400" dirty="0">
                <a:latin typeface="Arial"/>
                <a:cs typeface="Arial"/>
              </a:rPr>
              <a:t>Almost </a:t>
            </a:r>
            <a:r>
              <a:rPr sz="2400" spc="-4" dirty="0">
                <a:latin typeface="Arial"/>
                <a:cs typeface="Arial"/>
              </a:rPr>
              <a:t>nothing </a:t>
            </a:r>
            <a:r>
              <a:rPr sz="2400" dirty="0">
                <a:latin typeface="Arial"/>
                <a:cs typeface="Arial"/>
              </a:rPr>
              <a:t>we said here required </a:t>
            </a:r>
            <a:r>
              <a:rPr sz="2400" spc="-4" dirty="0">
                <a:latin typeface="Arial"/>
                <a:cs typeface="Arial"/>
              </a:rPr>
              <a:t>that f(x) </a:t>
            </a:r>
            <a:r>
              <a:rPr sz="2400" dirty="0">
                <a:latin typeface="Arial"/>
                <a:cs typeface="Arial"/>
              </a:rPr>
              <a:t>be linear in</a:t>
            </a:r>
            <a:r>
              <a:rPr sz="2400" spc="-22" dirty="0">
                <a:latin typeface="Arial"/>
                <a:cs typeface="Arial"/>
              </a:rPr>
              <a:t> </a:t>
            </a:r>
            <a:r>
              <a:rPr sz="2400" dirty="0">
                <a:latin typeface="Arial"/>
                <a:cs typeface="Arial"/>
              </a:rPr>
              <a:t>x</a:t>
            </a:r>
          </a:p>
        </p:txBody>
      </p:sp>
      <p:sp>
        <p:nvSpPr>
          <p:cNvPr id="4" name="object 4"/>
          <p:cNvSpPr/>
          <p:nvPr/>
        </p:nvSpPr>
        <p:spPr>
          <a:xfrm>
            <a:off x="2209800" y="2362200"/>
            <a:ext cx="3200400" cy="353877"/>
          </a:xfrm>
          <a:prstGeom prst="rect">
            <a:avLst/>
          </a:prstGeom>
          <a:blipFill>
            <a:blip r:embed="rId2"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1189271953"/>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564337031"/>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5129" y="3200400"/>
            <a:ext cx="8229600" cy="1143000"/>
          </a:xfrm>
        </p:spPr>
        <p:txBody>
          <a:bodyPr/>
          <a:lstStyle/>
          <a:p>
            <a:r>
              <a:rPr lang="en-US" dirty="0" smtClean="0"/>
              <a:t>Linear Basis Function Models</a:t>
            </a:r>
            <a:endParaRPr lang="en-US" dirty="0"/>
          </a:p>
        </p:txBody>
      </p:sp>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415</a:t>
            </a:fld>
            <a:endParaRPr lang="en-US"/>
          </a:p>
        </p:txBody>
      </p:sp>
    </p:spTree>
    <p:extLst>
      <p:ext uri="{BB962C8B-B14F-4D97-AF65-F5344CB8AC3E}">
        <p14:creationId xmlns:p14="http://schemas.microsoft.com/office/powerpoint/2010/main" val="250680517"/>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Basis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5536" y="1476907"/>
                <a:ext cx="8519864" cy="4906963"/>
              </a:xfrm>
            </p:spPr>
            <p:txBody>
              <a:bodyPr>
                <a:normAutofit/>
              </a:bodyPr>
              <a:lstStyle/>
              <a:p>
                <a:r>
                  <a:rPr lang="en-US" sz="2400" dirty="0" smtClean="0"/>
                  <a:t>Simplest </a:t>
                </a:r>
                <a:r>
                  <a:rPr lang="en-US" sz="2400" dirty="0"/>
                  <a:t>linear model for regression is one that involves a linear combination of the input variables</a:t>
                </a:r>
              </a:p>
              <a:p>
                <a:pPr marL="457200" lvl="1" indent="0">
                  <a:buNone/>
                </a:pPr>
                <a:r>
                  <a:rPr lang="en-US" dirty="0" smtClean="0"/>
                  <a:t>	y(</a:t>
                </a:r>
                <a:r>
                  <a:rPr lang="en-US" dirty="0" err="1" smtClean="0"/>
                  <a:t>x,w</a:t>
                </a:r>
                <a:r>
                  <a:rPr lang="en-US" dirty="0"/>
                  <a:t>)=w</a:t>
                </a:r>
                <a:r>
                  <a:rPr lang="en-US" baseline="-25000" dirty="0"/>
                  <a:t>0</a:t>
                </a:r>
                <a:r>
                  <a:rPr lang="en-US" dirty="0"/>
                  <a:t> +w</a:t>
                </a:r>
                <a:r>
                  <a:rPr lang="en-US" baseline="-25000" dirty="0"/>
                  <a:t>1</a:t>
                </a:r>
                <a:r>
                  <a:rPr lang="en-US" dirty="0"/>
                  <a:t>x</a:t>
                </a:r>
                <a:r>
                  <a:rPr lang="en-US" baseline="-25000" dirty="0"/>
                  <a:t>1</a:t>
                </a:r>
                <a:r>
                  <a:rPr lang="en-US" dirty="0"/>
                  <a:t> +...+w</a:t>
                </a:r>
                <a:r>
                  <a:rPr lang="en-US" baseline="-25000" dirty="0"/>
                  <a:t>D</a:t>
                </a:r>
                <a:r>
                  <a:rPr lang="en-US" dirty="0"/>
                  <a:t>x</a:t>
                </a:r>
                <a:r>
                  <a:rPr lang="en-US" baseline="-25000" dirty="0"/>
                  <a:t>D</a:t>
                </a:r>
                <a:r>
                  <a:rPr lang="en-US" dirty="0"/>
                  <a:t> </a:t>
                </a:r>
                <a:endParaRPr lang="en-US" dirty="0" smtClean="0"/>
              </a:p>
              <a:p>
                <a:pPr marL="457200" lvl="1" indent="0">
                  <a:buNone/>
                </a:pPr>
                <a:endParaRPr lang="en-US" dirty="0" smtClean="0"/>
              </a:p>
              <a:p>
                <a:r>
                  <a:rPr lang="en-US" sz="2400" dirty="0" smtClean="0"/>
                  <a:t>Extend </a:t>
                </a:r>
                <a:r>
                  <a:rPr lang="en-US" sz="2400" dirty="0"/>
                  <a:t>the class of models by considering linear combinations of ﬁxed nonlinear functions of the input variables, of the form</a:t>
                </a:r>
              </a:p>
              <a:p>
                <a:pPr marL="457200" lvl="1" indent="0">
                  <a:buNone/>
                </a:pPr>
                <a:r>
                  <a:rPr lang="en-US" dirty="0" smtClean="0"/>
                  <a:t>	y(</a:t>
                </a:r>
                <a:r>
                  <a:rPr lang="en-US" dirty="0" err="1" smtClean="0"/>
                  <a:t>x,w</a:t>
                </a:r>
                <a:r>
                  <a:rPr lang="en-US" dirty="0"/>
                  <a:t>)=w</a:t>
                </a:r>
                <a:r>
                  <a:rPr lang="en-US" baseline="-25000" dirty="0"/>
                  <a:t>0</a:t>
                </a:r>
                <a:r>
                  <a:rPr lang="en-US" dirty="0"/>
                  <a:t> </a:t>
                </a:r>
                <a:r>
                  <a:rPr lang="en-US" dirty="0" smtClean="0"/>
                  <a:t>+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𝑀</m:t>
                        </m:r>
                        <m:r>
                          <a:rPr lang="en-US" b="0" i="1" smtClean="0">
                            <a:latin typeface="Cambria Math" panose="02040503050406030204" pitchFamily="18" charset="0"/>
                          </a:rPr>
                          <m:t>−1</m:t>
                        </m:r>
                      </m:sup>
                      <m:e>
                        <m:r>
                          <m:rPr>
                            <m:nor/>
                          </m:rPr>
                          <a:rPr lang="en-US" i="1" dirty="0"/>
                          <m:t>w</m:t>
                        </m:r>
                        <m:r>
                          <m:rPr>
                            <m:nor/>
                          </m:rPr>
                          <a:rPr lang="en-US" i="1" baseline="-25000" dirty="0"/>
                          <m:t>j</m:t>
                        </m:r>
                        <m:r>
                          <m:rPr>
                            <m:nor/>
                          </m:rPr>
                          <a:rPr lang="en-US" i="1" dirty="0"/>
                          <m:t>φ</m:t>
                        </m:r>
                        <m:r>
                          <m:rPr>
                            <m:nor/>
                          </m:rPr>
                          <a:rPr lang="en-US" i="1" baseline="-25000" dirty="0"/>
                          <m:t>j</m:t>
                        </m:r>
                        <m:r>
                          <m:rPr>
                            <m:nor/>
                          </m:rPr>
                          <a:rPr lang="en-US" i="1" dirty="0"/>
                          <m:t>(</m:t>
                        </m:r>
                        <m:r>
                          <m:rPr>
                            <m:nor/>
                          </m:rPr>
                          <a:rPr lang="en-US" i="1" dirty="0"/>
                          <m:t>x</m:t>
                        </m:r>
                        <m:r>
                          <m:rPr>
                            <m:nor/>
                          </m:rPr>
                          <a:rPr lang="en-US" dirty="0"/>
                          <m:t>)</m:t>
                        </m:r>
                      </m:e>
                    </m:nary>
                  </m:oMath>
                </a14:m>
                <a:endParaRPr lang="en-US" dirty="0" smtClean="0"/>
              </a:p>
              <a:p>
                <a:pPr lvl="2"/>
                <a:r>
                  <a:rPr lang="en-US" dirty="0" smtClean="0"/>
                  <a:t>where </a:t>
                </a:r>
                <a14:m>
                  <m:oMath xmlns:m="http://schemas.openxmlformats.org/officeDocument/2006/math">
                    <m:r>
                      <m:rPr>
                        <m:nor/>
                      </m:rPr>
                      <a:rPr lang="en-US" i="1" dirty="0"/>
                      <m:t>φ</m:t>
                    </m:r>
                    <m:r>
                      <m:rPr>
                        <m:nor/>
                      </m:rPr>
                      <a:rPr lang="en-US" i="1" baseline="-25000" dirty="0"/>
                      <m:t>j</m:t>
                    </m:r>
                    <m:r>
                      <m:rPr>
                        <m:nor/>
                      </m:rPr>
                      <a:rPr lang="en-US" i="1" dirty="0"/>
                      <m:t>(</m:t>
                    </m:r>
                    <m:r>
                      <m:rPr>
                        <m:nor/>
                      </m:rPr>
                      <a:rPr lang="en-US" i="1" dirty="0"/>
                      <m:t>x</m:t>
                    </m:r>
                  </m:oMath>
                </a14:m>
                <a:r>
                  <a:rPr lang="en-US" dirty="0"/>
                  <a:t>) are known as basis functions. </a:t>
                </a:r>
                <a:endParaRPr lang="en-US" dirty="0" smtClean="0"/>
              </a:p>
              <a:p>
                <a:pPr lvl="2"/>
                <a:r>
                  <a:rPr lang="en-US" dirty="0" smtClean="0"/>
                  <a:t>By </a:t>
                </a:r>
                <a:r>
                  <a:rPr lang="en-US" dirty="0"/>
                  <a:t>denoting the maximum value of the index j by M −1, the total number of parameters in this model will be M.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5536" y="1476907"/>
                <a:ext cx="8519864" cy="4906963"/>
              </a:xfrm>
              <a:blipFill rotWithShape="0">
                <a:blip r:embed="rId2"/>
                <a:stretch>
                  <a:fillRect l="-1001" t="-994" r="-16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416</a:t>
            </a:fld>
            <a:endParaRPr lang="en-US"/>
          </a:p>
        </p:txBody>
      </p:sp>
    </p:spTree>
    <p:extLst>
      <p:ext uri="{BB962C8B-B14F-4D97-AF65-F5344CB8AC3E}">
        <p14:creationId xmlns:p14="http://schemas.microsoft.com/office/powerpoint/2010/main" val="661737288"/>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710867907"/>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t="14306"/>
          <a:stretch/>
        </p:blipFill>
        <p:spPr>
          <a:xfrm>
            <a:off x="0" y="990599"/>
            <a:ext cx="9144000" cy="5876925"/>
          </a:xfrm>
          <a:prstGeom prst="rect">
            <a:avLst/>
          </a:prstGeom>
        </p:spPr>
      </p:pic>
      <p:sp>
        <p:nvSpPr>
          <p:cNvPr id="3" name="Title 1"/>
          <p:cNvSpPr txBox="1">
            <a:spLocks/>
          </p:cNvSpPr>
          <p:nvPr/>
        </p:nvSpPr>
        <p:spPr>
          <a:xfrm>
            <a:off x="152400" y="140493"/>
            <a:ext cx="612068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dirty="0" smtClean="0"/>
              <a:t>Basis Functions</a:t>
            </a:r>
            <a:endParaRPr lang="en-US" dirty="0"/>
          </a:p>
        </p:txBody>
      </p:sp>
    </p:spTree>
    <p:extLst>
      <p:ext uri="{BB962C8B-B14F-4D97-AF65-F5344CB8AC3E}">
        <p14:creationId xmlns:p14="http://schemas.microsoft.com/office/powerpoint/2010/main" val="2753292527"/>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t="17639"/>
          <a:stretch/>
        </p:blipFill>
        <p:spPr>
          <a:xfrm>
            <a:off x="0" y="1219199"/>
            <a:ext cx="9144000" cy="5648325"/>
          </a:xfrm>
          <a:prstGeom prst="rect">
            <a:avLst/>
          </a:prstGeom>
        </p:spPr>
      </p:pic>
      <p:sp>
        <p:nvSpPr>
          <p:cNvPr id="3" name="Title 1"/>
          <p:cNvSpPr txBox="1">
            <a:spLocks/>
          </p:cNvSpPr>
          <p:nvPr/>
        </p:nvSpPr>
        <p:spPr>
          <a:xfrm>
            <a:off x="152400" y="140493"/>
            <a:ext cx="612068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dirty="0" smtClean="0"/>
              <a:t>Basis Functions</a:t>
            </a:r>
            <a:endParaRPr lang="en-US" dirty="0"/>
          </a:p>
        </p:txBody>
      </p:sp>
    </p:spTree>
    <p:extLst>
      <p:ext uri="{BB962C8B-B14F-4D97-AF65-F5344CB8AC3E}">
        <p14:creationId xmlns:p14="http://schemas.microsoft.com/office/powerpoint/2010/main" val="17531008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6668"/>
            <a:ext cx="9144000" cy="5700995"/>
          </a:xfrm>
          <a:prstGeom prst="rect">
            <a:avLst/>
          </a:prstGeom>
        </p:spPr>
      </p:pic>
    </p:spTree>
    <p:extLst>
      <p:ext uri="{BB962C8B-B14F-4D97-AF65-F5344CB8AC3E}">
        <p14:creationId xmlns:p14="http://schemas.microsoft.com/office/powerpoint/2010/main" val="3105918202"/>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153047202"/>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Reading References</a:t>
            </a:r>
            <a:endParaRPr lang="en-US" dirty="0"/>
          </a:p>
        </p:txBody>
      </p:sp>
      <p:sp>
        <p:nvSpPr>
          <p:cNvPr id="3" name="Content Placeholder 2"/>
          <p:cNvSpPr>
            <a:spLocks noGrp="1"/>
          </p:cNvSpPr>
          <p:nvPr>
            <p:ph idx="1"/>
          </p:nvPr>
        </p:nvSpPr>
        <p:spPr>
          <a:xfrm>
            <a:off x="76200" y="1441185"/>
            <a:ext cx="8456240" cy="4959615"/>
          </a:xfrm>
        </p:spPr>
        <p:txBody>
          <a:bodyPr>
            <a:normAutofit fontScale="55000" lnSpcReduction="20000"/>
          </a:bodyPr>
          <a:lstStyle/>
          <a:p>
            <a:r>
              <a:rPr lang="en-US" dirty="0">
                <a:hlinkClick r:id="rId2"/>
              </a:rPr>
              <a:t>https://stackabuse.com/solving-systems-of-linear-equations-with-pythons-numpy/</a:t>
            </a:r>
            <a:endParaRPr lang="en-US" dirty="0"/>
          </a:p>
          <a:p>
            <a:r>
              <a:rPr lang="en-US" dirty="0">
                <a:hlinkClick r:id="rId3"/>
              </a:rPr>
              <a:t>https://scikit-learn.org/stable/modules/generated/sklearn.model_selection.train_test_split.html</a:t>
            </a:r>
            <a:endParaRPr lang="en-US" dirty="0"/>
          </a:p>
          <a:p>
            <a:r>
              <a:rPr lang="en-US" dirty="0">
                <a:hlinkClick r:id="rId4"/>
              </a:rPr>
              <a:t>https://</a:t>
            </a:r>
            <a:r>
              <a:rPr lang="en-US" dirty="0" smtClean="0">
                <a:hlinkClick r:id="rId4"/>
              </a:rPr>
              <a:t>www.datatechnotes.com/2019/02/regression-model-accuracy-mae-mse-rmse.html</a:t>
            </a:r>
            <a:endParaRPr lang="en-US" dirty="0" smtClean="0"/>
          </a:p>
          <a:p>
            <a:r>
              <a:rPr lang="en-US" dirty="0">
                <a:hlinkClick r:id="rId5"/>
              </a:rPr>
              <a:t>https://www.geeksforgeeks.org/python-linear-regression-using-sklearn</a:t>
            </a:r>
            <a:r>
              <a:rPr lang="en-US" dirty="0" smtClean="0">
                <a:hlinkClick r:id="rId5"/>
              </a:rPr>
              <a:t>/</a:t>
            </a:r>
            <a:endParaRPr lang="en-US" dirty="0" smtClean="0"/>
          </a:p>
          <a:p>
            <a:pPr marL="0" indent="0">
              <a:buNone/>
            </a:pPr>
            <a:r>
              <a:rPr lang="en-US" dirty="0" smtClean="0"/>
              <a:t>Funny but simple explanation about bias and variance</a:t>
            </a:r>
          </a:p>
          <a:p>
            <a:r>
              <a:rPr lang="en-US" dirty="0" smtClean="0">
                <a:hlinkClick r:id="rId6"/>
              </a:rPr>
              <a:t>https</a:t>
            </a:r>
            <a:r>
              <a:rPr lang="en-US" dirty="0">
                <a:hlinkClick r:id="rId6"/>
              </a:rPr>
              <a:t>://</a:t>
            </a:r>
            <a:r>
              <a:rPr lang="en-US" dirty="0" smtClean="0">
                <a:hlinkClick r:id="rId6"/>
              </a:rPr>
              <a:t>www.youtube.com/watch?v=EuBBz3bI-aA</a:t>
            </a:r>
            <a:endParaRPr lang="en-US" dirty="0" smtClean="0"/>
          </a:p>
          <a:p>
            <a:pPr marL="0" indent="0">
              <a:buNone/>
            </a:pPr>
            <a:r>
              <a:rPr lang="en-US" dirty="0" smtClean="0"/>
              <a:t>Gradient Descent</a:t>
            </a:r>
          </a:p>
          <a:p>
            <a:r>
              <a:rPr lang="en-US" dirty="0" smtClean="0">
                <a:hlinkClick r:id="rId7"/>
              </a:rPr>
              <a:t>https</a:t>
            </a:r>
            <a:r>
              <a:rPr lang="en-US" dirty="0">
                <a:hlinkClick r:id="rId7"/>
              </a:rPr>
              <a:t>://machinelearningmastery.com/gentle-introduction-mini-batch-gradient-descent-configure-batch-size</a:t>
            </a:r>
            <a:r>
              <a:rPr lang="en-US" dirty="0" smtClean="0">
                <a:hlinkClick r:id="rId7"/>
              </a:rPr>
              <a:t>/</a:t>
            </a:r>
            <a:endParaRPr lang="en-US" dirty="0" smtClean="0"/>
          </a:p>
          <a:p>
            <a:r>
              <a:rPr lang="en-US" dirty="0">
                <a:hlinkClick r:id="rId8"/>
              </a:rPr>
              <a:t>https://textbooks.math.gatech.edu/ila/least-squares.html</a:t>
            </a:r>
            <a:endParaRPr lang="en-US" dirty="0"/>
          </a:p>
          <a:p>
            <a:r>
              <a:rPr lang="en-US" dirty="0">
                <a:hlinkClick r:id="rId9"/>
              </a:rPr>
              <a:t>https://towardsdatascience.com/batch-mini-batch-stochastic-gradient</a:t>
            </a:r>
          </a:p>
          <a:p>
            <a:r>
              <a:rPr lang="en-US" dirty="0">
                <a:hlinkClick r:id="rId10"/>
              </a:rPr>
              <a:t>https://www.coursera.org/lecture/machine-learning/gradient-descent-8SpIM</a:t>
            </a:r>
            <a:r>
              <a:rPr lang="en-US" dirty="0">
                <a:hlinkClick r:id="rId9"/>
              </a:rPr>
              <a:t>-descent-7a62ecba642a</a:t>
            </a:r>
            <a:endParaRPr lang="en-US" dirty="0"/>
          </a:p>
          <a:p>
            <a:pPr marL="0" indent="0">
              <a:buNone/>
            </a:pPr>
            <a:r>
              <a:rPr lang="en-US" dirty="0" smtClean="0"/>
              <a:t>Skewness or kurtosis</a:t>
            </a:r>
            <a:endParaRPr lang="en-US" dirty="0"/>
          </a:p>
          <a:p>
            <a:r>
              <a:rPr lang="en-US" dirty="0">
                <a:hlinkClick r:id="rId11"/>
              </a:rPr>
              <a:t>https://</a:t>
            </a:r>
            <a:r>
              <a:rPr lang="en-US" dirty="0" smtClean="0">
                <a:hlinkClick r:id="rId11"/>
              </a:rPr>
              <a:t>medium.com/dev-genius/skewness-and-kurtosis-in-data-science-aa795ba4b453</a:t>
            </a: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421</a:t>
            </a:fld>
            <a:endParaRPr lang="en-US"/>
          </a:p>
        </p:txBody>
      </p:sp>
    </p:spTree>
    <p:extLst>
      <p:ext uri="{BB962C8B-B14F-4D97-AF65-F5344CB8AC3E}">
        <p14:creationId xmlns:p14="http://schemas.microsoft.com/office/powerpoint/2010/main" val="20983135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9144000" cy="4525963"/>
          </a:xfrm>
        </p:spPr>
        <p:txBody>
          <a:bodyPr/>
          <a:lstStyle/>
          <a:p>
            <a:endParaRPr lang="en-US" dirty="0" smtClean="0"/>
          </a:p>
          <a:p>
            <a:r>
              <a:rPr lang="en-US" dirty="0" smtClean="0"/>
              <a:t>We will cover:</a:t>
            </a:r>
          </a:p>
          <a:p>
            <a:pPr marL="285750" indent="-285750">
              <a:buFont typeface="Arial" panose="020B0604020202020204" pitchFamily="34" charset="0"/>
              <a:buChar char="•"/>
            </a:pPr>
            <a:r>
              <a:rPr lang="en-US" dirty="0" smtClean="0"/>
              <a:t>Bias-variance </a:t>
            </a:r>
            <a:r>
              <a:rPr lang="en-US" dirty="0"/>
              <a:t>decomposition (3.2 Bishop) </a:t>
            </a:r>
            <a:endParaRPr lang="en-US" dirty="0" smtClean="0"/>
          </a:p>
          <a:p>
            <a:pPr marL="0" indent="0"/>
            <a:r>
              <a:rPr lang="en-US" dirty="0"/>
              <a:t>Tom Mitchell - Chapter 3</a:t>
            </a:r>
          </a:p>
          <a:p>
            <a:pPr marL="685800" lvl="1">
              <a:buFont typeface="Arial" panose="020B0604020202020204" pitchFamily="34" charset="0"/>
              <a:buChar char="•"/>
            </a:pPr>
            <a:r>
              <a:rPr lang="en-IN" dirty="0" smtClean="0"/>
              <a:t>Decision </a:t>
            </a:r>
            <a:r>
              <a:rPr lang="en-IN" dirty="0"/>
              <a:t>Tree</a:t>
            </a:r>
          </a:p>
          <a:p>
            <a:pPr marL="685800" lvl="1">
              <a:buFont typeface="Arial" panose="020B0604020202020204" pitchFamily="34" charset="0"/>
              <a:buChar char="•"/>
            </a:pPr>
            <a:r>
              <a:rPr lang="en-IN" dirty="0"/>
              <a:t>Handling overfitting </a:t>
            </a:r>
          </a:p>
          <a:p>
            <a:pPr marL="685800" lvl="1">
              <a:buFont typeface="Arial" panose="020B0604020202020204" pitchFamily="34" charset="0"/>
              <a:buChar char="•"/>
            </a:pPr>
            <a:r>
              <a:rPr lang="en-IN" dirty="0"/>
              <a:t>Continuous values</a:t>
            </a:r>
          </a:p>
          <a:p>
            <a:pPr marL="685800" lvl="1">
              <a:buFont typeface="Arial" panose="020B0604020202020204" pitchFamily="34" charset="0"/>
              <a:buChar char="•"/>
            </a:pPr>
            <a:r>
              <a:rPr lang="en-IN" dirty="0"/>
              <a:t>Missing Values</a:t>
            </a:r>
          </a:p>
          <a:p>
            <a:pPr marL="685800" lvl="1">
              <a:buFont typeface="Arial" panose="020B0604020202020204" pitchFamily="34" charset="0"/>
              <a:buChar char="•"/>
            </a:pPr>
            <a:r>
              <a:rPr lang="en-IN" dirty="0"/>
              <a:t>Random Forest</a:t>
            </a:r>
            <a:endParaRPr lang="en-US" dirty="0"/>
          </a:p>
        </p:txBody>
      </p:sp>
      <p:sp>
        <p:nvSpPr>
          <p:cNvPr id="3" name="Content Placeholder 2"/>
          <p:cNvSpPr>
            <a:spLocks noGrp="1"/>
          </p:cNvSpPr>
          <p:nvPr>
            <p:ph sz="quarter" idx="10"/>
          </p:nvPr>
        </p:nvSpPr>
        <p:spPr/>
        <p:txBody>
          <a:bodyPr/>
          <a:lstStyle/>
          <a:p>
            <a:r>
              <a:rPr lang="en-US" dirty="0" smtClean="0"/>
              <a:t>In our next session</a:t>
            </a:r>
            <a:endParaRPr lang="en-US" dirty="0"/>
          </a:p>
        </p:txBody>
      </p:sp>
    </p:spTree>
    <p:extLst>
      <p:ext uri="{BB962C8B-B14F-4D97-AF65-F5344CB8AC3E}">
        <p14:creationId xmlns:p14="http://schemas.microsoft.com/office/powerpoint/2010/main" val="110172163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362200" y="3352800"/>
            <a:ext cx="6172200" cy="1066800"/>
          </a:xfrm>
        </p:spPr>
        <p:txBody>
          <a:bodyPr/>
          <a:lstStyle/>
          <a:p>
            <a:pPr algn="ctr" fontAlgn="auto">
              <a:spcAft>
                <a:spcPts val="0"/>
              </a:spcAft>
              <a:defRPr/>
            </a:pPr>
            <a:r>
              <a:rPr lang="en-US" sz="4000" dirty="0">
                <a:solidFill>
                  <a:srgbClr val="FFFF66"/>
                </a:solidFill>
              </a:rPr>
              <a:t>Machine Learning</a:t>
            </a:r>
            <a:br>
              <a:rPr lang="en-US" sz="4000" dirty="0">
                <a:solidFill>
                  <a:srgbClr val="FFFF66"/>
                </a:solidFill>
              </a:rPr>
            </a:br>
            <a:r>
              <a:rPr lang="en-US" sz="4000" dirty="0">
                <a:solidFill>
                  <a:srgbClr val="FFFF66"/>
                </a:solidFill>
              </a:rPr>
              <a:t>DSECL    ZG565</a:t>
            </a:r>
            <a:endParaRPr lang="en-US" sz="4000" dirty="0">
              <a:solidFill>
                <a:srgbClr val="FFFF66"/>
              </a:solidFill>
              <a:latin typeface="+mn-lt"/>
            </a:endParaRPr>
          </a:p>
        </p:txBody>
      </p:sp>
      <p:sp>
        <p:nvSpPr>
          <p:cNvPr id="5" name="Content Placeholder 1"/>
          <p:cNvSpPr>
            <a:spLocks noGrp="1"/>
          </p:cNvSpPr>
          <p:nvPr>
            <p:ph sz="quarter" idx="4294967295"/>
          </p:nvPr>
        </p:nvSpPr>
        <p:spPr>
          <a:xfrm>
            <a:off x="2895600" y="4572000"/>
            <a:ext cx="5791200" cy="990600"/>
          </a:xfrm>
          <a:prstGeom prst="rect">
            <a:avLst/>
          </a:prstGeom>
        </p:spPr>
        <p:txBody>
          <a:bodyPr rtlCol="0">
            <a:normAutofit fontScale="70000" lnSpcReduction="20000"/>
          </a:bodyPr>
          <a:lstStyle/>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Dr. Chetana Gavankar, </a:t>
            </a:r>
            <a:r>
              <a:rPr lang="en-US" sz="2800" dirty="0" err="1">
                <a:solidFill>
                  <a:schemeClr val="bg1"/>
                </a:solidFill>
                <a:cs typeface="Courier New" pitchFamily="49" charset="0"/>
              </a:rPr>
              <a:t>Ph.D</a:t>
            </a:r>
            <a:r>
              <a:rPr lang="en-US" sz="2800" dirty="0">
                <a:solidFill>
                  <a:schemeClr val="bg1"/>
                </a:solidFill>
                <a:cs typeface="Courier New" pitchFamily="49" charset="0"/>
              </a:rPr>
              <a:t>,</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Chetana.gavankar@pilani.bits-pilani.ac.in</a:t>
            </a:r>
          </a:p>
          <a:p>
            <a:pPr marL="365760" indent="-256032" algn="r" fontAlgn="auto">
              <a:lnSpc>
                <a:spcPct val="100000"/>
              </a:lnSpc>
              <a:spcAft>
                <a:spcPts val="0"/>
              </a:spcAft>
              <a:buClr>
                <a:schemeClr val="accent1"/>
              </a:buClr>
              <a:buSzPct val="68000"/>
              <a:buNone/>
              <a:defRPr/>
            </a:pPr>
            <a:endParaRPr lang="en-US" sz="2800" dirty="0" smtClean="0">
              <a:solidFill>
                <a:schemeClr val="bg1"/>
              </a:solidFill>
              <a:latin typeface="+mn-lt"/>
              <a:cs typeface="Courier New" pitchFamily="49" charset="0"/>
            </a:endParaRPr>
          </a:p>
        </p:txBody>
      </p:sp>
    </p:spTree>
    <p:extLst>
      <p:ext uri="{BB962C8B-B14F-4D97-AF65-F5344CB8AC3E}">
        <p14:creationId xmlns:p14="http://schemas.microsoft.com/office/powerpoint/2010/main" val="695289240"/>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4294200"/>
            <a:ext cx="8648700" cy="2209800"/>
          </a:xfrm>
        </p:spPr>
        <p:txBody>
          <a:bodyPr rtlCol="0">
            <a:normAutofit/>
          </a:bodyPr>
          <a:lstStyle/>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Lecture No. – 7</a:t>
            </a:r>
            <a:r>
              <a:rPr lang="en-US" sz="3200" dirty="0" smtClean="0">
                <a:latin typeface="+mn-lt"/>
                <a:cs typeface="Courier New" pitchFamily="49" charset="0"/>
              </a:rPr>
              <a:t> | Decision Tree</a:t>
            </a:r>
            <a:endParaRPr lang="en-US" sz="32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Date – </a:t>
            </a:r>
            <a:r>
              <a:rPr lang="en-US" sz="3200" dirty="0" smtClean="0">
                <a:latin typeface="+mn-lt"/>
                <a:cs typeface="Courier New" pitchFamily="49" charset="0"/>
              </a:rPr>
              <a:t>11/10/2020</a:t>
            </a:r>
            <a:endParaRPr lang="en-US" sz="32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Time – </a:t>
            </a:r>
            <a:r>
              <a:rPr lang="en-US" sz="3200" dirty="0" smtClean="0">
                <a:latin typeface="+mn-lt"/>
                <a:cs typeface="Courier New" pitchFamily="49" charset="0"/>
              </a:rPr>
              <a:t>2:00 PM </a:t>
            </a:r>
            <a:r>
              <a:rPr lang="en-US" sz="3200" dirty="0">
                <a:latin typeface="+mn-lt"/>
                <a:cs typeface="Courier New" pitchFamily="49" charset="0"/>
              </a:rPr>
              <a:t>– </a:t>
            </a:r>
            <a:r>
              <a:rPr lang="en-US" sz="3200" dirty="0" smtClean="0">
                <a:latin typeface="+mn-lt"/>
                <a:cs typeface="Courier New" pitchFamily="49" charset="0"/>
              </a:rPr>
              <a:t>4:00 </a:t>
            </a:r>
            <a:r>
              <a:rPr lang="en-US" sz="3200" dirty="0">
                <a:latin typeface="+mn-lt"/>
                <a:cs typeface="Courier New" pitchFamily="49" charset="0"/>
              </a:rPr>
              <a:t>P</a:t>
            </a:r>
            <a:r>
              <a:rPr lang="en-US" sz="3200" dirty="0" smtClean="0">
                <a:latin typeface="+mn-lt"/>
                <a:cs typeface="Courier New" pitchFamily="49" charset="0"/>
              </a:rPr>
              <a:t>M</a:t>
            </a:r>
            <a:endParaRPr lang="en-US" sz="3200" dirty="0">
              <a:latin typeface="+mn-lt"/>
              <a:cs typeface="Courier New" pitchFamily="49" charset="0"/>
            </a:endParaRPr>
          </a:p>
        </p:txBody>
      </p:sp>
    </p:spTree>
    <p:extLst>
      <p:ext uri="{BB962C8B-B14F-4D97-AF65-F5344CB8AC3E}">
        <p14:creationId xmlns:p14="http://schemas.microsoft.com/office/powerpoint/2010/main" val="2391970114"/>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Session Content</a:t>
            </a:r>
            <a:endParaRPr lang="en-US" b="1" dirty="0"/>
          </a:p>
        </p:txBody>
      </p:sp>
      <p:sp>
        <p:nvSpPr>
          <p:cNvPr id="3" name="Content Placeholder 2"/>
          <p:cNvSpPr>
            <a:spLocks noGrp="1"/>
          </p:cNvSpPr>
          <p:nvPr>
            <p:ph idx="1"/>
          </p:nvPr>
        </p:nvSpPr>
        <p:spPr>
          <a:xfrm>
            <a:off x="237565" y="1295400"/>
            <a:ext cx="8229600" cy="4525963"/>
          </a:xfrm>
        </p:spPr>
        <p:txBody>
          <a:bodyPr>
            <a:normAutofit/>
          </a:bodyPr>
          <a:lstStyle/>
          <a:p>
            <a:pPr marL="57150" indent="0">
              <a:buNone/>
            </a:pPr>
            <a:r>
              <a:rPr lang="en-IN" dirty="0"/>
              <a:t>(Tom Mitchell Chapter </a:t>
            </a:r>
            <a:r>
              <a:rPr lang="en-IN" smtClean="0"/>
              <a:t>3 page </a:t>
            </a:r>
            <a:r>
              <a:rPr lang="en-IN" dirty="0" smtClean="0"/>
              <a:t>67)</a:t>
            </a:r>
          </a:p>
          <a:p>
            <a:pPr marL="57150" indent="0">
              <a:buNone/>
            </a:pPr>
            <a:endParaRPr lang="en-US" dirty="0" smtClean="0"/>
          </a:p>
          <a:p>
            <a:pPr marL="457200" lvl="1" indent="0">
              <a:buNone/>
            </a:pPr>
            <a:endParaRPr lang="en-US" dirty="0"/>
          </a:p>
          <a:p>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425</a:t>
            </a:fld>
            <a:endParaRPr lang="en-US"/>
          </a:p>
        </p:txBody>
      </p:sp>
      <p:sp>
        <p:nvSpPr>
          <p:cNvPr id="4" name="Rectangle 3"/>
          <p:cNvSpPr/>
          <p:nvPr/>
        </p:nvSpPr>
        <p:spPr>
          <a:xfrm>
            <a:off x="228600" y="1828800"/>
            <a:ext cx="6781800" cy="3539430"/>
          </a:xfrm>
          <a:prstGeom prst="rect">
            <a:avLst/>
          </a:prstGeom>
        </p:spPr>
        <p:txBody>
          <a:bodyPr wrap="square">
            <a:spAutoFit/>
          </a:bodyPr>
          <a:lstStyle/>
          <a:p>
            <a:pPr marL="285750" indent="-285750">
              <a:buFont typeface="Arial" panose="020B0604020202020204" pitchFamily="34" charset="0"/>
              <a:buChar char="•"/>
            </a:pPr>
            <a:r>
              <a:rPr lang="en-IN" sz="3200" dirty="0" smtClean="0"/>
              <a:t>Overfitting</a:t>
            </a:r>
          </a:p>
          <a:p>
            <a:pPr marL="285750" indent="-285750">
              <a:buFont typeface="Arial" panose="020B0604020202020204" pitchFamily="34" charset="0"/>
              <a:buChar char="•"/>
            </a:pPr>
            <a:r>
              <a:rPr lang="en-IN" sz="3200" dirty="0" smtClean="0"/>
              <a:t>Regularization</a:t>
            </a:r>
          </a:p>
          <a:p>
            <a:pPr marL="285750" indent="-285750">
              <a:buFont typeface="Arial" panose="020B0604020202020204" pitchFamily="34" charset="0"/>
              <a:buChar char="•"/>
            </a:pPr>
            <a:r>
              <a:rPr lang="en-IN" sz="3200" dirty="0"/>
              <a:t>Bias Variance Decomposition</a:t>
            </a:r>
          </a:p>
          <a:p>
            <a:pPr marL="285750" indent="-285750">
              <a:buFont typeface="Arial" panose="020B0604020202020204" pitchFamily="34" charset="0"/>
              <a:buChar char="•"/>
            </a:pPr>
            <a:r>
              <a:rPr lang="en-IN" sz="3200" dirty="0" smtClean="0"/>
              <a:t>Decision Tree</a:t>
            </a:r>
          </a:p>
          <a:p>
            <a:pPr marL="285750" indent="-285750">
              <a:buFont typeface="Arial" panose="020B0604020202020204" pitchFamily="34" charset="0"/>
              <a:buChar char="•"/>
            </a:pPr>
            <a:r>
              <a:rPr lang="en-IN" sz="3200" dirty="0" smtClean="0"/>
              <a:t>Handling overfitting </a:t>
            </a:r>
          </a:p>
          <a:p>
            <a:pPr marL="285750" indent="-285750">
              <a:buFont typeface="Arial" panose="020B0604020202020204" pitchFamily="34" charset="0"/>
              <a:buChar char="•"/>
            </a:pPr>
            <a:r>
              <a:rPr lang="en-IN" sz="3200" dirty="0"/>
              <a:t>C</a:t>
            </a:r>
            <a:r>
              <a:rPr lang="en-IN" sz="3200" dirty="0" smtClean="0"/>
              <a:t>ontinuous values</a:t>
            </a:r>
          </a:p>
          <a:p>
            <a:pPr marL="285750" indent="-285750">
              <a:buFont typeface="Arial" panose="020B0604020202020204" pitchFamily="34" charset="0"/>
              <a:buChar char="•"/>
            </a:pPr>
            <a:r>
              <a:rPr lang="en-IN" sz="3200" dirty="0" smtClean="0"/>
              <a:t>Missing Values</a:t>
            </a:r>
          </a:p>
        </p:txBody>
      </p:sp>
    </p:spTree>
    <p:extLst>
      <p:ext uri="{BB962C8B-B14F-4D97-AF65-F5344CB8AC3E}">
        <p14:creationId xmlns:p14="http://schemas.microsoft.com/office/powerpoint/2010/main" val="720300268"/>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418828271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Linear Regression Problem</a:t>
            </a:r>
            <a:endParaRPr lang="en-US" dirty="0"/>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304800" y="1493837"/>
                <a:ext cx="8229600" cy="3564053"/>
              </a:xfrm>
              <a:prstGeom prst="rect">
                <a:avLst/>
              </a:prstGeom>
              <a:noFill/>
            </p:spPr>
            <p:txBody>
              <a:bodyPr wrap="square" rtlCol="0">
                <a:spAutoFit/>
              </a:bodyPr>
              <a:lstStyle/>
              <a:p>
                <a:r>
                  <a:rPr lang="en-US" sz="2400" dirty="0" smtClean="0"/>
                  <a:t>( x</a:t>
                </a:r>
                <a:r>
                  <a:rPr lang="en-US" sz="2400" baseline="-25000" dirty="0" smtClean="0"/>
                  <a:t>1</a:t>
                </a:r>
                <a:r>
                  <a:rPr lang="en-US" sz="2400" dirty="0" smtClean="0"/>
                  <a:t>y</a:t>
                </a:r>
                <a:r>
                  <a:rPr lang="en-US" sz="2400" baseline="-25000" dirty="0" smtClean="0"/>
                  <a:t>1</a:t>
                </a:r>
                <a:r>
                  <a:rPr lang="en-US" sz="2400" dirty="0" smtClean="0"/>
                  <a:t>, x</a:t>
                </a:r>
                <a:r>
                  <a:rPr lang="en-US" sz="2400" baseline="-25000" dirty="0"/>
                  <a:t>2</a:t>
                </a:r>
                <a:r>
                  <a:rPr lang="en-US" sz="2400" dirty="0" smtClean="0"/>
                  <a:t>y</a:t>
                </a:r>
                <a:r>
                  <a:rPr lang="en-US" sz="2400" baseline="-25000" dirty="0" smtClean="0"/>
                  <a:t>2</a:t>
                </a:r>
                <a:r>
                  <a:rPr lang="en-US" sz="2400" dirty="0" smtClean="0"/>
                  <a:t>,…………. </a:t>
                </a:r>
                <a:r>
                  <a:rPr lang="en-US" sz="2400" dirty="0" err="1" smtClean="0"/>
                  <a:t>x</a:t>
                </a:r>
                <a:r>
                  <a:rPr lang="en-US" sz="2400" baseline="-25000" dirty="0" err="1"/>
                  <a:t>n</a:t>
                </a:r>
                <a:r>
                  <a:rPr lang="en-US" sz="2400" dirty="0" err="1" smtClean="0"/>
                  <a:t>y</a:t>
                </a:r>
                <a:r>
                  <a:rPr lang="en-US" sz="2400" baseline="-25000" dirty="0" err="1" smtClean="0"/>
                  <a:t>n</a:t>
                </a:r>
                <a:r>
                  <a:rPr lang="en-US" sz="2400" dirty="0" smtClean="0"/>
                  <a:t>)</a:t>
                </a:r>
              </a:p>
              <a:p>
                <a:endParaRPr lang="en-US" dirty="0"/>
              </a:p>
              <a:p>
                <a:r>
                  <a:rPr lang="en-US" dirty="0" smtClean="0"/>
                  <a:t>y(</a:t>
                </a:r>
                <a:r>
                  <a:rPr lang="en-US" dirty="0" err="1" smtClean="0"/>
                  <a:t>x,w</a:t>
                </a:r>
                <a:r>
                  <a:rPr lang="en-US" dirty="0" smtClean="0"/>
                  <a:t>) = w</a:t>
                </a:r>
                <a:r>
                  <a:rPr lang="en-US" baseline="-25000" dirty="0" smtClean="0"/>
                  <a:t>0</a:t>
                </a:r>
                <a:r>
                  <a:rPr lang="en-US" dirty="0" smtClean="0"/>
                  <a:t>+w</a:t>
                </a:r>
                <a:r>
                  <a:rPr lang="en-US" baseline="-25000" dirty="0" smtClean="0"/>
                  <a:t>1</a:t>
                </a:r>
                <a:r>
                  <a:rPr lang="en-US" dirty="0" smtClean="0"/>
                  <a:t>x</a:t>
                </a:r>
                <a:endParaRPr lang="en-US" baseline="30000" dirty="0"/>
              </a:p>
              <a:p>
                <a:endParaRPr lang="en-US" dirty="0"/>
              </a:p>
              <a:p>
                <a:r>
                  <a:rPr lang="en-US" dirty="0"/>
                  <a:t>min </a:t>
                </a:r>
                <a14:m>
                  <m:oMath xmlns:m="http://schemas.openxmlformats.org/officeDocument/2006/math">
                    <m:f>
                      <m:fPr>
                        <m:ctrlPr>
                          <a:rPr lang="en-US" b="1" i="1" smtClean="0">
                            <a:latin typeface="Cambria Math" panose="02040503050406030204" pitchFamily="18" charset="0"/>
                          </a:rPr>
                        </m:ctrlPr>
                      </m:fPr>
                      <m:num>
                        <m:r>
                          <a:rPr lang="en-US" b="1" i="1">
                            <a:latin typeface="Cambria Math" panose="02040503050406030204" pitchFamily="18" charset="0"/>
                          </a:rPr>
                          <m:t>𝟏</m:t>
                        </m:r>
                      </m:num>
                      <m:den>
                        <m:r>
                          <a:rPr lang="en-US" b="1" i="1" smtClean="0">
                            <a:latin typeface="Cambria Math" panose="02040503050406030204" pitchFamily="18" charset="0"/>
                          </a:rPr>
                          <m:t>𝟐</m:t>
                        </m:r>
                      </m:den>
                    </m:f>
                    <m:nary>
                      <m:naryPr>
                        <m:chr m:val="∑"/>
                        <m:ctrlPr>
                          <a:rPr lang="en-US" b="1" i="1">
                            <a:latin typeface="Cambria Math" panose="02040503050406030204" pitchFamily="18" charset="0"/>
                          </a:rPr>
                        </m:ctrlPr>
                      </m:naryPr>
                      <m:sub>
                        <m:r>
                          <m:rPr>
                            <m:brk m:alnAt="23"/>
                          </m:rP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𝑵</m:t>
                        </m:r>
                      </m:sup>
                      <m:e>
                        <m:r>
                          <a:rPr lang="en-US" i="1">
                            <a:latin typeface="Cambria Math" panose="02040503050406030204" pitchFamily="18" charset="0"/>
                          </a:rPr>
                          <m:t>[</m:t>
                        </m:r>
                        <m:r>
                          <m:rPr>
                            <m:nor/>
                          </m:rPr>
                          <a:rPr lang="en-US">
                            <a:latin typeface="Cambria Math" panose="02040503050406030204" pitchFamily="18" charset="0"/>
                          </a:rPr>
                          <m:t>(</m:t>
                        </m:r>
                        <m:r>
                          <m:rPr>
                            <m:nor/>
                          </m:rPr>
                          <a:rPr lang="en-US" dirty="0"/>
                          <m:t>w</m:t>
                        </m:r>
                        <m:r>
                          <m:rPr>
                            <m:nor/>
                          </m:rPr>
                          <a:rPr lang="en-US" baseline="-25000" dirty="0"/>
                          <m:t>0</m:t>
                        </m:r>
                        <m:r>
                          <m:rPr>
                            <m:nor/>
                          </m:rPr>
                          <a:rPr lang="en-US" dirty="0" smtClean="0"/>
                          <m:t>+</m:t>
                        </m:r>
                        <m:r>
                          <m:rPr>
                            <m:nor/>
                          </m:rPr>
                          <a:rPr lang="en-US" dirty="0" smtClean="0"/>
                          <m:t>w</m:t>
                        </m:r>
                        <m:r>
                          <m:rPr>
                            <m:nor/>
                          </m:rPr>
                          <a:rPr lang="en-US" baseline="-25000" dirty="0" smtClean="0"/>
                          <m:t>1</m:t>
                        </m:r>
                        <m:r>
                          <m:rPr>
                            <m:nor/>
                          </m:rPr>
                          <a:rPr lang="en-US" dirty="0" smtClean="0"/>
                          <m:t>x</m:t>
                        </m:r>
                        <m:r>
                          <m:rPr>
                            <m:nor/>
                          </m:rPr>
                          <a:rPr lang="en-US" baseline="-25000" dirty="0" smtClean="0"/>
                          <m:t>n</m:t>
                        </m:r>
                        <m:r>
                          <m:rPr>
                            <m:nor/>
                          </m:rPr>
                          <a:rPr lang="en-US" baseline="30000" dirty="0" smtClean="0"/>
                          <m:t> </m:t>
                        </m:r>
                        <m:r>
                          <m:rPr>
                            <m:nor/>
                          </m:rPr>
                          <a:rPr lang="en-US" dirty="0"/>
                          <m:t>) −</m:t>
                        </m:r>
                        <m:r>
                          <m:rPr>
                            <m:nor/>
                          </m:rPr>
                          <a:rPr lang="en-US" dirty="0"/>
                          <m:t>yn</m:t>
                        </m:r>
                        <m:r>
                          <m:rPr>
                            <m:nor/>
                          </m:rPr>
                          <a:rPr lang="en-US" dirty="0"/>
                          <m:t>]2</m:t>
                        </m:r>
                      </m:e>
                    </m:nary>
                  </m:oMath>
                </a14:m>
                <a:r>
                  <a:rPr lang="en-US" sz="3600" dirty="0"/>
                  <a:t> </a:t>
                </a:r>
              </a:p>
              <a:p>
                <a:endParaRPr lang="en-US" sz="3600" dirty="0"/>
              </a:p>
              <a:p>
                <a:endParaRPr lang="en-US"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304800" y="1493837"/>
                <a:ext cx="8229600" cy="3564053"/>
              </a:xfrm>
              <a:prstGeom prst="rect">
                <a:avLst/>
              </a:prstGeom>
              <a:blipFill rotWithShape="0">
                <a:blip r:embed="rId2"/>
                <a:stretch>
                  <a:fillRect l="-1111" t="-1197"/>
                </a:stretch>
              </a:blipFill>
            </p:spPr>
            <p:txBody>
              <a:bodyPr/>
              <a:lstStyle/>
              <a:p>
                <a:r>
                  <a:rPr lang="en-US">
                    <a:noFill/>
                  </a:rPr>
                  <a:t> </a:t>
                </a:r>
              </a:p>
            </p:txBody>
          </p:sp>
        </mc:Fallback>
      </mc:AlternateContent>
      <p:pic>
        <p:nvPicPr>
          <p:cNvPr id="5" name="Content Placeholder 3" descr="Figure1.4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565276" y="1511766"/>
            <a:ext cx="4000500" cy="2971800"/>
          </a:xfrm>
          <a:prstGeom prst="rect">
            <a:avLst/>
          </a:prstGeom>
        </p:spPr>
      </p:pic>
    </p:spTree>
    <p:extLst>
      <p:ext uri="{BB962C8B-B14F-4D97-AF65-F5344CB8AC3E}">
        <p14:creationId xmlns:p14="http://schemas.microsoft.com/office/powerpoint/2010/main" val="82536893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normAutofit fontScale="90000"/>
          </a:bodyPr>
          <a:lstStyle/>
          <a:p>
            <a:r>
              <a:rPr lang="en-US" dirty="0" smtClean="0"/>
              <a:t>Model Selection - </a:t>
            </a:r>
            <a:r>
              <a:rPr lang="en-GB" altLang="en-US" dirty="0"/>
              <a:t>1</a:t>
            </a:r>
            <a:r>
              <a:rPr lang="en-GB" altLang="en-US" baseline="30000" dirty="0"/>
              <a:t>st</a:t>
            </a:r>
            <a:r>
              <a:rPr lang="en-GB" altLang="en-US" dirty="0"/>
              <a:t> Order </a:t>
            </a:r>
            <a:r>
              <a:rPr lang="en-GB" altLang="en-US" dirty="0" smtClean="0"/>
              <a:t>Polynomial</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pic>
        <p:nvPicPr>
          <p:cNvPr id="4" name="Content Placeholder 3" descr="Figure1.4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923780" y="1607037"/>
            <a:ext cx="4000500" cy="297180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351780" y="1660963"/>
                <a:ext cx="4572000" cy="2101409"/>
              </a:xfrm>
              <a:prstGeom prst="rect">
                <a:avLst/>
              </a:prstGeom>
            </p:spPr>
            <p:txBody>
              <a:bodyPr>
                <a:spAutoFit/>
              </a:bodyPr>
              <a:lstStyle/>
              <a:p>
                <a:r>
                  <a:rPr lang="en-US" sz="2400" dirty="0"/>
                  <a:t>( x</a:t>
                </a:r>
                <a:r>
                  <a:rPr lang="en-US" sz="2400" baseline="-25000" dirty="0"/>
                  <a:t>1</a:t>
                </a:r>
                <a:r>
                  <a:rPr lang="en-US" sz="2400" dirty="0"/>
                  <a:t>y</a:t>
                </a:r>
                <a:r>
                  <a:rPr lang="en-US" sz="2400" baseline="-25000" dirty="0"/>
                  <a:t>1</a:t>
                </a:r>
                <a:r>
                  <a:rPr lang="en-US" sz="2400" dirty="0"/>
                  <a:t>, x</a:t>
                </a:r>
                <a:r>
                  <a:rPr lang="en-US" sz="2400" baseline="-25000" dirty="0"/>
                  <a:t>2</a:t>
                </a:r>
                <a:r>
                  <a:rPr lang="en-US" sz="2400" dirty="0"/>
                  <a:t>y</a:t>
                </a:r>
                <a:r>
                  <a:rPr lang="en-US" sz="2400" baseline="-25000" dirty="0"/>
                  <a:t>2</a:t>
                </a:r>
                <a:r>
                  <a:rPr lang="en-US" sz="2400" dirty="0"/>
                  <a:t>,…………. </a:t>
                </a:r>
                <a:r>
                  <a:rPr lang="en-US" sz="2400" dirty="0" smtClean="0"/>
                  <a:t>x</a:t>
                </a:r>
                <a:r>
                  <a:rPr lang="en-US" sz="2400" baseline="-25000" dirty="0" smtClean="0"/>
                  <a:t>n, </a:t>
                </a:r>
                <a:r>
                  <a:rPr lang="en-US" sz="2400" dirty="0" smtClean="0"/>
                  <a:t>y</a:t>
                </a:r>
                <a:r>
                  <a:rPr lang="en-US" sz="2400" baseline="-25000" dirty="0" smtClean="0"/>
                  <a:t>n</a:t>
                </a:r>
                <a:r>
                  <a:rPr lang="en-US" sz="2400" dirty="0"/>
                  <a:t>)</a:t>
                </a:r>
              </a:p>
              <a:p>
                <a:endParaRPr lang="en-US" sz="2400" dirty="0"/>
              </a:p>
              <a:p>
                <a:r>
                  <a:rPr lang="en-US" sz="2400" dirty="0" smtClean="0"/>
                  <a:t>y(x , w</a:t>
                </a:r>
                <a:r>
                  <a:rPr lang="en-US" sz="2400" dirty="0"/>
                  <a:t>) = w</a:t>
                </a:r>
                <a:r>
                  <a:rPr lang="en-US" sz="2400" baseline="-25000" dirty="0"/>
                  <a:t>0</a:t>
                </a:r>
                <a:r>
                  <a:rPr lang="en-US" sz="2400" dirty="0"/>
                  <a:t>+w</a:t>
                </a:r>
                <a:r>
                  <a:rPr lang="en-US" sz="2400" baseline="-25000" dirty="0"/>
                  <a:t>1</a:t>
                </a:r>
                <a:r>
                  <a:rPr lang="en-US" sz="2400" dirty="0"/>
                  <a:t>x</a:t>
                </a:r>
                <a:endParaRPr lang="en-US" sz="2400" baseline="30000" dirty="0"/>
              </a:p>
              <a:p>
                <a:endParaRPr lang="en-US" sz="2400" dirty="0"/>
              </a:p>
              <a:p>
                <a:r>
                  <a:rPr lang="en-US" sz="2400" dirty="0"/>
                  <a:t>min </a:t>
                </a:r>
                <a14:m>
                  <m:oMath xmlns:m="http://schemas.openxmlformats.org/officeDocument/2006/math">
                    <m:f>
                      <m:fPr>
                        <m:ctrlPr>
                          <a:rPr lang="en-US" sz="2400" b="1" i="1" smtClean="0">
                            <a:latin typeface="Cambria Math" panose="02040503050406030204" pitchFamily="18" charset="0"/>
                          </a:rPr>
                        </m:ctrlPr>
                      </m:fPr>
                      <m:num>
                        <m:r>
                          <a:rPr lang="en-US" sz="2400" b="1" i="1">
                            <a:latin typeface="Cambria Math" panose="02040503050406030204" pitchFamily="18" charset="0"/>
                          </a:rPr>
                          <m:t>𝟏</m:t>
                        </m:r>
                      </m:num>
                      <m:den>
                        <m:r>
                          <a:rPr lang="en-US" sz="2400" b="1" i="1">
                            <a:latin typeface="Cambria Math" panose="02040503050406030204" pitchFamily="18" charset="0"/>
                          </a:rPr>
                          <m:t>𝟐</m:t>
                        </m:r>
                      </m:den>
                    </m:f>
                    <m:nary>
                      <m:naryPr>
                        <m:chr m:val="∑"/>
                        <m:ctrlPr>
                          <a:rPr lang="en-US" sz="2400" b="1" i="1">
                            <a:latin typeface="Cambria Math" panose="02040503050406030204" pitchFamily="18" charset="0"/>
                          </a:rPr>
                        </m:ctrlPr>
                      </m:naryPr>
                      <m:sub>
                        <m:r>
                          <m:rPr>
                            <m:brk m:alnAt="23"/>
                          </m:rPr>
                          <a:rPr lang="en-US" sz="2400" b="1" i="1">
                            <a:latin typeface="Cambria Math" panose="02040503050406030204" pitchFamily="18" charset="0"/>
                          </a:rPr>
                          <m:t>𝒏</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a:latin typeface="Cambria Math" panose="02040503050406030204" pitchFamily="18" charset="0"/>
                          </a:rPr>
                          <m:t>𝑵</m:t>
                        </m:r>
                      </m:sup>
                      <m:e>
                        <m:r>
                          <a:rPr lang="en-US" sz="2400" i="1">
                            <a:latin typeface="Cambria Math" panose="02040503050406030204" pitchFamily="18" charset="0"/>
                          </a:rPr>
                          <m:t>[</m:t>
                        </m:r>
                        <m:r>
                          <m:rPr>
                            <m:nor/>
                          </m:rPr>
                          <a:rPr lang="en-US" sz="2400">
                            <a:latin typeface="Cambria Math" panose="02040503050406030204" pitchFamily="18" charset="0"/>
                          </a:rPr>
                          <m:t>(</m:t>
                        </m:r>
                        <m:r>
                          <m:rPr>
                            <m:nor/>
                          </m:rPr>
                          <a:rPr lang="en-US" sz="2400" dirty="0"/>
                          <m:t>w</m:t>
                        </m:r>
                        <m:r>
                          <m:rPr>
                            <m:nor/>
                          </m:rPr>
                          <a:rPr lang="en-US" sz="2400" baseline="-25000" dirty="0"/>
                          <m:t>0</m:t>
                        </m:r>
                        <m:r>
                          <m:rPr>
                            <m:nor/>
                          </m:rPr>
                          <a:rPr lang="en-US" sz="2400" dirty="0"/>
                          <m:t>+</m:t>
                        </m:r>
                        <m:r>
                          <m:rPr>
                            <m:nor/>
                          </m:rPr>
                          <a:rPr lang="en-US" sz="2400" dirty="0"/>
                          <m:t>w</m:t>
                        </m:r>
                        <m:r>
                          <m:rPr>
                            <m:nor/>
                          </m:rPr>
                          <a:rPr lang="en-US" sz="2400" baseline="-25000" dirty="0"/>
                          <m:t>1</m:t>
                        </m:r>
                        <m:r>
                          <m:rPr>
                            <m:nor/>
                          </m:rPr>
                          <a:rPr lang="en-US" sz="2400" dirty="0"/>
                          <m:t>x</m:t>
                        </m:r>
                        <m:r>
                          <m:rPr>
                            <m:nor/>
                          </m:rPr>
                          <a:rPr lang="en-US" sz="2400" baseline="-25000" dirty="0"/>
                          <m:t>n</m:t>
                        </m:r>
                        <m:r>
                          <m:rPr>
                            <m:nor/>
                          </m:rPr>
                          <a:rPr lang="en-US" sz="2400" baseline="30000" dirty="0"/>
                          <m:t> </m:t>
                        </m:r>
                        <m:r>
                          <m:rPr>
                            <m:nor/>
                          </m:rPr>
                          <a:rPr lang="en-US" sz="2400" dirty="0"/>
                          <m:t>) −</m:t>
                        </m:r>
                        <m:r>
                          <m:rPr>
                            <m:nor/>
                          </m:rPr>
                          <a:rPr lang="en-US" sz="2400" dirty="0"/>
                          <m:t>yn</m:t>
                        </m:r>
                        <m:r>
                          <m:rPr>
                            <m:nor/>
                          </m:rPr>
                          <a:rPr lang="en-US" sz="2400" dirty="0"/>
                          <m:t>]2</m:t>
                        </m:r>
                      </m:e>
                    </m:nary>
                  </m:oMath>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351780" y="1660963"/>
                <a:ext cx="4572000" cy="2101409"/>
              </a:xfrm>
              <a:prstGeom prst="rect">
                <a:avLst/>
              </a:prstGeom>
              <a:blipFill rotWithShape="0">
                <a:blip r:embed="rId3"/>
                <a:stretch>
                  <a:fillRect l="-2133" t="-2319" b="-1159"/>
                </a:stretch>
              </a:blipFill>
            </p:spPr>
            <p:txBody>
              <a:bodyPr/>
              <a:lstStyle/>
              <a:p>
                <a:r>
                  <a:rPr lang="en-US">
                    <a:noFill/>
                  </a:rPr>
                  <a:t> </a:t>
                </a:r>
              </a:p>
            </p:txBody>
          </p:sp>
        </mc:Fallback>
      </mc:AlternateContent>
    </p:spTree>
    <p:extLst>
      <p:ext uri="{BB962C8B-B14F-4D97-AF65-F5344CB8AC3E}">
        <p14:creationId xmlns:p14="http://schemas.microsoft.com/office/powerpoint/2010/main" val="3787818179"/>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normAutofit fontScale="90000"/>
          </a:bodyPr>
          <a:lstStyle/>
          <a:p>
            <a:r>
              <a:rPr lang="en-US" dirty="0" smtClean="0"/>
              <a:t>Model Selection - </a:t>
            </a:r>
            <a:r>
              <a:rPr lang="en-GB" altLang="en-US" dirty="0"/>
              <a:t>3</a:t>
            </a:r>
            <a:r>
              <a:rPr lang="en-GB" altLang="en-US" baseline="30000" dirty="0"/>
              <a:t>rd</a:t>
            </a:r>
            <a:r>
              <a:rPr lang="en-GB" altLang="en-US" dirty="0"/>
              <a:t> Order </a:t>
            </a:r>
            <a:r>
              <a:rPr lang="en-GB" altLang="en-US" dirty="0" smtClean="0"/>
              <a:t>Polynomial</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pic>
        <p:nvPicPr>
          <p:cNvPr id="4" name="Content Placeholder 3" descr="Figure1.4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29592" y="3200400"/>
            <a:ext cx="4000500" cy="2971800"/>
          </a:xfrm>
          <a:prstGeom prst="rect">
            <a:avLst/>
          </a:prstGeom>
        </p:spPr>
      </p:pic>
      <p:sp>
        <p:nvSpPr>
          <p:cNvPr id="8" name="TextBox 7"/>
          <p:cNvSpPr txBox="1"/>
          <p:nvPr/>
        </p:nvSpPr>
        <p:spPr>
          <a:xfrm>
            <a:off x="329592" y="2082639"/>
            <a:ext cx="4419600" cy="523220"/>
          </a:xfrm>
          <a:prstGeom prst="rect">
            <a:avLst/>
          </a:prstGeom>
          <a:noFill/>
        </p:spPr>
        <p:txBody>
          <a:bodyPr wrap="square" rtlCol="0">
            <a:spAutoFit/>
          </a:bodyPr>
          <a:lstStyle/>
          <a:p>
            <a:r>
              <a:rPr lang="en-US" sz="2800" dirty="0" smtClean="0"/>
              <a:t>y= w</a:t>
            </a:r>
            <a:r>
              <a:rPr lang="en-US" sz="2800" baseline="-25000" dirty="0" smtClean="0"/>
              <a:t>0</a:t>
            </a:r>
            <a:r>
              <a:rPr lang="en-US" sz="2800" dirty="0" smtClean="0"/>
              <a:t>+w</a:t>
            </a:r>
            <a:r>
              <a:rPr lang="en-US" sz="2800" baseline="-25000" dirty="0" smtClean="0"/>
              <a:t>1</a:t>
            </a:r>
            <a:r>
              <a:rPr lang="en-US" sz="2800" dirty="0" smtClean="0"/>
              <a:t>x+w</a:t>
            </a:r>
            <a:r>
              <a:rPr lang="en-US" sz="2800" baseline="-25000" dirty="0" smtClean="0"/>
              <a:t>2</a:t>
            </a:r>
            <a:r>
              <a:rPr lang="en-US" sz="2800" dirty="0" smtClean="0"/>
              <a:t>x</a:t>
            </a:r>
            <a:r>
              <a:rPr lang="en-US" sz="2800" baseline="30000" dirty="0" smtClean="0"/>
              <a:t>2</a:t>
            </a:r>
            <a:r>
              <a:rPr lang="en-US" sz="2800" dirty="0" smtClean="0"/>
              <a:t>+w</a:t>
            </a:r>
            <a:r>
              <a:rPr lang="en-US" sz="2800" baseline="-25000" dirty="0" smtClean="0"/>
              <a:t>3</a:t>
            </a:r>
            <a:r>
              <a:rPr lang="en-US" sz="2800" dirty="0" smtClean="0"/>
              <a:t>x</a:t>
            </a:r>
            <a:r>
              <a:rPr lang="en-US" sz="2800" baseline="30000" dirty="0" smtClean="0"/>
              <a:t>3</a:t>
            </a:r>
            <a:endParaRPr lang="en-US" sz="2800" baseline="30000" dirty="0"/>
          </a:p>
        </p:txBody>
      </p:sp>
      <p:sp>
        <p:nvSpPr>
          <p:cNvPr id="9" name="TextBox 8"/>
          <p:cNvSpPr txBox="1"/>
          <p:nvPr/>
        </p:nvSpPr>
        <p:spPr>
          <a:xfrm>
            <a:off x="356347" y="1373693"/>
            <a:ext cx="4275000" cy="461665"/>
          </a:xfrm>
          <a:prstGeom prst="rect">
            <a:avLst/>
          </a:prstGeom>
          <a:noFill/>
        </p:spPr>
        <p:txBody>
          <a:bodyPr wrap="square" rtlCol="0">
            <a:spAutoFit/>
          </a:bodyPr>
          <a:lstStyle/>
          <a:p>
            <a:r>
              <a:rPr lang="en-US" sz="2400" dirty="0" smtClean="0"/>
              <a:t>( x</a:t>
            </a:r>
            <a:r>
              <a:rPr lang="en-US" sz="2400" baseline="-25000" dirty="0" smtClean="0"/>
              <a:t>1</a:t>
            </a:r>
            <a:r>
              <a:rPr lang="en-US" sz="2400" dirty="0" smtClean="0"/>
              <a:t>y</a:t>
            </a:r>
            <a:r>
              <a:rPr lang="en-US" sz="2400" baseline="-25000" dirty="0" smtClean="0"/>
              <a:t>1</a:t>
            </a:r>
            <a:r>
              <a:rPr lang="en-US" sz="2400" dirty="0" smtClean="0"/>
              <a:t>, x</a:t>
            </a:r>
            <a:r>
              <a:rPr lang="en-US" sz="2400" baseline="-25000" dirty="0"/>
              <a:t>2</a:t>
            </a:r>
            <a:r>
              <a:rPr lang="en-US" sz="2400" dirty="0" smtClean="0"/>
              <a:t>y</a:t>
            </a:r>
            <a:r>
              <a:rPr lang="en-US" sz="2400" baseline="-25000" dirty="0" smtClean="0"/>
              <a:t>2</a:t>
            </a:r>
            <a:r>
              <a:rPr lang="en-US" sz="2400" dirty="0" smtClean="0"/>
              <a:t>,…………. </a:t>
            </a:r>
            <a:r>
              <a:rPr lang="en-US" sz="2400" dirty="0" err="1" smtClean="0"/>
              <a:t>x</a:t>
            </a:r>
            <a:r>
              <a:rPr lang="en-US" sz="2400" baseline="-25000" dirty="0" err="1"/>
              <a:t>n</a:t>
            </a:r>
            <a:r>
              <a:rPr lang="en-US" sz="2400" dirty="0" err="1" smtClean="0"/>
              <a:t>y</a:t>
            </a:r>
            <a:r>
              <a:rPr lang="en-US" sz="2400" baseline="-25000" dirty="0" err="1" smtClean="0"/>
              <a:t>n</a:t>
            </a:r>
            <a:r>
              <a:rPr lang="en-US" sz="2400" dirty="0" smtClean="0"/>
              <a:t>)</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4717816" y="2840254"/>
                <a:ext cx="4000500" cy="954107"/>
              </a:xfrm>
              <a:prstGeom prst="rect">
                <a:avLst/>
              </a:prstGeom>
              <a:noFill/>
            </p:spPr>
            <p:txBody>
              <a:bodyPr wrap="square" rtlCol="0">
                <a:spAutoFit/>
              </a:bodyPr>
              <a:lstStyle/>
              <a:p>
                <a:r>
                  <a:rPr lang="en-US" sz="2400" dirty="0" smtClean="0"/>
                  <a:t>E(w</a:t>
                </a:r>
                <a:r>
                  <a:rPr lang="en-US" sz="2400" baseline="-25000" dirty="0" smtClean="0"/>
                  <a:t>0</a:t>
                </a:r>
                <a:r>
                  <a:rPr lang="en-US" sz="2400" dirty="0" smtClean="0"/>
                  <a:t>,w</a:t>
                </a:r>
                <a:r>
                  <a:rPr lang="en-US" sz="2400" baseline="-25000" dirty="0" smtClean="0"/>
                  <a:t>1,</a:t>
                </a:r>
                <a:r>
                  <a:rPr lang="en-US" sz="2400" dirty="0" smtClean="0"/>
                  <a:t>w</a:t>
                </a:r>
                <a:r>
                  <a:rPr lang="en-US" sz="2400" baseline="-25000" dirty="0" smtClean="0"/>
                  <a:t>2,</a:t>
                </a:r>
                <a:r>
                  <a:rPr lang="en-US" sz="2400" dirty="0" smtClean="0"/>
                  <a:t>w</a:t>
                </a:r>
                <a:r>
                  <a:rPr lang="en-US" sz="2400" baseline="-25000" dirty="0" smtClean="0"/>
                  <a:t>3</a:t>
                </a:r>
                <a:r>
                  <a:rPr lang="en-US" sz="2400" dirty="0" smtClean="0"/>
                  <a:t>) </a:t>
                </a:r>
                <a:r>
                  <a:rPr lang="en-US" sz="2400" b="1" dirty="0"/>
                  <a:t>= </a:t>
                </a:r>
                <a:r>
                  <a:rPr lang="en-US" sz="1800" dirty="0"/>
                  <a:t> </a:t>
                </a:r>
                <a14:m>
                  <m:oMath xmlns:m="http://schemas.openxmlformats.org/officeDocument/2006/math">
                    <m:f>
                      <m:fPr>
                        <m:ctrlPr>
                          <a:rPr lang="en-US" sz="1800" b="1" i="1">
                            <a:latin typeface="Cambria Math" panose="02040503050406030204" pitchFamily="18" charset="0"/>
                          </a:rPr>
                        </m:ctrlPr>
                      </m:fPr>
                      <m:num>
                        <m:r>
                          <a:rPr lang="en-US" sz="1800" b="1" i="1">
                            <a:latin typeface="Cambria Math" panose="02040503050406030204" pitchFamily="18" charset="0"/>
                          </a:rPr>
                          <m:t>𝟏</m:t>
                        </m:r>
                      </m:num>
                      <m:den>
                        <m:r>
                          <a:rPr lang="en-US" sz="1800" b="1" i="1">
                            <a:latin typeface="Cambria Math" panose="02040503050406030204" pitchFamily="18" charset="0"/>
                          </a:rPr>
                          <m:t>𝟐</m:t>
                        </m:r>
                      </m:den>
                    </m:f>
                    <m:nary>
                      <m:naryPr>
                        <m:chr m:val="∑"/>
                        <m:ctrlPr>
                          <a:rPr lang="en-US" sz="1400" b="1" i="1">
                            <a:latin typeface="Cambria Math" panose="02040503050406030204" pitchFamily="18" charset="0"/>
                          </a:rPr>
                        </m:ctrlPr>
                      </m:naryPr>
                      <m:sub>
                        <m:r>
                          <m:rPr>
                            <m:brk m:alnAt="23"/>
                          </m:rPr>
                          <a:rPr lang="en-US" sz="1400" b="1" i="1">
                            <a:latin typeface="Cambria Math" panose="02040503050406030204" pitchFamily="18" charset="0"/>
                          </a:rPr>
                          <m:t>𝒏</m:t>
                        </m:r>
                        <m:r>
                          <a:rPr lang="en-US" sz="1400" b="1" i="1">
                            <a:latin typeface="Cambria Math" panose="02040503050406030204" pitchFamily="18" charset="0"/>
                          </a:rPr>
                          <m:t>=</m:t>
                        </m:r>
                        <m:r>
                          <a:rPr lang="en-US" sz="1400" b="1" i="1">
                            <a:latin typeface="Cambria Math" panose="02040503050406030204" pitchFamily="18" charset="0"/>
                          </a:rPr>
                          <m:t>𝟏</m:t>
                        </m:r>
                      </m:sub>
                      <m:sup>
                        <m:r>
                          <a:rPr lang="en-US" sz="1400" b="1" i="1">
                            <a:latin typeface="Cambria Math" panose="02040503050406030204" pitchFamily="18" charset="0"/>
                          </a:rPr>
                          <m:t>𝑵</m:t>
                        </m:r>
                      </m:sup>
                      <m:e>
                        <m:r>
                          <a:rPr lang="en-US" sz="1400" b="1" i="1">
                            <a:latin typeface="Cambria Math" panose="02040503050406030204" pitchFamily="18" charset="0"/>
                          </a:rPr>
                          <m:t>[</m:t>
                        </m:r>
                        <m:r>
                          <m:rPr>
                            <m:nor/>
                          </m:rPr>
                          <a:rPr lang="en-US" sz="1400" b="1">
                            <a:latin typeface="Cambria Math" panose="02040503050406030204" pitchFamily="18" charset="0"/>
                          </a:rPr>
                          <m:t>(</m:t>
                        </m:r>
                        <m:r>
                          <m:rPr>
                            <m:nor/>
                          </m:rPr>
                          <a:rPr lang="en-US" sz="1800" dirty="0"/>
                          <m:t>w</m:t>
                        </m:r>
                        <m:r>
                          <m:rPr>
                            <m:nor/>
                          </m:rPr>
                          <a:rPr lang="en-US" sz="1800" baseline="-25000" dirty="0"/>
                          <m:t>0</m:t>
                        </m:r>
                        <m:r>
                          <m:rPr>
                            <m:nor/>
                          </m:rPr>
                          <a:rPr lang="en-US" sz="1800" dirty="0"/>
                          <m:t>+</m:t>
                        </m:r>
                        <m:r>
                          <m:rPr>
                            <m:nor/>
                          </m:rPr>
                          <a:rPr lang="en-US" sz="1800" dirty="0"/>
                          <m:t>w</m:t>
                        </m:r>
                        <m:r>
                          <m:rPr>
                            <m:nor/>
                          </m:rPr>
                          <a:rPr lang="en-US" sz="1800" baseline="-25000" dirty="0"/>
                          <m:t>1</m:t>
                        </m:r>
                        <m:r>
                          <m:rPr>
                            <m:nor/>
                          </m:rPr>
                          <a:rPr lang="en-US" sz="1800" dirty="0"/>
                          <m:t>x</m:t>
                        </m:r>
                        <m:r>
                          <m:rPr>
                            <m:nor/>
                          </m:rPr>
                          <a:rPr lang="en-US" sz="1800" baseline="-25000" dirty="0"/>
                          <m:t>n</m:t>
                        </m:r>
                        <m:r>
                          <m:rPr>
                            <m:nor/>
                          </m:rPr>
                          <a:rPr lang="en-US" sz="1800" dirty="0"/>
                          <m:t>+</m:t>
                        </m:r>
                        <m:r>
                          <m:rPr>
                            <m:nor/>
                          </m:rPr>
                          <a:rPr lang="en-US" sz="1800" dirty="0"/>
                          <m:t>w</m:t>
                        </m:r>
                        <m:r>
                          <m:rPr>
                            <m:nor/>
                          </m:rPr>
                          <a:rPr lang="en-US" sz="1800" baseline="-25000" dirty="0"/>
                          <m:t>2</m:t>
                        </m:r>
                        <m:r>
                          <m:rPr>
                            <m:nor/>
                          </m:rPr>
                          <a:rPr lang="en-US" sz="1800" dirty="0"/>
                          <m:t>x</m:t>
                        </m:r>
                        <m:r>
                          <m:rPr>
                            <m:nor/>
                          </m:rPr>
                          <a:rPr lang="en-US" sz="1800" baseline="-25000" dirty="0"/>
                          <m:t>n</m:t>
                        </m:r>
                        <m:r>
                          <m:rPr>
                            <m:nor/>
                          </m:rPr>
                          <a:rPr lang="en-US" sz="1800" baseline="30000" dirty="0"/>
                          <m:t>2</m:t>
                        </m:r>
                        <m:r>
                          <m:rPr>
                            <m:nor/>
                          </m:rPr>
                          <a:rPr lang="en-US" sz="1800" dirty="0"/>
                          <m:t>+</m:t>
                        </m:r>
                        <m:r>
                          <m:rPr>
                            <m:nor/>
                          </m:rPr>
                          <a:rPr lang="en-US" sz="1800" dirty="0"/>
                          <m:t>w</m:t>
                        </m:r>
                        <m:r>
                          <m:rPr>
                            <m:nor/>
                          </m:rPr>
                          <a:rPr lang="en-US" sz="1800" baseline="-25000" dirty="0"/>
                          <m:t>3</m:t>
                        </m:r>
                        <m:r>
                          <m:rPr>
                            <m:nor/>
                          </m:rPr>
                          <a:rPr lang="en-US" sz="1800" dirty="0"/>
                          <m:t>x</m:t>
                        </m:r>
                        <m:r>
                          <m:rPr>
                            <m:nor/>
                          </m:rPr>
                          <a:rPr lang="en-US" sz="1800" baseline="-25000" dirty="0"/>
                          <m:t>n</m:t>
                        </m:r>
                        <m:r>
                          <m:rPr>
                            <m:nor/>
                          </m:rPr>
                          <a:rPr lang="en-US" sz="1800" baseline="30000" dirty="0"/>
                          <m:t>3 </m:t>
                        </m:r>
                        <m:r>
                          <m:rPr>
                            <m:nor/>
                          </m:rPr>
                          <a:rPr lang="en-US" sz="1400" b="1" dirty="0"/>
                          <m:t>) −</m:t>
                        </m:r>
                        <m:r>
                          <m:rPr>
                            <m:nor/>
                          </m:rPr>
                          <a:rPr lang="en-US" sz="1800" dirty="0"/>
                          <m:t>y</m:t>
                        </m:r>
                        <m:r>
                          <m:rPr>
                            <m:nor/>
                          </m:rPr>
                          <a:rPr lang="en-US" sz="1800" baseline="-25000" dirty="0"/>
                          <m:t>n</m:t>
                        </m:r>
                        <m:r>
                          <m:rPr>
                            <m:nor/>
                          </m:rPr>
                          <a:rPr lang="en-US" sz="1400" b="1" dirty="0"/>
                          <m:t>]</m:t>
                        </m:r>
                        <m:r>
                          <m:rPr>
                            <m:nor/>
                          </m:rPr>
                          <a:rPr lang="en-US" sz="1400" b="1" baseline="30000" dirty="0"/>
                          <m:t>2</m:t>
                        </m:r>
                        <m:r>
                          <m:rPr>
                            <m:nor/>
                          </m:rPr>
                          <a:rPr lang="en-US" sz="1400" b="1" dirty="0"/>
                          <m:t> </m:t>
                        </m:r>
                      </m:e>
                    </m:nary>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717816" y="2840254"/>
                <a:ext cx="4000500" cy="954107"/>
              </a:xfrm>
              <a:prstGeom prst="rect">
                <a:avLst/>
              </a:prstGeom>
              <a:blipFill rotWithShape="0">
                <a:blip r:embed="rId3"/>
                <a:stretch>
                  <a:fillRect l="-2439" t="-5128"/>
                </a:stretch>
              </a:blipFill>
            </p:spPr>
            <p:txBody>
              <a:bodyPr/>
              <a:lstStyle/>
              <a:p>
                <a:r>
                  <a:rPr lang="en-US">
                    <a:noFill/>
                  </a:rPr>
                  <a:t> </a:t>
                </a:r>
              </a:p>
            </p:txBody>
          </p:sp>
        </mc:Fallback>
      </mc:AlternateContent>
    </p:spTree>
    <p:extLst>
      <p:ext uri="{BB962C8B-B14F-4D97-AF65-F5344CB8AC3E}">
        <p14:creationId xmlns:p14="http://schemas.microsoft.com/office/powerpoint/2010/main" val="28890124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47800"/>
            <a:ext cx="6858000" cy="4648200"/>
          </a:xfrm>
          <a:prstGeom prst="rect">
            <a:avLst/>
          </a:prstGeom>
        </p:spPr>
      </p:pic>
    </p:spTree>
    <p:extLst>
      <p:ext uri="{BB962C8B-B14F-4D97-AF65-F5344CB8AC3E}">
        <p14:creationId xmlns:p14="http://schemas.microsoft.com/office/powerpoint/2010/main" val="391194714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normAutofit fontScale="90000"/>
          </a:bodyPr>
          <a:lstStyle/>
          <a:p>
            <a:r>
              <a:rPr lang="en-US" dirty="0" smtClean="0"/>
              <a:t>Model Selection - </a:t>
            </a:r>
            <a:r>
              <a:rPr lang="en-GB" altLang="en-US" dirty="0"/>
              <a:t>9</a:t>
            </a:r>
            <a:r>
              <a:rPr lang="en-GB" altLang="en-US" baseline="30000" dirty="0"/>
              <a:t>th</a:t>
            </a:r>
            <a:r>
              <a:rPr lang="en-GB" altLang="en-US" dirty="0"/>
              <a:t> Order </a:t>
            </a:r>
            <a:r>
              <a:rPr lang="en-GB" altLang="en-US" dirty="0" smtClean="0"/>
              <a:t>Polynomial</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pic>
        <p:nvPicPr>
          <p:cNvPr id="4" name="Content Placeholder 3" descr="Figure1.4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209800" y="2631507"/>
            <a:ext cx="3998119" cy="2969419"/>
          </a:xfrm>
          <a:prstGeom prst="rect">
            <a:avLst/>
          </a:prstGeom>
        </p:spPr>
      </p:pic>
      <p:sp>
        <p:nvSpPr>
          <p:cNvPr id="7" name="TextBox 6"/>
          <p:cNvSpPr txBox="1"/>
          <p:nvPr/>
        </p:nvSpPr>
        <p:spPr>
          <a:xfrm>
            <a:off x="253392" y="1997518"/>
            <a:ext cx="8890608" cy="1097736"/>
          </a:xfrm>
          <a:prstGeom prst="rect">
            <a:avLst/>
          </a:prstGeom>
          <a:noFill/>
        </p:spPr>
        <p:txBody>
          <a:bodyPr wrap="square" rtlCol="0">
            <a:spAutoFit/>
          </a:bodyPr>
          <a:lstStyle/>
          <a:p>
            <a:r>
              <a:rPr lang="en-US" sz="2800" dirty="0" smtClean="0"/>
              <a:t>y= w</a:t>
            </a:r>
            <a:r>
              <a:rPr lang="en-US" sz="2800" baseline="-25000" dirty="0" smtClean="0"/>
              <a:t>0</a:t>
            </a:r>
            <a:r>
              <a:rPr lang="en-US" sz="2800" dirty="0" smtClean="0"/>
              <a:t>+w</a:t>
            </a:r>
            <a:r>
              <a:rPr lang="en-US" sz="2800" baseline="-25000" dirty="0" smtClean="0"/>
              <a:t>1</a:t>
            </a:r>
            <a:r>
              <a:rPr lang="en-US" sz="2800" dirty="0" smtClean="0"/>
              <a:t>x+w</a:t>
            </a:r>
            <a:r>
              <a:rPr lang="en-US" sz="2800" baseline="-25000" dirty="0" smtClean="0"/>
              <a:t>2</a:t>
            </a:r>
            <a:r>
              <a:rPr lang="en-US" sz="2800" dirty="0" smtClean="0"/>
              <a:t>x</a:t>
            </a:r>
            <a:r>
              <a:rPr lang="en-US" sz="2800" baseline="30000" dirty="0" smtClean="0"/>
              <a:t>2</a:t>
            </a:r>
            <a:r>
              <a:rPr lang="en-US" sz="2800" dirty="0" smtClean="0"/>
              <a:t>+w</a:t>
            </a:r>
            <a:r>
              <a:rPr lang="en-US" sz="2800" baseline="-25000" dirty="0" smtClean="0"/>
              <a:t>3</a:t>
            </a:r>
            <a:r>
              <a:rPr lang="en-US" sz="2800" dirty="0" smtClean="0"/>
              <a:t>x</a:t>
            </a:r>
            <a:r>
              <a:rPr lang="en-US" sz="2800" baseline="30000" dirty="0" smtClean="0"/>
              <a:t>3</a:t>
            </a:r>
            <a:r>
              <a:rPr lang="en-US" sz="2800" dirty="0" smtClean="0"/>
              <a:t>+w</a:t>
            </a:r>
            <a:r>
              <a:rPr lang="en-US" sz="2800" baseline="-25000" dirty="0" smtClean="0"/>
              <a:t>4</a:t>
            </a:r>
            <a:r>
              <a:rPr lang="en-US" sz="2800" dirty="0" smtClean="0"/>
              <a:t>x</a:t>
            </a:r>
            <a:r>
              <a:rPr lang="en-US" sz="2800" baseline="30000" dirty="0" smtClean="0"/>
              <a:t>4</a:t>
            </a:r>
            <a:r>
              <a:rPr lang="en-US" sz="2800" dirty="0" smtClean="0"/>
              <a:t>+w</a:t>
            </a:r>
            <a:r>
              <a:rPr lang="en-US" sz="2800" baseline="-25000" dirty="0" smtClean="0"/>
              <a:t>5</a:t>
            </a:r>
            <a:r>
              <a:rPr lang="en-US" sz="2800" dirty="0" smtClean="0"/>
              <a:t>x</a:t>
            </a:r>
            <a:r>
              <a:rPr lang="en-US" sz="2800" baseline="30000" dirty="0" smtClean="0"/>
              <a:t>5</a:t>
            </a:r>
            <a:r>
              <a:rPr lang="en-US" sz="2800" dirty="0" smtClean="0"/>
              <a:t> ……+w</a:t>
            </a:r>
            <a:r>
              <a:rPr lang="en-US" sz="2800" baseline="-25000" dirty="0" smtClean="0"/>
              <a:t>8</a:t>
            </a:r>
            <a:r>
              <a:rPr lang="en-US" sz="2800" dirty="0" smtClean="0"/>
              <a:t>x</a:t>
            </a:r>
            <a:r>
              <a:rPr lang="en-US" sz="2800" baseline="30000" dirty="0" smtClean="0"/>
              <a:t>8</a:t>
            </a:r>
            <a:r>
              <a:rPr lang="en-US" sz="2800" dirty="0" smtClean="0"/>
              <a:t>+w</a:t>
            </a:r>
            <a:r>
              <a:rPr lang="en-US" sz="2800" baseline="-25000" dirty="0" smtClean="0"/>
              <a:t>9</a:t>
            </a:r>
            <a:r>
              <a:rPr lang="en-US" sz="2800" dirty="0" smtClean="0"/>
              <a:t>x</a:t>
            </a:r>
            <a:r>
              <a:rPr lang="en-US" sz="2800" baseline="30000" dirty="0" smtClean="0"/>
              <a:t>9</a:t>
            </a:r>
            <a:endParaRPr lang="en-US" sz="2800" baseline="30000" dirty="0"/>
          </a:p>
          <a:p>
            <a:endParaRPr lang="en-US" sz="2800" baseline="30000" dirty="0"/>
          </a:p>
          <a:p>
            <a:endParaRPr lang="en-US" sz="2800" baseline="30000" dirty="0"/>
          </a:p>
        </p:txBody>
      </p:sp>
      <p:sp>
        <p:nvSpPr>
          <p:cNvPr id="8" name="TextBox 7"/>
          <p:cNvSpPr txBox="1"/>
          <p:nvPr/>
        </p:nvSpPr>
        <p:spPr>
          <a:xfrm>
            <a:off x="356347" y="1373693"/>
            <a:ext cx="4275000" cy="461665"/>
          </a:xfrm>
          <a:prstGeom prst="rect">
            <a:avLst/>
          </a:prstGeom>
          <a:noFill/>
        </p:spPr>
        <p:txBody>
          <a:bodyPr wrap="square" rtlCol="0">
            <a:spAutoFit/>
          </a:bodyPr>
          <a:lstStyle/>
          <a:p>
            <a:r>
              <a:rPr lang="en-US" sz="2400" dirty="0" smtClean="0"/>
              <a:t>( x</a:t>
            </a:r>
            <a:r>
              <a:rPr lang="en-US" sz="2400" baseline="-25000" dirty="0" smtClean="0"/>
              <a:t>1</a:t>
            </a:r>
            <a:r>
              <a:rPr lang="en-US" sz="2400" dirty="0" smtClean="0"/>
              <a:t>y</a:t>
            </a:r>
            <a:r>
              <a:rPr lang="en-US" sz="2400" baseline="-25000" dirty="0" smtClean="0"/>
              <a:t>1</a:t>
            </a:r>
            <a:r>
              <a:rPr lang="en-US" sz="2400" dirty="0" smtClean="0"/>
              <a:t>, x</a:t>
            </a:r>
            <a:r>
              <a:rPr lang="en-US" sz="2400" baseline="-25000" dirty="0"/>
              <a:t>2</a:t>
            </a:r>
            <a:r>
              <a:rPr lang="en-US" sz="2400" dirty="0" smtClean="0"/>
              <a:t>y</a:t>
            </a:r>
            <a:r>
              <a:rPr lang="en-US" sz="2400" baseline="-25000" dirty="0" smtClean="0"/>
              <a:t>2</a:t>
            </a:r>
            <a:r>
              <a:rPr lang="en-US" sz="2400" dirty="0" smtClean="0"/>
              <a:t>,…………. </a:t>
            </a:r>
            <a:r>
              <a:rPr lang="en-US" sz="2400" dirty="0" err="1" smtClean="0"/>
              <a:t>x</a:t>
            </a:r>
            <a:r>
              <a:rPr lang="en-US" sz="2400" baseline="-25000" dirty="0" err="1"/>
              <a:t>n</a:t>
            </a:r>
            <a:r>
              <a:rPr lang="en-US" sz="2400" dirty="0" err="1" smtClean="0"/>
              <a:t>y</a:t>
            </a:r>
            <a:r>
              <a:rPr lang="en-US" sz="2400" baseline="-25000" dirty="0" err="1" smtClean="0"/>
              <a:t>n</a:t>
            </a:r>
            <a:r>
              <a:rPr lang="en-US" sz="2400" dirty="0" smtClean="0"/>
              <a:t>)</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76200" y="5600926"/>
                <a:ext cx="9144000" cy="892552"/>
              </a:xfrm>
              <a:prstGeom prst="rect">
                <a:avLst/>
              </a:prstGeom>
              <a:noFill/>
            </p:spPr>
            <p:txBody>
              <a:bodyPr wrap="square" rtlCol="0">
                <a:spAutoFit/>
              </a:bodyPr>
              <a:lstStyle/>
              <a:p>
                <a:r>
                  <a:rPr lang="en-US" sz="2000" dirty="0" smtClean="0"/>
                  <a:t>E(w</a:t>
                </a:r>
                <a:r>
                  <a:rPr lang="en-US" sz="2000" baseline="-25000" dirty="0" smtClean="0"/>
                  <a:t>0</a:t>
                </a:r>
                <a:r>
                  <a:rPr lang="en-US" sz="2000" dirty="0" smtClean="0"/>
                  <a:t>,w</a:t>
                </a:r>
                <a:r>
                  <a:rPr lang="en-US" sz="2000" baseline="-25000" dirty="0" smtClean="0"/>
                  <a:t>1,</a:t>
                </a:r>
                <a:r>
                  <a:rPr lang="en-US" sz="2000" dirty="0" smtClean="0"/>
                  <a:t> …,w</a:t>
                </a:r>
                <a:r>
                  <a:rPr lang="en-US" sz="2000" baseline="-25000" dirty="0" smtClean="0"/>
                  <a:t>9</a:t>
                </a:r>
                <a:r>
                  <a:rPr lang="en-US" sz="2000" dirty="0" smtClean="0"/>
                  <a:t>) </a:t>
                </a:r>
                <a:r>
                  <a:rPr lang="en-US" sz="2000" b="1" dirty="0"/>
                  <a:t>= </a:t>
                </a:r>
                <a:r>
                  <a:rPr lang="en-US" sz="2000" dirty="0"/>
                  <a:t> </a:t>
                </a:r>
                <a14:m>
                  <m:oMath xmlns:m="http://schemas.openxmlformats.org/officeDocument/2006/math">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𝟐</m:t>
                        </m:r>
                      </m:den>
                    </m:f>
                    <m:nary>
                      <m:naryPr>
                        <m:chr m:val="∑"/>
                        <m:ctrlPr>
                          <a:rPr lang="en-US" sz="1800" b="1" i="1">
                            <a:latin typeface="Cambria Math" panose="02040503050406030204" pitchFamily="18" charset="0"/>
                          </a:rPr>
                        </m:ctrlPr>
                      </m:naryPr>
                      <m:sub>
                        <m:r>
                          <m:rPr>
                            <m:brk m:alnAt="23"/>
                          </m:rPr>
                          <a:rPr lang="en-US" sz="1800" b="1" i="1">
                            <a:latin typeface="Cambria Math" panose="02040503050406030204" pitchFamily="18" charset="0"/>
                          </a:rPr>
                          <m:t>𝒏</m:t>
                        </m:r>
                        <m:r>
                          <a:rPr lang="en-US" sz="1800" b="1" i="1">
                            <a:latin typeface="Cambria Math" panose="02040503050406030204" pitchFamily="18" charset="0"/>
                          </a:rPr>
                          <m:t>=</m:t>
                        </m:r>
                        <m:r>
                          <a:rPr lang="en-US" sz="1800" b="1" i="1">
                            <a:latin typeface="Cambria Math" panose="02040503050406030204" pitchFamily="18" charset="0"/>
                          </a:rPr>
                          <m:t>𝟏</m:t>
                        </m:r>
                      </m:sub>
                      <m:sup>
                        <m:r>
                          <a:rPr lang="en-US" sz="1800" b="1" i="1">
                            <a:latin typeface="Cambria Math" panose="02040503050406030204" pitchFamily="18" charset="0"/>
                          </a:rPr>
                          <m:t>𝑵</m:t>
                        </m:r>
                      </m:sup>
                      <m:e>
                        <m:r>
                          <a:rPr lang="en-US" sz="1800" b="1" i="1">
                            <a:latin typeface="Cambria Math" panose="02040503050406030204" pitchFamily="18" charset="0"/>
                          </a:rPr>
                          <m:t>[</m:t>
                        </m:r>
                        <m:r>
                          <m:rPr>
                            <m:nor/>
                          </m:rPr>
                          <a:rPr lang="en-US" sz="1800" b="1">
                            <a:latin typeface="Cambria Math" panose="02040503050406030204" pitchFamily="18" charset="0"/>
                          </a:rPr>
                          <m:t>(</m:t>
                        </m:r>
                        <m:r>
                          <m:rPr>
                            <m:nor/>
                          </m:rPr>
                          <a:rPr lang="en-US" sz="1800" dirty="0"/>
                          <m:t>w</m:t>
                        </m:r>
                        <m:r>
                          <m:rPr>
                            <m:nor/>
                          </m:rPr>
                          <a:rPr lang="en-US" sz="1800" baseline="-25000" dirty="0"/>
                          <m:t>0</m:t>
                        </m:r>
                        <m:r>
                          <m:rPr>
                            <m:nor/>
                          </m:rPr>
                          <a:rPr lang="en-US" sz="1800" dirty="0"/>
                          <m:t>+</m:t>
                        </m:r>
                        <m:r>
                          <m:rPr>
                            <m:nor/>
                          </m:rPr>
                          <a:rPr lang="en-US" sz="1800" dirty="0"/>
                          <m:t>w</m:t>
                        </m:r>
                        <m:r>
                          <m:rPr>
                            <m:nor/>
                          </m:rPr>
                          <a:rPr lang="en-US" sz="1800" baseline="-25000" dirty="0"/>
                          <m:t>1</m:t>
                        </m:r>
                        <m:r>
                          <m:rPr>
                            <m:nor/>
                          </m:rPr>
                          <a:rPr lang="en-US" sz="1800" dirty="0"/>
                          <m:t>x</m:t>
                        </m:r>
                        <m:r>
                          <m:rPr>
                            <m:nor/>
                          </m:rPr>
                          <a:rPr lang="en-US" sz="1800" baseline="-25000" dirty="0"/>
                          <m:t>n</m:t>
                        </m:r>
                        <m:r>
                          <m:rPr>
                            <m:nor/>
                          </m:rPr>
                          <a:rPr lang="en-US" sz="1800" dirty="0"/>
                          <m:t>+</m:t>
                        </m:r>
                        <m:r>
                          <m:rPr>
                            <m:nor/>
                          </m:rPr>
                          <a:rPr lang="en-US" sz="1800" dirty="0"/>
                          <m:t>w</m:t>
                        </m:r>
                        <m:r>
                          <m:rPr>
                            <m:nor/>
                          </m:rPr>
                          <a:rPr lang="en-US" sz="1800" baseline="-25000" dirty="0"/>
                          <m:t>2</m:t>
                        </m:r>
                        <m:r>
                          <m:rPr>
                            <m:nor/>
                          </m:rPr>
                          <a:rPr lang="en-US" sz="1800" dirty="0"/>
                          <m:t>x</m:t>
                        </m:r>
                        <m:r>
                          <m:rPr>
                            <m:nor/>
                          </m:rPr>
                          <a:rPr lang="en-US" sz="1800" baseline="-25000" dirty="0"/>
                          <m:t>n</m:t>
                        </m:r>
                        <m:r>
                          <m:rPr>
                            <m:nor/>
                          </m:rPr>
                          <a:rPr lang="en-US" sz="1800" baseline="30000" dirty="0"/>
                          <m:t>2</m:t>
                        </m:r>
                        <m:r>
                          <m:rPr>
                            <m:nor/>
                          </m:rPr>
                          <a:rPr lang="en-US" sz="1800" dirty="0"/>
                          <m:t>+</m:t>
                        </m:r>
                        <m:r>
                          <m:rPr>
                            <m:nor/>
                          </m:rPr>
                          <a:rPr lang="en-US" sz="1800" dirty="0"/>
                          <m:t>w</m:t>
                        </m:r>
                        <m:r>
                          <m:rPr>
                            <m:nor/>
                          </m:rPr>
                          <a:rPr lang="en-US" sz="1800" baseline="-25000" dirty="0"/>
                          <m:t>3</m:t>
                        </m:r>
                        <m:r>
                          <m:rPr>
                            <m:nor/>
                          </m:rPr>
                          <a:rPr lang="en-US" sz="1800" dirty="0"/>
                          <m:t>x</m:t>
                        </m:r>
                        <m:r>
                          <m:rPr>
                            <m:nor/>
                          </m:rPr>
                          <a:rPr lang="en-US" sz="1800" baseline="-25000" dirty="0"/>
                          <m:t>n</m:t>
                        </m:r>
                        <m:r>
                          <m:rPr>
                            <m:nor/>
                          </m:rPr>
                          <a:rPr lang="en-US" sz="1800" baseline="30000" dirty="0"/>
                          <m:t>3</m:t>
                        </m:r>
                        <m:r>
                          <m:rPr>
                            <m:nor/>
                          </m:rPr>
                          <a:rPr lang="en-US" sz="1800" dirty="0"/>
                          <m:t>+</m:t>
                        </m:r>
                        <m:r>
                          <m:rPr>
                            <m:nor/>
                          </m:rPr>
                          <a:rPr lang="en-US" sz="1800" dirty="0"/>
                          <m:t>w</m:t>
                        </m:r>
                        <m:r>
                          <m:rPr>
                            <m:nor/>
                          </m:rPr>
                          <a:rPr lang="en-US" sz="1800" baseline="-25000" dirty="0"/>
                          <m:t>4</m:t>
                        </m:r>
                        <m:r>
                          <m:rPr>
                            <m:nor/>
                          </m:rPr>
                          <a:rPr lang="en-US" sz="1800" dirty="0"/>
                          <m:t>x</m:t>
                        </m:r>
                        <m:r>
                          <m:rPr>
                            <m:nor/>
                          </m:rPr>
                          <a:rPr lang="en-US" sz="1800" baseline="-25000" dirty="0"/>
                          <m:t>n</m:t>
                        </m:r>
                        <m:r>
                          <m:rPr>
                            <m:nor/>
                          </m:rPr>
                          <a:rPr lang="en-US" sz="1800" baseline="30000" dirty="0"/>
                          <m:t>4</m:t>
                        </m:r>
                        <m:r>
                          <m:rPr>
                            <m:nor/>
                          </m:rPr>
                          <a:rPr lang="en-US" sz="1800" dirty="0"/>
                          <m:t>+</m:t>
                        </m:r>
                        <m:r>
                          <m:rPr>
                            <m:nor/>
                          </m:rPr>
                          <a:rPr lang="en-US" sz="1800" dirty="0"/>
                          <m:t>w</m:t>
                        </m:r>
                        <m:r>
                          <m:rPr>
                            <m:nor/>
                          </m:rPr>
                          <a:rPr lang="en-US" sz="1800" baseline="-25000" dirty="0"/>
                          <m:t>5</m:t>
                        </m:r>
                        <m:r>
                          <m:rPr>
                            <m:nor/>
                          </m:rPr>
                          <a:rPr lang="en-US" sz="1800" dirty="0"/>
                          <m:t>x</m:t>
                        </m:r>
                        <m:r>
                          <m:rPr>
                            <m:nor/>
                          </m:rPr>
                          <a:rPr lang="en-US" sz="1800" baseline="-25000" dirty="0"/>
                          <m:t>n</m:t>
                        </m:r>
                        <m:r>
                          <m:rPr>
                            <m:nor/>
                          </m:rPr>
                          <a:rPr lang="en-US" sz="1800" baseline="30000" dirty="0"/>
                          <m:t>5</m:t>
                        </m:r>
                        <m:r>
                          <m:rPr>
                            <m:nor/>
                          </m:rPr>
                          <a:rPr lang="en-US" sz="1800" dirty="0"/>
                          <m:t> ……+</m:t>
                        </m:r>
                        <m:r>
                          <m:rPr>
                            <m:nor/>
                          </m:rPr>
                          <a:rPr lang="en-US" sz="1800" dirty="0"/>
                          <m:t>w</m:t>
                        </m:r>
                        <m:r>
                          <m:rPr>
                            <m:nor/>
                          </m:rPr>
                          <a:rPr lang="en-US" sz="1800" baseline="-25000" dirty="0"/>
                          <m:t>8</m:t>
                        </m:r>
                        <m:r>
                          <m:rPr>
                            <m:nor/>
                          </m:rPr>
                          <a:rPr lang="en-US" sz="1800" dirty="0"/>
                          <m:t>x</m:t>
                        </m:r>
                        <m:r>
                          <m:rPr>
                            <m:nor/>
                          </m:rPr>
                          <a:rPr lang="en-US" sz="1800" baseline="-25000" dirty="0"/>
                          <m:t>n</m:t>
                        </m:r>
                        <m:r>
                          <m:rPr>
                            <m:nor/>
                          </m:rPr>
                          <a:rPr lang="en-US" sz="1800" baseline="30000" dirty="0"/>
                          <m:t>8</m:t>
                        </m:r>
                        <m:r>
                          <m:rPr>
                            <m:nor/>
                          </m:rPr>
                          <a:rPr lang="en-US" sz="1800" dirty="0"/>
                          <m:t>+</m:t>
                        </m:r>
                        <m:r>
                          <m:rPr>
                            <m:nor/>
                          </m:rPr>
                          <a:rPr lang="en-US" sz="1800" dirty="0"/>
                          <m:t>w</m:t>
                        </m:r>
                        <m:r>
                          <m:rPr>
                            <m:nor/>
                          </m:rPr>
                          <a:rPr lang="en-US" sz="1800" baseline="-25000" dirty="0"/>
                          <m:t>9</m:t>
                        </m:r>
                        <m:r>
                          <m:rPr>
                            <m:nor/>
                          </m:rPr>
                          <a:rPr lang="en-US" sz="1800" dirty="0"/>
                          <m:t>x</m:t>
                        </m:r>
                        <m:r>
                          <m:rPr>
                            <m:nor/>
                          </m:rPr>
                          <a:rPr lang="en-US" sz="1800" baseline="-25000" dirty="0"/>
                          <m:t>n</m:t>
                        </m:r>
                        <m:r>
                          <m:rPr>
                            <m:nor/>
                          </m:rPr>
                          <a:rPr lang="en-US" sz="1800" baseline="30000" dirty="0"/>
                          <m:t>9 </m:t>
                        </m:r>
                        <m:r>
                          <m:rPr>
                            <m:nor/>
                          </m:rPr>
                          <a:rPr lang="en-US" sz="1800" b="1" dirty="0"/>
                          <m:t>) −</m:t>
                        </m:r>
                        <m:r>
                          <m:rPr>
                            <m:nor/>
                          </m:rPr>
                          <a:rPr lang="en-US" sz="1800" dirty="0"/>
                          <m:t>y</m:t>
                        </m:r>
                        <m:r>
                          <m:rPr>
                            <m:nor/>
                          </m:rPr>
                          <a:rPr lang="en-US" sz="1800" baseline="-25000" dirty="0"/>
                          <m:t>n</m:t>
                        </m:r>
                        <m:r>
                          <m:rPr>
                            <m:nor/>
                          </m:rPr>
                          <a:rPr lang="en-US" sz="1800" b="1" dirty="0"/>
                          <m:t>]</m:t>
                        </m:r>
                        <m:r>
                          <m:rPr>
                            <m:nor/>
                          </m:rPr>
                          <a:rPr lang="en-US" sz="1800" b="1" baseline="30000" dirty="0"/>
                          <m:t>2</m:t>
                        </m:r>
                        <m:r>
                          <m:rPr>
                            <m:nor/>
                          </m:rPr>
                          <a:rPr lang="en-US" sz="1800" b="1" dirty="0"/>
                          <m:t> </m:t>
                        </m:r>
                      </m:e>
                    </m:nary>
                  </m:oMath>
                </a14:m>
                <a:r>
                  <a:rPr lang="en-US" sz="3200"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76200" y="5600926"/>
                <a:ext cx="9144000" cy="892552"/>
              </a:xfrm>
              <a:prstGeom prst="rect">
                <a:avLst/>
              </a:prstGeom>
              <a:blipFill rotWithShape="0">
                <a:blip r:embed="rId3"/>
                <a:stretch>
                  <a:fillRect l="-733" t="-4110"/>
                </a:stretch>
              </a:blipFill>
            </p:spPr>
            <p:txBody>
              <a:bodyPr/>
              <a:lstStyle/>
              <a:p>
                <a:r>
                  <a:rPr lang="en-US">
                    <a:noFill/>
                  </a:rPr>
                  <a:t> </a:t>
                </a:r>
              </a:p>
            </p:txBody>
          </p:sp>
        </mc:Fallback>
      </mc:AlternateContent>
    </p:spTree>
    <p:extLst>
      <p:ext uri="{BB962C8B-B14F-4D97-AF65-F5344CB8AC3E}">
        <p14:creationId xmlns:p14="http://schemas.microsoft.com/office/powerpoint/2010/main" val="1583090519"/>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lstStyle/>
          <a:p>
            <a:r>
              <a:rPr lang="en-US" dirty="0" smtClean="0"/>
              <a:t>Overfitting</a:t>
            </a:r>
            <a:endParaRPr lang="en-IN" dirty="0"/>
          </a:p>
        </p:txBody>
      </p:sp>
      <p:pic>
        <p:nvPicPr>
          <p:cNvPr id="3" name="Content Placeholder 3" descr="Figure1.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257300" y="1943100"/>
            <a:ext cx="3940969" cy="2875360"/>
          </a:xfrm>
          <a:prstGeom prst="rect">
            <a:avLst/>
          </a:prstGeom>
        </p:spPr>
      </p:pic>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431</a:t>
            </a:fld>
            <a:endParaRPr lang="en-US"/>
          </a:p>
        </p:txBody>
      </p:sp>
    </p:spTree>
    <p:extLst>
      <p:ext uri="{BB962C8B-B14F-4D97-AF65-F5344CB8AC3E}">
        <p14:creationId xmlns:p14="http://schemas.microsoft.com/office/powerpoint/2010/main" val="580030567"/>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lstStyle/>
          <a:p>
            <a:r>
              <a:rPr lang="en-US" dirty="0" smtClean="0"/>
              <a:t>Overfitting</a:t>
            </a:r>
            <a:endParaRPr lang="en-IN" dirty="0"/>
          </a:p>
        </p:txBody>
      </p:sp>
      <p:sp>
        <p:nvSpPr>
          <p:cNvPr id="3" name="Title 1"/>
          <p:cNvSpPr txBox="1">
            <a:spLocks/>
          </p:cNvSpPr>
          <p:nvPr/>
        </p:nvSpPr>
        <p:spPr>
          <a:xfrm>
            <a:off x="772805" y="1491983"/>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r>
              <a:rPr lang="en-GB" altLang="en-US" sz="1800" dirty="0">
                <a:solidFill>
                  <a:srgbClr val="0000FF"/>
                </a:solidFill>
              </a:rPr>
              <a:t>Polynomial Coefficients   </a:t>
            </a:r>
            <a:endParaRPr lang="en-GB" altLang="en-US" sz="1800" dirty="0">
              <a:solidFill>
                <a:srgbClr val="0000FF"/>
              </a:solidFill>
              <a:latin typeface="cmmi10" pitchFamily="34" charset="0"/>
            </a:endParaRPr>
          </a:p>
        </p:txBody>
      </p:sp>
      <p:pic>
        <p:nvPicPr>
          <p:cNvPr id="4" name="Picture 3" descr="TP_tmp.emf"/>
          <p:cNvPicPr>
            <a:picLocks noChangeAspect="1"/>
          </p:cNvPicPr>
          <p:nvPr>
            <p:custDataLst>
              <p:tags r:id="rId1"/>
            </p:custDataLst>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100" y="2343151"/>
            <a:ext cx="5036344" cy="317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pPr>
              <a:defRPr/>
            </a:pPr>
            <a:fld id="{60DB935C-A2BB-404C-A6C5-67E9068028EC}" type="slidenum">
              <a:rPr lang="en-US" smtClean="0"/>
              <a:pPr>
                <a:defRPr/>
              </a:pPr>
              <a:t>432</a:t>
            </a:fld>
            <a:endParaRPr lang="en-US"/>
          </a:p>
        </p:txBody>
      </p:sp>
    </p:spTree>
    <p:extLst>
      <p:ext uri="{BB962C8B-B14F-4D97-AF65-F5344CB8AC3E}">
        <p14:creationId xmlns:p14="http://schemas.microsoft.com/office/powerpoint/2010/main" val="3892500056"/>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a:t>
            </a:r>
            <a:r>
              <a:rPr lang="en-US" dirty="0" smtClean="0"/>
              <a:t>overfitting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a14:m>
                <a:r>
                  <a:rPr lang="en-US" dirty="0" smtClean="0"/>
                  <a:t> size </a:t>
                </a:r>
                <a:r>
                  <a:rPr lang="en-US" dirty="0"/>
                  <a:t>of house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i="1" dirty="0">
                        <a:latin typeface="Cambria Math" panose="02040503050406030204" pitchFamily="18" charset="0"/>
                      </a:rPr>
                      <m:t>=</m:t>
                    </m:r>
                  </m:oMath>
                </a14:m>
                <a:r>
                  <a:rPr lang="en-US" dirty="0" smtClean="0"/>
                  <a:t> </a:t>
                </a:r>
                <a:r>
                  <a:rPr lang="en-US" dirty="0"/>
                  <a:t>no. of bedrooms</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3</m:t>
                        </m:r>
                      </m:sub>
                    </m:sSub>
                    <m:r>
                      <a:rPr lang="en-US" i="1" dirty="0">
                        <a:latin typeface="Cambria Math" panose="02040503050406030204" pitchFamily="18" charset="0"/>
                      </a:rPr>
                      <m:t>=</m:t>
                    </m:r>
                  </m:oMath>
                </a14:m>
                <a:r>
                  <a:rPr lang="en-US" dirty="0" smtClean="0"/>
                  <a:t> </a:t>
                </a:r>
                <a:r>
                  <a:rPr lang="en-US" dirty="0"/>
                  <a:t>no. of floors</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0" i="1" dirty="0" smtClean="0">
                        <a:latin typeface="Cambria Math" panose="02040503050406030204" pitchFamily="18" charset="0"/>
                      </a:rPr>
                      <m:t> </m:t>
                    </m:r>
                  </m:oMath>
                </a14:m>
                <a:r>
                  <a:rPr lang="en-US" dirty="0"/>
                  <a:t>age of house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5</m:t>
                        </m:r>
                      </m:sub>
                    </m:sSub>
                    <m:r>
                      <a:rPr lang="en-US" i="1" dirty="0">
                        <a:latin typeface="Cambria Math" panose="02040503050406030204" pitchFamily="18" charset="0"/>
                      </a:rPr>
                      <m:t>=</m:t>
                    </m:r>
                    <m:r>
                      <a:rPr lang="en-US" b="0" i="1" dirty="0" smtClean="0">
                        <a:latin typeface="Cambria Math" panose="02040503050406030204" pitchFamily="18" charset="0"/>
                      </a:rPr>
                      <m:t> </m:t>
                    </m:r>
                  </m:oMath>
                </a14:m>
                <a:r>
                  <a:rPr lang="en-US" dirty="0"/>
                  <a:t>average income in neighborhood</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6</m:t>
                        </m:r>
                      </m:sub>
                    </m:sSub>
                    <m:r>
                      <a:rPr lang="en-US" i="1" dirty="0">
                        <a:latin typeface="Cambria Math" panose="02040503050406030204" pitchFamily="18" charset="0"/>
                      </a:rPr>
                      <m:t>=</m:t>
                    </m:r>
                  </m:oMath>
                </a14:m>
                <a:r>
                  <a:rPr lang="en-US" dirty="0" smtClean="0"/>
                  <a:t> </a:t>
                </a:r>
                <a:r>
                  <a:rPr lang="en-US" dirty="0"/>
                  <a:t>kitchen </a:t>
                </a:r>
                <a:r>
                  <a:rPr lang="en-US" dirty="0" smtClean="0"/>
                  <a:t>size</a:t>
                </a:r>
              </a:p>
              <a:p>
                <a14:m>
                  <m:oMath xmlns:m="http://schemas.openxmlformats.org/officeDocument/2006/math">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100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695"/>
                </a:stretch>
              </a:blipFill>
            </p:spPr>
            <p:txBody>
              <a:bodyPr/>
              <a:lstStyle/>
              <a:p>
                <a:r>
                  <a:rPr lang="en-US">
                    <a:noFill/>
                  </a:rPr>
                  <a:t> </a:t>
                </a:r>
              </a:p>
            </p:txBody>
          </p:sp>
        </mc:Fallback>
      </mc:AlternateContent>
      <p:grpSp>
        <p:nvGrpSpPr>
          <p:cNvPr id="28" name="Group 27"/>
          <p:cNvGrpSpPr/>
          <p:nvPr/>
        </p:nvGrpSpPr>
        <p:grpSpPr>
          <a:xfrm>
            <a:off x="6238914" y="2137180"/>
            <a:ext cx="2830738" cy="1926375"/>
            <a:chOff x="3284511" y="1865600"/>
            <a:chExt cx="6020973" cy="4097394"/>
          </a:xfrm>
        </p:grpSpPr>
        <p:cxnSp>
          <p:nvCxnSpPr>
            <p:cNvPr id="29" name="Straight Connector 28"/>
            <p:cNvCxnSpPr/>
            <p:nvPr/>
          </p:nvCxnSpPr>
          <p:spPr>
            <a:xfrm>
              <a:off x="3537730" y="2796124"/>
              <a:ext cx="0" cy="2782198"/>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V="1">
              <a:off x="3284511" y="5177395"/>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1" name="Multiply 30"/>
            <p:cNvSpPr/>
            <p:nvPr/>
          </p:nvSpPr>
          <p:spPr>
            <a:xfrm>
              <a:off x="3967290" y="4531203"/>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32" name="Rectangle 31"/>
            <p:cNvSpPr/>
            <p:nvPr/>
          </p:nvSpPr>
          <p:spPr>
            <a:xfrm>
              <a:off x="3385122" y="1865600"/>
              <a:ext cx="1667288" cy="981960"/>
            </a:xfrm>
            <a:prstGeom prst="rect">
              <a:avLst/>
            </a:prstGeom>
          </p:spPr>
          <p:txBody>
            <a:bodyPr wrap="none">
              <a:spAutoFit/>
            </a:bodyPr>
            <a:lstStyle/>
            <a:p>
              <a:r>
                <a:rPr lang="en-US" sz="1200" dirty="0"/>
                <a:t>Price ($)</a:t>
              </a:r>
              <a:br>
                <a:rPr lang="en-US" sz="1200" dirty="0"/>
              </a:br>
              <a:r>
                <a:rPr lang="en-US" sz="1200" dirty="0"/>
                <a:t>in 1000’s</a:t>
              </a:r>
            </a:p>
          </p:txBody>
        </p:sp>
        <p:cxnSp>
          <p:nvCxnSpPr>
            <p:cNvPr id="33" name="Straight Connector 32"/>
            <p:cNvCxnSpPr/>
            <p:nvPr/>
          </p:nvCxnSpPr>
          <p:spPr>
            <a:xfrm>
              <a:off x="43651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52414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6132394"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704736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79465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rot="16200000">
              <a:off x="3537730" y="4630066"/>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rot="16200000">
              <a:off x="3537730" y="4191905"/>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rot="16200000">
              <a:off x="3537730" y="3746410"/>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6200000">
              <a:off x="3537730" y="3288912"/>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2" name="Multiply 41"/>
            <p:cNvSpPr/>
            <p:nvPr/>
          </p:nvSpPr>
          <p:spPr>
            <a:xfrm>
              <a:off x="4513277" y="3683144"/>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3" name="Multiply 42"/>
            <p:cNvSpPr/>
            <p:nvPr/>
          </p:nvSpPr>
          <p:spPr>
            <a:xfrm>
              <a:off x="5243688" y="3101183"/>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4" name="Multiply 43"/>
            <p:cNvSpPr/>
            <p:nvPr/>
          </p:nvSpPr>
          <p:spPr>
            <a:xfrm>
              <a:off x="5641190" y="3326285"/>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5" name="Multiply 44"/>
            <p:cNvSpPr/>
            <p:nvPr/>
          </p:nvSpPr>
          <p:spPr>
            <a:xfrm>
              <a:off x="6279985" y="2898274"/>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6" name="Multiply 45"/>
            <p:cNvSpPr/>
            <p:nvPr/>
          </p:nvSpPr>
          <p:spPr>
            <a:xfrm>
              <a:off x="6701535" y="3107858"/>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7" name="Multiply 46"/>
            <p:cNvSpPr/>
            <p:nvPr/>
          </p:nvSpPr>
          <p:spPr>
            <a:xfrm>
              <a:off x="6121003" y="3290901"/>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8" name="Multiply 47"/>
            <p:cNvSpPr/>
            <p:nvPr/>
          </p:nvSpPr>
          <p:spPr>
            <a:xfrm>
              <a:off x="7109151" y="2689077"/>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9" name="Multiply 48"/>
            <p:cNvSpPr/>
            <p:nvPr/>
          </p:nvSpPr>
          <p:spPr>
            <a:xfrm>
              <a:off x="7616508" y="2867537"/>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0" name="Multiply 49"/>
            <p:cNvSpPr/>
            <p:nvPr/>
          </p:nvSpPr>
          <p:spPr>
            <a:xfrm>
              <a:off x="4350351" y="4193905"/>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1" name="Rectangle 50"/>
            <p:cNvSpPr/>
            <p:nvPr/>
          </p:nvSpPr>
          <p:spPr>
            <a:xfrm>
              <a:off x="4859106" y="5373818"/>
              <a:ext cx="2406485" cy="589176"/>
            </a:xfrm>
            <a:prstGeom prst="rect">
              <a:avLst/>
            </a:prstGeom>
          </p:spPr>
          <p:txBody>
            <a:bodyPr wrap="none">
              <a:spAutoFit/>
            </a:bodyPr>
            <a:lstStyle/>
            <a:p>
              <a:r>
                <a:rPr lang="en-US" sz="1200" dirty="0"/>
                <a:t>Size in feet^2</a:t>
              </a:r>
            </a:p>
          </p:txBody>
        </p:sp>
      </p:grpSp>
      <p:sp>
        <p:nvSpPr>
          <p:cNvPr id="52" name="Freeform 51"/>
          <p:cNvSpPr/>
          <p:nvPr/>
        </p:nvSpPr>
        <p:spPr>
          <a:xfrm>
            <a:off x="6472168" y="2604497"/>
            <a:ext cx="2263292" cy="1092670"/>
          </a:xfrm>
          <a:custGeom>
            <a:avLst/>
            <a:gdLst>
              <a:gd name="connsiteX0" fmla="*/ 0 w 1581665"/>
              <a:gd name="connsiteY0" fmla="*/ 1482811 h 1482811"/>
              <a:gd name="connsiteX1" fmla="*/ 1581665 w 1581665"/>
              <a:gd name="connsiteY1" fmla="*/ 0 h 1482811"/>
              <a:gd name="connsiteX0" fmla="*/ 0 w 1581665"/>
              <a:gd name="connsiteY0" fmla="*/ 1482811 h 1482811"/>
              <a:gd name="connsiteX1" fmla="*/ 678733 w 1581665"/>
              <a:gd name="connsiteY1" fmla="*/ 407471 h 1482811"/>
              <a:gd name="connsiteX2" fmla="*/ 1581665 w 1581665"/>
              <a:gd name="connsiteY2" fmla="*/ 0 h 1482811"/>
              <a:gd name="connsiteX0" fmla="*/ 0 w 2137719"/>
              <a:gd name="connsiteY0" fmla="*/ 1371600 h 1371600"/>
              <a:gd name="connsiteX1" fmla="*/ 678733 w 2137719"/>
              <a:gd name="connsiteY1" fmla="*/ 296260 h 1371600"/>
              <a:gd name="connsiteX2" fmla="*/ 2137719 w 2137719"/>
              <a:gd name="connsiteY2" fmla="*/ 0 h 1371600"/>
              <a:gd name="connsiteX0" fmla="*/ 0 w 2360141"/>
              <a:gd name="connsiteY0" fmla="*/ 1272746 h 1272746"/>
              <a:gd name="connsiteX1" fmla="*/ 901155 w 2360141"/>
              <a:gd name="connsiteY1" fmla="*/ 296260 h 1272746"/>
              <a:gd name="connsiteX2" fmla="*/ 2360141 w 2360141"/>
              <a:gd name="connsiteY2" fmla="*/ 0 h 1272746"/>
              <a:gd name="connsiteX0" fmla="*/ 0 w 2360141"/>
              <a:gd name="connsiteY0" fmla="*/ 1272746 h 1272746"/>
              <a:gd name="connsiteX1" fmla="*/ 962939 w 2360141"/>
              <a:gd name="connsiteY1" fmla="*/ 123265 h 1272746"/>
              <a:gd name="connsiteX2" fmla="*/ 2360141 w 2360141"/>
              <a:gd name="connsiteY2" fmla="*/ 0 h 1272746"/>
              <a:gd name="connsiteX0" fmla="*/ 0 w 2360141"/>
              <a:gd name="connsiteY0" fmla="*/ 1285743 h 1285743"/>
              <a:gd name="connsiteX1" fmla="*/ 962939 w 2360141"/>
              <a:gd name="connsiteY1" fmla="*/ 136262 h 1285743"/>
              <a:gd name="connsiteX2" fmla="*/ 2360141 w 2360141"/>
              <a:gd name="connsiteY2" fmla="*/ 12997 h 1285743"/>
              <a:gd name="connsiteX0" fmla="*/ 0 w 2360141"/>
              <a:gd name="connsiteY0" fmla="*/ 1285743 h 1285743"/>
              <a:gd name="connsiteX1" fmla="*/ 962939 w 2360141"/>
              <a:gd name="connsiteY1" fmla="*/ 136262 h 1285743"/>
              <a:gd name="connsiteX2" fmla="*/ 2360141 w 2360141"/>
              <a:gd name="connsiteY2" fmla="*/ 12997 h 1285743"/>
              <a:gd name="connsiteX0" fmla="*/ 0 w 2360141"/>
              <a:gd name="connsiteY0" fmla="*/ 1272746 h 1272746"/>
              <a:gd name="connsiteX1" fmla="*/ 1024722 w 2360141"/>
              <a:gd name="connsiteY1" fmla="*/ 246833 h 1272746"/>
              <a:gd name="connsiteX2" fmla="*/ 2360141 w 2360141"/>
              <a:gd name="connsiteY2" fmla="*/ 0 h 1272746"/>
              <a:gd name="connsiteX0" fmla="*/ 0 w 2360141"/>
              <a:gd name="connsiteY0" fmla="*/ 1272746 h 1272746"/>
              <a:gd name="connsiteX1" fmla="*/ 957503 w 2360141"/>
              <a:gd name="connsiteY1" fmla="*/ 367823 h 1272746"/>
              <a:gd name="connsiteX2" fmla="*/ 2360141 w 2360141"/>
              <a:gd name="connsiteY2" fmla="*/ 0 h 1272746"/>
              <a:gd name="connsiteX0" fmla="*/ 0 w 2360141"/>
              <a:gd name="connsiteY0" fmla="*/ 1272746 h 1272746"/>
              <a:gd name="connsiteX1" fmla="*/ 289589 w 2360141"/>
              <a:gd name="connsiteY1" fmla="*/ 882530 h 1272746"/>
              <a:gd name="connsiteX2" fmla="*/ 957503 w 2360141"/>
              <a:gd name="connsiteY2" fmla="*/ 367823 h 1272746"/>
              <a:gd name="connsiteX3" fmla="*/ 2360141 w 2360141"/>
              <a:gd name="connsiteY3" fmla="*/ 0 h 1272746"/>
              <a:gd name="connsiteX0" fmla="*/ 0 w 2360141"/>
              <a:gd name="connsiteY0" fmla="*/ 1401996 h 1401996"/>
              <a:gd name="connsiteX1" fmla="*/ 289589 w 2360141"/>
              <a:gd name="connsiteY1" fmla="*/ 1011780 h 1401996"/>
              <a:gd name="connsiteX2" fmla="*/ 435032 w 2360141"/>
              <a:gd name="connsiteY2" fmla="*/ 89415 h 1401996"/>
              <a:gd name="connsiteX3" fmla="*/ 2360141 w 2360141"/>
              <a:gd name="connsiteY3" fmla="*/ 129250 h 1401996"/>
              <a:gd name="connsiteX0" fmla="*/ 0 w 2360141"/>
              <a:gd name="connsiteY0" fmla="*/ 1382171 h 1382171"/>
              <a:gd name="connsiteX1" fmla="*/ 289589 w 2360141"/>
              <a:gd name="connsiteY1" fmla="*/ 991955 h 1382171"/>
              <a:gd name="connsiteX2" fmla="*/ 435032 w 2360141"/>
              <a:gd name="connsiteY2" fmla="*/ 69590 h 1382171"/>
              <a:gd name="connsiteX3" fmla="*/ 2360141 w 2360141"/>
              <a:gd name="connsiteY3" fmla="*/ 109425 h 1382171"/>
              <a:gd name="connsiteX0" fmla="*/ 0 w 2360141"/>
              <a:gd name="connsiteY0" fmla="*/ 1338721 h 1338721"/>
              <a:gd name="connsiteX1" fmla="*/ 289589 w 2360141"/>
              <a:gd name="connsiteY1" fmla="*/ 948505 h 1338721"/>
              <a:gd name="connsiteX2" fmla="*/ 435032 w 2360141"/>
              <a:gd name="connsiteY2" fmla="*/ 26140 h 1338721"/>
              <a:gd name="connsiteX3" fmla="*/ 835385 w 2360141"/>
              <a:gd name="connsiteY3" fmla="*/ 535751 h 1338721"/>
              <a:gd name="connsiteX4" fmla="*/ 2360141 w 2360141"/>
              <a:gd name="connsiteY4" fmla="*/ 65975 h 1338721"/>
              <a:gd name="connsiteX0" fmla="*/ 0 w 2360141"/>
              <a:gd name="connsiteY0" fmla="*/ 1273210 h 1273210"/>
              <a:gd name="connsiteX1" fmla="*/ 289589 w 2360141"/>
              <a:gd name="connsiteY1" fmla="*/ 882994 h 1273210"/>
              <a:gd name="connsiteX2" fmla="*/ 565650 w 2360141"/>
              <a:gd name="connsiteY2" fmla="*/ 144075 h 1273210"/>
              <a:gd name="connsiteX3" fmla="*/ 835385 w 2360141"/>
              <a:gd name="connsiteY3" fmla="*/ 470240 h 1273210"/>
              <a:gd name="connsiteX4" fmla="*/ 2360141 w 2360141"/>
              <a:gd name="connsiteY4" fmla="*/ 464 h 1273210"/>
              <a:gd name="connsiteX0" fmla="*/ 0 w 2360141"/>
              <a:gd name="connsiteY0" fmla="*/ 1273508 h 1273508"/>
              <a:gd name="connsiteX1" fmla="*/ 289589 w 2360141"/>
              <a:gd name="connsiteY1" fmla="*/ 883292 h 1273508"/>
              <a:gd name="connsiteX2" fmla="*/ 565650 w 2360141"/>
              <a:gd name="connsiteY2" fmla="*/ 144373 h 1273508"/>
              <a:gd name="connsiteX3" fmla="*/ 826055 w 2360141"/>
              <a:gd name="connsiteY3" fmla="*/ 271805 h 1273508"/>
              <a:gd name="connsiteX4" fmla="*/ 2360141 w 2360141"/>
              <a:gd name="connsiteY4" fmla="*/ 762 h 1273508"/>
              <a:gd name="connsiteX0" fmla="*/ 0 w 2360141"/>
              <a:gd name="connsiteY0" fmla="*/ 1273508 h 1273508"/>
              <a:gd name="connsiteX1" fmla="*/ 289589 w 2360141"/>
              <a:gd name="connsiteY1" fmla="*/ 883292 h 1273508"/>
              <a:gd name="connsiteX2" fmla="*/ 439698 w 2360141"/>
              <a:gd name="connsiteY2" fmla="*/ 231000 h 1273508"/>
              <a:gd name="connsiteX3" fmla="*/ 826055 w 2360141"/>
              <a:gd name="connsiteY3" fmla="*/ 271805 h 1273508"/>
              <a:gd name="connsiteX4" fmla="*/ 2360141 w 2360141"/>
              <a:gd name="connsiteY4" fmla="*/ 762 h 1273508"/>
              <a:gd name="connsiteX0" fmla="*/ 0 w 2360141"/>
              <a:gd name="connsiteY0" fmla="*/ 1272746 h 1272746"/>
              <a:gd name="connsiteX1" fmla="*/ 289589 w 2360141"/>
              <a:gd name="connsiteY1" fmla="*/ 882530 h 1272746"/>
              <a:gd name="connsiteX2" fmla="*/ 439698 w 2360141"/>
              <a:gd name="connsiteY2" fmla="*/ 230238 h 1272746"/>
              <a:gd name="connsiteX3" fmla="*/ 826055 w 2360141"/>
              <a:gd name="connsiteY3" fmla="*/ 271043 h 1272746"/>
              <a:gd name="connsiteX4" fmla="*/ 1171259 w 2360141"/>
              <a:gd name="connsiteY4" fmla="*/ 403532 h 1272746"/>
              <a:gd name="connsiteX5" fmla="*/ 2360141 w 2360141"/>
              <a:gd name="connsiteY5" fmla="*/ 0 h 1272746"/>
              <a:gd name="connsiteX0" fmla="*/ 0 w 2360141"/>
              <a:gd name="connsiteY0" fmla="*/ 1272746 h 1272746"/>
              <a:gd name="connsiteX1" fmla="*/ 289589 w 2360141"/>
              <a:gd name="connsiteY1" fmla="*/ 882530 h 1272746"/>
              <a:gd name="connsiteX2" fmla="*/ 439698 w 2360141"/>
              <a:gd name="connsiteY2" fmla="*/ 230238 h 1272746"/>
              <a:gd name="connsiteX3" fmla="*/ 826055 w 2360141"/>
              <a:gd name="connsiteY3" fmla="*/ 271043 h 1272746"/>
              <a:gd name="connsiteX4" fmla="*/ 1171259 w 2360141"/>
              <a:gd name="connsiteY4" fmla="*/ 403532 h 1272746"/>
              <a:gd name="connsiteX5" fmla="*/ 2360141 w 2360141"/>
              <a:gd name="connsiteY5"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2360141 w 2360141"/>
              <a:gd name="connsiteY6"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1367185 w 2360141"/>
              <a:gd name="connsiteY6" fmla="*/ 148745 h 1272746"/>
              <a:gd name="connsiteX7" fmla="*/ 2360141 w 2360141"/>
              <a:gd name="connsiteY7"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1367185 w 2360141"/>
              <a:gd name="connsiteY6" fmla="*/ 148745 h 1272746"/>
              <a:gd name="connsiteX7" fmla="*/ 2360141 w 2360141"/>
              <a:gd name="connsiteY7" fmla="*/ 0 h 1272746"/>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2252848 w 2252848"/>
              <a:gd name="connsiteY7" fmla="*/ 0 h 1313512"/>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1530458 w 2252848"/>
              <a:gd name="connsiteY7" fmla="*/ 316904 h 1313512"/>
              <a:gd name="connsiteX8" fmla="*/ 2252848 w 2252848"/>
              <a:gd name="connsiteY8" fmla="*/ 0 h 1313512"/>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1530458 w 2252848"/>
              <a:gd name="connsiteY7" fmla="*/ 316904 h 1313512"/>
              <a:gd name="connsiteX8" fmla="*/ 1749709 w 2252848"/>
              <a:gd name="connsiteY8" fmla="*/ 82501 h 1313512"/>
              <a:gd name="connsiteX9" fmla="*/ 2252848 w 2252848"/>
              <a:gd name="connsiteY9" fmla="*/ 0 h 1313512"/>
              <a:gd name="connsiteX0" fmla="*/ 0 w 2280838"/>
              <a:gd name="connsiteY0" fmla="*/ 1237155 h 1237155"/>
              <a:gd name="connsiteX1" fmla="*/ 289589 w 2280838"/>
              <a:gd name="connsiteY1" fmla="*/ 846939 h 1237155"/>
              <a:gd name="connsiteX2" fmla="*/ 448197 w 2280838"/>
              <a:gd name="connsiteY2" fmla="*/ 546291 h 1237155"/>
              <a:gd name="connsiteX3" fmla="*/ 439698 w 2280838"/>
              <a:gd name="connsiteY3" fmla="*/ 194647 h 1237155"/>
              <a:gd name="connsiteX4" fmla="*/ 826055 w 2280838"/>
              <a:gd name="connsiteY4" fmla="*/ 235452 h 1237155"/>
              <a:gd name="connsiteX5" fmla="*/ 1171259 w 2280838"/>
              <a:gd name="connsiteY5" fmla="*/ 367941 h 1237155"/>
              <a:gd name="connsiteX6" fmla="*/ 1367185 w 2280838"/>
              <a:gd name="connsiteY6" fmla="*/ 113154 h 1237155"/>
              <a:gd name="connsiteX7" fmla="*/ 1530458 w 2280838"/>
              <a:gd name="connsiteY7" fmla="*/ 240547 h 1237155"/>
              <a:gd name="connsiteX8" fmla="*/ 1749709 w 2280838"/>
              <a:gd name="connsiteY8" fmla="*/ 6144 h 1237155"/>
              <a:gd name="connsiteX9" fmla="*/ 2280838 w 2280838"/>
              <a:gd name="connsiteY9" fmla="*/ 229387 h 1237155"/>
              <a:gd name="connsiteX0" fmla="*/ 0 w 2355477"/>
              <a:gd name="connsiteY0" fmla="*/ 1242193 h 1242193"/>
              <a:gd name="connsiteX1" fmla="*/ 289589 w 2355477"/>
              <a:gd name="connsiteY1" fmla="*/ 851977 h 1242193"/>
              <a:gd name="connsiteX2" fmla="*/ 448197 w 2355477"/>
              <a:gd name="connsiteY2" fmla="*/ 551329 h 1242193"/>
              <a:gd name="connsiteX3" fmla="*/ 439698 w 2355477"/>
              <a:gd name="connsiteY3" fmla="*/ 199685 h 1242193"/>
              <a:gd name="connsiteX4" fmla="*/ 826055 w 2355477"/>
              <a:gd name="connsiteY4" fmla="*/ 240490 h 1242193"/>
              <a:gd name="connsiteX5" fmla="*/ 1171259 w 2355477"/>
              <a:gd name="connsiteY5" fmla="*/ 372979 h 1242193"/>
              <a:gd name="connsiteX6" fmla="*/ 1367185 w 2355477"/>
              <a:gd name="connsiteY6" fmla="*/ 118192 h 1242193"/>
              <a:gd name="connsiteX7" fmla="*/ 1530458 w 2355477"/>
              <a:gd name="connsiteY7" fmla="*/ 245585 h 1242193"/>
              <a:gd name="connsiteX8" fmla="*/ 1749709 w 2355477"/>
              <a:gd name="connsiteY8" fmla="*/ 11182 h 1242193"/>
              <a:gd name="connsiteX9" fmla="*/ 2355477 w 2355477"/>
              <a:gd name="connsiteY9" fmla="*/ 81553 h 124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5477" h="1242193">
                <a:moveTo>
                  <a:pt x="0" y="1242193"/>
                </a:moveTo>
                <a:cubicBezTo>
                  <a:pt x="64592" y="1171212"/>
                  <a:pt x="130005" y="1002797"/>
                  <a:pt x="289589" y="851977"/>
                </a:cubicBezTo>
                <a:cubicBezTo>
                  <a:pt x="354959" y="743627"/>
                  <a:pt x="423179" y="660044"/>
                  <a:pt x="448197" y="551329"/>
                </a:cubicBezTo>
                <a:cubicBezTo>
                  <a:pt x="473215" y="442614"/>
                  <a:pt x="367392" y="258286"/>
                  <a:pt x="439698" y="199685"/>
                </a:cubicBezTo>
                <a:cubicBezTo>
                  <a:pt x="512004" y="141084"/>
                  <a:pt x="711903" y="241333"/>
                  <a:pt x="826055" y="240490"/>
                </a:cubicBezTo>
                <a:cubicBezTo>
                  <a:pt x="940207" y="239647"/>
                  <a:pt x="1066298" y="383171"/>
                  <a:pt x="1171259" y="372979"/>
                </a:cubicBezTo>
                <a:cubicBezTo>
                  <a:pt x="1276220" y="362787"/>
                  <a:pt x="1299544" y="160656"/>
                  <a:pt x="1367185" y="118192"/>
                </a:cubicBezTo>
                <a:cubicBezTo>
                  <a:pt x="1434826" y="75728"/>
                  <a:pt x="1451932" y="247284"/>
                  <a:pt x="1530458" y="245585"/>
                </a:cubicBezTo>
                <a:cubicBezTo>
                  <a:pt x="1608984" y="243886"/>
                  <a:pt x="1629311" y="63999"/>
                  <a:pt x="1749709" y="11182"/>
                </a:cubicBezTo>
                <a:cubicBezTo>
                  <a:pt x="1870107" y="-41635"/>
                  <a:pt x="2286393" y="111439"/>
                  <a:pt x="2355477" y="81553"/>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3"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289477717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lstStyle/>
          <a:p>
            <a:pPr algn="l"/>
            <a:r>
              <a:rPr lang="en-US" b="1" dirty="0" smtClean="0"/>
              <a:t>Increasing input data size</a:t>
            </a:r>
            <a:endParaRPr lang="en-IN" b="1" dirty="0"/>
          </a:p>
        </p:txBody>
      </p:sp>
      <p:sp>
        <p:nvSpPr>
          <p:cNvPr id="3" name="Title 1"/>
          <p:cNvSpPr txBox="1">
            <a:spLocks/>
          </p:cNvSpPr>
          <p:nvPr/>
        </p:nvSpPr>
        <p:spPr>
          <a:xfrm>
            <a:off x="342900" y="14061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r>
              <a:rPr lang="en-GB" altLang="en-US" sz="1800" dirty="0">
                <a:solidFill>
                  <a:srgbClr val="0000FF"/>
                </a:solidFill>
              </a:rPr>
              <a:t>Data Set Size: N = 15 </a:t>
            </a:r>
          </a:p>
        </p:txBody>
      </p:sp>
      <p:pic>
        <p:nvPicPr>
          <p:cNvPr id="4" name="Picture 5" descr="Figure1.6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0169" y="2857500"/>
            <a:ext cx="40005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342900" y="2343150"/>
            <a:ext cx="617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b="1">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en-US" sz="1800" b="0"/>
              <a:t>9</a:t>
            </a:r>
            <a:r>
              <a:rPr lang="en-GB" altLang="en-US" sz="1800" b="0" baseline="30000"/>
              <a:t>th</a:t>
            </a:r>
            <a:r>
              <a:rPr lang="en-GB" altLang="en-US" sz="1800" b="0"/>
              <a:t> Order Polynomial</a:t>
            </a:r>
          </a:p>
        </p:txBody>
      </p:sp>
      <p:sp>
        <p:nvSpPr>
          <p:cNvPr id="7" name="Slide Number Placeholder 6"/>
          <p:cNvSpPr>
            <a:spLocks noGrp="1"/>
          </p:cNvSpPr>
          <p:nvPr>
            <p:ph type="sldNum" sz="quarter" idx="12"/>
          </p:nvPr>
        </p:nvSpPr>
        <p:spPr/>
        <p:txBody>
          <a:bodyPr/>
          <a:lstStyle/>
          <a:p>
            <a:pPr>
              <a:defRPr/>
            </a:pPr>
            <a:fld id="{60DB935C-A2BB-404C-A6C5-67E9068028EC}" type="slidenum">
              <a:rPr lang="en-US" smtClean="0"/>
              <a:pPr>
                <a:defRPr/>
              </a:pPr>
              <a:t>434</a:t>
            </a:fld>
            <a:endParaRPr lang="en-US"/>
          </a:p>
        </p:txBody>
      </p:sp>
    </p:spTree>
    <p:extLst>
      <p:ext uri="{BB962C8B-B14F-4D97-AF65-F5344CB8AC3E}">
        <p14:creationId xmlns:p14="http://schemas.microsoft.com/office/powerpoint/2010/main" val="1109060299"/>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0" y="1403350"/>
            <a:ext cx="6172200" cy="857250"/>
          </a:xfrm>
          <a:prstGeom prst="rect">
            <a:avLst/>
          </a:prstGeom>
        </p:spPr>
        <p:txBody>
          <a:bodyPr>
            <a:normAutofit/>
          </a:bodyPr>
          <a:lstStyle/>
          <a:p>
            <a:pPr eaLnBrk="1" hangingPunct="1"/>
            <a:r>
              <a:rPr lang="en-GB" altLang="en-US" sz="1800" dirty="0">
                <a:solidFill>
                  <a:srgbClr val="0000FF"/>
                </a:solidFill>
              </a:rPr>
              <a:t>Data Set Size: N = 100 </a:t>
            </a:r>
          </a:p>
        </p:txBody>
      </p:sp>
      <p:pic>
        <p:nvPicPr>
          <p:cNvPr id="6" name="Content Placeholder 8" descr="Figure1.6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350169" y="2514600"/>
            <a:ext cx="4000500" cy="2971800"/>
          </a:xfrm>
          <a:prstGeom prst="rect">
            <a:avLst/>
          </a:prstGeom>
        </p:spPr>
      </p:pic>
      <p:sp>
        <p:nvSpPr>
          <p:cNvPr id="7" name="TextBox 10"/>
          <p:cNvSpPr txBox="1">
            <a:spLocks noChangeArrowheads="1"/>
          </p:cNvSpPr>
          <p:nvPr/>
        </p:nvSpPr>
        <p:spPr bwMode="auto">
          <a:xfrm>
            <a:off x="342900" y="2000250"/>
            <a:ext cx="617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b="1">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en-US" sz="1800" b="0"/>
              <a:t>9</a:t>
            </a:r>
            <a:r>
              <a:rPr lang="en-GB" altLang="en-US" sz="1800" b="0" baseline="30000"/>
              <a:t>th</a:t>
            </a:r>
            <a:r>
              <a:rPr lang="en-GB" altLang="en-US" sz="1800" b="0"/>
              <a:t> Order Polynomial</a:t>
            </a:r>
          </a:p>
        </p:txBody>
      </p:sp>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435</a:t>
            </a:fld>
            <a:endParaRPr lang="en-US"/>
          </a:p>
        </p:txBody>
      </p:sp>
      <p:sp>
        <p:nvSpPr>
          <p:cNvPr id="8" name="Title 1"/>
          <p:cNvSpPr txBox="1">
            <a:spLocks/>
          </p:cNvSpPr>
          <p:nvPr/>
        </p:nvSpPr>
        <p:spPr>
          <a:xfrm>
            <a:off x="58872" y="339725"/>
            <a:ext cx="7467600" cy="76517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b="1" dirty="0" smtClean="0"/>
              <a:t>Increasing input data size </a:t>
            </a:r>
            <a:endParaRPr lang="en-IN" b="1" dirty="0"/>
          </a:p>
        </p:txBody>
      </p:sp>
    </p:spTree>
    <p:extLst>
      <p:ext uri="{BB962C8B-B14F-4D97-AF65-F5344CB8AC3E}">
        <p14:creationId xmlns:p14="http://schemas.microsoft.com/office/powerpoint/2010/main" val="3299028023"/>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r>
              <a:rPr lang="en-US" b="1" dirty="0"/>
              <a:t/>
            </a:r>
            <a:br>
              <a:rPr lang="en-US" b="1" dirty="0"/>
            </a:br>
            <a:r>
              <a:rPr lang="en-US" b="1" dirty="0" smtClean="0"/>
              <a:t>Combatting Overfitting </a:t>
            </a:r>
            <a:r>
              <a:rPr lang="en-US" b="1" dirty="0"/>
              <a:t/>
            </a:r>
            <a:br>
              <a:rPr lang="en-US" b="1" dirty="0"/>
            </a:br>
            <a:endParaRPr lang="en-US" dirty="0"/>
          </a:p>
        </p:txBody>
      </p:sp>
      <p:sp>
        <p:nvSpPr>
          <p:cNvPr id="3" name="Content Placeholder 2"/>
          <p:cNvSpPr>
            <a:spLocks noGrp="1"/>
          </p:cNvSpPr>
          <p:nvPr>
            <p:ph idx="1"/>
          </p:nvPr>
        </p:nvSpPr>
        <p:spPr/>
        <p:txBody>
          <a:bodyPr/>
          <a:lstStyle/>
          <a:p>
            <a:r>
              <a:rPr lang="en-US" dirty="0" smtClean="0"/>
              <a:t>Problem of overfitting can be overcome by increasing the input training data points</a:t>
            </a:r>
          </a:p>
          <a:p>
            <a:r>
              <a:rPr lang="en-US" dirty="0" smtClean="0"/>
              <a:t>Number of input data points should be at least more than 10 times the number of parameters or features</a:t>
            </a:r>
          </a:p>
          <a:p>
            <a:r>
              <a:rPr lang="en-US" dirty="0" smtClean="0"/>
              <a:t>But what if we have less data points:</a:t>
            </a:r>
          </a:p>
          <a:p>
            <a:pPr lvl="1"/>
            <a:r>
              <a:rPr lang="en-US" dirty="0" smtClean="0"/>
              <a:t>Put a bound on regression coefficients by using regularization</a:t>
            </a:r>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436</a:t>
            </a:fld>
            <a:endParaRPr lang="en-US"/>
          </a:p>
        </p:txBody>
      </p:sp>
    </p:spTree>
    <p:extLst>
      <p:ext uri="{BB962C8B-B14F-4D97-AF65-F5344CB8AC3E}">
        <p14:creationId xmlns:p14="http://schemas.microsoft.com/office/powerpoint/2010/main" val="3833237537"/>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overfitting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8041822" cy="3263504"/>
              </a:xfrm>
            </p:spPr>
            <p:txBody>
              <a:bodyPr>
                <a:noAutofit/>
              </a:bodyPr>
              <a:lstStyle/>
              <a:p>
                <a:r>
                  <a:rPr lang="en-US" sz="2400" b="1" dirty="0"/>
                  <a:t>1. Reduce number of features.</a:t>
                </a:r>
              </a:p>
              <a:p>
                <a:pPr lvl="1"/>
                <a:r>
                  <a:rPr lang="en-US" sz="2100" dirty="0"/>
                  <a:t>Manually select which features to keep.</a:t>
                </a:r>
              </a:p>
              <a:p>
                <a:pPr lvl="1"/>
                <a:r>
                  <a:rPr lang="en-US" sz="2100" dirty="0"/>
                  <a:t>Model selection </a:t>
                </a:r>
                <a:r>
                  <a:rPr lang="en-US" sz="2100"/>
                  <a:t>algorithm </a:t>
                </a:r>
                <a:endParaRPr lang="en-US" sz="2100" dirty="0"/>
              </a:p>
              <a:p>
                <a:endParaRPr lang="en-US" sz="2400" b="1" dirty="0"/>
              </a:p>
              <a:p>
                <a:r>
                  <a:rPr lang="en-US" sz="2400" b="1" dirty="0"/>
                  <a:t>2. Regularization.</a:t>
                </a:r>
              </a:p>
              <a:p>
                <a:pPr lvl="1"/>
                <a:r>
                  <a:rPr lang="en-US" sz="2100" dirty="0"/>
                  <a:t>Keep all the features, but reduce magnitude/values of parameters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panose="02040503050406030204" pitchFamily="18" charset="0"/>
                          </a:rPr>
                          <m:t>𝜃</m:t>
                        </m:r>
                      </m:e>
                      <m:sub>
                        <m:r>
                          <a:rPr lang="en-US" sz="2100" i="1" dirty="0">
                            <a:latin typeface="Cambria Math" panose="02040503050406030204" pitchFamily="18" charset="0"/>
                          </a:rPr>
                          <m:t>𝑗</m:t>
                        </m:r>
                      </m:sub>
                    </m:sSub>
                  </m:oMath>
                </a14:m>
                <a:r>
                  <a:rPr lang="en-US" sz="2100" dirty="0"/>
                  <a:t>.</a:t>
                </a:r>
              </a:p>
              <a:p>
                <a:pPr lvl="1"/>
                <a:r>
                  <a:rPr lang="en-US" sz="2100" dirty="0"/>
                  <a:t>Works well when we have a lot of features, each of which contributes a bit to predicting </a:t>
                </a:r>
                <a14:m>
                  <m:oMath xmlns:m="http://schemas.openxmlformats.org/officeDocument/2006/math">
                    <m:r>
                      <a:rPr lang="en-US" sz="2100" i="1" dirty="0">
                        <a:latin typeface="Cambria Math" panose="02040503050406030204" pitchFamily="18" charset="0"/>
                      </a:rPr>
                      <m:t>𝑦</m:t>
                    </m:r>
                  </m:oMath>
                </a14:m>
                <a:r>
                  <a:rPr lang="en-US" sz="21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8041822" cy="3263504"/>
              </a:xfrm>
              <a:blipFill rotWithShape="0">
                <a:blip r:embed="rId2"/>
                <a:stretch>
                  <a:fillRect l="-986" t="-1493" b="-121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1873155501"/>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357323388"/>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6097210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1"/>
          <p:cNvSpPr txBox="1">
            <a:spLocks noGrp="1"/>
          </p:cNvSpPr>
          <p:nvPr>
            <p:ph type="title"/>
          </p:nvPr>
        </p:nvSpPr>
        <p:spPr>
          <a:xfrm>
            <a:off x="1568200" y="2050718"/>
            <a:ext cx="6389400" cy="13782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None/>
            </a:pPr>
            <a:r>
              <a:rPr lang="en-US" dirty="0" smtClean="0"/>
              <a:t>Design a Learning System</a:t>
            </a:r>
            <a:endParaRPr dirty="0"/>
          </a:p>
        </p:txBody>
      </p:sp>
    </p:spTree>
    <p:extLst>
      <p:ext uri="{BB962C8B-B14F-4D97-AF65-F5344CB8AC3E}">
        <p14:creationId xmlns:p14="http://schemas.microsoft.com/office/powerpoint/2010/main" val="227142366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694449299"/>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4018449419"/>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776098687"/>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689819149"/>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Ridge Regression</a:t>
            </a:r>
            <a:endParaRPr lang="en-US" b="1"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444</a:t>
            </a:fld>
            <a:endParaRPr lang="en-US"/>
          </a:p>
        </p:txBody>
      </p:sp>
      <p:sp>
        <p:nvSpPr>
          <p:cNvPr id="7" name="TextBox 6"/>
          <p:cNvSpPr txBox="1"/>
          <p:nvPr/>
        </p:nvSpPr>
        <p:spPr>
          <a:xfrm>
            <a:off x="356347" y="1373693"/>
            <a:ext cx="4275000" cy="461665"/>
          </a:xfrm>
          <a:prstGeom prst="rect">
            <a:avLst/>
          </a:prstGeom>
          <a:noFill/>
        </p:spPr>
        <p:txBody>
          <a:bodyPr wrap="square" rtlCol="0">
            <a:spAutoFit/>
          </a:bodyPr>
          <a:lstStyle/>
          <a:p>
            <a:r>
              <a:rPr lang="en-US" sz="2400" dirty="0" smtClean="0"/>
              <a:t>( x</a:t>
            </a:r>
            <a:r>
              <a:rPr lang="en-US" sz="2400" baseline="-25000" dirty="0" smtClean="0"/>
              <a:t>1</a:t>
            </a:r>
            <a:r>
              <a:rPr lang="en-US" sz="2400" dirty="0" smtClean="0"/>
              <a:t>y</a:t>
            </a:r>
            <a:r>
              <a:rPr lang="en-US" sz="2400" baseline="-25000" dirty="0" smtClean="0"/>
              <a:t>1</a:t>
            </a:r>
            <a:r>
              <a:rPr lang="en-US" sz="2400" dirty="0" smtClean="0"/>
              <a:t>, x</a:t>
            </a:r>
            <a:r>
              <a:rPr lang="en-US" sz="2400" baseline="-25000" dirty="0"/>
              <a:t>2</a:t>
            </a:r>
            <a:r>
              <a:rPr lang="en-US" sz="2400" dirty="0" smtClean="0"/>
              <a:t>y</a:t>
            </a:r>
            <a:r>
              <a:rPr lang="en-US" sz="2400" baseline="-25000" dirty="0" smtClean="0"/>
              <a:t>2</a:t>
            </a:r>
            <a:r>
              <a:rPr lang="en-US" sz="2400" dirty="0" smtClean="0"/>
              <a:t>,…………. </a:t>
            </a:r>
            <a:r>
              <a:rPr lang="en-US" sz="2400" dirty="0" err="1" smtClean="0"/>
              <a:t>x</a:t>
            </a:r>
            <a:r>
              <a:rPr lang="en-US" sz="2400" baseline="-25000" dirty="0" err="1"/>
              <a:t>n</a:t>
            </a:r>
            <a:r>
              <a:rPr lang="en-US" sz="2400" dirty="0" err="1" smtClean="0"/>
              <a:t>y</a:t>
            </a:r>
            <a:r>
              <a:rPr lang="en-US" sz="2400" baseline="-25000" dirty="0" err="1" smtClean="0"/>
              <a:t>n</a:t>
            </a:r>
            <a:r>
              <a:rPr lang="en-US" sz="2400" dirty="0" smtClean="0"/>
              <a:t>)</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59347" y="2286000"/>
                <a:ext cx="9008453" cy="2845138"/>
              </a:xfrm>
              <a:prstGeom prst="rect">
                <a:avLst/>
              </a:prstGeom>
              <a:noFill/>
            </p:spPr>
            <p:txBody>
              <a:bodyPr wrap="square" rtlCol="0">
                <a:spAutoFit/>
              </a:bodyPr>
              <a:lstStyle/>
              <a:p>
                <a:r>
                  <a:rPr lang="en-US" sz="2000" dirty="0" smtClean="0"/>
                  <a:t>min </a:t>
                </a:r>
                <a14:m>
                  <m:oMath xmlns:m="http://schemas.openxmlformats.org/officeDocument/2006/math">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𝟐</m:t>
                        </m:r>
                      </m:den>
                    </m:f>
                    <m:nary>
                      <m:naryPr>
                        <m:chr m:val="∑"/>
                        <m:ctrlPr>
                          <a:rPr lang="en-US" sz="2000" b="1" i="1" smtClean="0">
                            <a:latin typeface="Cambria Math" panose="02040503050406030204" pitchFamily="18" charset="0"/>
                          </a:rPr>
                        </m:ctrlPr>
                      </m:naryPr>
                      <m:sub>
                        <m:r>
                          <m:rPr>
                            <m:brk m:alnAt="23"/>
                          </m:rPr>
                          <a:rPr lang="en-US" sz="2000" b="1" i="1">
                            <a:latin typeface="Cambria Math" panose="02040503050406030204" pitchFamily="18" charset="0"/>
                          </a:rPr>
                          <m:t>𝒏</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𝑵</m:t>
                        </m:r>
                      </m:sup>
                      <m:e>
                        <m:r>
                          <a:rPr lang="en-US" sz="2000">
                            <a:latin typeface="Cambria Math" panose="02040503050406030204" pitchFamily="18" charset="0"/>
                          </a:rPr>
                          <m:t>[</m:t>
                        </m:r>
                        <m:r>
                          <m:rPr>
                            <m:nor/>
                          </m:rPr>
                          <a:rPr lang="en-US" sz="2000">
                            <a:latin typeface="Cambria Math" panose="02040503050406030204" pitchFamily="18" charset="0"/>
                          </a:rPr>
                          <m:t>(</m:t>
                        </m:r>
                        <m:r>
                          <m:rPr>
                            <m:nor/>
                          </m:rPr>
                          <a:rPr lang="en-US" sz="2000" dirty="0"/>
                          <m:t>w</m:t>
                        </m:r>
                        <m:r>
                          <m:rPr>
                            <m:nor/>
                          </m:rPr>
                          <a:rPr lang="en-US" sz="2000" baseline="-25000" dirty="0"/>
                          <m:t>0</m:t>
                        </m:r>
                        <m:r>
                          <m:rPr>
                            <m:nor/>
                          </m:rPr>
                          <a:rPr lang="en-US" sz="2000" dirty="0"/>
                          <m:t>+</m:t>
                        </m:r>
                        <m:r>
                          <m:rPr>
                            <m:nor/>
                          </m:rPr>
                          <a:rPr lang="en-US" sz="2000" dirty="0"/>
                          <m:t>w</m:t>
                        </m:r>
                        <m:r>
                          <m:rPr>
                            <m:nor/>
                          </m:rPr>
                          <a:rPr lang="en-US" sz="2000" baseline="-25000" dirty="0"/>
                          <m:t>1</m:t>
                        </m:r>
                        <m:r>
                          <m:rPr>
                            <m:nor/>
                          </m:rPr>
                          <a:rPr lang="en-US" sz="2000" b="0" i="0" baseline="-25000" dirty="0" smtClean="0"/>
                          <m:t> </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smtClean="0">
                                <a:latin typeface="Cambria Math" panose="02040503050406030204" pitchFamily="18" charset="0"/>
                              </a:rPr>
                              <m:t>𝟏</m:t>
                            </m:r>
                          </m:sup>
                        </m:sSubSup>
                        <m:r>
                          <m:rPr>
                            <m:nor/>
                          </m:rPr>
                          <a:rPr lang="en-US" sz="2000" dirty="0" smtClean="0"/>
                          <m:t>+</m:t>
                        </m:r>
                        <m:r>
                          <m:rPr>
                            <m:nor/>
                          </m:rPr>
                          <a:rPr lang="en-US" sz="2000" dirty="0"/>
                          <m:t>w</m:t>
                        </m:r>
                        <m:r>
                          <m:rPr>
                            <m:nor/>
                          </m:rPr>
                          <a:rPr lang="en-US" sz="2000" baseline="-25000" dirty="0"/>
                          <m:t>2</m:t>
                        </m:r>
                        <m:sSubSup>
                          <m:sSubSupPr>
                            <m:ctrlPr>
                              <a:rPr lang="en-US" sz="2000" b="1" i="1">
                                <a:latin typeface="Cambria Math" panose="02040503050406030204" pitchFamily="18" charset="0"/>
                              </a:rPr>
                            </m:ctrlPr>
                          </m:sSubSupPr>
                          <m:e>
                            <m:r>
                              <a:rPr lang="en-US" sz="2000" b="1" i="1" smtClean="0">
                                <a:latin typeface="Cambria Math" panose="02040503050406030204" pitchFamily="18" charset="0"/>
                              </a:rPr>
                              <m:t>𝒙</m:t>
                            </m:r>
                          </m:e>
                          <m:sub>
                            <m:r>
                              <a:rPr lang="en-US" sz="2000" b="1" i="1" smtClean="0">
                                <a:latin typeface="Cambria Math" panose="02040503050406030204" pitchFamily="18" charset="0"/>
                              </a:rPr>
                              <m:t>𝒏</m:t>
                            </m:r>
                          </m:sub>
                          <m:sup>
                            <m:r>
                              <a:rPr lang="en-US" sz="2000" b="1" i="1" smtClean="0">
                                <a:latin typeface="Cambria Math" panose="02040503050406030204" pitchFamily="18" charset="0"/>
                              </a:rPr>
                              <m:t>𝟐</m:t>
                            </m:r>
                          </m:sup>
                        </m:sSubSup>
                        <m:r>
                          <m:rPr>
                            <m:nor/>
                          </m:rPr>
                          <a:rPr lang="en-US" sz="2000" dirty="0"/>
                          <m:t>+…+</m:t>
                        </m:r>
                        <m:r>
                          <m:rPr>
                            <m:nor/>
                          </m:rPr>
                          <a:rPr lang="en-US" sz="2000" dirty="0"/>
                          <m:t>w</m:t>
                        </m:r>
                        <m:r>
                          <m:rPr>
                            <m:nor/>
                          </m:rPr>
                          <a:rPr lang="en-US" sz="2000" b="0" i="0" baseline="-25000" dirty="0" smtClean="0"/>
                          <m:t>9</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smtClean="0">
                                <a:latin typeface="Cambria Math" panose="02040503050406030204" pitchFamily="18" charset="0"/>
                              </a:rPr>
                              <m:t>𝟗</m:t>
                            </m:r>
                          </m:sup>
                        </m:sSubSup>
                        <m:r>
                          <m:rPr>
                            <m:nor/>
                          </m:rPr>
                          <a:rPr lang="en-US" sz="2000" dirty="0"/>
                          <m:t>) −</m:t>
                        </m:r>
                        <m:r>
                          <m:rPr>
                            <m:nor/>
                          </m:rPr>
                          <a:rPr lang="en-US" sz="2000" dirty="0"/>
                          <m:t>yn</m:t>
                        </m:r>
                        <m:r>
                          <m:rPr>
                            <m:nor/>
                          </m:rPr>
                          <a:rPr lang="en-US" sz="2000" dirty="0"/>
                          <m:t>]2</m:t>
                        </m:r>
                      </m:e>
                    </m:nary>
                  </m:oMath>
                </a14:m>
                <a:endParaRPr lang="en-US" sz="3200" dirty="0"/>
              </a:p>
              <a:p>
                <a:r>
                  <a:rPr lang="en-US" sz="2000" dirty="0" smtClean="0"/>
                  <a:t>Such that  </a:t>
                </a:r>
                <a14:m>
                  <m:oMath xmlns:m="http://schemas.openxmlformats.org/officeDocument/2006/math">
                    <m:nary>
                      <m:naryPr>
                        <m:chr m:val="∑"/>
                        <m:ctrlPr>
                          <a:rPr lang="en-US" sz="2000" b="1" i="1">
                            <a:latin typeface="Cambria Math" panose="02040503050406030204" pitchFamily="18" charset="0"/>
                          </a:rPr>
                        </m:ctrlPr>
                      </m:naryPr>
                      <m:sub>
                        <m:r>
                          <a:rPr lang="en-US" sz="2000" b="1" i="1" smtClean="0">
                            <a:latin typeface="Cambria Math" panose="02040503050406030204" pitchFamily="18" charset="0"/>
                          </a:rPr>
                          <m:t>𝒎</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smtClean="0">
                            <a:latin typeface="Cambria Math" panose="02040503050406030204" pitchFamily="18" charset="0"/>
                          </a:rPr>
                          <m:t>𝟗</m:t>
                        </m:r>
                      </m:sup>
                      <m:e>
                        <m:r>
                          <m:rPr>
                            <m:nor/>
                          </m:rPr>
                          <a:rPr lang="en-US" sz="2000" b="0" i="0" smtClean="0">
                            <a:latin typeface="Cambria Math" panose="02040503050406030204" pitchFamily="18" charset="0"/>
                          </a:rPr>
                          <m:t>w</m:t>
                        </m:r>
                        <m:r>
                          <m:rPr>
                            <m:nor/>
                          </m:rPr>
                          <a:rPr lang="en-US" sz="2000" b="0" i="0" baseline="-25000" smtClean="0">
                            <a:latin typeface="Cambria Math" panose="02040503050406030204" pitchFamily="18" charset="0"/>
                          </a:rPr>
                          <m:t>m</m:t>
                        </m:r>
                        <m:r>
                          <m:rPr>
                            <m:nor/>
                          </m:rPr>
                          <a:rPr lang="en-US" sz="2000" b="1" baseline="30000" dirty="0"/>
                          <m:t>2</m:t>
                        </m:r>
                      </m:e>
                    </m:nary>
                  </m:oMath>
                </a14:m>
                <a:r>
                  <a:rPr lang="en-US" sz="2000" dirty="0" smtClean="0"/>
                  <a:t> ≤ </a:t>
                </a:r>
                <a:r>
                  <a:rPr lang="en-US" sz="2000" i="1" dirty="0" smtClean="0">
                    <a:latin typeface="Tahoma" panose="020B0604030504040204" pitchFamily="34" charset="0"/>
                    <a:ea typeface="Tahoma" panose="020B0604030504040204" pitchFamily="34" charset="0"/>
                    <a:cs typeface="Tahoma" panose="020B0604030504040204" pitchFamily="34" charset="0"/>
                  </a:rPr>
                  <a:t>s</a:t>
                </a:r>
              </a:p>
              <a:p>
                <a:endParaRPr lang="en-US" sz="2000" i="1" dirty="0">
                  <a:latin typeface="Tahoma" panose="020B0604030504040204" pitchFamily="34" charset="0"/>
                  <a:ea typeface="Tahoma" panose="020B0604030504040204" pitchFamily="34" charset="0"/>
                  <a:cs typeface="Tahoma" panose="020B0604030504040204" pitchFamily="34" charset="0"/>
                </a:endParaRPr>
              </a:p>
              <a:p>
                <a:r>
                  <a:rPr lang="en-US" sz="2000" dirty="0" smtClean="0">
                    <a:latin typeface="Tahoma" panose="020B0604030504040204" pitchFamily="34" charset="0"/>
                    <a:ea typeface="Tahoma" panose="020B0604030504040204" pitchFamily="34" charset="0"/>
                    <a:cs typeface="Tahoma" panose="020B0604030504040204" pitchFamily="34" charset="0"/>
                  </a:rPr>
                  <a:t>Above constrained optimization problem can be converted to unconstrained optimization problem using regularization parameter </a:t>
                </a:r>
                <a:r>
                  <a:rPr lang="el-GR" sz="2000" dirty="0" smtClean="0">
                    <a:latin typeface="Tahoma" panose="020B0604030504040204" pitchFamily="34" charset="0"/>
                    <a:ea typeface="Tahoma" panose="020B0604030504040204" pitchFamily="34" charset="0"/>
                    <a:cs typeface="Tahoma" panose="020B0604030504040204" pitchFamily="34" charset="0"/>
                  </a:rPr>
                  <a:t>λ</a:t>
                </a:r>
                <a:endParaRPr lang="en-US" sz="2000" dirty="0" smtClean="0">
                  <a:latin typeface="Tahoma" panose="020B0604030504040204" pitchFamily="34" charset="0"/>
                  <a:ea typeface="Tahoma" panose="020B0604030504040204" pitchFamily="34" charset="0"/>
                  <a:cs typeface="Tahoma" panose="020B0604030504040204" pitchFamily="34" charset="0"/>
                </a:endParaRPr>
              </a:p>
              <a:p>
                <a:endParaRPr lang="en-US" sz="2000" dirty="0" smtClean="0">
                  <a:latin typeface="Tahoma" panose="020B0604030504040204" pitchFamily="34" charset="0"/>
                  <a:ea typeface="Tahoma" panose="020B0604030504040204" pitchFamily="34" charset="0"/>
                  <a:cs typeface="Tahoma" panose="020B0604030504040204" pitchFamily="34" charset="0"/>
                </a:endParaRPr>
              </a:p>
              <a:p>
                <a:r>
                  <a:rPr lang="en-US" sz="2000" dirty="0"/>
                  <a:t>min </a:t>
                </a:r>
                <a:r>
                  <a:rPr lang="en-US" sz="2000" b="1" dirty="0" smtClean="0"/>
                  <a:t>{</a:t>
                </a:r>
                <a14:m>
                  <m:oMath xmlns:m="http://schemas.openxmlformats.org/officeDocument/2006/math">
                    <m:f>
                      <m:fPr>
                        <m:ctrlPr>
                          <a:rPr lang="en-US" sz="2000" b="1" i="1" smtClean="0">
                            <a:latin typeface="Cambria Math" panose="02040503050406030204" pitchFamily="18" charset="0"/>
                          </a:rPr>
                        </m:ctrlPr>
                      </m:fPr>
                      <m:num>
                        <m:r>
                          <a:rPr lang="en-US" sz="2000" b="1" i="1">
                            <a:latin typeface="Cambria Math" panose="02040503050406030204" pitchFamily="18" charset="0"/>
                          </a:rPr>
                          <m:t>𝟏</m:t>
                        </m:r>
                      </m:num>
                      <m:den>
                        <m:r>
                          <a:rPr lang="en-US" sz="2000" b="1" i="1" smtClean="0">
                            <a:latin typeface="Cambria Math" panose="02040503050406030204" pitchFamily="18" charset="0"/>
                          </a:rPr>
                          <m:t>𝟐</m:t>
                        </m:r>
                      </m:den>
                    </m:f>
                    <m:nary>
                      <m:naryPr>
                        <m:chr m:val="∑"/>
                        <m:ctrlPr>
                          <a:rPr lang="en-US" sz="2000" b="1" i="1">
                            <a:latin typeface="Cambria Math" panose="02040503050406030204" pitchFamily="18" charset="0"/>
                          </a:rPr>
                        </m:ctrlPr>
                      </m:naryPr>
                      <m:sub>
                        <m:r>
                          <m:rPr>
                            <m:brk m:alnAt="23"/>
                          </m:rPr>
                          <a:rPr lang="en-US" sz="2000" b="1" i="1">
                            <a:latin typeface="Cambria Math" panose="02040503050406030204" pitchFamily="18" charset="0"/>
                          </a:rPr>
                          <m:t>𝒏</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𝑵</m:t>
                        </m:r>
                      </m:sup>
                      <m:e>
                        <m:r>
                          <a:rPr lang="en-US" sz="2000">
                            <a:latin typeface="Cambria Math" panose="02040503050406030204" pitchFamily="18" charset="0"/>
                          </a:rPr>
                          <m:t>[</m:t>
                        </m:r>
                        <m:r>
                          <m:rPr>
                            <m:nor/>
                          </m:rPr>
                          <a:rPr lang="en-US" sz="2000">
                            <a:latin typeface="Cambria Math" panose="02040503050406030204" pitchFamily="18" charset="0"/>
                          </a:rPr>
                          <m:t>(</m:t>
                        </m:r>
                        <m:r>
                          <m:rPr>
                            <m:nor/>
                          </m:rPr>
                          <a:rPr lang="en-US" sz="2000" dirty="0"/>
                          <m:t>w</m:t>
                        </m:r>
                        <m:r>
                          <m:rPr>
                            <m:nor/>
                          </m:rPr>
                          <a:rPr lang="en-US" sz="2000" baseline="-25000" dirty="0"/>
                          <m:t>0</m:t>
                        </m:r>
                        <m:r>
                          <m:rPr>
                            <m:nor/>
                          </m:rPr>
                          <a:rPr lang="en-US" sz="2000" dirty="0"/>
                          <m:t>+</m:t>
                        </m:r>
                        <m:r>
                          <m:rPr>
                            <m:nor/>
                          </m:rPr>
                          <a:rPr lang="en-US" sz="2000" dirty="0"/>
                          <m:t>w</m:t>
                        </m:r>
                        <m:r>
                          <m:rPr>
                            <m:nor/>
                          </m:rPr>
                          <a:rPr lang="en-US" sz="2000" baseline="-25000" dirty="0"/>
                          <m:t>1 </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𝟏</m:t>
                            </m:r>
                          </m:sup>
                        </m:sSubSup>
                        <m:r>
                          <m:rPr>
                            <m:nor/>
                          </m:rPr>
                          <a:rPr lang="en-US" sz="2000" dirty="0"/>
                          <m:t>+</m:t>
                        </m:r>
                        <m:r>
                          <m:rPr>
                            <m:nor/>
                          </m:rPr>
                          <a:rPr lang="en-US" sz="2000" dirty="0"/>
                          <m:t>w</m:t>
                        </m:r>
                        <m:r>
                          <m:rPr>
                            <m:nor/>
                          </m:rPr>
                          <a:rPr lang="en-US" sz="2000" baseline="-25000" dirty="0"/>
                          <m:t>2</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𝟐</m:t>
                            </m:r>
                          </m:sup>
                        </m:sSubSup>
                        <m:r>
                          <m:rPr>
                            <m:nor/>
                          </m:rPr>
                          <a:rPr lang="en-US" sz="2000" dirty="0"/>
                          <m:t>+…+</m:t>
                        </m:r>
                        <m:r>
                          <m:rPr>
                            <m:nor/>
                          </m:rPr>
                          <a:rPr lang="en-US" sz="2000" dirty="0"/>
                          <m:t>w</m:t>
                        </m:r>
                        <m:r>
                          <m:rPr>
                            <m:nor/>
                          </m:rPr>
                          <a:rPr lang="en-US" sz="2000" baseline="-25000" dirty="0"/>
                          <m:t>9</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𝟗</m:t>
                            </m:r>
                          </m:sup>
                        </m:sSubSup>
                        <m:r>
                          <m:rPr>
                            <m:nor/>
                          </m:rPr>
                          <a:rPr lang="en-US" sz="2000" dirty="0"/>
                          <m:t>) −</m:t>
                        </m:r>
                        <m:r>
                          <m:rPr>
                            <m:nor/>
                          </m:rPr>
                          <a:rPr lang="en-US" sz="2000" dirty="0"/>
                          <m:t>yn</m:t>
                        </m:r>
                        <m:r>
                          <m:rPr>
                            <m:nor/>
                          </m:rPr>
                          <a:rPr lang="en-US" sz="2000" dirty="0"/>
                          <m:t>]2</m:t>
                        </m:r>
                      </m:e>
                    </m:nary>
                  </m:oMath>
                </a14:m>
                <a:r>
                  <a:rPr lang="en-US" sz="2000" dirty="0" smtClean="0">
                    <a:latin typeface="Tahoma" panose="020B0604030504040204" pitchFamily="34" charset="0"/>
                    <a:ea typeface="Tahoma" panose="020B0604030504040204" pitchFamily="34" charset="0"/>
                    <a:cs typeface="Tahoma" panose="020B0604030504040204" pitchFamily="34" charset="0"/>
                  </a:rPr>
                  <a:t> + </a:t>
                </a:r>
                <a:r>
                  <a:rPr lang="el-GR" sz="2000" dirty="0" smtClean="0">
                    <a:latin typeface="Tahoma" panose="020B0604030504040204" pitchFamily="34" charset="0"/>
                    <a:ea typeface="Tahoma" panose="020B0604030504040204" pitchFamily="34" charset="0"/>
                    <a:cs typeface="Tahoma" panose="020B0604030504040204" pitchFamily="34" charset="0"/>
                  </a:rPr>
                  <a:t>λ</a:t>
                </a:r>
                <a:r>
                  <a:rPr lang="en-US" sz="2000" dirty="0" smtClean="0"/>
                  <a:t> </a:t>
                </a:r>
                <a14:m>
                  <m:oMath xmlns:m="http://schemas.openxmlformats.org/officeDocument/2006/math">
                    <m:nary>
                      <m:naryPr>
                        <m:chr m:val="∑"/>
                        <m:ctrlPr>
                          <a:rPr lang="en-US" sz="2000" b="1" i="1">
                            <a:latin typeface="Cambria Math" panose="02040503050406030204" pitchFamily="18" charset="0"/>
                          </a:rPr>
                        </m:ctrlPr>
                      </m:naryPr>
                      <m:sub>
                        <m:r>
                          <a:rPr lang="en-US" sz="2000" b="1" i="1">
                            <a:latin typeface="Cambria Math" panose="02040503050406030204" pitchFamily="18" charset="0"/>
                          </a:rPr>
                          <m:t>𝒎</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𝟗</m:t>
                        </m:r>
                      </m:sup>
                      <m:e>
                        <m:r>
                          <m:rPr>
                            <m:nor/>
                          </m:rPr>
                          <a:rPr lang="en-US" sz="2000">
                            <a:latin typeface="Cambria Math" panose="02040503050406030204" pitchFamily="18" charset="0"/>
                          </a:rPr>
                          <m:t>w</m:t>
                        </m:r>
                        <m:r>
                          <m:rPr>
                            <m:nor/>
                          </m:rPr>
                          <a:rPr lang="en-US" sz="2000" baseline="-25000">
                            <a:latin typeface="Cambria Math" panose="02040503050406030204" pitchFamily="18" charset="0"/>
                          </a:rPr>
                          <m:t>m</m:t>
                        </m:r>
                        <m:r>
                          <m:rPr>
                            <m:nor/>
                          </m:rPr>
                          <a:rPr lang="en-US" sz="2000" b="1" baseline="30000" dirty="0"/>
                          <m:t>2</m:t>
                        </m:r>
                      </m:e>
                    </m:nary>
                  </m:oMath>
                </a14:m>
                <a:r>
                  <a:rPr lang="en-US" sz="2000" dirty="0" smtClean="0">
                    <a:latin typeface="Tahoma" panose="020B0604030504040204" pitchFamily="34" charset="0"/>
                    <a:ea typeface="Tahoma" panose="020B0604030504040204" pitchFamily="34" charset="0"/>
                    <a:cs typeface="Tahoma" panose="020B0604030504040204" pitchFamily="34" charset="0"/>
                  </a:rPr>
                  <a:t>}</a:t>
                </a:r>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2000" dirty="0" smtClean="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9347" y="2286000"/>
                <a:ext cx="9008453" cy="2845138"/>
              </a:xfrm>
              <a:prstGeom prst="rect">
                <a:avLst/>
              </a:prstGeom>
              <a:blipFill rotWithShape="0">
                <a:blip r:embed="rId3"/>
                <a:stretch>
                  <a:fillRect l="-744" t="-1071"/>
                </a:stretch>
              </a:blipFill>
            </p:spPr>
            <p:txBody>
              <a:bodyPr/>
              <a:lstStyle/>
              <a:p>
                <a:r>
                  <a:rPr lang="en-US">
                    <a:noFill/>
                  </a:rPr>
                  <a:t> </a:t>
                </a:r>
              </a:p>
            </p:txBody>
          </p:sp>
        </mc:Fallback>
      </mc:AlternateContent>
    </p:spTree>
    <p:extLst>
      <p:ext uri="{BB962C8B-B14F-4D97-AF65-F5344CB8AC3E}">
        <p14:creationId xmlns:p14="http://schemas.microsoft.com/office/powerpoint/2010/main" val="149615414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Lasso Regression</a:t>
            </a:r>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445</a:t>
            </a:fld>
            <a:endParaRPr lang="en-US"/>
          </a:p>
        </p:txBody>
      </p:sp>
      <p:sp>
        <p:nvSpPr>
          <p:cNvPr id="7" name="TextBox 6"/>
          <p:cNvSpPr txBox="1"/>
          <p:nvPr/>
        </p:nvSpPr>
        <p:spPr>
          <a:xfrm>
            <a:off x="356347" y="1373693"/>
            <a:ext cx="4275000" cy="461665"/>
          </a:xfrm>
          <a:prstGeom prst="rect">
            <a:avLst/>
          </a:prstGeom>
          <a:noFill/>
        </p:spPr>
        <p:txBody>
          <a:bodyPr wrap="square" rtlCol="0">
            <a:spAutoFit/>
          </a:bodyPr>
          <a:lstStyle/>
          <a:p>
            <a:r>
              <a:rPr lang="en-US" sz="2400" dirty="0" smtClean="0"/>
              <a:t>( x</a:t>
            </a:r>
            <a:r>
              <a:rPr lang="en-US" sz="2400" baseline="-25000" dirty="0" smtClean="0"/>
              <a:t>1</a:t>
            </a:r>
            <a:r>
              <a:rPr lang="en-US" sz="2400" dirty="0" smtClean="0"/>
              <a:t>y</a:t>
            </a:r>
            <a:r>
              <a:rPr lang="en-US" sz="2400" baseline="-25000" dirty="0" smtClean="0"/>
              <a:t>1</a:t>
            </a:r>
            <a:r>
              <a:rPr lang="en-US" sz="2400" dirty="0" smtClean="0"/>
              <a:t>, x</a:t>
            </a:r>
            <a:r>
              <a:rPr lang="en-US" sz="2400" baseline="-25000" dirty="0"/>
              <a:t>2</a:t>
            </a:r>
            <a:r>
              <a:rPr lang="en-US" sz="2400" dirty="0" smtClean="0"/>
              <a:t>y</a:t>
            </a:r>
            <a:r>
              <a:rPr lang="en-US" sz="2400" baseline="-25000" dirty="0" smtClean="0"/>
              <a:t>2</a:t>
            </a:r>
            <a:r>
              <a:rPr lang="en-US" sz="2400" dirty="0" smtClean="0"/>
              <a:t>,…………. </a:t>
            </a:r>
            <a:r>
              <a:rPr lang="en-US" sz="2400" dirty="0" err="1" smtClean="0"/>
              <a:t>x</a:t>
            </a:r>
            <a:r>
              <a:rPr lang="en-US" sz="2400" baseline="-25000" dirty="0" err="1"/>
              <a:t>n</a:t>
            </a:r>
            <a:r>
              <a:rPr lang="en-US" sz="2400" dirty="0" err="1" smtClean="0"/>
              <a:t>y</a:t>
            </a:r>
            <a:r>
              <a:rPr lang="en-US" sz="2400" baseline="-25000" dirty="0" err="1" smtClean="0"/>
              <a:t>n</a:t>
            </a:r>
            <a:r>
              <a:rPr lang="en-US" sz="2400" dirty="0" smtClean="0"/>
              <a:t>)</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35547" y="2209800"/>
                <a:ext cx="9008453" cy="3386889"/>
              </a:xfrm>
              <a:prstGeom prst="rect">
                <a:avLst/>
              </a:prstGeom>
              <a:noFill/>
            </p:spPr>
            <p:txBody>
              <a:bodyPr wrap="square" rtlCol="0">
                <a:spAutoFit/>
              </a:bodyPr>
              <a:lstStyle/>
              <a:p>
                <a:r>
                  <a:rPr lang="en-US" sz="2000" dirty="0" smtClean="0"/>
                  <a:t>min </a:t>
                </a:r>
                <a14:m>
                  <m:oMath xmlns:m="http://schemas.openxmlformats.org/officeDocument/2006/math">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𝟏</m:t>
                        </m:r>
                      </m:num>
                      <m:den>
                        <m:r>
                          <a:rPr lang="en-US" sz="2000" b="1" i="1" smtClean="0">
                            <a:latin typeface="Cambria Math" panose="02040503050406030204" pitchFamily="18" charset="0"/>
                          </a:rPr>
                          <m:t>𝟐</m:t>
                        </m:r>
                      </m:den>
                    </m:f>
                    <m:nary>
                      <m:naryPr>
                        <m:chr m:val="∑"/>
                        <m:ctrlPr>
                          <a:rPr lang="en-US" sz="2000" b="1" i="1">
                            <a:latin typeface="Cambria Math" panose="02040503050406030204" pitchFamily="18" charset="0"/>
                          </a:rPr>
                        </m:ctrlPr>
                      </m:naryPr>
                      <m:sub>
                        <m:r>
                          <m:rPr>
                            <m:brk m:alnAt="23"/>
                          </m:rPr>
                          <a:rPr lang="en-US" sz="2000" b="1" i="1">
                            <a:latin typeface="Cambria Math" panose="02040503050406030204" pitchFamily="18" charset="0"/>
                          </a:rPr>
                          <m:t>𝒏</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𝑵</m:t>
                        </m:r>
                      </m:sup>
                      <m:e>
                        <m:r>
                          <a:rPr lang="en-US" sz="2000">
                            <a:latin typeface="Cambria Math" panose="02040503050406030204" pitchFamily="18" charset="0"/>
                          </a:rPr>
                          <m:t>[</m:t>
                        </m:r>
                        <m:r>
                          <m:rPr>
                            <m:nor/>
                          </m:rPr>
                          <a:rPr lang="en-US" sz="2000">
                            <a:latin typeface="Cambria Math" panose="02040503050406030204" pitchFamily="18" charset="0"/>
                          </a:rPr>
                          <m:t>(</m:t>
                        </m:r>
                        <m:r>
                          <m:rPr>
                            <m:nor/>
                          </m:rPr>
                          <a:rPr lang="en-US" sz="2000" dirty="0"/>
                          <m:t>w</m:t>
                        </m:r>
                        <m:r>
                          <m:rPr>
                            <m:nor/>
                          </m:rPr>
                          <a:rPr lang="en-US" sz="2000" baseline="-25000" dirty="0"/>
                          <m:t>0</m:t>
                        </m:r>
                        <m:r>
                          <m:rPr>
                            <m:nor/>
                          </m:rPr>
                          <a:rPr lang="en-US" sz="2000" dirty="0"/>
                          <m:t>+</m:t>
                        </m:r>
                        <m:r>
                          <m:rPr>
                            <m:nor/>
                          </m:rPr>
                          <a:rPr lang="en-US" sz="2000" dirty="0"/>
                          <m:t>w</m:t>
                        </m:r>
                        <m:r>
                          <m:rPr>
                            <m:nor/>
                          </m:rPr>
                          <a:rPr lang="en-US" sz="2000" baseline="-25000" dirty="0"/>
                          <m:t>1 </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𝟏</m:t>
                            </m:r>
                          </m:sup>
                        </m:sSubSup>
                        <m:r>
                          <m:rPr>
                            <m:nor/>
                          </m:rPr>
                          <a:rPr lang="en-US" sz="2000" dirty="0"/>
                          <m:t>+</m:t>
                        </m:r>
                        <m:r>
                          <m:rPr>
                            <m:nor/>
                          </m:rPr>
                          <a:rPr lang="en-US" sz="2000" dirty="0"/>
                          <m:t>w</m:t>
                        </m:r>
                        <m:r>
                          <m:rPr>
                            <m:nor/>
                          </m:rPr>
                          <a:rPr lang="en-US" sz="2000" baseline="-25000" dirty="0"/>
                          <m:t>2</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𝟐</m:t>
                            </m:r>
                          </m:sup>
                        </m:sSubSup>
                        <m:r>
                          <m:rPr>
                            <m:nor/>
                          </m:rPr>
                          <a:rPr lang="en-US" sz="2000" dirty="0"/>
                          <m:t>+…+</m:t>
                        </m:r>
                        <m:r>
                          <m:rPr>
                            <m:nor/>
                          </m:rPr>
                          <a:rPr lang="en-US" sz="2000" dirty="0"/>
                          <m:t>w</m:t>
                        </m:r>
                        <m:r>
                          <m:rPr>
                            <m:nor/>
                          </m:rPr>
                          <a:rPr lang="en-US" sz="2000" baseline="-25000" dirty="0"/>
                          <m:t>9</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𝟗</m:t>
                            </m:r>
                          </m:sup>
                        </m:sSubSup>
                        <m:r>
                          <m:rPr>
                            <m:nor/>
                          </m:rPr>
                          <a:rPr lang="en-US" sz="2000" dirty="0"/>
                          <m:t>) −</m:t>
                        </m:r>
                        <m:r>
                          <m:rPr>
                            <m:nor/>
                          </m:rPr>
                          <a:rPr lang="en-US" sz="2000" dirty="0"/>
                          <m:t>yn</m:t>
                        </m:r>
                        <m:r>
                          <m:rPr>
                            <m:nor/>
                          </m:rPr>
                          <a:rPr lang="en-US" sz="2000" dirty="0"/>
                          <m:t>]2</m:t>
                        </m:r>
                      </m:e>
                    </m:nary>
                  </m:oMath>
                </a14:m>
                <a:r>
                  <a:rPr lang="en-US" sz="3200" dirty="0"/>
                  <a:t> </a:t>
                </a:r>
                <a:endParaRPr lang="en-US" sz="3200" dirty="0" smtClean="0"/>
              </a:p>
              <a:p>
                <a:endParaRPr lang="en-US" sz="3200" dirty="0"/>
              </a:p>
              <a:p>
                <a:r>
                  <a:rPr lang="en-US" sz="2000" dirty="0" smtClean="0"/>
                  <a:t>Such that  </a:t>
                </a:r>
                <a14:m>
                  <m:oMath xmlns:m="http://schemas.openxmlformats.org/officeDocument/2006/math">
                    <m:nary>
                      <m:naryPr>
                        <m:chr m:val="∑"/>
                        <m:ctrlPr>
                          <a:rPr lang="en-US" sz="2000" b="1" i="1">
                            <a:latin typeface="Cambria Math" panose="02040503050406030204" pitchFamily="18" charset="0"/>
                          </a:rPr>
                        </m:ctrlPr>
                      </m:naryPr>
                      <m:sub>
                        <m:r>
                          <a:rPr lang="en-US" sz="2000" b="1" i="1" smtClean="0">
                            <a:latin typeface="Cambria Math" panose="02040503050406030204" pitchFamily="18" charset="0"/>
                          </a:rPr>
                          <m:t>𝒎</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smtClean="0">
                            <a:latin typeface="Cambria Math" panose="02040503050406030204" pitchFamily="18" charset="0"/>
                          </a:rPr>
                          <m:t>𝟗</m:t>
                        </m:r>
                      </m:sup>
                      <m:e>
                        <m:r>
                          <m:rPr>
                            <m:nor/>
                          </m:rPr>
                          <a:rPr lang="en-US" sz="2000" b="1" i="1" dirty="0"/>
                          <m:t>\</m:t>
                        </m:r>
                        <m:r>
                          <m:rPr>
                            <m:nor/>
                          </m:rPr>
                          <a:rPr lang="en-US" sz="2000" b="0" i="0" smtClean="0">
                            <a:latin typeface="Cambria Math" panose="02040503050406030204" pitchFamily="18" charset="0"/>
                          </a:rPr>
                          <m:t>w</m:t>
                        </m:r>
                        <m:r>
                          <m:rPr>
                            <m:nor/>
                          </m:rPr>
                          <a:rPr lang="en-US" sz="2000" b="0" i="0" baseline="-25000" smtClean="0">
                            <a:latin typeface="Cambria Math" panose="02040503050406030204" pitchFamily="18" charset="0"/>
                          </a:rPr>
                          <m:t>m</m:t>
                        </m:r>
                        <m:r>
                          <m:rPr>
                            <m:nor/>
                          </m:rPr>
                          <a:rPr lang="en-US" sz="2000" b="1" i="1" dirty="0" smtClean="0"/>
                          <m:t>\</m:t>
                        </m:r>
                      </m:e>
                    </m:nary>
                  </m:oMath>
                </a14:m>
                <a:r>
                  <a:rPr lang="en-US" sz="2000" dirty="0" smtClean="0"/>
                  <a:t> ≤ </a:t>
                </a:r>
                <a:r>
                  <a:rPr lang="en-US" sz="2000" i="1" dirty="0" smtClean="0">
                    <a:latin typeface="Tahoma" panose="020B0604030504040204" pitchFamily="34" charset="0"/>
                    <a:ea typeface="Tahoma" panose="020B0604030504040204" pitchFamily="34" charset="0"/>
                    <a:cs typeface="Tahoma" panose="020B0604030504040204" pitchFamily="34" charset="0"/>
                  </a:rPr>
                  <a:t>s</a:t>
                </a:r>
              </a:p>
              <a:p>
                <a:endParaRPr lang="en-US" sz="2000" i="1" dirty="0" smtClean="0">
                  <a:latin typeface="Tahoma" panose="020B0604030504040204" pitchFamily="34" charset="0"/>
                  <a:ea typeface="Tahoma" panose="020B0604030504040204" pitchFamily="34" charset="0"/>
                  <a:cs typeface="Tahoma" panose="020B0604030504040204" pitchFamily="34" charset="0"/>
                </a:endParaRPr>
              </a:p>
              <a:p>
                <a:r>
                  <a:rPr lang="en-US" sz="2000" dirty="0" smtClean="0">
                    <a:latin typeface="Tahoma" panose="020B0604030504040204" pitchFamily="34" charset="0"/>
                    <a:ea typeface="Tahoma" panose="020B0604030504040204" pitchFamily="34" charset="0"/>
                    <a:cs typeface="Tahoma" panose="020B0604030504040204" pitchFamily="34" charset="0"/>
                  </a:rPr>
                  <a:t>Above constrained optimization problem can be converted to unconstrained optimization problem using regularization parameter </a:t>
                </a:r>
                <a:r>
                  <a:rPr lang="el-GR" sz="2000" dirty="0" smtClean="0">
                    <a:latin typeface="Tahoma" panose="020B0604030504040204" pitchFamily="34" charset="0"/>
                    <a:ea typeface="Tahoma" panose="020B0604030504040204" pitchFamily="34" charset="0"/>
                    <a:cs typeface="Tahoma" panose="020B0604030504040204" pitchFamily="34" charset="0"/>
                  </a:rPr>
                  <a:t>λ</a:t>
                </a:r>
                <a:endParaRPr lang="en-US" sz="2000" dirty="0" smtClean="0">
                  <a:latin typeface="Tahoma" panose="020B0604030504040204" pitchFamily="34" charset="0"/>
                  <a:ea typeface="Tahoma" panose="020B0604030504040204" pitchFamily="34" charset="0"/>
                  <a:cs typeface="Tahoma" panose="020B0604030504040204" pitchFamily="34" charset="0"/>
                </a:endParaRPr>
              </a:p>
              <a:p>
                <a:endParaRPr lang="en-US" sz="2000" dirty="0" smtClean="0">
                  <a:latin typeface="Tahoma" panose="020B0604030504040204" pitchFamily="34" charset="0"/>
                  <a:ea typeface="Tahoma" panose="020B0604030504040204" pitchFamily="34" charset="0"/>
                  <a:cs typeface="Tahoma" panose="020B0604030504040204" pitchFamily="34" charset="0"/>
                </a:endParaRPr>
              </a:p>
              <a:p>
                <a:r>
                  <a:rPr lang="en-US" sz="2000" dirty="0"/>
                  <a:t>min </a:t>
                </a:r>
                <a:r>
                  <a:rPr lang="en-US" sz="2000" b="1" dirty="0" smtClean="0"/>
                  <a:t>{</a:t>
                </a:r>
                <a14:m>
                  <m:oMath xmlns:m="http://schemas.openxmlformats.org/officeDocument/2006/math">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𝟐</m:t>
                        </m:r>
                      </m:den>
                    </m:f>
                    <m:nary>
                      <m:naryPr>
                        <m:chr m:val="∑"/>
                        <m:ctrlPr>
                          <a:rPr lang="en-US" sz="2000" b="1" i="1">
                            <a:latin typeface="Cambria Math" panose="02040503050406030204" pitchFamily="18" charset="0"/>
                          </a:rPr>
                        </m:ctrlPr>
                      </m:naryPr>
                      <m:sub>
                        <m:r>
                          <m:rPr>
                            <m:brk m:alnAt="23"/>
                          </m:rPr>
                          <a:rPr lang="en-US" sz="2000" b="1" i="1">
                            <a:latin typeface="Cambria Math" panose="02040503050406030204" pitchFamily="18" charset="0"/>
                          </a:rPr>
                          <m:t>𝒏</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𝑵</m:t>
                        </m:r>
                      </m:sup>
                      <m:e>
                        <m:r>
                          <a:rPr lang="en-US" sz="2000">
                            <a:latin typeface="Cambria Math" panose="02040503050406030204" pitchFamily="18" charset="0"/>
                          </a:rPr>
                          <m:t>[</m:t>
                        </m:r>
                        <m:r>
                          <m:rPr>
                            <m:nor/>
                          </m:rPr>
                          <a:rPr lang="en-US" sz="2000">
                            <a:latin typeface="Cambria Math" panose="02040503050406030204" pitchFamily="18" charset="0"/>
                          </a:rPr>
                          <m:t>(</m:t>
                        </m:r>
                        <m:r>
                          <m:rPr>
                            <m:nor/>
                          </m:rPr>
                          <a:rPr lang="en-US" sz="2000" dirty="0"/>
                          <m:t>w</m:t>
                        </m:r>
                        <m:r>
                          <m:rPr>
                            <m:nor/>
                          </m:rPr>
                          <a:rPr lang="en-US" sz="2000" baseline="-25000" dirty="0"/>
                          <m:t>0</m:t>
                        </m:r>
                        <m:r>
                          <m:rPr>
                            <m:nor/>
                          </m:rPr>
                          <a:rPr lang="en-US" sz="2000" dirty="0"/>
                          <m:t>+</m:t>
                        </m:r>
                        <m:r>
                          <m:rPr>
                            <m:nor/>
                          </m:rPr>
                          <a:rPr lang="en-US" sz="2000" dirty="0"/>
                          <m:t>w</m:t>
                        </m:r>
                        <m:r>
                          <m:rPr>
                            <m:nor/>
                          </m:rPr>
                          <a:rPr lang="en-US" sz="2000" baseline="-25000" dirty="0"/>
                          <m:t>1 </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𝟏</m:t>
                            </m:r>
                          </m:sup>
                        </m:sSubSup>
                        <m:r>
                          <m:rPr>
                            <m:nor/>
                          </m:rPr>
                          <a:rPr lang="en-US" sz="2000" dirty="0"/>
                          <m:t>+</m:t>
                        </m:r>
                        <m:r>
                          <m:rPr>
                            <m:nor/>
                          </m:rPr>
                          <a:rPr lang="en-US" sz="2000" dirty="0"/>
                          <m:t>w</m:t>
                        </m:r>
                        <m:r>
                          <m:rPr>
                            <m:nor/>
                          </m:rPr>
                          <a:rPr lang="en-US" sz="2000" baseline="-25000" dirty="0"/>
                          <m:t>2</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𝟐</m:t>
                            </m:r>
                          </m:sup>
                        </m:sSubSup>
                        <m:r>
                          <m:rPr>
                            <m:nor/>
                          </m:rPr>
                          <a:rPr lang="en-US" sz="2000" dirty="0"/>
                          <m:t>+…+</m:t>
                        </m:r>
                        <m:r>
                          <m:rPr>
                            <m:nor/>
                          </m:rPr>
                          <a:rPr lang="en-US" sz="2000" dirty="0"/>
                          <m:t>w</m:t>
                        </m:r>
                        <m:r>
                          <m:rPr>
                            <m:nor/>
                          </m:rPr>
                          <a:rPr lang="en-US" sz="2000" baseline="-25000" dirty="0"/>
                          <m:t>9</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𝟗</m:t>
                            </m:r>
                          </m:sup>
                        </m:sSubSup>
                        <m:r>
                          <m:rPr>
                            <m:nor/>
                          </m:rPr>
                          <a:rPr lang="en-US" sz="2000" dirty="0"/>
                          <m:t>) −</m:t>
                        </m:r>
                        <m:r>
                          <m:rPr>
                            <m:nor/>
                          </m:rPr>
                          <a:rPr lang="en-US" sz="2000" dirty="0"/>
                          <m:t>yn</m:t>
                        </m:r>
                        <m:r>
                          <m:rPr>
                            <m:nor/>
                          </m:rPr>
                          <a:rPr lang="en-US" sz="2000" dirty="0"/>
                          <m:t>]2</m:t>
                        </m:r>
                      </m:e>
                    </m:nary>
                  </m:oMath>
                </a14:m>
                <a:r>
                  <a:rPr lang="en-US" sz="2000" dirty="0" smtClean="0">
                    <a:latin typeface="Tahoma" panose="020B0604030504040204" pitchFamily="34" charset="0"/>
                    <a:ea typeface="Tahoma" panose="020B0604030504040204" pitchFamily="34" charset="0"/>
                    <a:cs typeface="Tahoma" panose="020B0604030504040204" pitchFamily="34" charset="0"/>
                  </a:rPr>
                  <a:t> + </a:t>
                </a:r>
                <a:r>
                  <a:rPr lang="el-GR" sz="2000" dirty="0" smtClean="0">
                    <a:latin typeface="Tahoma" panose="020B0604030504040204" pitchFamily="34" charset="0"/>
                    <a:ea typeface="Tahoma" panose="020B0604030504040204" pitchFamily="34" charset="0"/>
                    <a:cs typeface="Tahoma" panose="020B0604030504040204" pitchFamily="34" charset="0"/>
                  </a:rPr>
                  <a:t>λ</a:t>
                </a:r>
                <a:r>
                  <a:rPr lang="en-US" sz="2000" dirty="0" smtClean="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nary>
                      <m:naryPr>
                        <m:chr m:val="∑"/>
                        <m:ctrlPr>
                          <a:rPr lang="en-US" sz="2000" b="1" i="1">
                            <a:latin typeface="Cambria Math" panose="02040503050406030204" pitchFamily="18" charset="0"/>
                          </a:rPr>
                        </m:ctrlPr>
                      </m:naryPr>
                      <m:sub>
                        <m:r>
                          <a:rPr lang="en-US" sz="2000" b="1" i="1">
                            <a:latin typeface="Cambria Math" panose="02040503050406030204" pitchFamily="18" charset="0"/>
                          </a:rPr>
                          <m:t>𝒎</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𝟗</m:t>
                        </m:r>
                      </m:sup>
                      <m:e>
                        <m:r>
                          <m:rPr>
                            <m:nor/>
                          </m:rPr>
                          <a:rPr lang="en-US" sz="2000" b="1" i="1" dirty="0"/>
                          <m:t>\</m:t>
                        </m:r>
                        <m:r>
                          <m:rPr>
                            <m:nor/>
                          </m:rPr>
                          <a:rPr lang="en-US" sz="2000">
                            <a:latin typeface="Cambria Math" panose="02040503050406030204" pitchFamily="18" charset="0"/>
                          </a:rPr>
                          <m:t>w</m:t>
                        </m:r>
                        <m:r>
                          <m:rPr>
                            <m:nor/>
                          </m:rPr>
                          <a:rPr lang="en-US" sz="2000" baseline="-25000">
                            <a:latin typeface="Cambria Math" panose="02040503050406030204" pitchFamily="18" charset="0"/>
                          </a:rPr>
                          <m:t>m</m:t>
                        </m:r>
                        <m:r>
                          <m:rPr>
                            <m:nor/>
                          </m:rPr>
                          <a:rPr lang="en-US" sz="2000" b="1" i="1" dirty="0"/>
                          <m:t>\</m:t>
                        </m:r>
                      </m:e>
                    </m:nary>
                  </m:oMath>
                </a14:m>
                <a:r>
                  <a:rPr lang="en-US" sz="2000" dirty="0" smtClean="0">
                    <a:latin typeface="Tahoma" panose="020B0604030504040204" pitchFamily="34" charset="0"/>
                    <a:ea typeface="Tahoma" panose="020B0604030504040204" pitchFamily="34" charset="0"/>
                    <a:cs typeface="Tahoma" panose="020B0604030504040204" pitchFamily="34" charset="0"/>
                  </a:rPr>
                  <a:t> }</a:t>
                </a:r>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2000" dirty="0" smtClean="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5547" y="2209800"/>
                <a:ext cx="9008453" cy="3386889"/>
              </a:xfrm>
              <a:prstGeom prst="rect">
                <a:avLst/>
              </a:prstGeom>
              <a:blipFill rotWithShape="0">
                <a:blip r:embed="rId3"/>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3334878878"/>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Elastic Net</a:t>
            </a:r>
            <a:endParaRPr lang="en-US" b="1"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600200"/>
                <a:ext cx="8991600" cy="4525963"/>
              </a:xfrm>
            </p:spPr>
            <p:txBody>
              <a:bodyPr/>
              <a:lstStyle/>
              <a:p>
                <a:r>
                  <a:rPr lang="en-US" b="1" dirty="0" smtClean="0"/>
                  <a:t>Elastic </a:t>
                </a:r>
                <a:r>
                  <a:rPr lang="en-US" b="1" dirty="0"/>
                  <a:t>net</a:t>
                </a:r>
                <a:r>
                  <a:rPr lang="en-US" dirty="0"/>
                  <a:t> is a </a:t>
                </a:r>
                <a:r>
                  <a:rPr lang="en-US" dirty="0">
                    <a:hlinkClick r:id="rId2" tooltip="Regularization (mathematics)"/>
                  </a:rPr>
                  <a:t>regularized</a:t>
                </a:r>
                <a:r>
                  <a:rPr lang="en-US" dirty="0"/>
                  <a:t> regression method that </a:t>
                </a:r>
                <a:r>
                  <a:rPr lang="en-US" dirty="0">
                    <a:hlinkClick r:id="rId3" tooltip="Linear combination"/>
                  </a:rPr>
                  <a:t>linearly combines</a:t>
                </a:r>
                <a:r>
                  <a:rPr lang="en-US" dirty="0"/>
                  <a:t> the </a:t>
                </a:r>
                <a:r>
                  <a:rPr lang="en-US" dirty="0" smtClean="0"/>
                  <a:t>penalties </a:t>
                </a:r>
                <a:r>
                  <a:rPr lang="en-US" dirty="0"/>
                  <a:t>of the </a:t>
                </a:r>
                <a:r>
                  <a:rPr lang="en-US" dirty="0">
                    <a:hlinkClick r:id="rId4" tooltip="Lasso (statistics)"/>
                  </a:rPr>
                  <a:t>lasso</a:t>
                </a:r>
                <a:r>
                  <a:rPr lang="en-US" dirty="0"/>
                  <a:t> and </a:t>
                </a:r>
                <a:r>
                  <a:rPr lang="en-US" dirty="0">
                    <a:hlinkClick r:id="rId5" tooltip="Tikhonov regularization"/>
                  </a:rPr>
                  <a:t>ridge</a:t>
                </a:r>
                <a:r>
                  <a:rPr lang="en-US" dirty="0"/>
                  <a:t> methods. </a:t>
                </a:r>
                <a:endParaRPr lang="en-US" dirty="0" smtClean="0"/>
              </a:p>
              <a:p>
                <a:pPr marL="0" indent="0">
                  <a:buNone/>
                </a:pPr>
                <a:endParaRPr lang="en-US" dirty="0" smtClean="0"/>
              </a:p>
              <a:p>
                <a:pPr marL="0" indent="0">
                  <a:buNone/>
                </a:pPr>
                <a:r>
                  <a:rPr lang="en-US" sz="2400" dirty="0"/>
                  <a:t>min </a:t>
                </a:r>
                <a:r>
                  <a:rPr lang="en-US" sz="2400" b="1" dirty="0"/>
                  <a:t>{</a:t>
                </a:r>
                <a14:m>
                  <m:oMath xmlns:m="http://schemas.openxmlformats.org/officeDocument/2006/math">
                    <m:f>
                      <m:fPr>
                        <m:ctrlPr>
                          <a:rPr lang="en-US" sz="2400" b="1" i="1">
                            <a:latin typeface="Cambria Math" panose="02040503050406030204" pitchFamily="18" charset="0"/>
                          </a:rPr>
                        </m:ctrlPr>
                      </m:fPr>
                      <m:num>
                        <m:r>
                          <a:rPr lang="en-US" sz="2400" b="1" i="1">
                            <a:latin typeface="Cambria Math" panose="02040503050406030204" pitchFamily="18" charset="0"/>
                          </a:rPr>
                          <m:t>𝟏</m:t>
                        </m:r>
                      </m:num>
                      <m:den>
                        <m:r>
                          <a:rPr lang="en-US" sz="2400" b="1" i="1">
                            <a:latin typeface="Cambria Math" panose="02040503050406030204" pitchFamily="18" charset="0"/>
                          </a:rPr>
                          <m:t>𝟐</m:t>
                        </m:r>
                      </m:den>
                    </m:f>
                    <m:nary>
                      <m:naryPr>
                        <m:chr m:val="∑"/>
                        <m:ctrlPr>
                          <a:rPr lang="en-US" sz="2400" b="1" i="1">
                            <a:latin typeface="Cambria Math" panose="02040503050406030204" pitchFamily="18" charset="0"/>
                          </a:rPr>
                        </m:ctrlPr>
                      </m:naryPr>
                      <m:sub>
                        <m:r>
                          <m:rPr>
                            <m:brk m:alnAt="23"/>
                          </m:rPr>
                          <a:rPr lang="en-US" sz="2400" b="1" i="1">
                            <a:latin typeface="Cambria Math" panose="02040503050406030204" pitchFamily="18" charset="0"/>
                          </a:rPr>
                          <m:t>𝒏</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a:latin typeface="Cambria Math" panose="02040503050406030204" pitchFamily="18" charset="0"/>
                          </a:rPr>
                          <m:t>𝑵</m:t>
                        </m:r>
                      </m:sup>
                      <m:e>
                        <m:r>
                          <a:rPr lang="en-US" sz="2400">
                            <a:latin typeface="Cambria Math" panose="02040503050406030204" pitchFamily="18" charset="0"/>
                          </a:rPr>
                          <m:t>[</m:t>
                        </m:r>
                        <m:r>
                          <m:rPr>
                            <m:nor/>
                          </m:rPr>
                          <a:rPr lang="en-US" sz="2400">
                            <a:latin typeface="Cambria Math" panose="02040503050406030204" pitchFamily="18" charset="0"/>
                          </a:rPr>
                          <m:t>(</m:t>
                        </m:r>
                        <m:r>
                          <m:rPr>
                            <m:nor/>
                          </m:rPr>
                          <a:rPr lang="en-US" sz="2400" dirty="0"/>
                          <m:t>w</m:t>
                        </m:r>
                        <m:r>
                          <m:rPr>
                            <m:nor/>
                          </m:rPr>
                          <a:rPr lang="en-US" sz="2400" baseline="-25000" dirty="0"/>
                          <m:t>0</m:t>
                        </m:r>
                        <m:r>
                          <m:rPr>
                            <m:nor/>
                          </m:rPr>
                          <a:rPr lang="en-US" sz="2400" dirty="0"/>
                          <m:t>+</m:t>
                        </m:r>
                        <m:r>
                          <m:rPr>
                            <m:nor/>
                          </m:rPr>
                          <a:rPr lang="en-US" sz="2400" dirty="0"/>
                          <m:t>w</m:t>
                        </m:r>
                        <m:r>
                          <m:rPr>
                            <m:nor/>
                          </m:rPr>
                          <a:rPr lang="en-US" sz="2400" baseline="-25000" dirty="0"/>
                          <m:t>1 </m:t>
                        </m:r>
                        <m:sSubSup>
                          <m:sSubSupPr>
                            <m:ctrlPr>
                              <a:rPr lang="en-US" sz="2400" b="1" i="1">
                                <a:latin typeface="Cambria Math" panose="02040503050406030204" pitchFamily="18" charset="0"/>
                              </a:rPr>
                            </m:ctrlPr>
                          </m:sSubSupPr>
                          <m:e>
                            <m:r>
                              <a:rPr lang="en-US" sz="2400" b="1" i="1">
                                <a:latin typeface="Cambria Math" panose="02040503050406030204" pitchFamily="18" charset="0"/>
                              </a:rPr>
                              <m:t>𝒙</m:t>
                            </m:r>
                          </m:e>
                          <m:sub>
                            <m:r>
                              <a:rPr lang="en-US" sz="2400" b="1" i="1">
                                <a:latin typeface="Cambria Math" panose="02040503050406030204" pitchFamily="18" charset="0"/>
                              </a:rPr>
                              <m:t>𝒏</m:t>
                            </m:r>
                          </m:sub>
                          <m:sup>
                            <m:r>
                              <a:rPr lang="en-US" sz="2400" b="1" i="1">
                                <a:latin typeface="Cambria Math" panose="02040503050406030204" pitchFamily="18" charset="0"/>
                              </a:rPr>
                              <m:t>𝟏</m:t>
                            </m:r>
                          </m:sup>
                        </m:sSubSup>
                        <m:r>
                          <m:rPr>
                            <m:nor/>
                          </m:rPr>
                          <a:rPr lang="en-US" sz="2400" dirty="0"/>
                          <m:t>+</m:t>
                        </m:r>
                        <m:r>
                          <m:rPr>
                            <m:nor/>
                          </m:rPr>
                          <a:rPr lang="en-US" sz="2400" dirty="0"/>
                          <m:t>w</m:t>
                        </m:r>
                        <m:r>
                          <m:rPr>
                            <m:nor/>
                          </m:rPr>
                          <a:rPr lang="en-US" sz="2400" baseline="-25000" dirty="0"/>
                          <m:t>2</m:t>
                        </m:r>
                        <m:sSubSup>
                          <m:sSubSupPr>
                            <m:ctrlPr>
                              <a:rPr lang="en-US" sz="2400" b="1" i="1">
                                <a:latin typeface="Cambria Math" panose="02040503050406030204" pitchFamily="18" charset="0"/>
                              </a:rPr>
                            </m:ctrlPr>
                          </m:sSubSupPr>
                          <m:e>
                            <m:r>
                              <a:rPr lang="en-US" sz="2400" b="1" i="1">
                                <a:latin typeface="Cambria Math" panose="02040503050406030204" pitchFamily="18" charset="0"/>
                              </a:rPr>
                              <m:t>𝒙</m:t>
                            </m:r>
                          </m:e>
                          <m:sub>
                            <m:r>
                              <a:rPr lang="en-US" sz="2400" b="1" i="1">
                                <a:latin typeface="Cambria Math" panose="02040503050406030204" pitchFamily="18" charset="0"/>
                              </a:rPr>
                              <m:t>𝒏</m:t>
                            </m:r>
                          </m:sub>
                          <m:sup>
                            <m:r>
                              <a:rPr lang="en-US" sz="2400" b="1" i="1">
                                <a:latin typeface="Cambria Math" panose="02040503050406030204" pitchFamily="18" charset="0"/>
                              </a:rPr>
                              <m:t>𝟐</m:t>
                            </m:r>
                          </m:sup>
                        </m:sSubSup>
                        <m:r>
                          <m:rPr>
                            <m:nor/>
                          </m:rPr>
                          <a:rPr lang="en-US" sz="2400" dirty="0"/>
                          <m:t>+…+</m:t>
                        </m:r>
                        <m:r>
                          <m:rPr>
                            <m:nor/>
                          </m:rPr>
                          <a:rPr lang="en-US" sz="2400" dirty="0"/>
                          <m:t>w</m:t>
                        </m:r>
                        <m:r>
                          <m:rPr>
                            <m:nor/>
                          </m:rPr>
                          <a:rPr lang="en-US" sz="2400" baseline="-25000" dirty="0"/>
                          <m:t>9</m:t>
                        </m:r>
                        <m:sSubSup>
                          <m:sSubSupPr>
                            <m:ctrlPr>
                              <a:rPr lang="en-US" sz="2400" b="1" i="1">
                                <a:latin typeface="Cambria Math" panose="02040503050406030204" pitchFamily="18" charset="0"/>
                              </a:rPr>
                            </m:ctrlPr>
                          </m:sSubSupPr>
                          <m:e>
                            <m:r>
                              <a:rPr lang="en-US" sz="2400" b="1" i="1">
                                <a:latin typeface="Cambria Math" panose="02040503050406030204" pitchFamily="18" charset="0"/>
                              </a:rPr>
                              <m:t>𝒙</m:t>
                            </m:r>
                          </m:e>
                          <m:sub>
                            <m:r>
                              <a:rPr lang="en-US" sz="2400" b="1" i="1">
                                <a:latin typeface="Cambria Math" panose="02040503050406030204" pitchFamily="18" charset="0"/>
                              </a:rPr>
                              <m:t>𝒏</m:t>
                            </m:r>
                          </m:sub>
                          <m:sup>
                            <m:r>
                              <a:rPr lang="en-US" sz="2400" b="1" i="1">
                                <a:latin typeface="Cambria Math" panose="02040503050406030204" pitchFamily="18" charset="0"/>
                              </a:rPr>
                              <m:t>𝟗</m:t>
                            </m:r>
                          </m:sup>
                        </m:sSubSup>
                        <m:r>
                          <m:rPr>
                            <m:nor/>
                          </m:rPr>
                          <a:rPr lang="en-US" sz="2400" dirty="0"/>
                          <m:t>) −</m:t>
                        </m:r>
                        <m:r>
                          <m:rPr>
                            <m:nor/>
                          </m:rPr>
                          <a:rPr lang="en-US" sz="2400" dirty="0"/>
                          <m:t>yn</m:t>
                        </m:r>
                        <m:r>
                          <m:rPr>
                            <m:nor/>
                          </m:rPr>
                          <a:rPr lang="en-US" sz="2400" dirty="0"/>
                          <m:t>]2</m:t>
                        </m:r>
                      </m:e>
                    </m:nary>
                  </m:oMath>
                </a14:m>
                <a:r>
                  <a:rPr lang="en-US" sz="2400" dirty="0">
                    <a:latin typeface="Tahoma" panose="020B0604030504040204" pitchFamily="34" charset="0"/>
                    <a:ea typeface="Tahoma" panose="020B0604030504040204" pitchFamily="34" charset="0"/>
                    <a:cs typeface="Tahoma" panose="020B0604030504040204" pitchFamily="34" charset="0"/>
                  </a:rPr>
                  <a:t>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l-GR" sz="2400" dirty="0" smtClean="0">
                    <a:latin typeface="Tahoma" panose="020B0604030504040204" pitchFamily="34" charset="0"/>
                    <a:ea typeface="Tahoma" panose="020B0604030504040204" pitchFamily="34" charset="0"/>
                    <a:cs typeface="Tahoma" panose="020B0604030504040204" pitchFamily="34" charset="0"/>
                  </a:rPr>
                  <a:t>λ</a:t>
                </a:r>
                <a:r>
                  <a:rPr lang="en-US" sz="2400" baseline="-25000" dirty="0" smtClean="0">
                    <a:latin typeface="Tahoma" panose="020B0604030504040204" pitchFamily="34" charset="0"/>
                    <a:ea typeface="Tahoma" panose="020B0604030504040204" pitchFamily="34" charset="0"/>
                    <a:cs typeface="Tahoma" panose="020B0604030504040204" pitchFamily="34" charset="0"/>
                  </a:rPr>
                  <a:t>1</a:t>
                </a:r>
                <a:r>
                  <a:rPr lang="en-US" sz="2400" dirty="0" smtClean="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nary>
                      <m:naryPr>
                        <m:chr m:val="∑"/>
                        <m:ctrlPr>
                          <a:rPr lang="en-US" sz="2400" b="1" i="1">
                            <a:latin typeface="Cambria Math" panose="02040503050406030204" pitchFamily="18" charset="0"/>
                          </a:rPr>
                        </m:ctrlPr>
                      </m:naryPr>
                      <m:sub>
                        <m:r>
                          <a:rPr lang="en-US" sz="2400" b="1" i="1">
                            <a:latin typeface="Cambria Math" panose="02040503050406030204" pitchFamily="18" charset="0"/>
                          </a:rPr>
                          <m:t>𝒎</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a:latin typeface="Cambria Math" panose="02040503050406030204" pitchFamily="18" charset="0"/>
                          </a:rPr>
                          <m:t>𝟗</m:t>
                        </m:r>
                      </m:sup>
                      <m:e>
                        <m:r>
                          <m:rPr>
                            <m:nor/>
                          </m:rPr>
                          <a:rPr lang="en-US" sz="2400" b="1" i="1" dirty="0"/>
                          <m:t>\</m:t>
                        </m:r>
                        <m:r>
                          <m:rPr>
                            <m:nor/>
                          </m:rPr>
                          <a:rPr lang="en-US" sz="2400">
                            <a:latin typeface="Cambria Math" panose="02040503050406030204" pitchFamily="18" charset="0"/>
                          </a:rPr>
                          <m:t>w</m:t>
                        </m:r>
                        <m:r>
                          <m:rPr>
                            <m:nor/>
                          </m:rPr>
                          <a:rPr lang="en-US" sz="2400" baseline="-25000">
                            <a:latin typeface="Cambria Math" panose="02040503050406030204" pitchFamily="18" charset="0"/>
                          </a:rPr>
                          <m:t>m</m:t>
                        </m:r>
                        <m:r>
                          <m:rPr>
                            <m:nor/>
                          </m:rPr>
                          <a:rPr lang="en-US" sz="2400" b="1" i="1" dirty="0"/>
                          <m:t>\</m:t>
                        </m:r>
                      </m:e>
                    </m:nary>
                  </m:oMath>
                </a14:m>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el-GR" sz="2400" dirty="0" smtClean="0">
                    <a:latin typeface="Tahoma" panose="020B0604030504040204" pitchFamily="34" charset="0"/>
                    <a:ea typeface="Tahoma" panose="020B0604030504040204" pitchFamily="34" charset="0"/>
                    <a:cs typeface="Tahoma" panose="020B0604030504040204" pitchFamily="34" charset="0"/>
                  </a:rPr>
                  <a:t> λ</a:t>
                </a:r>
                <a:r>
                  <a:rPr lang="en-US" sz="2400" baseline="-25000" dirty="0" smtClean="0">
                    <a:latin typeface="Tahoma" panose="020B0604030504040204" pitchFamily="34" charset="0"/>
                    <a:ea typeface="Tahoma" panose="020B0604030504040204" pitchFamily="34" charset="0"/>
                    <a:cs typeface="Tahoma" panose="020B0604030504040204" pitchFamily="34" charset="0"/>
                  </a:rPr>
                  <a:t>2</a:t>
                </a:r>
                <a:r>
                  <a:rPr lang="en-US" sz="2400" dirty="0" smtClean="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nary>
                      <m:naryPr>
                        <m:chr m:val="∑"/>
                        <m:ctrlPr>
                          <a:rPr lang="en-US" sz="2400" b="1" i="1">
                            <a:latin typeface="Cambria Math" panose="02040503050406030204" pitchFamily="18" charset="0"/>
                          </a:rPr>
                        </m:ctrlPr>
                      </m:naryPr>
                      <m:sub>
                        <m:r>
                          <a:rPr lang="en-US" sz="2400" b="1" i="1">
                            <a:latin typeface="Cambria Math" panose="02040503050406030204" pitchFamily="18" charset="0"/>
                          </a:rPr>
                          <m:t>𝒎</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a:latin typeface="Cambria Math" panose="02040503050406030204" pitchFamily="18" charset="0"/>
                          </a:rPr>
                          <m:t>𝟗</m:t>
                        </m:r>
                      </m:sup>
                      <m:e>
                        <m:r>
                          <m:rPr>
                            <m:nor/>
                          </m:rPr>
                          <a:rPr lang="en-US" sz="2400">
                            <a:latin typeface="Cambria Math" panose="02040503050406030204" pitchFamily="18" charset="0"/>
                          </a:rPr>
                          <m:t>w</m:t>
                        </m:r>
                        <m:r>
                          <m:rPr>
                            <m:nor/>
                          </m:rPr>
                          <a:rPr lang="en-US" sz="2400" baseline="-25000">
                            <a:latin typeface="Cambria Math" panose="02040503050406030204" pitchFamily="18" charset="0"/>
                          </a:rPr>
                          <m:t>m</m:t>
                        </m:r>
                        <m:r>
                          <m:rPr>
                            <m:nor/>
                          </m:rPr>
                          <a:rPr lang="en-US" sz="2400" b="1" baseline="30000" dirty="0"/>
                          <m:t>2</m:t>
                        </m:r>
                      </m:e>
                    </m:nary>
                  </m:oMath>
                </a14:m>
                <a:r>
                  <a:rPr lang="en-US" sz="2400" dirty="0" smtClean="0">
                    <a:latin typeface="Tahoma" panose="020B0604030504040204" pitchFamily="34" charset="0"/>
                    <a:ea typeface="Tahoma" panose="020B0604030504040204" pitchFamily="34" charset="0"/>
                    <a:cs typeface="Tahoma" panose="020B0604030504040204" pitchFamily="34" charset="0"/>
                  </a:rPr>
                  <a:t>}</a:t>
                </a:r>
                <a:endParaRPr lang="en-US" sz="24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400"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600200"/>
                <a:ext cx="8991600" cy="4525963"/>
              </a:xfrm>
              <a:blipFill rotWithShape="0">
                <a:blip r:embed="rId6"/>
                <a:stretch>
                  <a:fillRect l="-1559" t="-1752" r="-27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446</a:t>
            </a:fld>
            <a:endParaRPr lang="en-US"/>
          </a:p>
        </p:txBody>
      </p:sp>
    </p:spTree>
    <p:extLst>
      <p:ext uri="{BB962C8B-B14F-4D97-AF65-F5344CB8AC3E}">
        <p14:creationId xmlns:p14="http://schemas.microsoft.com/office/powerpoint/2010/main" val="2475397696"/>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607871900"/>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Bias-Variance Tradeoff</a:t>
            </a:r>
          </a:p>
        </p:txBody>
      </p:sp>
      <p:sp>
        <p:nvSpPr>
          <p:cNvPr id="3" name="Content Placeholder 2"/>
          <p:cNvSpPr>
            <a:spLocks noGrp="1"/>
          </p:cNvSpPr>
          <p:nvPr>
            <p:ph idx="1"/>
          </p:nvPr>
        </p:nvSpPr>
        <p:spPr>
          <a:xfrm>
            <a:off x="628650" y="2226469"/>
            <a:ext cx="7886700" cy="3774281"/>
          </a:xfrm>
        </p:spPr>
        <p:txBody>
          <a:bodyPr>
            <a:normAutofit fontScale="92500" lnSpcReduction="10000"/>
          </a:bodyPr>
          <a:lstStyle/>
          <a:p>
            <a:r>
              <a:rPr lang="en-US" sz="3000" b="1" dirty="0"/>
              <a:t>Bias</a:t>
            </a:r>
            <a:r>
              <a:rPr lang="en-US" sz="2400" b="1" dirty="0"/>
              <a:t>: </a:t>
            </a:r>
            <a:r>
              <a:rPr lang="en-US" sz="2400" dirty="0"/>
              <a:t>difference between </a:t>
            </a:r>
            <a:br>
              <a:rPr lang="en-US" sz="2400" dirty="0"/>
            </a:br>
            <a:r>
              <a:rPr lang="en-US" sz="2400" b="1" dirty="0">
                <a:solidFill>
                  <a:srgbClr val="00B050"/>
                </a:solidFill>
              </a:rPr>
              <a:t>what you expect to learn </a:t>
            </a:r>
            <a:r>
              <a:rPr lang="en-US" sz="2400" dirty="0"/>
              <a:t>and </a:t>
            </a:r>
            <a:r>
              <a:rPr lang="en-US" sz="2400" b="1" dirty="0">
                <a:solidFill>
                  <a:srgbClr val="0070C0"/>
                </a:solidFill>
              </a:rPr>
              <a:t>truth</a:t>
            </a:r>
          </a:p>
          <a:p>
            <a:pPr lvl="1"/>
            <a:r>
              <a:rPr lang="en-US" sz="2100" dirty="0"/>
              <a:t>Measures how well you expect to represent true solution</a:t>
            </a:r>
          </a:p>
          <a:p>
            <a:pPr lvl="1"/>
            <a:r>
              <a:rPr lang="en-US" sz="2100" dirty="0"/>
              <a:t>Decreases with more complex model </a:t>
            </a:r>
            <a:endParaRPr lang="en-US" sz="2400" dirty="0"/>
          </a:p>
          <a:p>
            <a:endParaRPr lang="en-US" sz="2400" b="1" dirty="0"/>
          </a:p>
          <a:p>
            <a:r>
              <a:rPr lang="en-US" sz="3000" b="1" dirty="0"/>
              <a:t>Variance</a:t>
            </a:r>
            <a:r>
              <a:rPr lang="en-US" sz="2400" b="1" dirty="0"/>
              <a:t>: </a:t>
            </a:r>
            <a:r>
              <a:rPr lang="en-US" sz="2400" dirty="0"/>
              <a:t>difference between </a:t>
            </a:r>
            <a:br>
              <a:rPr lang="en-US" sz="2400" dirty="0"/>
            </a:br>
            <a:r>
              <a:rPr lang="en-US" sz="2400" b="1" dirty="0">
                <a:solidFill>
                  <a:srgbClr val="00B050"/>
                </a:solidFill>
              </a:rPr>
              <a:t>what you expect to learn </a:t>
            </a:r>
            <a:r>
              <a:rPr lang="en-US" sz="2400" dirty="0"/>
              <a:t>and </a:t>
            </a:r>
            <a:br>
              <a:rPr lang="en-US" sz="2400" dirty="0"/>
            </a:br>
            <a:r>
              <a:rPr lang="en-US" sz="2400" b="1" dirty="0">
                <a:solidFill>
                  <a:srgbClr val="0070C0"/>
                </a:solidFill>
              </a:rPr>
              <a:t>what you learn from a particular dataset </a:t>
            </a:r>
          </a:p>
          <a:p>
            <a:pPr lvl="1"/>
            <a:r>
              <a:rPr lang="en-US" sz="2100" dirty="0"/>
              <a:t>Measures how sensitive learner is to specific dataset</a:t>
            </a:r>
          </a:p>
          <a:p>
            <a:pPr lvl="1"/>
            <a:r>
              <a:rPr lang="en-US" sz="2100" dirty="0"/>
              <a:t>Increases with more complex model</a:t>
            </a:r>
          </a:p>
        </p:txBody>
      </p:sp>
    </p:spTree>
    <p:extLst>
      <p:ext uri="{BB962C8B-B14F-4D97-AF65-F5344CB8AC3E}">
        <p14:creationId xmlns:p14="http://schemas.microsoft.com/office/powerpoint/2010/main" val="1722840904"/>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981" y="706120"/>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rPr>
              <a:t>Bias – </a:t>
            </a:r>
            <a:r>
              <a:rPr sz="3200" spc="-30" dirty="0">
                <a:solidFill>
                  <a:srgbClr val="3333CC"/>
                </a:solidFill>
              </a:rPr>
              <a:t>Variance </a:t>
            </a:r>
            <a:r>
              <a:rPr sz="3200" spc="-5" dirty="0">
                <a:solidFill>
                  <a:srgbClr val="3333CC"/>
                </a:solidFill>
              </a:rPr>
              <a:t>decomposition </a:t>
            </a:r>
            <a:r>
              <a:rPr sz="3200" dirty="0">
                <a:solidFill>
                  <a:srgbClr val="3333CC"/>
                </a:solidFill>
              </a:rPr>
              <a:t>of</a:t>
            </a:r>
            <a:r>
              <a:rPr sz="3200" spc="-15" dirty="0">
                <a:solidFill>
                  <a:srgbClr val="3333CC"/>
                </a:solidFill>
              </a:rPr>
              <a:t> </a:t>
            </a:r>
            <a:r>
              <a:rPr sz="3200" dirty="0">
                <a:solidFill>
                  <a:srgbClr val="3333CC"/>
                </a:solidFill>
              </a:rPr>
              <a:t>error</a:t>
            </a:r>
            <a:endParaRPr sz="3200" dirty="0"/>
          </a:p>
        </p:txBody>
      </p:sp>
      <p:sp>
        <p:nvSpPr>
          <p:cNvPr id="3" name="object 3"/>
          <p:cNvSpPr txBox="1"/>
          <p:nvPr/>
        </p:nvSpPr>
        <p:spPr>
          <a:xfrm>
            <a:off x="5812297" y="2170766"/>
            <a:ext cx="2514600" cy="457200"/>
          </a:xfrm>
          <a:prstGeom prst="rect">
            <a:avLst/>
          </a:prstGeom>
          <a:solidFill>
            <a:srgbClr val="D6D7FF"/>
          </a:solidFill>
        </p:spPr>
        <p:txBody>
          <a:bodyPr vert="horz" wrap="square" lIns="0" tIns="45720" rIns="0" bIns="0" rtlCol="0">
            <a:spAutoFit/>
          </a:bodyPr>
          <a:lstStyle/>
          <a:p>
            <a:pPr marL="251460">
              <a:lnSpc>
                <a:spcPct val="100000"/>
              </a:lnSpc>
              <a:spcBef>
                <a:spcPts val="360"/>
              </a:spcBef>
            </a:pPr>
            <a:r>
              <a:rPr sz="2400" dirty="0">
                <a:latin typeface="Arial"/>
                <a:cs typeface="Arial"/>
              </a:rPr>
              <a:t>learned </a:t>
            </a:r>
            <a:r>
              <a:rPr sz="2400" spc="-5" dirty="0">
                <a:latin typeface="Arial"/>
                <a:cs typeface="Arial"/>
              </a:rPr>
              <a:t>from</a:t>
            </a:r>
            <a:r>
              <a:rPr sz="2400" spc="-40" dirty="0">
                <a:latin typeface="Arial"/>
                <a:cs typeface="Arial"/>
              </a:rPr>
              <a:t> </a:t>
            </a:r>
            <a:r>
              <a:rPr sz="2400" dirty="0">
                <a:latin typeface="Arial"/>
                <a:cs typeface="Arial"/>
              </a:rPr>
              <a:t>D</a:t>
            </a:r>
            <a:endParaRPr sz="2400">
              <a:latin typeface="Arial"/>
              <a:cs typeface="Arial"/>
            </a:endParaRPr>
          </a:p>
        </p:txBody>
      </p:sp>
      <p:sp>
        <p:nvSpPr>
          <p:cNvPr id="4" name="object 4"/>
          <p:cNvSpPr/>
          <p:nvPr/>
        </p:nvSpPr>
        <p:spPr>
          <a:xfrm>
            <a:off x="5189172" y="1898649"/>
            <a:ext cx="724695" cy="272117"/>
          </a:xfrm>
          <a:custGeom>
            <a:avLst/>
            <a:gdLst/>
            <a:ahLst/>
            <a:cxnLst/>
            <a:rect l="l" t="t" r="r" b="b"/>
            <a:pathLst>
              <a:path w="294004" h="587375">
                <a:moveTo>
                  <a:pt x="293440" y="586881"/>
                </a:moveTo>
                <a:lnTo>
                  <a:pt x="0" y="0"/>
                </a:lnTo>
              </a:path>
            </a:pathLst>
          </a:custGeom>
          <a:ln w="9524">
            <a:solidFill>
              <a:srgbClr val="434DD6"/>
            </a:solidFill>
          </a:ln>
        </p:spPr>
        <p:txBody>
          <a:bodyPr wrap="square" lIns="0" tIns="0" rIns="0" bIns="0" rtlCol="0"/>
          <a:lstStyle/>
          <a:p>
            <a:endParaRPr/>
          </a:p>
        </p:txBody>
      </p:sp>
      <p:sp>
        <p:nvSpPr>
          <p:cNvPr id="6" name="object 6"/>
          <p:cNvSpPr txBox="1"/>
          <p:nvPr/>
        </p:nvSpPr>
        <p:spPr>
          <a:xfrm>
            <a:off x="5481918" y="1279198"/>
            <a:ext cx="126364" cy="268605"/>
          </a:xfrm>
          <a:prstGeom prst="rect">
            <a:avLst/>
          </a:prstGeom>
        </p:spPr>
        <p:txBody>
          <a:bodyPr vert="horz" wrap="square" lIns="0" tIns="11430" rIns="0" bIns="0" rtlCol="0">
            <a:spAutoFit/>
          </a:bodyPr>
          <a:lstStyle/>
          <a:p>
            <a:pPr marL="12700">
              <a:lnSpc>
                <a:spcPct val="100000"/>
              </a:lnSpc>
              <a:spcBef>
                <a:spcPts val="90"/>
              </a:spcBef>
            </a:pPr>
            <a:r>
              <a:rPr sz="1600" spc="-10" dirty="0">
                <a:latin typeface="Times New Roman"/>
                <a:cs typeface="Times New Roman"/>
              </a:rPr>
              <a:t>2</a:t>
            </a:r>
            <a:endParaRPr sz="1600" dirty="0">
              <a:latin typeface="Times New Roman"/>
              <a:cs typeface="Times New Roman"/>
            </a:endParaRPr>
          </a:p>
        </p:txBody>
      </p:sp>
      <p:sp>
        <p:nvSpPr>
          <p:cNvPr id="7" name="object 7"/>
          <p:cNvSpPr txBox="1"/>
          <p:nvPr/>
        </p:nvSpPr>
        <p:spPr>
          <a:xfrm>
            <a:off x="4774467" y="1746559"/>
            <a:ext cx="171450" cy="268605"/>
          </a:xfrm>
          <a:prstGeom prst="rect">
            <a:avLst/>
          </a:prstGeom>
        </p:spPr>
        <p:txBody>
          <a:bodyPr vert="horz" wrap="square" lIns="0" tIns="11430" rIns="0" bIns="0" rtlCol="0">
            <a:spAutoFit/>
          </a:bodyPr>
          <a:lstStyle/>
          <a:p>
            <a:pPr marL="12700">
              <a:lnSpc>
                <a:spcPct val="100000"/>
              </a:lnSpc>
              <a:spcBef>
                <a:spcPts val="90"/>
              </a:spcBef>
            </a:pPr>
            <a:r>
              <a:rPr sz="1600" i="1" spc="-10" dirty="0">
                <a:latin typeface="Times New Roman"/>
                <a:cs typeface="Times New Roman"/>
              </a:rPr>
              <a:t>D</a:t>
            </a:r>
            <a:endParaRPr sz="1600" dirty="0">
              <a:latin typeface="Times New Roman"/>
              <a:cs typeface="Times New Roman"/>
            </a:endParaRPr>
          </a:p>
        </p:txBody>
      </p:sp>
      <p:sp>
        <p:nvSpPr>
          <p:cNvPr id="8" name="object 8"/>
          <p:cNvSpPr txBox="1"/>
          <p:nvPr/>
        </p:nvSpPr>
        <p:spPr>
          <a:xfrm>
            <a:off x="2276393" y="1219042"/>
            <a:ext cx="3552190" cy="759460"/>
          </a:xfrm>
          <a:prstGeom prst="rect">
            <a:avLst/>
          </a:prstGeom>
        </p:spPr>
        <p:txBody>
          <a:bodyPr vert="horz" wrap="square" lIns="0" tIns="14605" rIns="0" bIns="0" rtlCol="0">
            <a:spAutoFit/>
          </a:bodyPr>
          <a:lstStyle/>
          <a:p>
            <a:pPr marL="12700">
              <a:lnSpc>
                <a:spcPct val="100000"/>
              </a:lnSpc>
              <a:spcBef>
                <a:spcPts val="115"/>
              </a:spcBef>
              <a:tabLst>
                <a:tab pos="578485" algn="l"/>
                <a:tab pos="2632710" algn="l"/>
                <a:tab pos="3366770" algn="l"/>
              </a:tabLst>
            </a:pPr>
            <a:r>
              <a:rPr sz="2700" i="1" spc="10" dirty="0">
                <a:latin typeface="Times New Roman"/>
                <a:cs typeface="Times New Roman"/>
              </a:rPr>
              <a:t>E	</a:t>
            </a:r>
            <a:r>
              <a:rPr sz="4800" spc="-935" dirty="0">
                <a:latin typeface="Symbol"/>
                <a:cs typeface="Symbol"/>
              </a:rPr>
              <a:t></a:t>
            </a:r>
            <a:r>
              <a:rPr sz="3600" spc="-265" dirty="0">
                <a:latin typeface="Symbol"/>
                <a:cs typeface="Symbol"/>
              </a:rPr>
              <a:t></a:t>
            </a:r>
            <a:r>
              <a:rPr sz="3600" spc="-509" dirty="0">
                <a:latin typeface="Times New Roman"/>
                <a:cs typeface="Times New Roman"/>
              </a:rPr>
              <a:t> </a:t>
            </a:r>
            <a:r>
              <a:rPr sz="2700" i="1" spc="5" dirty="0">
                <a:latin typeface="Times New Roman"/>
                <a:cs typeface="Times New Roman"/>
              </a:rPr>
              <a:t>f</a:t>
            </a:r>
            <a:r>
              <a:rPr sz="2700" i="1" spc="-65" dirty="0">
                <a:latin typeface="Times New Roman"/>
                <a:cs typeface="Times New Roman"/>
              </a:rPr>
              <a:t> </a:t>
            </a:r>
            <a:r>
              <a:rPr sz="2700" spc="180" dirty="0">
                <a:latin typeface="Times New Roman"/>
                <a:cs typeface="Times New Roman"/>
              </a:rPr>
              <a:t>(</a:t>
            </a:r>
            <a:r>
              <a:rPr sz="2700" i="1" spc="50" dirty="0">
                <a:latin typeface="Times New Roman"/>
                <a:cs typeface="Times New Roman"/>
              </a:rPr>
              <a:t>x</a:t>
            </a:r>
            <a:r>
              <a:rPr sz="2700" spc="5" dirty="0">
                <a:latin typeface="Times New Roman"/>
                <a:cs typeface="Times New Roman"/>
              </a:rPr>
              <a:t>)</a:t>
            </a:r>
            <a:r>
              <a:rPr sz="2700" spc="-254" dirty="0">
                <a:latin typeface="Times New Roman"/>
                <a:cs typeface="Times New Roman"/>
              </a:rPr>
              <a:t> </a:t>
            </a:r>
            <a:r>
              <a:rPr sz="2700" spc="10" dirty="0">
                <a:latin typeface="Symbol"/>
                <a:cs typeface="Symbol"/>
              </a:rPr>
              <a:t></a:t>
            </a:r>
            <a:r>
              <a:rPr sz="2700" spc="-345" dirty="0">
                <a:latin typeface="Times New Roman"/>
                <a:cs typeface="Times New Roman"/>
              </a:rPr>
              <a:t> </a:t>
            </a:r>
            <a:r>
              <a:rPr sz="2850" i="1" spc="-60" dirty="0">
                <a:latin typeface="Symbol"/>
                <a:cs typeface="Symbol"/>
              </a:rPr>
              <a:t></a:t>
            </a:r>
            <a:r>
              <a:rPr sz="2850" spc="50" dirty="0">
                <a:latin typeface="Times New Roman"/>
                <a:cs typeface="Times New Roman"/>
              </a:rPr>
              <a:t> </a:t>
            </a:r>
            <a:r>
              <a:rPr sz="2700" spc="10" dirty="0">
                <a:latin typeface="Symbol"/>
                <a:cs typeface="Symbol"/>
              </a:rPr>
              <a:t></a:t>
            </a:r>
            <a:r>
              <a:rPr sz="2700" spc="-265" dirty="0">
                <a:latin typeface="Times New Roman"/>
                <a:cs typeface="Times New Roman"/>
              </a:rPr>
              <a:t> </a:t>
            </a:r>
            <a:r>
              <a:rPr sz="2700" i="1" spc="10" dirty="0">
                <a:latin typeface="Times New Roman"/>
                <a:cs typeface="Times New Roman"/>
              </a:rPr>
              <a:t>h</a:t>
            </a:r>
            <a:r>
              <a:rPr sz="2700" i="1" dirty="0">
                <a:latin typeface="Times New Roman"/>
                <a:cs typeface="Times New Roman"/>
              </a:rPr>
              <a:t>	</a:t>
            </a:r>
            <a:r>
              <a:rPr sz="2700" spc="180" dirty="0">
                <a:latin typeface="Times New Roman"/>
                <a:cs typeface="Times New Roman"/>
              </a:rPr>
              <a:t>(</a:t>
            </a:r>
            <a:r>
              <a:rPr sz="2700" i="1" spc="50" dirty="0">
                <a:latin typeface="Times New Roman"/>
                <a:cs typeface="Times New Roman"/>
              </a:rPr>
              <a:t>x</a:t>
            </a:r>
            <a:r>
              <a:rPr sz="2700" spc="90" dirty="0">
                <a:latin typeface="Times New Roman"/>
                <a:cs typeface="Times New Roman"/>
              </a:rPr>
              <a:t>)</a:t>
            </a:r>
            <a:r>
              <a:rPr sz="3600" spc="-265" dirty="0">
                <a:latin typeface="Symbol"/>
                <a:cs typeface="Symbol"/>
              </a:rPr>
              <a:t></a:t>
            </a:r>
            <a:r>
              <a:rPr sz="3600" dirty="0">
                <a:latin typeface="Times New Roman"/>
                <a:cs typeface="Times New Roman"/>
              </a:rPr>
              <a:t>	</a:t>
            </a:r>
            <a:r>
              <a:rPr sz="4800" spc="-955" dirty="0">
                <a:latin typeface="Symbol"/>
                <a:cs typeface="Symbol"/>
              </a:rPr>
              <a:t></a:t>
            </a:r>
            <a:endParaRPr sz="4800" dirty="0">
              <a:latin typeface="Symbol"/>
              <a:cs typeface="Symbol"/>
            </a:endParaRPr>
          </a:p>
        </p:txBody>
      </p:sp>
      <p:sp>
        <p:nvSpPr>
          <p:cNvPr id="9" name="object 9"/>
          <p:cNvSpPr txBox="1"/>
          <p:nvPr/>
        </p:nvSpPr>
        <p:spPr>
          <a:xfrm>
            <a:off x="2598678" y="1636179"/>
            <a:ext cx="318770" cy="281940"/>
          </a:xfrm>
          <a:prstGeom prst="rect">
            <a:avLst/>
          </a:prstGeom>
        </p:spPr>
        <p:txBody>
          <a:bodyPr vert="horz" wrap="square" lIns="0" tIns="16510" rIns="0" bIns="0" rtlCol="0">
            <a:spAutoFit/>
          </a:bodyPr>
          <a:lstStyle/>
          <a:p>
            <a:pPr marL="12700">
              <a:lnSpc>
                <a:spcPct val="100000"/>
              </a:lnSpc>
              <a:spcBef>
                <a:spcPts val="130"/>
              </a:spcBef>
            </a:pPr>
            <a:r>
              <a:rPr sz="1600" i="1" spc="65" dirty="0">
                <a:latin typeface="Times New Roman"/>
                <a:cs typeface="Times New Roman"/>
              </a:rPr>
              <a:t>D</a:t>
            </a:r>
            <a:r>
              <a:rPr sz="1600" spc="-20" dirty="0">
                <a:latin typeface="Times New Roman"/>
                <a:cs typeface="Times New Roman"/>
              </a:rPr>
              <a:t>,</a:t>
            </a:r>
            <a:r>
              <a:rPr sz="1650" i="1" spc="-30" dirty="0">
                <a:latin typeface="Symbol"/>
                <a:cs typeface="Symbol"/>
              </a:rPr>
              <a:t></a:t>
            </a:r>
            <a:endParaRPr sz="1650" dirty="0">
              <a:latin typeface="Symbol"/>
              <a:cs typeface="Symbol"/>
            </a:endParaRPr>
          </a:p>
        </p:txBody>
      </p:sp>
      <p:sp>
        <p:nvSpPr>
          <p:cNvPr id="10" name="object 10"/>
          <p:cNvSpPr/>
          <p:nvPr/>
        </p:nvSpPr>
        <p:spPr>
          <a:xfrm>
            <a:off x="3113921" y="2297787"/>
            <a:ext cx="1225670" cy="720644"/>
          </a:xfrm>
          <a:custGeom>
            <a:avLst/>
            <a:gdLst/>
            <a:ahLst/>
            <a:cxnLst/>
            <a:rect l="l" t="t" r="r" b="b"/>
            <a:pathLst>
              <a:path w="1295400" h="830580">
                <a:moveTo>
                  <a:pt x="0" y="0"/>
                </a:moveTo>
                <a:lnTo>
                  <a:pt x="1295400" y="0"/>
                </a:lnTo>
                <a:lnTo>
                  <a:pt x="1295400" y="830262"/>
                </a:lnTo>
                <a:lnTo>
                  <a:pt x="0" y="830262"/>
                </a:lnTo>
                <a:lnTo>
                  <a:pt x="0" y="0"/>
                </a:lnTo>
                <a:close/>
              </a:path>
            </a:pathLst>
          </a:custGeom>
          <a:solidFill>
            <a:srgbClr val="D6D7FF"/>
          </a:solidFill>
        </p:spPr>
        <p:txBody>
          <a:bodyPr wrap="square" lIns="0" tIns="0" rIns="0" bIns="0" rtlCol="0"/>
          <a:lstStyle/>
          <a:p>
            <a:endParaRPr/>
          </a:p>
        </p:txBody>
      </p:sp>
      <p:sp>
        <p:nvSpPr>
          <p:cNvPr id="11" name="object 11"/>
          <p:cNvSpPr txBox="1"/>
          <p:nvPr/>
        </p:nvSpPr>
        <p:spPr>
          <a:xfrm>
            <a:off x="3132900" y="2314694"/>
            <a:ext cx="1093470" cy="746760"/>
          </a:xfrm>
          <a:prstGeom prst="rect">
            <a:avLst/>
          </a:prstGeom>
        </p:spPr>
        <p:txBody>
          <a:bodyPr vert="horz" wrap="square" lIns="0" tIns="33020" rIns="0" bIns="0" rtlCol="0">
            <a:spAutoFit/>
          </a:bodyPr>
          <a:lstStyle/>
          <a:p>
            <a:pPr marL="12700" marR="5080" indent="271145">
              <a:lnSpc>
                <a:spcPts val="2800"/>
              </a:lnSpc>
              <a:spcBef>
                <a:spcPts val="260"/>
              </a:spcBef>
            </a:pPr>
            <a:r>
              <a:rPr sz="2400" spc="-5" dirty="0">
                <a:latin typeface="Arial"/>
                <a:cs typeface="Arial"/>
              </a:rPr>
              <a:t>true  f</a:t>
            </a:r>
            <a:r>
              <a:rPr sz="2400" dirty="0">
                <a:latin typeface="Arial"/>
                <a:cs typeface="Arial"/>
              </a:rPr>
              <a:t>unc</a:t>
            </a:r>
            <a:r>
              <a:rPr sz="2400" spc="-5" dirty="0">
                <a:latin typeface="Arial"/>
                <a:cs typeface="Arial"/>
              </a:rPr>
              <a:t>t</a:t>
            </a:r>
            <a:r>
              <a:rPr sz="2400" dirty="0">
                <a:latin typeface="Arial"/>
                <a:cs typeface="Arial"/>
              </a:rPr>
              <a:t>ion</a:t>
            </a:r>
          </a:p>
        </p:txBody>
      </p:sp>
      <p:sp>
        <p:nvSpPr>
          <p:cNvPr id="12" name="object 12"/>
          <p:cNvSpPr/>
          <p:nvPr/>
        </p:nvSpPr>
        <p:spPr>
          <a:xfrm>
            <a:off x="3581400" y="1898649"/>
            <a:ext cx="210066" cy="356115"/>
          </a:xfrm>
          <a:custGeom>
            <a:avLst/>
            <a:gdLst/>
            <a:ahLst/>
            <a:cxnLst/>
            <a:rect l="l" t="t" r="r" b="b"/>
            <a:pathLst>
              <a:path w="443229" h="664844">
                <a:moveTo>
                  <a:pt x="443110" y="664665"/>
                </a:moveTo>
                <a:lnTo>
                  <a:pt x="0" y="0"/>
                </a:lnTo>
              </a:path>
            </a:pathLst>
          </a:custGeom>
          <a:ln w="9524">
            <a:solidFill>
              <a:srgbClr val="434DD6"/>
            </a:solidFill>
          </a:ln>
        </p:spPr>
        <p:txBody>
          <a:bodyPr wrap="square" lIns="0" tIns="0" rIns="0" bIns="0" rtlCol="0"/>
          <a:lstStyle/>
          <a:p>
            <a:endParaRPr/>
          </a:p>
        </p:txBody>
      </p:sp>
      <p:sp>
        <p:nvSpPr>
          <p:cNvPr id="14" name="object 14"/>
          <p:cNvSpPr txBox="1"/>
          <p:nvPr/>
        </p:nvSpPr>
        <p:spPr>
          <a:xfrm>
            <a:off x="864740" y="2195027"/>
            <a:ext cx="1828800" cy="830580"/>
          </a:xfrm>
          <a:prstGeom prst="rect">
            <a:avLst/>
          </a:prstGeom>
          <a:solidFill>
            <a:srgbClr val="D6D7FF"/>
          </a:solidFill>
        </p:spPr>
        <p:txBody>
          <a:bodyPr vert="horz" wrap="square" lIns="0" tIns="66040" rIns="0" bIns="0" rtlCol="0">
            <a:spAutoFit/>
          </a:bodyPr>
          <a:lstStyle/>
          <a:p>
            <a:pPr marL="552450" marR="107314" indent="-432434">
              <a:lnSpc>
                <a:spcPts val="2800"/>
              </a:lnSpc>
              <a:spcBef>
                <a:spcPts val="520"/>
              </a:spcBef>
            </a:pPr>
            <a:r>
              <a:rPr sz="2400" spc="-5" dirty="0">
                <a:latin typeface="Arial"/>
                <a:cs typeface="Arial"/>
              </a:rPr>
              <a:t>dataset</a:t>
            </a:r>
            <a:r>
              <a:rPr sz="2400" spc="-75" dirty="0">
                <a:latin typeface="Arial"/>
                <a:cs typeface="Arial"/>
              </a:rPr>
              <a:t> </a:t>
            </a:r>
            <a:r>
              <a:rPr sz="2400" dirty="0">
                <a:latin typeface="Arial"/>
                <a:cs typeface="Arial"/>
              </a:rPr>
              <a:t>and  noise</a:t>
            </a:r>
            <a:endParaRPr sz="2400">
              <a:latin typeface="Arial"/>
              <a:cs typeface="Arial"/>
            </a:endParaRPr>
          </a:p>
        </p:txBody>
      </p:sp>
      <p:sp>
        <p:nvSpPr>
          <p:cNvPr id="15" name="object 15"/>
          <p:cNvSpPr/>
          <p:nvPr/>
        </p:nvSpPr>
        <p:spPr>
          <a:xfrm>
            <a:off x="2420187" y="1918119"/>
            <a:ext cx="311453" cy="336645"/>
          </a:xfrm>
          <a:custGeom>
            <a:avLst/>
            <a:gdLst/>
            <a:ahLst/>
            <a:cxnLst/>
            <a:rect l="l" t="t" r="r" b="b"/>
            <a:pathLst>
              <a:path w="300355" h="511810">
                <a:moveTo>
                  <a:pt x="0" y="511487"/>
                </a:moveTo>
                <a:lnTo>
                  <a:pt x="299890" y="0"/>
                </a:lnTo>
              </a:path>
            </a:pathLst>
          </a:custGeom>
          <a:ln w="9524">
            <a:solidFill>
              <a:srgbClr val="434DD6"/>
            </a:solidFill>
          </a:ln>
        </p:spPr>
        <p:txBody>
          <a:bodyPr wrap="square" lIns="0" tIns="0" rIns="0" bIns="0" rtlCol="0"/>
          <a:lstStyle/>
          <a:p>
            <a:endParaRPr/>
          </a:p>
        </p:txBody>
      </p:sp>
      <p:sp>
        <p:nvSpPr>
          <p:cNvPr id="17" name="object 17"/>
          <p:cNvSpPr txBox="1"/>
          <p:nvPr/>
        </p:nvSpPr>
        <p:spPr>
          <a:xfrm>
            <a:off x="383540" y="2984500"/>
            <a:ext cx="6695440" cy="3313728"/>
          </a:xfrm>
          <a:prstGeom prst="rect">
            <a:avLst/>
          </a:prstGeom>
        </p:spPr>
        <p:txBody>
          <a:bodyPr vert="horz" wrap="square" lIns="0" tIns="185420" rIns="0" bIns="0" rtlCol="0">
            <a:spAutoFit/>
          </a:bodyPr>
          <a:lstStyle/>
          <a:p>
            <a:pPr marL="12700">
              <a:lnSpc>
                <a:spcPct val="100000"/>
              </a:lnSpc>
              <a:spcBef>
                <a:spcPts val="1460"/>
              </a:spcBef>
            </a:pPr>
            <a:r>
              <a:rPr sz="2400" spc="-5" dirty="0">
                <a:latin typeface="Arial"/>
                <a:cs typeface="Arial"/>
              </a:rPr>
              <a:t>Fix test </a:t>
            </a:r>
            <a:r>
              <a:rPr sz="2400" dirty="0">
                <a:latin typeface="Arial"/>
                <a:cs typeface="Arial"/>
              </a:rPr>
              <a:t>case </a:t>
            </a:r>
            <a:r>
              <a:rPr sz="2400" i="1" dirty="0">
                <a:latin typeface="Arial"/>
                <a:cs typeface="Arial"/>
              </a:rPr>
              <a:t>x, </a:t>
            </a:r>
            <a:r>
              <a:rPr sz="2400" spc="-5" dirty="0">
                <a:latin typeface="Arial"/>
                <a:cs typeface="Arial"/>
              </a:rPr>
              <a:t>then </a:t>
            </a:r>
            <a:r>
              <a:rPr sz="2400" dirty="0">
                <a:latin typeface="Arial"/>
                <a:cs typeface="Arial"/>
              </a:rPr>
              <a:t>do </a:t>
            </a:r>
            <a:r>
              <a:rPr sz="2400" spc="-5" dirty="0">
                <a:latin typeface="Arial"/>
                <a:cs typeface="Arial"/>
              </a:rPr>
              <a:t>this</a:t>
            </a:r>
            <a:r>
              <a:rPr sz="2400" dirty="0">
                <a:latin typeface="Arial"/>
                <a:cs typeface="Arial"/>
              </a:rPr>
              <a:t> </a:t>
            </a:r>
            <a:r>
              <a:rPr sz="2400" spc="-5" dirty="0">
                <a:latin typeface="Arial"/>
                <a:cs typeface="Arial"/>
              </a:rPr>
              <a:t>experiment:</a:t>
            </a:r>
            <a:endParaRPr sz="2400" dirty="0">
              <a:latin typeface="Arial"/>
              <a:cs typeface="Arial"/>
            </a:endParaRPr>
          </a:p>
          <a:p>
            <a:pPr marL="351155" indent="-338455">
              <a:lnSpc>
                <a:spcPct val="100000"/>
              </a:lnSpc>
              <a:spcBef>
                <a:spcPts val="1360"/>
              </a:spcBef>
              <a:buAutoNum type="arabicPeriod"/>
              <a:tabLst>
                <a:tab pos="351790" algn="l"/>
              </a:tabLst>
            </a:pPr>
            <a:r>
              <a:rPr sz="2400" dirty="0">
                <a:latin typeface="Arial"/>
                <a:cs typeface="Arial"/>
              </a:rPr>
              <a:t>Draw size </a:t>
            </a:r>
            <a:r>
              <a:rPr sz="2400" i="1" dirty="0">
                <a:latin typeface="Arial"/>
                <a:cs typeface="Arial"/>
              </a:rPr>
              <a:t>n </a:t>
            </a:r>
            <a:r>
              <a:rPr sz="2400" dirty="0">
                <a:latin typeface="Arial"/>
                <a:cs typeface="Arial"/>
              </a:rPr>
              <a:t>sample</a:t>
            </a:r>
            <a:r>
              <a:rPr sz="2400" spc="-15" dirty="0">
                <a:latin typeface="Arial"/>
                <a:cs typeface="Arial"/>
              </a:rPr>
              <a:t> </a:t>
            </a:r>
            <a:r>
              <a:rPr sz="2400" spc="-5" dirty="0">
                <a:latin typeface="Arial"/>
                <a:cs typeface="Arial"/>
              </a:rPr>
              <a:t>D</a:t>
            </a:r>
            <a:r>
              <a:rPr sz="2000" spc="-5" dirty="0">
                <a:latin typeface="Arial"/>
                <a:cs typeface="Arial"/>
              </a:rPr>
              <a:t>=</a:t>
            </a:r>
            <a:r>
              <a:rPr sz="2400" spc="-5" dirty="0">
                <a:latin typeface="Arial"/>
                <a:cs typeface="Arial"/>
              </a:rPr>
              <a:t>(</a:t>
            </a:r>
            <a:r>
              <a:rPr sz="2400" i="1" spc="-5" dirty="0">
                <a:latin typeface="Arial"/>
                <a:cs typeface="Arial"/>
              </a:rPr>
              <a:t>x</a:t>
            </a:r>
            <a:r>
              <a:rPr sz="2400" i="1" spc="-7" baseline="-20833" dirty="0">
                <a:latin typeface="Arial"/>
                <a:cs typeface="Arial"/>
              </a:rPr>
              <a:t>1</a:t>
            </a:r>
            <a:r>
              <a:rPr sz="2400" i="1" spc="-5" dirty="0">
                <a:latin typeface="Arial"/>
                <a:cs typeface="Arial"/>
              </a:rPr>
              <a:t>,y</a:t>
            </a:r>
            <a:r>
              <a:rPr sz="2400" i="1" spc="-7" baseline="-20833" dirty="0">
                <a:latin typeface="Arial"/>
                <a:cs typeface="Arial"/>
              </a:rPr>
              <a:t>1</a:t>
            </a:r>
            <a:r>
              <a:rPr sz="2400" i="1" spc="-5" dirty="0">
                <a:latin typeface="Arial"/>
                <a:cs typeface="Arial"/>
              </a:rPr>
              <a:t>),….(x</a:t>
            </a:r>
            <a:r>
              <a:rPr sz="2400" i="1" spc="-7" baseline="-20833" dirty="0">
                <a:latin typeface="Arial"/>
                <a:cs typeface="Arial"/>
              </a:rPr>
              <a:t>n</a:t>
            </a:r>
            <a:r>
              <a:rPr sz="2400" i="1" spc="-5" dirty="0">
                <a:latin typeface="Arial"/>
                <a:cs typeface="Arial"/>
              </a:rPr>
              <a:t>,y</a:t>
            </a:r>
            <a:r>
              <a:rPr sz="2400" i="1" spc="-7" baseline="-20833" dirty="0">
                <a:latin typeface="Arial"/>
                <a:cs typeface="Arial"/>
              </a:rPr>
              <a:t>n</a:t>
            </a:r>
            <a:r>
              <a:rPr sz="2400" i="1" spc="-5" dirty="0">
                <a:latin typeface="Arial"/>
                <a:cs typeface="Arial"/>
              </a:rPr>
              <a:t>)</a:t>
            </a:r>
            <a:endParaRPr sz="2400" dirty="0">
              <a:latin typeface="Arial"/>
              <a:cs typeface="Arial"/>
            </a:endParaRPr>
          </a:p>
          <a:p>
            <a:pPr marL="351155" indent="-338455">
              <a:lnSpc>
                <a:spcPct val="100000"/>
              </a:lnSpc>
              <a:spcBef>
                <a:spcPts val="1520"/>
              </a:spcBef>
              <a:buAutoNum type="arabicPeriod"/>
              <a:tabLst>
                <a:tab pos="351790" algn="l"/>
              </a:tabLst>
            </a:pPr>
            <a:r>
              <a:rPr sz="2400" spc="-20" dirty="0">
                <a:latin typeface="Arial"/>
                <a:cs typeface="Arial"/>
              </a:rPr>
              <a:t>Train </a:t>
            </a:r>
            <a:r>
              <a:rPr sz="2400" dirty="0">
                <a:latin typeface="Arial"/>
                <a:cs typeface="Arial"/>
              </a:rPr>
              <a:t>linear regressor </a:t>
            </a:r>
            <a:r>
              <a:rPr sz="2400" i="1" dirty="0">
                <a:latin typeface="Arial"/>
                <a:cs typeface="Arial"/>
              </a:rPr>
              <a:t>h</a:t>
            </a:r>
            <a:r>
              <a:rPr sz="2400" i="1" baseline="-20833" dirty="0">
                <a:latin typeface="Arial"/>
                <a:cs typeface="Arial"/>
              </a:rPr>
              <a:t>D </a:t>
            </a:r>
            <a:r>
              <a:rPr sz="2400" i="1" dirty="0">
                <a:latin typeface="Arial"/>
                <a:cs typeface="Arial"/>
              </a:rPr>
              <a:t>using</a:t>
            </a:r>
            <a:r>
              <a:rPr sz="2400" i="1" spc="-15" dirty="0">
                <a:latin typeface="Arial"/>
                <a:cs typeface="Arial"/>
              </a:rPr>
              <a:t> </a:t>
            </a:r>
            <a:r>
              <a:rPr sz="2400" dirty="0">
                <a:latin typeface="Arial"/>
                <a:cs typeface="Arial"/>
              </a:rPr>
              <a:t>D</a:t>
            </a:r>
          </a:p>
          <a:p>
            <a:pPr marL="351155" indent="-338455">
              <a:lnSpc>
                <a:spcPct val="100000"/>
              </a:lnSpc>
              <a:spcBef>
                <a:spcPts val="1420"/>
              </a:spcBef>
              <a:buAutoNum type="arabicPeriod"/>
              <a:tabLst>
                <a:tab pos="351790" algn="l"/>
              </a:tabLst>
            </a:pPr>
            <a:r>
              <a:rPr sz="2400" dirty="0">
                <a:latin typeface="Arial"/>
                <a:cs typeface="Arial"/>
              </a:rPr>
              <a:t>Draw one </a:t>
            </a:r>
            <a:r>
              <a:rPr sz="2400" spc="-5" dirty="0">
                <a:latin typeface="Arial"/>
                <a:cs typeface="Arial"/>
              </a:rPr>
              <a:t>test </a:t>
            </a:r>
            <a:r>
              <a:rPr sz="2400" dirty="0">
                <a:latin typeface="Arial"/>
                <a:cs typeface="Arial"/>
              </a:rPr>
              <a:t>example </a:t>
            </a:r>
            <a:r>
              <a:rPr sz="2400" i="1" dirty="0">
                <a:latin typeface="Arial"/>
                <a:cs typeface="Arial"/>
              </a:rPr>
              <a:t>(x,</a:t>
            </a:r>
            <a:r>
              <a:rPr sz="2400" i="1" spc="-25" dirty="0">
                <a:latin typeface="Arial"/>
                <a:cs typeface="Arial"/>
              </a:rPr>
              <a:t> </a:t>
            </a:r>
            <a:r>
              <a:rPr sz="2400" i="1" spc="-5" dirty="0">
                <a:latin typeface="Arial"/>
                <a:cs typeface="Arial"/>
              </a:rPr>
              <a:t>f(x)+ε)</a:t>
            </a:r>
            <a:endParaRPr sz="2400" dirty="0">
              <a:latin typeface="Arial"/>
              <a:cs typeface="Arial"/>
            </a:endParaRPr>
          </a:p>
          <a:p>
            <a:pPr marL="351155" indent="-338455">
              <a:lnSpc>
                <a:spcPct val="100000"/>
              </a:lnSpc>
              <a:spcBef>
                <a:spcPts val="1420"/>
              </a:spcBef>
              <a:buAutoNum type="arabicPeriod"/>
              <a:tabLst>
                <a:tab pos="351790" algn="l"/>
              </a:tabLst>
            </a:pPr>
            <a:r>
              <a:rPr sz="2400" dirty="0">
                <a:latin typeface="Arial"/>
                <a:cs typeface="Arial"/>
              </a:rPr>
              <a:t>Measure squared error of </a:t>
            </a:r>
            <a:r>
              <a:rPr sz="2400" i="1" dirty="0">
                <a:latin typeface="Arial"/>
                <a:cs typeface="Arial"/>
              </a:rPr>
              <a:t>h</a:t>
            </a:r>
            <a:r>
              <a:rPr sz="2400" i="1" baseline="-20833" dirty="0">
                <a:latin typeface="Arial"/>
                <a:cs typeface="Arial"/>
              </a:rPr>
              <a:t>D </a:t>
            </a:r>
            <a:r>
              <a:rPr sz="2400" dirty="0">
                <a:latin typeface="Arial"/>
                <a:cs typeface="Arial"/>
              </a:rPr>
              <a:t>on </a:t>
            </a:r>
            <a:r>
              <a:rPr sz="2400" spc="-5" dirty="0">
                <a:latin typeface="Arial"/>
                <a:cs typeface="Arial"/>
              </a:rPr>
              <a:t>that </a:t>
            </a:r>
            <a:r>
              <a:rPr sz="2400" dirty="0">
                <a:latin typeface="Arial"/>
                <a:cs typeface="Arial"/>
              </a:rPr>
              <a:t>example</a:t>
            </a:r>
            <a:r>
              <a:rPr sz="2400" spc="-95" dirty="0">
                <a:latin typeface="Arial"/>
                <a:cs typeface="Arial"/>
              </a:rPr>
              <a:t> </a:t>
            </a:r>
            <a:r>
              <a:rPr sz="2400" i="1" dirty="0" smtClean="0">
                <a:latin typeface="Arial"/>
                <a:cs typeface="Arial"/>
              </a:rPr>
              <a:t>x</a:t>
            </a:r>
            <a:endParaRPr lang="en-IN" sz="2400" dirty="0">
              <a:latin typeface="Arial"/>
              <a:cs typeface="Arial"/>
            </a:endParaRPr>
          </a:p>
          <a:p>
            <a:pPr marL="351155" indent="-338455">
              <a:lnSpc>
                <a:spcPct val="100000"/>
              </a:lnSpc>
              <a:spcBef>
                <a:spcPts val="1420"/>
              </a:spcBef>
              <a:buAutoNum type="arabicPeriod"/>
              <a:tabLst>
                <a:tab pos="351790" algn="l"/>
              </a:tabLst>
            </a:pPr>
            <a:r>
              <a:rPr sz="2400" spc="105" dirty="0" smtClean="0">
                <a:latin typeface="Arial"/>
                <a:cs typeface="Arial"/>
              </a:rPr>
              <a:t>What’s </a:t>
            </a:r>
            <a:r>
              <a:rPr sz="2400" spc="-5" dirty="0">
                <a:latin typeface="Arial"/>
                <a:cs typeface="Arial"/>
              </a:rPr>
              <a:t>the expected</a:t>
            </a:r>
            <a:r>
              <a:rPr sz="2400" spc="-110" dirty="0">
                <a:latin typeface="Arial"/>
                <a:cs typeface="Arial"/>
              </a:rPr>
              <a:t> </a:t>
            </a:r>
            <a:r>
              <a:rPr sz="2400" dirty="0" smtClean="0">
                <a:latin typeface="Arial"/>
                <a:cs typeface="Arial"/>
              </a:rPr>
              <a:t>error</a:t>
            </a:r>
            <a:r>
              <a:rPr lang="en-IN" sz="2400" dirty="0">
                <a:latin typeface="Arial"/>
                <a:cs typeface="Arial"/>
              </a:rPr>
              <a:t>?</a:t>
            </a:r>
            <a:endParaRPr sz="2400" dirty="0">
              <a:latin typeface="Arial"/>
              <a:cs typeface="Arial"/>
            </a:endParaRPr>
          </a:p>
        </p:txBody>
      </p:sp>
      <p:sp>
        <p:nvSpPr>
          <p:cNvPr id="18" name="object 18"/>
          <p:cNvSpPr/>
          <p:nvPr/>
        </p:nvSpPr>
        <p:spPr>
          <a:xfrm>
            <a:off x="4495800" y="2590800"/>
            <a:ext cx="990600" cy="462280"/>
          </a:xfrm>
          <a:custGeom>
            <a:avLst/>
            <a:gdLst/>
            <a:ahLst/>
            <a:cxnLst/>
            <a:rect l="l" t="t" r="r" b="b"/>
            <a:pathLst>
              <a:path w="990600" h="462280">
                <a:moveTo>
                  <a:pt x="0" y="0"/>
                </a:moveTo>
                <a:lnTo>
                  <a:pt x="990600" y="0"/>
                </a:lnTo>
                <a:lnTo>
                  <a:pt x="990600" y="461962"/>
                </a:lnTo>
                <a:lnTo>
                  <a:pt x="0" y="461962"/>
                </a:lnTo>
                <a:lnTo>
                  <a:pt x="0" y="0"/>
                </a:lnTo>
                <a:close/>
              </a:path>
            </a:pathLst>
          </a:custGeom>
          <a:solidFill>
            <a:srgbClr val="D6D7FF"/>
          </a:solidFill>
        </p:spPr>
        <p:txBody>
          <a:bodyPr wrap="square" lIns="0" tIns="0" rIns="0" bIns="0" rtlCol="0"/>
          <a:lstStyle/>
          <a:p>
            <a:endParaRPr/>
          </a:p>
        </p:txBody>
      </p:sp>
      <p:sp>
        <p:nvSpPr>
          <p:cNvPr id="19" name="object 19"/>
          <p:cNvSpPr txBox="1"/>
          <p:nvPr/>
        </p:nvSpPr>
        <p:spPr>
          <a:xfrm>
            <a:off x="4509278" y="2622452"/>
            <a:ext cx="990600" cy="391160"/>
          </a:xfrm>
          <a:prstGeom prst="rect">
            <a:avLst/>
          </a:prstGeom>
        </p:spPr>
        <p:txBody>
          <a:bodyPr vert="horz" wrap="square" lIns="0" tIns="12700" rIns="0" bIns="0" rtlCol="0">
            <a:spAutoFit/>
          </a:bodyPr>
          <a:lstStyle/>
          <a:p>
            <a:pPr marL="133350">
              <a:lnSpc>
                <a:spcPct val="100000"/>
              </a:lnSpc>
              <a:spcBef>
                <a:spcPts val="100"/>
              </a:spcBef>
            </a:pPr>
            <a:r>
              <a:rPr sz="2400" dirty="0">
                <a:latin typeface="Arial"/>
                <a:cs typeface="Arial"/>
              </a:rPr>
              <a:t>noise</a:t>
            </a:r>
          </a:p>
        </p:txBody>
      </p:sp>
      <p:sp>
        <p:nvSpPr>
          <p:cNvPr id="20" name="object 20"/>
          <p:cNvSpPr/>
          <p:nvPr/>
        </p:nvSpPr>
        <p:spPr>
          <a:xfrm>
            <a:off x="4264470" y="1824035"/>
            <a:ext cx="707064" cy="746445"/>
          </a:xfrm>
          <a:custGeom>
            <a:avLst/>
            <a:gdLst/>
            <a:ahLst/>
            <a:cxnLst/>
            <a:rect l="l" t="t" r="r" b="b"/>
            <a:pathLst>
              <a:path w="598804" h="1196975">
                <a:moveTo>
                  <a:pt x="598240" y="1196479"/>
                </a:moveTo>
                <a:lnTo>
                  <a:pt x="0" y="0"/>
                </a:lnTo>
              </a:path>
            </a:pathLst>
          </a:custGeom>
          <a:ln w="9524">
            <a:solidFill>
              <a:srgbClr val="434DD6"/>
            </a:solidFill>
          </a:ln>
        </p:spPr>
        <p:txBody>
          <a:bodyPr wrap="square" lIns="0" tIns="0" rIns="0" bIns="0" rtlCol="0"/>
          <a:lstStyle/>
          <a:p>
            <a:endParaRPr/>
          </a:p>
        </p:txBody>
      </p:sp>
    </p:spTree>
    <p:extLst>
      <p:ext uri="{BB962C8B-B14F-4D97-AF65-F5344CB8AC3E}">
        <p14:creationId xmlns:p14="http://schemas.microsoft.com/office/powerpoint/2010/main" val="448642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92"/>
          <p:cNvSpPr txBox="1">
            <a:spLocks noGrp="1"/>
          </p:cNvSpPr>
          <p:nvPr>
            <p:ph type="title"/>
          </p:nvPr>
        </p:nvSpPr>
        <p:spPr>
          <a:xfrm>
            <a:off x="1971" y="638858"/>
            <a:ext cx="59412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dirty="0"/>
              <a:t>Designing a Learning System</a:t>
            </a:r>
            <a:endParaRPr sz="3600" dirty="0"/>
          </a:p>
        </p:txBody>
      </p:sp>
      <p:sp>
        <p:nvSpPr>
          <p:cNvPr id="1169" name="Google Shape;1169;p92"/>
          <p:cNvSpPr txBox="1"/>
          <p:nvPr/>
        </p:nvSpPr>
        <p:spPr>
          <a:xfrm>
            <a:off x="764550" y="1303025"/>
            <a:ext cx="7919100" cy="2445900"/>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SzPts val="2800"/>
              <a:buFont typeface="Arial"/>
              <a:buChar char="•"/>
            </a:pPr>
            <a:r>
              <a:rPr lang="en-US" sz="2800" dirty="0">
                <a:latin typeface="Trebuchet MS"/>
                <a:ea typeface="Trebuchet MS"/>
                <a:cs typeface="Trebuchet MS"/>
                <a:sym typeface="Trebuchet MS"/>
              </a:rPr>
              <a:t>Choose the training </a:t>
            </a:r>
            <a:r>
              <a:rPr lang="en-US" sz="2800" dirty="0" smtClean="0">
                <a:latin typeface="Trebuchet MS"/>
                <a:ea typeface="Trebuchet MS"/>
                <a:cs typeface="Trebuchet MS"/>
                <a:sym typeface="Trebuchet MS"/>
              </a:rPr>
              <a:t>experience(data)</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Choose exactly what is to be learned</a:t>
            </a:r>
            <a:endParaRPr sz="2800" dirty="0">
              <a:latin typeface="Trebuchet MS"/>
              <a:ea typeface="Trebuchet MS"/>
              <a:cs typeface="Trebuchet MS"/>
              <a:sym typeface="Trebuchet MS"/>
            </a:endParaRPr>
          </a:p>
          <a:p>
            <a:pPr marL="469900" marR="0" lvl="0" indent="0" algn="l" rtl="0">
              <a:lnSpc>
                <a:spcPct val="118333"/>
              </a:lnSpc>
              <a:spcBef>
                <a:spcPts val="40"/>
              </a:spcBef>
              <a:spcAft>
                <a:spcPts val="0"/>
              </a:spcAft>
              <a:buNone/>
            </a:pPr>
            <a:r>
              <a:rPr lang="en-US" sz="2400" dirty="0">
                <a:latin typeface="Arial"/>
                <a:ea typeface="Arial"/>
                <a:cs typeface="Arial"/>
                <a:sym typeface="Arial"/>
              </a:rPr>
              <a:t>– </a:t>
            </a:r>
            <a:r>
              <a:rPr lang="en-US" sz="2400" dirty="0">
                <a:latin typeface="Trebuchet MS"/>
                <a:ea typeface="Trebuchet MS"/>
                <a:cs typeface="Trebuchet MS"/>
                <a:sym typeface="Trebuchet MS"/>
              </a:rPr>
              <a:t>i.e. the </a:t>
            </a:r>
            <a:r>
              <a:rPr lang="en-US" sz="2400" b="1" i="1" dirty="0">
                <a:solidFill>
                  <a:srgbClr val="FF0000"/>
                </a:solidFill>
                <a:latin typeface="Trebuchet MS"/>
                <a:ea typeface="Trebuchet MS"/>
                <a:cs typeface="Trebuchet MS"/>
                <a:sym typeface="Trebuchet MS"/>
              </a:rPr>
              <a:t>target function</a:t>
            </a:r>
            <a:endParaRPr sz="2400" dirty="0">
              <a:latin typeface="Trebuchet MS"/>
              <a:ea typeface="Trebuchet MS"/>
              <a:cs typeface="Trebuchet MS"/>
              <a:sym typeface="Trebuchet MS"/>
            </a:endParaRPr>
          </a:p>
          <a:p>
            <a:pPr marL="355600" marR="0" lvl="0" indent="-342900" algn="l" rtl="0">
              <a:lnSpc>
                <a:spcPct val="118571"/>
              </a:lnSpc>
              <a:spcBef>
                <a:spcPts val="0"/>
              </a:spcBef>
              <a:spcAft>
                <a:spcPts val="0"/>
              </a:spcAft>
              <a:buSzPts val="2800"/>
              <a:buFont typeface="Arial"/>
              <a:buChar char="•"/>
            </a:pPr>
            <a:r>
              <a:rPr lang="en-US" sz="2800" dirty="0">
                <a:latin typeface="Trebuchet MS"/>
                <a:ea typeface="Trebuchet MS"/>
                <a:cs typeface="Trebuchet MS"/>
                <a:sym typeface="Trebuchet MS"/>
              </a:rPr>
              <a:t>Choose how to represent the target function</a:t>
            </a:r>
            <a:endParaRPr sz="2800" dirty="0">
              <a:latin typeface="Trebuchet MS"/>
              <a:ea typeface="Trebuchet MS"/>
              <a:cs typeface="Trebuchet MS"/>
              <a:sym typeface="Trebuchet MS"/>
            </a:endParaRPr>
          </a:p>
          <a:p>
            <a:pPr marL="355600" marR="5080" lvl="0" indent="-342900" algn="l" rtl="0">
              <a:lnSpc>
                <a:spcPct val="96428"/>
              </a:lnSpc>
              <a:spcBef>
                <a:spcPts val="680"/>
              </a:spcBef>
              <a:spcAft>
                <a:spcPts val="0"/>
              </a:spcAft>
              <a:buSzPts val="2800"/>
              <a:buFont typeface="Arial"/>
              <a:buChar char="•"/>
            </a:pPr>
            <a:r>
              <a:rPr lang="en-US" sz="2800" dirty="0">
                <a:latin typeface="Trebuchet MS"/>
                <a:ea typeface="Trebuchet MS"/>
                <a:cs typeface="Trebuchet MS"/>
                <a:sym typeface="Trebuchet MS"/>
              </a:rPr>
              <a:t>Choose a learning algorithm to infer the target function from the experience</a:t>
            </a:r>
            <a:endParaRPr sz="2800" dirty="0">
              <a:latin typeface="Trebuchet MS"/>
              <a:ea typeface="Trebuchet MS"/>
              <a:cs typeface="Trebuchet MS"/>
              <a:sym typeface="Trebuchet MS"/>
            </a:endParaRPr>
          </a:p>
        </p:txBody>
      </p:sp>
      <p:sp>
        <p:nvSpPr>
          <p:cNvPr id="1170" name="Google Shape;1170;p92"/>
          <p:cNvSpPr/>
          <p:nvPr/>
        </p:nvSpPr>
        <p:spPr>
          <a:xfrm>
            <a:off x="1680951" y="4812992"/>
            <a:ext cx="2165350" cy="967105"/>
          </a:xfrm>
          <a:custGeom>
            <a:avLst/>
            <a:gdLst/>
            <a:ahLst/>
            <a:cxnLst/>
            <a:rect l="l" t="t" r="r" b="b"/>
            <a:pathLst>
              <a:path w="2165350" h="967104" extrusionOk="0">
                <a:moveTo>
                  <a:pt x="1082675" y="0"/>
                </a:moveTo>
                <a:lnTo>
                  <a:pt x="1016721" y="882"/>
                </a:lnTo>
                <a:lnTo>
                  <a:pt x="951813" y="3495"/>
                </a:lnTo>
                <a:lnTo>
                  <a:pt x="888063" y="7788"/>
                </a:lnTo>
                <a:lnTo>
                  <a:pt x="825585" y="13710"/>
                </a:lnTo>
                <a:lnTo>
                  <a:pt x="764491" y="21212"/>
                </a:lnTo>
                <a:lnTo>
                  <a:pt x="704896" y="30242"/>
                </a:lnTo>
                <a:lnTo>
                  <a:pt x="646911" y="40749"/>
                </a:lnTo>
                <a:lnTo>
                  <a:pt x="590651" y="52684"/>
                </a:lnTo>
                <a:lnTo>
                  <a:pt x="536229" y="65996"/>
                </a:lnTo>
                <a:lnTo>
                  <a:pt x="483758" y="80634"/>
                </a:lnTo>
                <a:lnTo>
                  <a:pt x="433351" y="96548"/>
                </a:lnTo>
                <a:lnTo>
                  <a:pt x="385122" y="113686"/>
                </a:lnTo>
                <a:lnTo>
                  <a:pt x="339184" y="132000"/>
                </a:lnTo>
                <a:lnTo>
                  <a:pt x="295649" y="151437"/>
                </a:lnTo>
                <a:lnTo>
                  <a:pt x="254632" y="171947"/>
                </a:lnTo>
                <a:lnTo>
                  <a:pt x="216246" y="193480"/>
                </a:lnTo>
                <a:lnTo>
                  <a:pt x="180603" y="215985"/>
                </a:lnTo>
                <a:lnTo>
                  <a:pt x="147817" y="239412"/>
                </a:lnTo>
                <a:lnTo>
                  <a:pt x="118002" y="263710"/>
                </a:lnTo>
                <a:lnTo>
                  <a:pt x="67735" y="314718"/>
                </a:lnTo>
                <a:lnTo>
                  <a:pt x="30708" y="368603"/>
                </a:lnTo>
                <a:lnTo>
                  <a:pt x="7828" y="424960"/>
                </a:lnTo>
                <a:lnTo>
                  <a:pt x="0" y="483387"/>
                </a:lnTo>
                <a:lnTo>
                  <a:pt x="1975" y="512835"/>
                </a:lnTo>
                <a:lnTo>
                  <a:pt x="17443" y="570280"/>
                </a:lnTo>
                <a:lnTo>
                  <a:pt x="47510" y="625453"/>
                </a:lnTo>
                <a:lnTo>
                  <a:pt x="91270" y="677952"/>
                </a:lnTo>
                <a:lnTo>
                  <a:pt x="147817" y="727370"/>
                </a:lnTo>
                <a:lnTo>
                  <a:pt x="180603" y="750797"/>
                </a:lnTo>
                <a:lnTo>
                  <a:pt x="216246" y="773303"/>
                </a:lnTo>
                <a:lnTo>
                  <a:pt x="254632" y="794837"/>
                </a:lnTo>
                <a:lnTo>
                  <a:pt x="295649" y="815348"/>
                </a:lnTo>
                <a:lnTo>
                  <a:pt x="339184" y="834785"/>
                </a:lnTo>
                <a:lnTo>
                  <a:pt x="385122" y="853099"/>
                </a:lnTo>
                <a:lnTo>
                  <a:pt x="433351" y="870237"/>
                </a:lnTo>
                <a:lnTo>
                  <a:pt x="483758" y="886151"/>
                </a:lnTo>
                <a:lnTo>
                  <a:pt x="536229" y="900790"/>
                </a:lnTo>
                <a:lnTo>
                  <a:pt x="590651" y="914102"/>
                </a:lnTo>
                <a:lnTo>
                  <a:pt x="646911" y="926037"/>
                </a:lnTo>
                <a:lnTo>
                  <a:pt x="704896" y="936545"/>
                </a:lnTo>
                <a:lnTo>
                  <a:pt x="764491" y="945575"/>
                </a:lnTo>
                <a:lnTo>
                  <a:pt x="825585" y="953076"/>
                </a:lnTo>
                <a:lnTo>
                  <a:pt x="888063" y="958999"/>
                </a:lnTo>
                <a:lnTo>
                  <a:pt x="951813" y="963292"/>
                </a:lnTo>
                <a:lnTo>
                  <a:pt x="1016721" y="965905"/>
                </a:lnTo>
                <a:lnTo>
                  <a:pt x="1082675" y="966787"/>
                </a:lnTo>
                <a:lnTo>
                  <a:pt x="1148628" y="965905"/>
                </a:lnTo>
                <a:lnTo>
                  <a:pt x="1213536" y="963292"/>
                </a:lnTo>
                <a:lnTo>
                  <a:pt x="1277286" y="958999"/>
                </a:lnTo>
                <a:lnTo>
                  <a:pt x="1339764" y="953076"/>
                </a:lnTo>
                <a:lnTo>
                  <a:pt x="1400858" y="945575"/>
                </a:lnTo>
                <a:lnTo>
                  <a:pt x="1460453" y="936545"/>
                </a:lnTo>
                <a:lnTo>
                  <a:pt x="1518438" y="926037"/>
                </a:lnTo>
                <a:lnTo>
                  <a:pt x="1574698" y="914102"/>
                </a:lnTo>
                <a:lnTo>
                  <a:pt x="1629120" y="900790"/>
                </a:lnTo>
                <a:lnTo>
                  <a:pt x="1681591" y="886151"/>
                </a:lnTo>
                <a:lnTo>
                  <a:pt x="1731998" y="870237"/>
                </a:lnTo>
                <a:lnTo>
                  <a:pt x="1780227" y="853099"/>
                </a:lnTo>
                <a:lnTo>
                  <a:pt x="1826165" y="834785"/>
                </a:lnTo>
                <a:lnTo>
                  <a:pt x="1869700" y="815348"/>
                </a:lnTo>
                <a:lnTo>
                  <a:pt x="1910717" y="794837"/>
                </a:lnTo>
                <a:lnTo>
                  <a:pt x="1949103" y="773303"/>
                </a:lnTo>
                <a:lnTo>
                  <a:pt x="1984746" y="750797"/>
                </a:lnTo>
                <a:lnTo>
                  <a:pt x="2017532" y="727370"/>
                </a:lnTo>
                <a:lnTo>
                  <a:pt x="2047347" y="703071"/>
                </a:lnTo>
                <a:lnTo>
                  <a:pt x="2097614" y="652062"/>
                </a:lnTo>
                <a:lnTo>
                  <a:pt x="2134641" y="598176"/>
                </a:lnTo>
                <a:lnTo>
                  <a:pt x="2157521" y="541816"/>
                </a:lnTo>
                <a:lnTo>
                  <a:pt x="2165350" y="483387"/>
                </a:lnTo>
                <a:lnTo>
                  <a:pt x="2163374" y="453940"/>
                </a:lnTo>
                <a:lnTo>
                  <a:pt x="2147906" y="396498"/>
                </a:lnTo>
                <a:lnTo>
                  <a:pt x="2117839" y="341326"/>
                </a:lnTo>
                <a:lnTo>
                  <a:pt x="2074079" y="288829"/>
                </a:lnTo>
                <a:lnTo>
                  <a:pt x="2017532" y="239412"/>
                </a:lnTo>
                <a:lnTo>
                  <a:pt x="1984746" y="215985"/>
                </a:lnTo>
                <a:lnTo>
                  <a:pt x="1949103" y="193480"/>
                </a:lnTo>
                <a:lnTo>
                  <a:pt x="1910717" y="171947"/>
                </a:lnTo>
                <a:lnTo>
                  <a:pt x="1869700" y="151437"/>
                </a:lnTo>
                <a:lnTo>
                  <a:pt x="1826165" y="132000"/>
                </a:lnTo>
                <a:lnTo>
                  <a:pt x="1780227" y="113686"/>
                </a:lnTo>
                <a:lnTo>
                  <a:pt x="1731998" y="96548"/>
                </a:lnTo>
                <a:lnTo>
                  <a:pt x="1681591" y="80634"/>
                </a:lnTo>
                <a:lnTo>
                  <a:pt x="1629120" y="65996"/>
                </a:lnTo>
                <a:lnTo>
                  <a:pt x="1574698" y="52684"/>
                </a:lnTo>
                <a:lnTo>
                  <a:pt x="1518438" y="40749"/>
                </a:lnTo>
                <a:lnTo>
                  <a:pt x="1460453" y="30242"/>
                </a:lnTo>
                <a:lnTo>
                  <a:pt x="1400858" y="21212"/>
                </a:lnTo>
                <a:lnTo>
                  <a:pt x="1339764" y="13710"/>
                </a:lnTo>
                <a:lnTo>
                  <a:pt x="1277286" y="7788"/>
                </a:lnTo>
                <a:lnTo>
                  <a:pt x="1213536" y="3495"/>
                </a:lnTo>
                <a:lnTo>
                  <a:pt x="1148628" y="882"/>
                </a:lnTo>
                <a:lnTo>
                  <a:pt x="1082675"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1" name="Google Shape;1171;p92"/>
          <p:cNvSpPr/>
          <p:nvPr/>
        </p:nvSpPr>
        <p:spPr>
          <a:xfrm>
            <a:off x="1646237" y="4838700"/>
            <a:ext cx="2165350" cy="967105"/>
          </a:xfrm>
          <a:custGeom>
            <a:avLst/>
            <a:gdLst/>
            <a:ahLst/>
            <a:cxnLst/>
            <a:rect l="l" t="t" r="r" b="b"/>
            <a:pathLst>
              <a:path w="2165350" h="967104" extrusionOk="0">
                <a:moveTo>
                  <a:pt x="0" y="483394"/>
                </a:moveTo>
                <a:lnTo>
                  <a:pt x="7828" y="424966"/>
                </a:lnTo>
                <a:lnTo>
                  <a:pt x="30708" y="368608"/>
                </a:lnTo>
                <a:lnTo>
                  <a:pt x="67734" y="314722"/>
                </a:lnTo>
                <a:lnTo>
                  <a:pt x="118001" y="263714"/>
                </a:lnTo>
                <a:lnTo>
                  <a:pt x="147817" y="239415"/>
                </a:lnTo>
                <a:lnTo>
                  <a:pt x="180602" y="215988"/>
                </a:lnTo>
                <a:lnTo>
                  <a:pt x="216245" y="193482"/>
                </a:lnTo>
                <a:lnTo>
                  <a:pt x="254632" y="171949"/>
                </a:lnTo>
                <a:lnTo>
                  <a:pt x="295649" y="151438"/>
                </a:lnTo>
                <a:lnTo>
                  <a:pt x="339183" y="132001"/>
                </a:lnTo>
                <a:lnTo>
                  <a:pt x="385122" y="113688"/>
                </a:lnTo>
                <a:lnTo>
                  <a:pt x="433351" y="96549"/>
                </a:lnTo>
                <a:lnTo>
                  <a:pt x="483758" y="80635"/>
                </a:lnTo>
                <a:lnTo>
                  <a:pt x="536229" y="65997"/>
                </a:lnTo>
                <a:lnTo>
                  <a:pt x="590652" y="52685"/>
                </a:lnTo>
                <a:lnTo>
                  <a:pt x="646912" y="40750"/>
                </a:lnTo>
                <a:lnTo>
                  <a:pt x="704897" y="30242"/>
                </a:lnTo>
                <a:lnTo>
                  <a:pt x="764493" y="21212"/>
                </a:lnTo>
                <a:lnTo>
                  <a:pt x="825587" y="13710"/>
                </a:lnTo>
                <a:lnTo>
                  <a:pt x="888066" y="7788"/>
                </a:lnTo>
                <a:lnTo>
                  <a:pt x="951817" y="3495"/>
                </a:lnTo>
                <a:lnTo>
                  <a:pt x="1016726" y="882"/>
                </a:lnTo>
                <a:lnTo>
                  <a:pt x="1082680" y="0"/>
                </a:lnTo>
                <a:lnTo>
                  <a:pt x="1148633" y="882"/>
                </a:lnTo>
                <a:lnTo>
                  <a:pt x="1213541" y="3495"/>
                </a:lnTo>
                <a:lnTo>
                  <a:pt x="1277291" y="7788"/>
                </a:lnTo>
                <a:lnTo>
                  <a:pt x="1339769" y="13710"/>
                </a:lnTo>
                <a:lnTo>
                  <a:pt x="1400863" y="21212"/>
                </a:lnTo>
                <a:lnTo>
                  <a:pt x="1460458" y="30242"/>
                </a:lnTo>
                <a:lnTo>
                  <a:pt x="1518442" y="40750"/>
                </a:lnTo>
                <a:lnTo>
                  <a:pt x="1574702" y="52685"/>
                </a:lnTo>
                <a:lnTo>
                  <a:pt x="1629124" y="65997"/>
                </a:lnTo>
                <a:lnTo>
                  <a:pt x="1681595" y="80635"/>
                </a:lnTo>
                <a:lnTo>
                  <a:pt x="1732001" y="96549"/>
                </a:lnTo>
                <a:lnTo>
                  <a:pt x="1780230" y="113688"/>
                </a:lnTo>
                <a:lnTo>
                  <a:pt x="1826168" y="132001"/>
                </a:lnTo>
                <a:lnTo>
                  <a:pt x="1869703" y="151438"/>
                </a:lnTo>
                <a:lnTo>
                  <a:pt x="1910719" y="171949"/>
                </a:lnTo>
                <a:lnTo>
                  <a:pt x="1949106" y="193482"/>
                </a:lnTo>
                <a:lnTo>
                  <a:pt x="1984748" y="215988"/>
                </a:lnTo>
                <a:lnTo>
                  <a:pt x="2017534" y="239415"/>
                </a:lnTo>
                <a:lnTo>
                  <a:pt x="2047349" y="263714"/>
                </a:lnTo>
                <a:lnTo>
                  <a:pt x="2097616" y="314722"/>
                </a:lnTo>
                <a:lnTo>
                  <a:pt x="2134642" y="368608"/>
                </a:lnTo>
                <a:lnTo>
                  <a:pt x="2157523" y="424966"/>
                </a:lnTo>
                <a:lnTo>
                  <a:pt x="2165351" y="483394"/>
                </a:lnTo>
                <a:lnTo>
                  <a:pt x="2163375" y="512841"/>
                </a:lnTo>
                <a:lnTo>
                  <a:pt x="2147907" y="570284"/>
                </a:lnTo>
                <a:lnTo>
                  <a:pt x="2117841" y="625457"/>
                </a:lnTo>
                <a:lnTo>
                  <a:pt x="2074081" y="677955"/>
                </a:lnTo>
                <a:lnTo>
                  <a:pt x="2017534" y="727372"/>
                </a:lnTo>
                <a:lnTo>
                  <a:pt x="1984748" y="750799"/>
                </a:lnTo>
                <a:lnTo>
                  <a:pt x="1949106" y="773305"/>
                </a:lnTo>
                <a:lnTo>
                  <a:pt x="1910719" y="794839"/>
                </a:lnTo>
                <a:lnTo>
                  <a:pt x="1869703" y="815349"/>
                </a:lnTo>
                <a:lnTo>
                  <a:pt x="1826168" y="834786"/>
                </a:lnTo>
                <a:lnTo>
                  <a:pt x="1780230" y="853100"/>
                </a:lnTo>
                <a:lnTo>
                  <a:pt x="1732001" y="870239"/>
                </a:lnTo>
                <a:lnTo>
                  <a:pt x="1681595" y="886152"/>
                </a:lnTo>
                <a:lnTo>
                  <a:pt x="1629124" y="900791"/>
                </a:lnTo>
                <a:lnTo>
                  <a:pt x="1574702" y="914103"/>
                </a:lnTo>
                <a:lnTo>
                  <a:pt x="1518442" y="926038"/>
                </a:lnTo>
                <a:lnTo>
                  <a:pt x="1460458" y="936546"/>
                </a:lnTo>
                <a:lnTo>
                  <a:pt x="1400863" y="945576"/>
                </a:lnTo>
                <a:lnTo>
                  <a:pt x="1339769" y="953077"/>
                </a:lnTo>
                <a:lnTo>
                  <a:pt x="1277291" y="959000"/>
                </a:lnTo>
                <a:lnTo>
                  <a:pt x="1213541" y="963293"/>
                </a:lnTo>
                <a:lnTo>
                  <a:pt x="1148633" y="965906"/>
                </a:lnTo>
                <a:lnTo>
                  <a:pt x="1082680" y="966788"/>
                </a:lnTo>
                <a:lnTo>
                  <a:pt x="1016726" y="965906"/>
                </a:lnTo>
                <a:lnTo>
                  <a:pt x="951817" y="963293"/>
                </a:lnTo>
                <a:lnTo>
                  <a:pt x="888066" y="959000"/>
                </a:lnTo>
                <a:lnTo>
                  <a:pt x="825587" y="953077"/>
                </a:lnTo>
                <a:lnTo>
                  <a:pt x="764493" y="945576"/>
                </a:lnTo>
                <a:lnTo>
                  <a:pt x="704897" y="936546"/>
                </a:lnTo>
                <a:lnTo>
                  <a:pt x="646912" y="926038"/>
                </a:lnTo>
                <a:lnTo>
                  <a:pt x="590652" y="914103"/>
                </a:lnTo>
                <a:lnTo>
                  <a:pt x="536229" y="900791"/>
                </a:lnTo>
                <a:lnTo>
                  <a:pt x="483758" y="886152"/>
                </a:lnTo>
                <a:lnTo>
                  <a:pt x="433351" y="870239"/>
                </a:lnTo>
                <a:lnTo>
                  <a:pt x="385122" y="853100"/>
                </a:lnTo>
                <a:lnTo>
                  <a:pt x="339183" y="834786"/>
                </a:lnTo>
                <a:lnTo>
                  <a:pt x="295649" y="815349"/>
                </a:lnTo>
                <a:lnTo>
                  <a:pt x="254632" y="794839"/>
                </a:lnTo>
                <a:lnTo>
                  <a:pt x="216245" y="773305"/>
                </a:lnTo>
                <a:lnTo>
                  <a:pt x="180602" y="750799"/>
                </a:lnTo>
                <a:lnTo>
                  <a:pt x="147817" y="727372"/>
                </a:lnTo>
                <a:lnTo>
                  <a:pt x="118001" y="703074"/>
                </a:lnTo>
                <a:lnTo>
                  <a:pt x="67734" y="652066"/>
                </a:lnTo>
                <a:lnTo>
                  <a:pt x="30708" y="598180"/>
                </a:lnTo>
                <a:lnTo>
                  <a:pt x="7828" y="541821"/>
                </a:lnTo>
                <a:lnTo>
                  <a:pt x="0" y="48339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2" name="Google Shape;1172;p92"/>
          <p:cNvSpPr txBox="1"/>
          <p:nvPr/>
        </p:nvSpPr>
        <p:spPr>
          <a:xfrm>
            <a:off x="2040651" y="5022375"/>
            <a:ext cx="1600200" cy="566400"/>
          </a:xfrm>
          <a:prstGeom prst="rect">
            <a:avLst/>
          </a:prstGeom>
          <a:noFill/>
          <a:ln>
            <a:noFill/>
          </a:ln>
        </p:spPr>
        <p:txBody>
          <a:bodyPr spcFirstLastPara="1" wrap="square" lIns="0" tIns="27925" rIns="0" bIns="0" anchor="t" anchorCtr="0">
            <a:noAutofit/>
          </a:bodyPr>
          <a:lstStyle/>
          <a:p>
            <a:pPr marL="12700" marR="5080" lvl="0" indent="0" algn="l" rtl="0">
              <a:lnSpc>
                <a:spcPct val="116666"/>
              </a:lnSpc>
              <a:spcBef>
                <a:spcPts val="0"/>
              </a:spcBef>
              <a:spcAft>
                <a:spcPts val="0"/>
              </a:spcAft>
              <a:buNone/>
            </a:pPr>
            <a:r>
              <a:rPr lang="en-US" sz="1800">
                <a:latin typeface="Trebuchet MS"/>
                <a:ea typeface="Trebuchet MS"/>
                <a:cs typeface="Trebuchet MS"/>
                <a:sym typeface="Trebuchet MS"/>
              </a:rPr>
              <a:t>Environment/  Experience</a:t>
            </a:r>
            <a:endParaRPr sz="1800">
              <a:latin typeface="Trebuchet MS"/>
              <a:ea typeface="Trebuchet MS"/>
              <a:cs typeface="Trebuchet MS"/>
              <a:sym typeface="Trebuchet MS"/>
            </a:endParaRPr>
          </a:p>
        </p:txBody>
      </p:sp>
      <p:sp>
        <p:nvSpPr>
          <p:cNvPr id="1173" name="Google Shape;1173;p92"/>
          <p:cNvSpPr/>
          <p:nvPr/>
        </p:nvSpPr>
        <p:spPr>
          <a:xfrm>
            <a:off x="5143500" y="4305300"/>
            <a:ext cx="2133600" cy="546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4" name="Google Shape;1174;p92"/>
          <p:cNvSpPr/>
          <p:nvPr/>
        </p:nvSpPr>
        <p:spPr>
          <a:xfrm>
            <a:off x="5105400" y="4305300"/>
            <a:ext cx="1117600" cy="609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5" name="Google Shape;1175;p92"/>
          <p:cNvSpPr/>
          <p:nvPr/>
        </p:nvSpPr>
        <p:spPr>
          <a:xfrm>
            <a:off x="5213350" y="4349750"/>
            <a:ext cx="1993900" cy="4095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6" name="Google Shape;1176;p92"/>
          <p:cNvSpPr txBox="1"/>
          <p:nvPr/>
        </p:nvSpPr>
        <p:spPr>
          <a:xfrm>
            <a:off x="5213350" y="4349750"/>
            <a:ext cx="1993900" cy="409575"/>
          </a:xfrm>
          <a:prstGeom prst="rect">
            <a:avLst/>
          </a:prstGeom>
          <a:noFill/>
          <a:ln w="12700" cap="flat" cmpd="sng">
            <a:solidFill>
              <a:srgbClr val="4A7EBB"/>
            </a:solidFill>
            <a:prstDash val="solid"/>
            <a:round/>
            <a:headEnd type="none" w="sm" len="sm"/>
            <a:tailEnd type="none" w="sm" len="sm"/>
          </a:ln>
        </p:spPr>
        <p:txBody>
          <a:bodyPr spcFirstLastPara="1" wrap="square" lIns="0" tIns="54600" rIns="0" bIns="0" anchor="t" anchorCtr="0">
            <a:noAutofit/>
          </a:bodyPr>
          <a:lstStyle/>
          <a:p>
            <a:pPr marL="89535" marR="0" lvl="0" indent="0" algn="l" rtl="0">
              <a:lnSpc>
                <a:spcPct val="100000"/>
              </a:lnSpc>
              <a:spcBef>
                <a:spcPts val="0"/>
              </a:spcBef>
              <a:spcAft>
                <a:spcPts val="0"/>
              </a:spcAft>
              <a:buNone/>
            </a:pPr>
            <a:r>
              <a:rPr lang="en-US" sz="1800">
                <a:latin typeface="Trebuchet MS"/>
                <a:ea typeface="Trebuchet MS"/>
                <a:cs typeface="Trebuchet MS"/>
                <a:sym typeface="Trebuchet MS"/>
              </a:rPr>
              <a:t>Learner</a:t>
            </a:r>
            <a:endParaRPr sz="1800">
              <a:latin typeface="Trebuchet MS"/>
              <a:ea typeface="Trebuchet MS"/>
              <a:cs typeface="Trebuchet MS"/>
              <a:sym typeface="Trebuchet MS"/>
            </a:endParaRPr>
          </a:p>
        </p:txBody>
      </p:sp>
      <p:sp>
        <p:nvSpPr>
          <p:cNvPr id="1177" name="Google Shape;1177;p92"/>
          <p:cNvSpPr/>
          <p:nvPr/>
        </p:nvSpPr>
        <p:spPr>
          <a:xfrm>
            <a:off x="3804234" y="4522787"/>
            <a:ext cx="1341120" cy="812800"/>
          </a:xfrm>
          <a:custGeom>
            <a:avLst/>
            <a:gdLst/>
            <a:ahLst/>
            <a:cxnLst/>
            <a:rect l="l" t="t" r="r" b="b"/>
            <a:pathLst>
              <a:path w="1341120" h="812800" extrusionOk="0">
                <a:moveTo>
                  <a:pt x="1340853" y="0"/>
                </a:moveTo>
                <a:lnTo>
                  <a:pt x="1245298" y="7353"/>
                </a:lnTo>
                <a:lnTo>
                  <a:pt x="1259992" y="31851"/>
                </a:lnTo>
                <a:lnTo>
                  <a:pt x="0" y="787844"/>
                </a:lnTo>
                <a:lnTo>
                  <a:pt x="14706" y="812355"/>
                </a:lnTo>
                <a:lnTo>
                  <a:pt x="1274699" y="56362"/>
                </a:lnTo>
                <a:lnTo>
                  <a:pt x="1304983" y="56362"/>
                </a:lnTo>
                <a:lnTo>
                  <a:pt x="1340853" y="0"/>
                </a:lnTo>
                <a:close/>
              </a:path>
              <a:path w="1341120" h="812800" extrusionOk="0">
                <a:moveTo>
                  <a:pt x="1304983" y="56362"/>
                </a:moveTo>
                <a:lnTo>
                  <a:pt x="1274699" y="56362"/>
                </a:lnTo>
                <a:lnTo>
                  <a:pt x="1289392" y="80860"/>
                </a:lnTo>
                <a:lnTo>
                  <a:pt x="1304983" y="5636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8" name="Google Shape;1178;p92"/>
          <p:cNvSpPr/>
          <p:nvPr/>
        </p:nvSpPr>
        <p:spPr>
          <a:xfrm>
            <a:off x="5299075" y="5102225"/>
            <a:ext cx="1851025" cy="536575"/>
          </a:xfrm>
          <a:custGeom>
            <a:avLst/>
            <a:gdLst/>
            <a:ahLst/>
            <a:cxnLst/>
            <a:rect l="l" t="t" r="r" b="b"/>
            <a:pathLst>
              <a:path w="1851025" h="536575" extrusionOk="0">
                <a:moveTo>
                  <a:pt x="925512" y="0"/>
                </a:moveTo>
                <a:lnTo>
                  <a:pt x="853183" y="807"/>
                </a:lnTo>
                <a:lnTo>
                  <a:pt x="782377" y="3188"/>
                </a:lnTo>
                <a:lnTo>
                  <a:pt x="713299" y="7085"/>
                </a:lnTo>
                <a:lnTo>
                  <a:pt x="646156" y="12437"/>
                </a:lnTo>
                <a:lnTo>
                  <a:pt x="581152" y="19185"/>
                </a:lnTo>
                <a:lnTo>
                  <a:pt x="518494" y="27269"/>
                </a:lnTo>
                <a:lnTo>
                  <a:pt x="458387" y="36629"/>
                </a:lnTo>
                <a:lnTo>
                  <a:pt x="401037" y="47205"/>
                </a:lnTo>
                <a:lnTo>
                  <a:pt x="346650" y="58939"/>
                </a:lnTo>
                <a:lnTo>
                  <a:pt x="295431" y="71771"/>
                </a:lnTo>
                <a:lnTo>
                  <a:pt x="247587" y="85640"/>
                </a:lnTo>
                <a:lnTo>
                  <a:pt x="203323" y="100487"/>
                </a:lnTo>
                <a:lnTo>
                  <a:pt x="162845" y="116253"/>
                </a:lnTo>
                <a:lnTo>
                  <a:pt x="126358" y="132877"/>
                </a:lnTo>
                <a:lnTo>
                  <a:pt x="66183" y="168464"/>
                </a:lnTo>
                <a:lnTo>
                  <a:pt x="24443" y="206771"/>
                </a:lnTo>
                <a:lnTo>
                  <a:pt x="2784" y="247321"/>
                </a:lnTo>
                <a:lnTo>
                  <a:pt x="0" y="268287"/>
                </a:lnTo>
                <a:lnTo>
                  <a:pt x="2784" y="289253"/>
                </a:lnTo>
                <a:lnTo>
                  <a:pt x="24443" y="329803"/>
                </a:lnTo>
                <a:lnTo>
                  <a:pt x="66183" y="368110"/>
                </a:lnTo>
                <a:lnTo>
                  <a:pt x="126358" y="403697"/>
                </a:lnTo>
                <a:lnTo>
                  <a:pt x="162845" y="420321"/>
                </a:lnTo>
                <a:lnTo>
                  <a:pt x="203323" y="436087"/>
                </a:lnTo>
                <a:lnTo>
                  <a:pt x="247587" y="450934"/>
                </a:lnTo>
                <a:lnTo>
                  <a:pt x="295431" y="464803"/>
                </a:lnTo>
                <a:lnTo>
                  <a:pt x="346650" y="477635"/>
                </a:lnTo>
                <a:lnTo>
                  <a:pt x="401037" y="489369"/>
                </a:lnTo>
                <a:lnTo>
                  <a:pt x="458387" y="499945"/>
                </a:lnTo>
                <a:lnTo>
                  <a:pt x="518494" y="509305"/>
                </a:lnTo>
                <a:lnTo>
                  <a:pt x="581152" y="517389"/>
                </a:lnTo>
                <a:lnTo>
                  <a:pt x="646156" y="524137"/>
                </a:lnTo>
                <a:lnTo>
                  <a:pt x="713299" y="529489"/>
                </a:lnTo>
                <a:lnTo>
                  <a:pt x="782377" y="533386"/>
                </a:lnTo>
                <a:lnTo>
                  <a:pt x="853183" y="535767"/>
                </a:lnTo>
                <a:lnTo>
                  <a:pt x="925512" y="536575"/>
                </a:lnTo>
                <a:lnTo>
                  <a:pt x="997841" y="535767"/>
                </a:lnTo>
                <a:lnTo>
                  <a:pt x="1068647" y="533386"/>
                </a:lnTo>
                <a:lnTo>
                  <a:pt x="1137725" y="529489"/>
                </a:lnTo>
                <a:lnTo>
                  <a:pt x="1204868" y="524137"/>
                </a:lnTo>
                <a:lnTo>
                  <a:pt x="1269872" y="517389"/>
                </a:lnTo>
                <a:lnTo>
                  <a:pt x="1332530" y="509305"/>
                </a:lnTo>
                <a:lnTo>
                  <a:pt x="1392637" y="499945"/>
                </a:lnTo>
                <a:lnTo>
                  <a:pt x="1449987" y="489369"/>
                </a:lnTo>
                <a:lnTo>
                  <a:pt x="1504374" y="477635"/>
                </a:lnTo>
                <a:lnTo>
                  <a:pt x="1555593" y="464803"/>
                </a:lnTo>
                <a:lnTo>
                  <a:pt x="1603437" y="450934"/>
                </a:lnTo>
                <a:lnTo>
                  <a:pt x="1647701" y="436087"/>
                </a:lnTo>
                <a:lnTo>
                  <a:pt x="1688179" y="420321"/>
                </a:lnTo>
                <a:lnTo>
                  <a:pt x="1724666" y="403697"/>
                </a:lnTo>
                <a:lnTo>
                  <a:pt x="1784841" y="368110"/>
                </a:lnTo>
                <a:lnTo>
                  <a:pt x="1826581" y="329803"/>
                </a:lnTo>
                <a:lnTo>
                  <a:pt x="1848240" y="289253"/>
                </a:lnTo>
                <a:lnTo>
                  <a:pt x="1851025" y="268287"/>
                </a:lnTo>
                <a:lnTo>
                  <a:pt x="1848240" y="247321"/>
                </a:lnTo>
                <a:lnTo>
                  <a:pt x="1826581" y="206771"/>
                </a:lnTo>
                <a:lnTo>
                  <a:pt x="1784841" y="168464"/>
                </a:lnTo>
                <a:lnTo>
                  <a:pt x="1724666" y="132877"/>
                </a:lnTo>
                <a:lnTo>
                  <a:pt x="1688179" y="116253"/>
                </a:lnTo>
                <a:lnTo>
                  <a:pt x="1647701" y="100487"/>
                </a:lnTo>
                <a:lnTo>
                  <a:pt x="1603437" y="85640"/>
                </a:lnTo>
                <a:lnTo>
                  <a:pt x="1555593" y="71771"/>
                </a:lnTo>
                <a:lnTo>
                  <a:pt x="1504374" y="58939"/>
                </a:lnTo>
                <a:lnTo>
                  <a:pt x="1449987" y="47205"/>
                </a:lnTo>
                <a:lnTo>
                  <a:pt x="1392637" y="36629"/>
                </a:lnTo>
                <a:lnTo>
                  <a:pt x="1332530" y="27269"/>
                </a:lnTo>
                <a:lnTo>
                  <a:pt x="1269872" y="19185"/>
                </a:lnTo>
                <a:lnTo>
                  <a:pt x="1204868" y="12437"/>
                </a:lnTo>
                <a:lnTo>
                  <a:pt x="1137725" y="7085"/>
                </a:lnTo>
                <a:lnTo>
                  <a:pt x="1068647" y="3188"/>
                </a:lnTo>
                <a:lnTo>
                  <a:pt x="997841" y="807"/>
                </a:lnTo>
                <a:lnTo>
                  <a:pt x="925512"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9" name="Google Shape;1179;p92"/>
          <p:cNvSpPr/>
          <p:nvPr/>
        </p:nvSpPr>
        <p:spPr>
          <a:xfrm>
            <a:off x="5299075" y="5102225"/>
            <a:ext cx="1851025" cy="536575"/>
          </a:xfrm>
          <a:custGeom>
            <a:avLst/>
            <a:gdLst/>
            <a:ahLst/>
            <a:cxnLst/>
            <a:rect l="l" t="t" r="r" b="b"/>
            <a:pathLst>
              <a:path w="1851025" h="536575" extrusionOk="0">
                <a:moveTo>
                  <a:pt x="0" y="268287"/>
                </a:moveTo>
                <a:lnTo>
                  <a:pt x="11000" y="226795"/>
                </a:lnTo>
                <a:lnTo>
                  <a:pt x="42906" y="187307"/>
                </a:lnTo>
                <a:lnTo>
                  <a:pt x="94070" y="150301"/>
                </a:lnTo>
                <a:lnTo>
                  <a:pt x="162846" y="116252"/>
                </a:lnTo>
                <a:lnTo>
                  <a:pt x="203324" y="100487"/>
                </a:lnTo>
                <a:lnTo>
                  <a:pt x="247588" y="85639"/>
                </a:lnTo>
                <a:lnTo>
                  <a:pt x="295433" y="71770"/>
                </a:lnTo>
                <a:lnTo>
                  <a:pt x="346651" y="58939"/>
                </a:lnTo>
                <a:lnTo>
                  <a:pt x="401038" y="47205"/>
                </a:lnTo>
                <a:lnTo>
                  <a:pt x="458388" y="36629"/>
                </a:lnTo>
                <a:lnTo>
                  <a:pt x="518495" y="27268"/>
                </a:lnTo>
                <a:lnTo>
                  <a:pt x="581153" y="19185"/>
                </a:lnTo>
                <a:lnTo>
                  <a:pt x="646157" y="12437"/>
                </a:lnTo>
                <a:lnTo>
                  <a:pt x="713301" y="7085"/>
                </a:lnTo>
                <a:lnTo>
                  <a:pt x="782378" y="3188"/>
                </a:lnTo>
                <a:lnTo>
                  <a:pt x="853184" y="807"/>
                </a:lnTo>
                <a:lnTo>
                  <a:pt x="925512" y="0"/>
                </a:lnTo>
                <a:lnTo>
                  <a:pt x="997840" y="807"/>
                </a:lnTo>
                <a:lnTo>
                  <a:pt x="1068646" y="3188"/>
                </a:lnTo>
                <a:lnTo>
                  <a:pt x="1137724" y="7085"/>
                </a:lnTo>
                <a:lnTo>
                  <a:pt x="1204867" y="12437"/>
                </a:lnTo>
                <a:lnTo>
                  <a:pt x="1269871" y="19185"/>
                </a:lnTo>
                <a:lnTo>
                  <a:pt x="1332529" y="27268"/>
                </a:lnTo>
                <a:lnTo>
                  <a:pt x="1392636" y="36629"/>
                </a:lnTo>
                <a:lnTo>
                  <a:pt x="1449985" y="47205"/>
                </a:lnTo>
                <a:lnTo>
                  <a:pt x="1504372" y="58939"/>
                </a:lnTo>
                <a:lnTo>
                  <a:pt x="1555590" y="71770"/>
                </a:lnTo>
                <a:lnTo>
                  <a:pt x="1603434" y="85639"/>
                </a:lnTo>
                <a:lnTo>
                  <a:pt x="1647698" y="100487"/>
                </a:lnTo>
                <a:lnTo>
                  <a:pt x="1688176" y="116252"/>
                </a:lnTo>
                <a:lnTo>
                  <a:pt x="1724662" y="132877"/>
                </a:lnTo>
                <a:lnTo>
                  <a:pt x="1784838" y="168464"/>
                </a:lnTo>
                <a:lnTo>
                  <a:pt x="1826577" y="206771"/>
                </a:lnTo>
                <a:lnTo>
                  <a:pt x="1848236" y="247320"/>
                </a:lnTo>
                <a:lnTo>
                  <a:pt x="1851021" y="268287"/>
                </a:lnTo>
                <a:lnTo>
                  <a:pt x="1848236" y="289253"/>
                </a:lnTo>
                <a:lnTo>
                  <a:pt x="1826577" y="329803"/>
                </a:lnTo>
                <a:lnTo>
                  <a:pt x="1784838" y="368110"/>
                </a:lnTo>
                <a:lnTo>
                  <a:pt x="1724662" y="403697"/>
                </a:lnTo>
                <a:lnTo>
                  <a:pt x="1688176" y="420322"/>
                </a:lnTo>
                <a:lnTo>
                  <a:pt x="1647698" y="436087"/>
                </a:lnTo>
                <a:lnTo>
                  <a:pt x="1603434" y="450935"/>
                </a:lnTo>
                <a:lnTo>
                  <a:pt x="1555590" y="464804"/>
                </a:lnTo>
                <a:lnTo>
                  <a:pt x="1504372" y="477635"/>
                </a:lnTo>
                <a:lnTo>
                  <a:pt x="1449985" y="489369"/>
                </a:lnTo>
                <a:lnTo>
                  <a:pt x="1392636" y="499946"/>
                </a:lnTo>
                <a:lnTo>
                  <a:pt x="1332529" y="509306"/>
                </a:lnTo>
                <a:lnTo>
                  <a:pt x="1269871" y="517389"/>
                </a:lnTo>
                <a:lnTo>
                  <a:pt x="1204867" y="524137"/>
                </a:lnTo>
                <a:lnTo>
                  <a:pt x="1137724" y="529489"/>
                </a:lnTo>
                <a:lnTo>
                  <a:pt x="1068646" y="533386"/>
                </a:lnTo>
                <a:lnTo>
                  <a:pt x="997840" y="535768"/>
                </a:lnTo>
                <a:lnTo>
                  <a:pt x="925512" y="536575"/>
                </a:lnTo>
                <a:lnTo>
                  <a:pt x="853184" y="535768"/>
                </a:lnTo>
                <a:lnTo>
                  <a:pt x="782378" y="533386"/>
                </a:lnTo>
                <a:lnTo>
                  <a:pt x="713301" y="529489"/>
                </a:lnTo>
                <a:lnTo>
                  <a:pt x="646157" y="524137"/>
                </a:lnTo>
                <a:lnTo>
                  <a:pt x="581153" y="517389"/>
                </a:lnTo>
                <a:lnTo>
                  <a:pt x="518495" y="509306"/>
                </a:lnTo>
                <a:lnTo>
                  <a:pt x="458388" y="499946"/>
                </a:lnTo>
                <a:lnTo>
                  <a:pt x="401038" y="489369"/>
                </a:lnTo>
                <a:lnTo>
                  <a:pt x="346651" y="477635"/>
                </a:lnTo>
                <a:lnTo>
                  <a:pt x="295433" y="464804"/>
                </a:lnTo>
                <a:lnTo>
                  <a:pt x="247588" y="450935"/>
                </a:lnTo>
                <a:lnTo>
                  <a:pt x="203324" y="436087"/>
                </a:lnTo>
                <a:lnTo>
                  <a:pt x="162846" y="420322"/>
                </a:lnTo>
                <a:lnTo>
                  <a:pt x="126359" y="403697"/>
                </a:lnTo>
                <a:lnTo>
                  <a:pt x="66183" y="368110"/>
                </a:lnTo>
                <a:lnTo>
                  <a:pt x="24443" y="329803"/>
                </a:lnTo>
                <a:lnTo>
                  <a:pt x="2784" y="289253"/>
                </a:lnTo>
                <a:lnTo>
                  <a:pt x="0" y="268287"/>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0" name="Google Shape;1180;p92"/>
          <p:cNvSpPr txBox="1"/>
          <p:nvPr/>
        </p:nvSpPr>
        <p:spPr>
          <a:xfrm>
            <a:off x="5647450" y="5207950"/>
            <a:ext cx="1224900" cy="2997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Knowledge</a:t>
            </a:r>
            <a:endParaRPr sz="1800">
              <a:latin typeface="Trebuchet MS"/>
              <a:ea typeface="Trebuchet MS"/>
              <a:cs typeface="Trebuchet MS"/>
              <a:sym typeface="Trebuchet MS"/>
            </a:endParaRPr>
          </a:p>
        </p:txBody>
      </p:sp>
      <p:sp>
        <p:nvSpPr>
          <p:cNvPr id="1181" name="Google Shape;1181;p92"/>
          <p:cNvSpPr/>
          <p:nvPr/>
        </p:nvSpPr>
        <p:spPr>
          <a:xfrm>
            <a:off x="5156200" y="5918200"/>
            <a:ext cx="2343312" cy="863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2" name="Google Shape;1182;p92"/>
          <p:cNvSpPr/>
          <p:nvPr/>
        </p:nvSpPr>
        <p:spPr>
          <a:xfrm>
            <a:off x="5105400" y="5943600"/>
            <a:ext cx="1600200" cy="876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3" name="Google Shape;1183;p92"/>
          <p:cNvSpPr/>
          <p:nvPr/>
        </p:nvSpPr>
        <p:spPr>
          <a:xfrm>
            <a:off x="5219700" y="5972176"/>
            <a:ext cx="2279812" cy="59275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4" name="Google Shape;1184;p92"/>
          <p:cNvSpPr txBox="1"/>
          <p:nvPr/>
        </p:nvSpPr>
        <p:spPr>
          <a:xfrm>
            <a:off x="5219699" y="5972175"/>
            <a:ext cx="2279813" cy="632628"/>
          </a:xfrm>
          <a:prstGeom prst="rect">
            <a:avLst/>
          </a:prstGeom>
          <a:noFill/>
          <a:ln w="12700" cap="flat" cmpd="sng">
            <a:solidFill>
              <a:srgbClr val="4A7EBB"/>
            </a:solidFill>
            <a:prstDash val="solid"/>
            <a:round/>
            <a:headEnd type="none" w="sm" len="sm"/>
            <a:tailEnd type="none" w="sm" len="sm"/>
          </a:ln>
        </p:spPr>
        <p:txBody>
          <a:bodyPr spcFirstLastPara="1" wrap="square" lIns="0" tIns="85075" rIns="0" bIns="0" anchor="t" anchorCtr="0">
            <a:noAutofit/>
          </a:bodyPr>
          <a:lstStyle/>
          <a:p>
            <a:pPr marL="89535" marR="701675" lvl="0" indent="0" algn="l" rtl="0">
              <a:lnSpc>
                <a:spcPct val="116666"/>
              </a:lnSpc>
              <a:spcBef>
                <a:spcPts val="0"/>
              </a:spcBef>
              <a:spcAft>
                <a:spcPts val="0"/>
              </a:spcAft>
              <a:buNone/>
            </a:pPr>
            <a:r>
              <a:rPr lang="en-US" sz="1600" dirty="0">
                <a:latin typeface="Trebuchet MS"/>
                <a:ea typeface="Trebuchet MS"/>
                <a:cs typeface="Trebuchet MS"/>
                <a:sym typeface="Trebuchet MS"/>
              </a:rPr>
              <a:t>Performance  Element</a:t>
            </a:r>
            <a:endParaRPr sz="1600" dirty="0">
              <a:latin typeface="Trebuchet MS"/>
              <a:ea typeface="Trebuchet MS"/>
              <a:cs typeface="Trebuchet MS"/>
              <a:sym typeface="Trebuchet MS"/>
            </a:endParaRPr>
          </a:p>
        </p:txBody>
      </p:sp>
      <p:sp>
        <p:nvSpPr>
          <p:cNvPr id="1185" name="Google Shape;1185;p92"/>
          <p:cNvSpPr/>
          <p:nvPr/>
        </p:nvSpPr>
        <p:spPr>
          <a:xfrm>
            <a:off x="6178194" y="4758728"/>
            <a:ext cx="85725" cy="343535"/>
          </a:xfrm>
          <a:custGeom>
            <a:avLst/>
            <a:gdLst/>
            <a:ahLst/>
            <a:cxnLst/>
            <a:rect l="l" t="t" r="r" b="b"/>
            <a:pathLst>
              <a:path w="85725" h="343535" extrusionOk="0">
                <a:moveTo>
                  <a:pt x="46380" y="0"/>
                </a:moveTo>
                <a:lnTo>
                  <a:pt x="17830" y="1193"/>
                </a:lnTo>
                <a:lnTo>
                  <a:pt x="28549" y="258445"/>
                </a:lnTo>
                <a:lnTo>
                  <a:pt x="0" y="259626"/>
                </a:lnTo>
                <a:lnTo>
                  <a:pt x="46393" y="343496"/>
                </a:lnTo>
                <a:lnTo>
                  <a:pt x="85112" y="257251"/>
                </a:lnTo>
                <a:lnTo>
                  <a:pt x="57099" y="257251"/>
                </a:lnTo>
                <a:lnTo>
                  <a:pt x="46380" y="0"/>
                </a:lnTo>
                <a:close/>
              </a:path>
              <a:path w="85725" h="343535" extrusionOk="0">
                <a:moveTo>
                  <a:pt x="85648" y="256057"/>
                </a:moveTo>
                <a:lnTo>
                  <a:pt x="57099" y="257251"/>
                </a:lnTo>
                <a:lnTo>
                  <a:pt x="85112" y="257251"/>
                </a:lnTo>
                <a:lnTo>
                  <a:pt x="85648" y="25605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6" name="Google Shape;1186;p92"/>
          <p:cNvSpPr/>
          <p:nvPr/>
        </p:nvSpPr>
        <p:spPr>
          <a:xfrm>
            <a:off x="6175844" y="5638459"/>
            <a:ext cx="85725" cy="334010"/>
          </a:xfrm>
          <a:custGeom>
            <a:avLst/>
            <a:gdLst/>
            <a:ahLst/>
            <a:cxnLst/>
            <a:rect l="l" t="t" r="r" b="b"/>
            <a:pathLst>
              <a:path w="85725" h="334010" extrusionOk="0">
                <a:moveTo>
                  <a:pt x="0" y="246994"/>
                </a:moveTo>
                <a:lnTo>
                  <a:pt x="40805" y="333715"/>
                </a:lnTo>
                <a:lnTo>
                  <a:pt x="85699" y="249034"/>
                </a:lnTo>
                <a:lnTo>
                  <a:pt x="57124" y="248354"/>
                </a:lnTo>
                <a:lnTo>
                  <a:pt x="57140" y="247674"/>
                </a:lnTo>
                <a:lnTo>
                  <a:pt x="28562" y="247674"/>
                </a:lnTo>
                <a:lnTo>
                  <a:pt x="0" y="246994"/>
                </a:lnTo>
                <a:close/>
              </a:path>
              <a:path w="85725" h="334010" extrusionOk="0">
                <a:moveTo>
                  <a:pt x="34455" y="0"/>
                </a:moveTo>
                <a:lnTo>
                  <a:pt x="28562" y="247674"/>
                </a:lnTo>
                <a:lnTo>
                  <a:pt x="57140" y="247674"/>
                </a:lnTo>
                <a:lnTo>
                  <a:pt x="63030" y="680"/>
                </a:lnTo>
                <a:lnTo>
                  <a:pt x="3445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7" name="Google Shape;1187;p92"/>
          <p:cNvSpPr/>
          <p:nvPr/>
        </p:nvSpPr>
        <p:spPr>
          <a:xfrm>
            <a:off x="3803281" y="5311266"/>
            <a:ext cx="1416685" cy="1018540"/>
          </a:xfrm>
          <a:custGeom>
            <a:avLst/>
            <a:gdLst/>
            <a:ahLst/>
            <a:cxnLst/>
            <a:rect l="l" t="t" r="r" b="b"/>
            <a:pathLst>
              <a:path w="1416685" h="1018539" extrusionOk="0">
                <a:moveTo>
                  <a:pt x="16611" y="0"/>
                </a:moveTo>
                <a:lnTo>
                  <a:pt x="0" y="23241"/>
                </a:lnTo>
                <a:lnTo>
                  <a:pt x="1338364" y="979869"/>
                </a:lnTo>
                <a:lnTo>
                  <a:pt x="1321752" y="1003117"/>
                </a:lnTo>
                <a:lnTo>
                  <a:pt x="1416418" y="1018095"/>
                </a:lnTo>
                <a:lnTo>
                  <a:pt x="1383898" y="956623"/>
                </a:lnTo>
                <a:lnTo>
                  <a:pt x="1354988" y="956623"/>
                </a:lnTo>
                <a:lnTo>
                  <a:pt x="16611" y="0"/>
                </a:lnTo>
                <a:close/>
              </a:path>
              <a:path w="1416685" h="1018539" extrusionOk="0">
                <a:moveTo>
                  <a:pt x="1371600" y="933376"/>
                </a:moveTo>
                <a:lnTo>
                  <a:pt x="1354988" y="956623"/>
                </a:lnTo>
                <a:lnTo>
                  <a:pt x="1383898" y="956623"/>
                </a:lnTo>
                <a:lnTo>
                  <a:pt x="1371600" y="93337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8" name="Google Shape;1188;p92"/>
          <p:cNvSpPr txBox="1"/>
          <p:nvPr/>
        </p:nvSpPr>
        <p:spPr>
          <a:xfrm>
            <a:off x="78753" y="6569500"/>
            <a:ext cx="2747100" cy="2388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en-US">
                <a:latin typeface="Trebuchet MS"/>
                <a:ea typeface="Trebuchet MS"/>
                <a:cs typeface="Trebuchet MS"/>
                <a:sym typeface="Trebuchet MS"/>
              </a:rPr>
              <a:t>Slide Credit: Ray Mooney</a:t>
            </a:r>
            <a:endParaRPr sz="1400">
              <a:latin typeface="Trebuchet MS"/>
              <a:ea typeface="Trebuchet MS"/>
              <a:cs typeface="Trebuchet MS"/>
              <a:sym typeface="Trebuchet MS"/>
            </a:endParaRPr>
          </a:p>
        </p:txBody>
      </p:sp>
      <p:sp>
        <p:nvSpPr>
          <p:cNvPr id="1189" name="Google Shape;1189;p92"/>
          <p:cNvSpPr txBox="1"/>
          <p:nvPr/>
        </p:nvSpPr>
        <p:spPr>
          <a:xfrm>
            <a:off x="3583940" y="4423016"/>
            <a:ext cx="1224915"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Training data</a:t>
            </a:r>
            <a:endParaRPr sz="1800">
              <a:latin typeface="Trebuchet MS"/>
              <a:ea typeface="Trebuchet MS"/>
              <a:cs typeface="Trebuchet MS"/>
              <a:sym typeface="Trebuchet MS"/>
            </a:endParaRPr>
          </a:p>
        </p:txBody>
      </p:sp>
      <p:sp>
        <p:nvSpPr>
          <p:cNvPr id="1190" name="Google Shape;1190;p92"/>
          <p:cNvSpPr txBox="1"/>
          <p:nvPr/>
        </p:nvSpPr>
        <p:spPr>
          <a:xfrm>
            <a:off x="3561105" y="5876132"/>
            <a:ext cx="1137920"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Testing data</a:t>
            </a:r>
            <a:endParaRPr sz="1800">
              <a:latin typeface="Trebuchet MS"/>
              <a:ea typeface="Trebuchet MS"/>
              <a:cs typeface="Trebuchet MS"/>
              <a:sym typeface="Trebuchet MS"/>
            </a:endParaRPr>
          </a:p>
        </p:txBody>
      </p:sp>
    </p:spTree>
    <p:extLst>
      <p:ext uri="{BB962C8B-B14F-4D97-AF65-F5344CB8AC3E}">
        <p14:creationId xmlns:p14="http://schemas.microsoft.com/office/powerpoint/2010/main" val="248640543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915" y="691859"/>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latin typeface="Arial"/>
                <a:cs typeface="Arial"/>
              </a:rPr>
              <a:t>Bias – </a:t>
            </a:r>
            <a:r>
              <a:rPr sz="3200" spc="-30" dirty="0">
                <a:solidFill>
                  <a:srgbClr val="3333CC"/>
                </a:solidFill>
                <a:latin typeface="Arial"/>
                <a:cs typeface="Arial"/>
              </a:rPr>
              <a:t>Variance </a:t>
            </a:r>
            <a:r>
              <a:rPr sz="3200" spc="-5" dirty="0">
                <a:solidFill>
                  <a:srgbClr val="3333CC"/>
                </a:solidFill>
                <a:latin typeface="Arial"/>
                <a:cs typeface="Arial"/>
              </a:rPr>
              <a:t>decomposition </a:t>
            </a:r>
            <a:r>
              <a:rPr sz="3200" dirty="0">
                <a:solidFill>
                  <a:srgbClr val="3333CC"/>
                </a:solidFill>
                <a:latin typeface="Arial"/>
                <a:cs typeface="Arial"/>
              </a:rPr>
              <a:t>of</a:t>
            </a:r>
            <a:r>
              <a:rPr sz="3200" spc="-15" dirty="0">
                <a:solidFill>
                  <a:srgbClr val="3333CC"/>
                </a:solidFill>
                <a:latin typeface="Arial"/>
                <a:cs typeface="Arial"/>
              </a:rPr>
              <a:t> </a:t>
            </a:r>
            <a:r>
              <a:rPr sz="3200" dirty="0">
                <a:solidFill>
                  <a:srgbClr val="3333CC"/>
                </a:solidFill>
                <a:latin typeface="Arial"/>
                <a:cs typeface="Arial"/>
              </a:rPr>
              <a:t>error</a:t>
            </a:r>
            <a:endParaRPr sz="3200" dirty="0">
              <a:latin typeface="Arial"/>
              <a:cs typeface="Arial"/>
            </a:endParaRPr>
          </a:p>
        </p:txBody>
      </p:sp>
      <p:sp>
        <p:nvSpPr>
          <p:cNvPr id="3" name="object 3"/>
          <p:cNvSpPr txBox="1"/>
          <p:nvPr/>
        </p:nvSpPr>
        <p:spPr>
          <a:xfrm>
            <a:off x="5257800" y="3733800"/>
            <a:ext cx="2514600" cy="457200"/>
          </a:xfrm>
          <a:prstGeom prst="rect">
            <a:avLst/>
          </a:prstGeom>
          <a:solidFill>
            <a:srgbClr val="D6D7FF"/>
          </a:solidFill>
        </p:spPr>
        <p:txBody>
          <a:bodyPr vert="horz" wrap="square" lIns="0" tIns="45720" rIns="0" bIns="0" rtlCol="0">
            <a:spAutoFit/>
          </a:bodyPr>
          <a:lstStyle/>
          <a:p>
            <a:pPr marL="251460">
              <a:lnSpc>
                <a:spcPct val="100000"/>
              </a:lnSpc>
              <a:spcBef>
                <a:spcPts val="360"/>
              </a:spcBef>
            </a:pPr>
            <a:r>
              <a:rPr sz="2400" dirty="0">
                <a:latin typeface="Arial"/>
                <a:cs typeface="Arial"/>
              </a:rPr>
              <a:t>learned </a:t>
            </a:r>
            <a:r>
              <a:rPr sz="2400" spc="-5" dirty="0">
                <a:latin typeface="Arial"/>
                <a:cs typeface="Arial"/>
              </a:rPr>
              <a:t>from</a:t>
            </a:r>
            <a:r>
              <a:rPr sz="2400" spc="-40" dirty="0">
                <a:latin typeface="Arial"/>
                <a:cs typeface="Arial"/>
              </a:rPr>
              <a:t> </a:t>
            </a:r>
            <a:r>
              <a:rPr sz="2400" dirty="0">
                <a:latin typeface="Arial"/>
                <a:cs typeface="Arial"/>
              </a:rPr>
              <a:t>D</a:t>
            </a:r>
            <a:endParaRPr sz="2400">
              <a:latin typeface="Arial"/>
              <a:cs typeface="Arial"/>
            </a:endParaRPr>
          </a:p>
        </p:txBody>
      </p:sp>
      <p:sp>
        <p:nvSpPr>
          <p:cNvPr id="4" name="object 4"/>
          <p:cNvSpPr/>
          <p:nvPr/>
        </p:nvSpPr>
        <p:spPr>
          <a:xfrm>
            <a:off x="5116759" y="3146918"/>
            <a:ext cx="294005" cy="587375"/>
          </a:xfrm>
          <a:custGeom>
            <a:avLst/>
            <a:gdLst/>
            <a:ahLst/>
            <a:cxnLst/>
            <a:rect l="l" t="t" r="r" b="b"/>
            <a:pathLst>
              <a:path w="294004" h="587375">
                <a:moveTo>
                  <a:pt x="293440" y="586881"/>
                </a:moveTo>
                <a:lnTo>
                  <a:pt x="0" y="0"/>
                </a:lnTo>
              </a:path>
            </a:pathLst>
          </a:custGeom>
          <a:ln w="9524">
            <a:solidFill>
              <a:srgbClr val="434DD6"/>
            </a:solidFill>
          </a:ln>
        </p:spPr>
        <p:txBody>
          <a:bodyPr wrap="square" lIns="0" tIns="0" rIns="0" bIns="0" rtlCol="0"/>
          <a:lstStyle/>
          <a:p>
            <a:endParaRPr/>
          </a:p>
        </p:txBody>
      </p:sp>
      <p:sp>
        <p:nvSpPr>
          <p:cNvPr id="5" name="object 5"/>
          <p:cNvSpPr/>
          <p:nvPr/>
        </p:nvSpPr>
        <p:spPr>
          <a:xfrm>
            <a:off x="5105400" y="3124200"/>
            <a:ext cx="68580" cy="85725"/>
          </a:xfrm>
          <a:custGeom>
            <a:avLst/>
            <a:gdLst/>
            <a:ahLst/>
            <a:cxnLst/>
            <a:rect l="l" t="t" r="r" b="b"/>
            <a:pathLst>
              <a:path w="68579" h="85725">
                <a:moveTo>
                  <a:pt x="0" y="0"/>
                </a:moveTo>
                <a:lnTo>
                  <a:pt x="0" y="85191"/>
                </a:lnTo>
                <a:lnTo>
                  <a:pt x="68148" y="51117"/>
                </a:lnTo>
                <a:lnTo>
                  <a:pt x="0" y="0"/>
                </a:lnTo>
                <a:close/>
              </a:path>
            </a:pathLst>
          </a:custGeom>
          <a:solidFill>
            <a:srgbClr val="434DD6"/>
          </a:solidFill>
        </p:spPr>
        <p:txBody>
          <a:bodyPr wrap="square" lIns="0" tIns="0" rIns="0" bIns="0" rtlCol="0"/>
          <a:lstStyle/>
          <a:p>
            <a:endParaRPr/>
          </a:p>
        </p:txBody>
      </p:sp>
      <p:sp>
        <p:nvSpPr>
          <p:cNvPr id="6" name="object 6"/>
          <p:cNvSpPr txBox="1"/>
          <p:nvPr/>
        </p:nvSpPr>
        <p:spPr>
          <a:xfrm>
            <a:off x="2265959" y="2364763"/>
            <a:ext cx="3281045" cy="735965"/>
          </a:xfrm>
          <a:prstGeom prst="rect">
            <a:avLst/>
          </a:prstGeom>
        </p:spPr>
        <p:txBody>
          <a:bodyPr vert="horz" wrap="square" lIns="0" tIns="635" rIns="0" bIns="0" rtlCol="0">
            <a:spAutoFit/>
          </a:bodyPr>
          <a:lstStyle/>
          <a:p>
            <a:pPr>
              <a:lnSpc>
                <a:spcPct val="100000"/>
              </a:lnSpc>
              <a:spcBef>
                <a:spcPts val="5"/>
              </a:spcBef>
            </a:pPr>
            <a:endParaRPr sz="1450" dirty="0">
              <a:latin typeface="Times New Roman"/>
              <a:cs typeface="Times New Roman"/>
            </a:endParaRPr>
          </a:p>
          <a:p>
            <a:pPr marR="5080" algn="r">
              <a:lnSpc>
                <a:spcPts val="120"/>
              </a:lnSpc>
            </a:pPr>
            <a:r>
              <a:rPr sz="1500" spc="15" dirty="0">
                <a:latin typeface="Times New Roman"/>
                <a:cs typeface="Times New Roman"/>
              </a:rPr>
              <a:t>2</a:t>
            </a:r>
            <a:endParaRPr sz="1500" dirty="0">
              <a:latin typeface="Times New Roman"/>
              <a:cs typeface="Times New Roman"/>
            </a:endParaRPr>
          </a:p>
          <a:p>
            <a:pPr marL="12700">
              <a:lnSpc>
                <a:spcPts val="3900"/>
              </a:lnSpc>
            </a:pPr>
            <a:r>
              <a:rPr sz="2650" i="1" spc="15" dirty="0">
                <a:latin typeface="Times New Roman"/>
                <a:cs typeface="Times New Roman"/>
              </a:rPr>
              <a:t>E</a:t>
            </a:r>
            <a:r>
              <a:rPr sz="2250" i="1" spc="22" baseline="-24074" dirty="0">
                <a:latin typeface="Times New Roman"/>
                <a:cs typeface="Times New Roman"/>
              </a:rPr>
              <a:t>D</a:t>
            </a:r>
            <a:r>
              <a:rPr sz="2250" spc="22" baseline="-24074" dirty="0">
                <a:latin typeface="Times New Roman"/>
                <a:cs typeface="Times New Roman"/>
              </a:rPr>
              <a:t>,</a:t>
            </a:r>
            <a:r>
              <a:rPr sz="2325" i="1" spc="22" baseline="-23297" dirty="0">
                <a:latin typeface="Symbol"/>
                <a:cs typeface="Symbol"/>
              </a:rPr>
              <a:t></a:t>
            </a:r>
            <a:r>
              <a:rPr sz="2325" i="1" spc="-187" baseline="-23297" dirty="0">
                <a:latin typeface="Times New Roman"/>
                <a:cs typeface="Times New Roman"/>
              </a:rPr>
              <a:t> </a:t>
            </a:r>
            <a:r>
              <a:rPr sz="6975" spc="-1439" baseline="-7168" dirty="0">
                <a:latin typeface="Symbol"/>
                <a:cs typeface="Symbol"/>
              </a:rPr>
              <a:t></a:t>
            </a:r>
            <a:r>
              <a:rPr sz="6975" spc="-1155" baseline="-7168" dirty="0">
                <a:latin typeface="Times New Roman"/>
                <a:cs typeface="Times New Roman"/>
              </a:rPr>
              <a:t> </a:t>
            </a:r>
            <a:r>
              <a:rPr sz="5175" spc="-405" baseline="-4830" dirty="0">
                <a:latin typeface="Symbol"/>
                <a:cs typeface="Symbol"/>
              </a:rPr>
              <a:t></a:t>
            </a:r>
            <a:r>
              <a:rPr sz="5175" spc="-525" baseline="-4830" dirty="0">
                <a:latin typeface="Times New Roman"/>
                <a:cs typeface="Times New Roman"/>
              </a:rPr>
              <a:t> </a:t>
            </a:r>
            <a:r>
              <a:rPr sz="2650" i="1" dirty="0">
                <a:latin typeface="Times New Roman"/>
                <a:cs typeface="Times New Roman"/>
              </a:rPr>
              <a:t>f</a:t>
            </a:r>
            <a:r>
              <a:rPr sz="2650" i="1" spc="-190" dirty="0">
                <a:latin typeface="Times New Roman"/>
                <a:cs typeface="Times New Roman"/>
              </a:rPr>
              <a:t> </a:t>
            </a:r>
            <a:r>
              <a:rPr sz="2650" spc="100" dirty="0">
                <a:latin typeface="Times New Roman"/>
                <a:cs typeface="Times New Roman"/>
              </a:rPr>
              <a:t>(</a:t>
            </a:r>
            <a:r>
              <a:rPr sz="2650" i="1" spc="100" dirty="0">
                <a:latin typeface="Times New Roman"/>
                <a:cs typeface="Times New Roman"/>
              </a:rPr>
              <a:t>x</a:t>
            </a:r>
            <a:r>
              <a:rPr sz="2650" spc="100" dirty="0">
                <a:latin typeface="Times New Roman"/>
                <a:cs typeface="Times New Roman"/>
              </a:rPr>
              <a:t>)</a:t>
            </a:r>
            <a:r>
              <a:rPr sz="2650" spc="-360" dirty="0">
                <a:latin typeface="Times New Roman"/>
                <a:cs typeface="Times New Roman"/>
              </a:rPr>
              <a:t> </a:t>
            </a:r>
            <a:r>
              <a:rPr sz="2650" dirty="0">
                <a:latin typeface="Symbol"/>
                <a:cs typeface="Symbol"/>
              </a:rPr>
              <a:t></a:t>
            </a:r>
            <a:r>
              <a:rPr sz="2650" spc="-425" dirty="0">
                <a:latin typeface="Times New Roman"/>
                <a:cs typeface="Times New Roman"/>
              </a:rPr>
              <a:t> </a:t>
            </a:r>
            <a:r>
              <a:rPr sz="2700" i="1" spc="-25" dirty="0">
                <a:latin typeface="Symbol"/>
                <a:cs typeface="Symbol"/>
              </a:rPr>
              <a:t></a:t>
            </a:r>
            <a:r>
              <a:rPr sz="2700" i="1" spc="-145" dirty="0">
                <a:latin typeface="Times New Roman"/>
                <a:cs typeface="Times New Roman"/>
              </a:rPr>
              <a:t> </a:t>
            </a:r>
            <a:r>
              <a:rPr sz="2650" dirty="0">
                <a:latin typeface="Symbol"/>
                <a:cs typeface="Symbol"/>
              </a:rPr>
              <a:t></a:t>
            </a:r>
            <a:r>
              <a:rPr sz="2650" spc="-260" dirty="0">
                <a:latin typeface="Times New Roman"/>
                <a:cs typeface="Times New Roman"/>
              </a:rPr>
              <a:t> </a:t>
            </a:r>
            <a:r>
              <a:rPr sz="2650" i="1" spc="-15" dirty="0">
                <a:latin typeface="Times New Roman"/>
                <a:cs typeface="Times New Roman"/>
              </a:rPr>
              <a:t>h</a:t>
            </a:r>
            <a:r>
              <a:rPr sz="2250" i="1" spc="-22" baseline="-24074" dirty="0">
                <a:latin typeface="Times New Roman"/>
                <a:cs typeface="Times New Roman"/>
              </a:rPr>
              <a:t>D</a:t>
            </a:r>
            <a:r>
              <a:rPr sz="2250" i="1" spc="-337" baseline="-24074" dirty="0">
                <a:latin typeface="Times New Roman"/>
                <a:cs typeface="Times New Roman"/>
              </a:rPr>
              <a:t> </a:t>
            </a:r>
            <a:r>
              <a:rPr sz="2650" spc="5" dirty="0">
                <a:latin typeface="Times New Roman"/>
                <a:cs typeface="Times New Roman"/>
              </a:rPr>
              <a:t>(</a:t>
            </a:r>
            <a:r>
              <a:rPr sz="2650" i="1" spc="5" dirty="0">
                <a:latin typeface="Times New Roman"/>
                <a:cs typeface="Times New Roman"/>
              </a:rPr>
              <a:t>x</a:t>
            </a:r>
            <a:r>
              <a:rPr sz="2650" spc="5" dirty="0">
                <a:latin typeface="Times New Roman"/>
                <a:cs typeface="Times New Roman"/>
              </a:rPr>
              <a:t>)</a:t>
            </a:r>
            <a:r>
              <a:rPr sz="5175" spc="7" baseline="-4830" dirty="0">
                <a:latin typeface="Symbol"/>
                <a:cs typeface="Symbol"/>
              </a:rPr>
              <a:t></a:t>
            </a:r>
            <a:endParaRPr sz="5175" baseline="-4830" dirty="0">
              <a:latin typeface="Symbol"/>
              <a:cs typeface="Symbol"/>
            </a:endParaRPr>
          </a:p>
        </p:txBody>
      </p:sp>
      <p:sp>
        <p:nvSpPr>
          <p:cNvPr id="7" name="object 7"/>
          <p:cNvSpPr txBox="1"/>
          <p:nvPr/>
        </p:nvSpPr>
        <p:spPr>
          <a:xfrm>
            <a:off x="5688859" y="2442702"/>
            <a:ext cx="187325" cy="735965"/>
          </a:xfrm>
          <a:prstGeom prst="rect">
            <a:avLst/>
          </a:prstGeom>
        </p:spPr>
        <p:txBody>
          <a:bodyPr vert="horz" wrap="square" lIns="0" tIns="13970" rIns="0" bIns="0" rtlCol="0">
            <a:spAutoFit/>
          </a:bodyPr>
          <a:lstStyle/>
          <a:p>
            <a:pPr marL="12700">
              <a:lnSpc>
                <a:spcPct val="100000"/>
              </a:lnSpc>
              <a:spcBef>
                <a:spcPts val="110"/>
              </a:spcBef>
            </a:pPr>
            <a:r>
              <a:rPr sz="4650" spc="-960" dirty="0">
                <a:latin typeface="Symbol"/>
                <a:cs typeface="Symbol"/>
              </a:rPr>
              <a:t></a:t>
            </a:r>
            <a:endParaRPr sz="4650">
              <a:latin typeface="Symbol"/>
              <a:cs typeface="Symbol"/>
            </a:endParaRPr>
          </a:p>
        </p:txBody>
      </p:sp>
      <p:sp>
        <p:nvSpPr>
          <p:cNvPr id="8" name="object 8"/>
          <p:cNvSpPr/>
          <p:nvPr/>
        </p:nvSpPr>
        <p:spPr>
          <a:xfrm>
            <a:off x="3124200" y="3810000"/>
            <a:ext cx="1295400" cy="830580"/>
          </a:xfrm>
          <a:custGeom>
            <a:avLst/>
            <a:gdLst/>
            <a:ahLst/>
            <a:cxnLst/>
            <a:rect l="l" t="t" r="r" b="b"/>
            <a:pathLst>
              <a:path w="1295400" h="830579">
                <a:moveTo>
                  <a:pt x="0" y="0"/>
                </a:moveTo>
                <a:lnTo>
                  <a:pt x="1295400" y="0"/>
                </a:lnTo>
                <a:lnTo>
                  <a:pt x="1295400" y="830262"/>
                </a:lnTo>
                <a:lnTo>
                  <a:pt x="0" y="830262"/>
                </a:lnTo>
                <a:lnTo>
                  <a:pt x="0" y="0"/>
                </a:lnTo>
                <a:close/>
              </a:path>
            </a:pathLst>
          </a:custGeom>
          <a:solidFill>
            <a:srgbClr val="D6D7FF"/>
          </a:solidFill>
        </p:spPr>
        <p:txBody>
          <a:bodyPr wrap="square" lIns="0" tIns="0" rIns="0" bIns="0" rtlCol="0"/>
          <a:lstStyle/>
          <a:p>
            <a:endParaRPr/>
          </a:p>
        </p:txBody>
      </p:sp>
      <p:sp>
        <p:nvSpPr>
          <p:cNvPr id="9" name="object 9"/>
          <p:cNvSpPr txBox="1"/>
          <p:nvPr/>
        </p:nvSpPr>
        <p:spPr>
          <a:xfrm>
            <a:off x="3227967" y="3843020"/>
            <a:ext cx="1093470" cy="746760"/>
          </a:xfrm>
          <a:prstGeom prst="rect">
            <a:avLst/>
          </a:prstGeom>
        </p:spPr>
        <p:txBody>
          <a:bodyPr vert="horz" wrap="square" lIns="0" tIns="33019" rIns="0" bIns="0" rtlCol="0">
            <a:spAutoFit/>
          </a:bodyPr>
          <a:lstStyle/>
          <a:p>
            <a:pPr marL="12700" marR="5080" indent="271145">
              <a:lnSpc>
                <a:spcPts val="2800"/>
              </a:lnSpc>
              <a:spcBef>
                <a:spcPts val="259"/>
              </a:spcBef>
            </a:pPr>
            <a:r>
              <a:rPr sz="2400" spc="-5" dirty="0">
                <a:latin typeface="Arial"/>
                <a:cs typeface="Arial"/>
              </a:rPr>
              <a:t>true  f</a:t>
            </a:r>
            <a:r>
              <a:rPr sz="2400" dirty="0">
                <a:latin typeface="Arial"/>
                <a:cs typeface="Arial"/>
              </a:rPr>
              <a:t>unc</a:t>
            </a:r>
            <a:r>
              <a:rPr sz="2400" spc="-5" dirty="0">
                <a:latin typeface="Arial"/>
                <a:cs typeface="Arial"/>
              </a:rPr>
              <a:t>t</a:t>
            </a:r>
            <a:r>
              <a:rPr sz="2400" dirty="0">
                <a:latin typeface="Arial"/>
                <a:cs typeface="Arial"/>
              </a:rPr>
              <a:t>ion</a:t>
            </a:r>
            <a:endParaRPr sz="2400">
              <a:latin typeface="Arial"/>
              <a:cs typeface="Arial"/>
            </a:endParaRPr>
          </a:p>
        </p:txBody>
      </p:sp>
      <p:sp>
        <p:nvSpPr>
          <p:cNvPr id="10" name="object 10"/>
          <p:cNvSpPr/>
          <p:nvPr/>
        </p:nvSpPr>
        <p:spPr>
          <a:xfrm>
            <a:off x="3595489" y="3145334"/>
            <a:ext cx="443230" cy="664845"/>
          </a:xfrm>
          <a:custGeom>
            <a:avLst/>
            <a:gdLst/>
            <a:ahLst/>
            <a:cxnLst/>
            <a:rect l="l" t="t" r="r" b="b"/>
            <a:pathLst>
              <a:path w="443229" h="664845">
                <a:moveTo>
                  <a:pt x="443110" y="664665"/>
                </a:moveTo>
                <a:lnTo>
                  <a:pt x="0" y="0"/>
                </a:lnTo>
              </a:path>
            </a:pathLst>
          </a:custGeom>
          <a:ln w="9524">
            <a:solidFill>
              <a:srgbClr val="434DD6"/>
            </a:solidFill>
          </a:ln>
        </p:spPr>
        <p:txBody>
          <a:bodyPr wrap="square" lIns="0" tIns="0" rIns="0" bIns="0" rtlCol="0"/>
          <a:lstStyle/>
          <a:p>
            <a:endParaRPr/>
          </a:p>
        </p:txBody>
      </p:sp>
      <p:sp>
        <p:nvSpPr>
          <p:cNvPr id="11" name="object 11"/>
          <p:cNvSpPr/>
          <p:nvPr/>
        </p:nvSpPr>
        <p:spPr>
          <a:xfrm>
            <a:off x="3581400" y="3124200"/>
            <a:ext cx="74295" cy="85090"/>
          </a:xfrm>
          <a:custGeom>
            <a:avLst/>
            <a:gdLst/>
            <a:ahLst/>
            <a:cxnLst/>
            <a:rect l="l" t="t" r="r" b="b"/>
            <a:pathLst>
              <a:path w="74295" h="85089">
                <a:moveTo>
                  <a:pt x="0" y="0"/>
                </a:moveTo>
                <a:lnTo>
                  <a:pt x="10566" y="84531"/>
                </a:lnTo>
                <a:lnTo>
                  <a:pt x="73964" y="42265"/>
                </a:lnTo>
                <a:lnTo>
                  <a:pt x="0" y="0"/>
                </a:lnTo>
                <a:close/>
              </a:path>
            </a:pathLst>
          </a:custGeom>
          <a:solidFill>
            <a:srgbClr val="434DD6"/>
          </a:solidFill>
        </p:spPr>
        <p:txBody>
          <a:bodyPr wrap="square" lIns="0" tIns="0" rIns="0" bIns="0" rtlCol="0"/>
          <a:lstStyle/>
          <a:p>
            <a:endParaRPr/>
          </a:p>
        </p:txBody>
      </p:sp>
      <p:sp>
        <p:nvSpPr>
          <p:cNvPr id="12" name="object 12"/>
          <p:cNvSpPr txBox="1"/>
          <p:nvPr/>
        </p:nvSpPr>
        <p:spPr>
          <a:xfrm>
            <a:off x="1066800" y="3810000"/>
            <a:ext cx="1828800" cy="830580"/>
          </a:xfrm>
          <a:prstGeom prst="rect">
            <a:avLst/>
          </a:prstGeom>
          <a:solidFill>
            <a:srgbClr val="D6D7FF"/>
          </a:solidFill>
        </p:spPr>
        <p:txBody>
          <a:bodyPr vert="horz" wrap="square" lIns="0" tIns="66040" rIns="0" bIns="0" rtlCol="0">
            <a:spAutoFit/>
          </a:bodyPr>
          <a:lstStyle/>
          <a:p>
            <a:pPr marL="552450" marR="107314" indent="-432434">
              <a:lnSpc>
                <a:spcPts val="2800"/>
              </a:lnSpc>
              <a:spcBef>
                <a:spcPts val="520"/>
              </a:spcBef>
            </a:pPr>
            <a:r>
              <a:rPr sz="2400" spc="-5" dirty="0">
                <a:latin typeface="Arial"/>
                <a:cs typeface="Arial"/>
              </a:rPr>
              <a:t>dataset</a:t>
            </a:r>
            <a:r>
              <a:rPr sz="2400" spc="-75" dirty="0">
                <a:latin typeface="Arial"/>
                <a:cs typeface="Arial"/>
              </a:rPr>
              <a:t> </a:t>
            </a:r>
            <a:r>
              <a:rPr sz="2400" dirty="0">
                <a:latin typeface="Arial"/>
                <a:cs typeface="Arial"/>
              </a:rPr>
              <a:t>and  noise</a:t>
            </a:r>
            <a:endParaRPr sz="2400">
              <a:latin typeface="Arial"/>
              <a:cs typeface="Arial"/>
            </a:endParaRPr>
          </a:p>
        </p:txBody>
      </p:sp>
      <p:sp>
        <p:nvSpPr>
          <p:cNvPr id="13" name="object 13"/>
          <p:cNvSpPr/>
          <p:nvPr/>
        </p:nvSpPr>
        <p:spPr>
          <a:xfrm>
            <a:off x="2286000" y="3298512"/>
            <a:ext cx="300355" cy="511809"/>
          </a:xfrm>
          <a:custGeom>
            <a:avLst/>
            <a:gdLst/>
            <a:ahLst/>
            <a:cxnLst/>
            <a:rect l="l" t="t" r="r" b="b"/>
            <a:pathLst>
              <a:path w="300355" h="511810">
                <a:moveTo>
                  <a:pt x="0" y="511487"/>
                </a:moveTo>
                <a:lnTo>
                  <a:pt x="299890" y="0"/>
                </a:lnTo>
              </a:path>
            </a:pathLst>
          </a:custGeom>
          <a:ln w="9524">
            <a:solidFill>
              <a:srgbClr val="434DD6"/>
            </a:solidFill>
          </a:ln>
        </p:spPr>
        <p:txBody>
          <a:bodyPr wrap="square" lIns="0" tIns="0" rIns="0" bIns="0" rtlCol="0"/>
          <a:lstStyle/>
          <a:p>
            <a:endParaRPr/>
          </a:p>
        </p:txBody>
      </p:sp>
      <p:sp>
        <p:nvSpPr>
          <p:cNvPr id="14" name="object 14"/>
          <p:cNvSpPr/>
          <p:nvPr/>
        </p:nvSpPr>
        <p:spPr>
          <a:xfrm>
            <a:off x="2527325" y="3276600"/>
            <a:ext cx="71755" cy="85090"/>
          </a:xfrm>
          <a:custGeom>
            <a:avLst/>
            <a:gdLst/>
            <a:ahLst/>
            <a:cxnLst/>
            <a:rect l="l" t="t" r="r" b="b"/>
            <a:pathLst>
              <a:path w="71755" h="85089">
                <a:moveTo>
                  <a:pt x="71412" y="0"/>
                </a:moveTo>
                <a:lnTo>
                  <a:pt x="0" y="46469"/>
                </a:lnTo>
                <a:lnTo>
                  <a:pt x="65735" y="85001"/>
                </a:lnTo>
                <a:lnTo>
                  <a:pt x="71412" y="0"/>
                </a:lnTo>
                <a:close/>
              </a:path>
            </a:pathLst>
          </a:custGeom>
          <a:solidFill>
            <a:srgbClr val="434DD6"/>
          </a:solidFill>
        </p:spPr>
        <p:txBody>
          <a:bodyPr wrap="square" lIns="0" tIns="0" rIns="0" bIns="0" rtlCol="0"/>
          <a:lstStyle/>
          <a:p>
            <a:endParaRPr/>
          </a:p>
        </p:txBody>
      </p:sp>
      <p:sp>
        <p:nvSpPr>
          <p:cNvPr id="16" name="object 16"/>
          <p:cNvSpPr/>
          <p:nvPr/>
        </p:nvSpPr>
        <p:spPr>
          <a:xfrm>
            <a:off x="4495800" y="4267200"/>
            <a:ext cx="990600" cy="462280"/>
          </a:xfrm>
          <a:custGeom>
            <a:avLst/>
            <a:gdLst/>
            <a:ahLst/>
            <a:cxnLst/>
            <a:rect l="l" t="t" r="r" b="b"/>
            <a:pathLst>
              <a:path w="990600" h="462279">
                <a:moveTo>
                  <a:pt x="0" y="0"/>
                </a:moveTo>
                <a:lnTo>
                  <a:pt x="990600" y="0"/>
                </a:lnTo>
                <a:lnTo>
                  <a:pt x="990600" y="461962"/>
                </a:lnTo>
                <a:lnTo>
                  <a:pt x="0" y="461962"/>
                </a:lnTo>
                <a:lnTo>
                  <a:pt x="0" y="0"/>
                </a:lnTo>
                <a:close/>
              </a:path>
            </a:pathLst>
          </a:custGeom>
          <a:solidFill>
            <a:srgbClr val="D6D7FF"/>
          </a:solidFill>
        </p:spPr>
        <p:txBody>
          <a:bodyPr wrap="square" lIns="0" tIns="0" rIns="0" bIns="0" rtlCol="0"/>
          <a:lstStyle/>
          <a:p>
            <a:endParaRPr/>
          </a:p>
        </p:txBody>
      </p:sp>
      <p:sp>
        <p:nvSpPr>
          <p:cNvPr id="17" name="object 17"/>
          <p:cNvSpPr txBox="1"/>
          <p:nvPr/>
        </p:nvSpPr>
        <p:spPr>
          <a:xfrm>
            <a:off x="4495800" y="4300220"/>
            <a:ext cx="990600" cy="391160"/>
          </a:xfrm>
          <a:prstGeom prst="rect">
            <a:avLst/>
          </a:prstGeom>
        </p:spPr>
        <p:txBody>
          <a:bodyPr vert="horz" wrap="square" lIns="0" tIns="12700" rIns="0" bIns="0" rtlCol="0">
            <a:spAutoFit/>
          </a:bodyPr>
          <a:lstStyle/>
          <a:p>
            <a:pPr marL="133350">
              <a:lnSpc>
                <a:spcPct val="100000"/>
              </a:lnSpc>
              <a:spcBef>
                <a:spcPts val="100"/>
              </a:spcBef>
            </a:pPr>
            <a:r>
              <a:rPr sz="2400" dirty="0">
                <a:latin typeface="Arial"/>
                <a:cs typeface="Arial"/>
              </a:rPr>
              <a:t>noise</a:t>
            </a:r>
            <a:endParaRPr sz="2400">
              <a:latin typeface="Arial"/>
              <a:cs typeface="Arial"/>
            </a:endParaRPr>
          </a:p>
        </p:txBody>
      </p:sp>
      <p:sp>
        <p:nvSpPr>
          <p:cNvPr id="18" name="object 18"/>
          <p:cNvSpPr/>
          <p:nvPr/>
        </p:nvSpPr>
        <p:spPr>
          <a:xfrm>
            <a:off x="4278559" y="3070720"/>
            <a:ext cx="598805" cy="1196975"/>
          </a:xfrm>
          <a:custGeom>
            <a:avLst/>
            <a:gdLst/>
            <a:ahLst/>
            <a:cxnLst/>
            <a:rect l="l" t="t" r="r" b="b"/>
            <a:pathLst>
              <a:path w="598804" h="1196975">
                <a:moveTo>
                  <a:pt x="598240" y="1196479"/>
                </a:moveTo>
                <a:lnTo>
                  <a:pt x="0" y="0"/>
                </a:lnTo>
              </a:path>
            </a:pathLst>
          </a:custGeom>
          <a:ln w="9524">
            <a:solidFill>
              <a:srgbClr val="434DD6"/>
            </a:solidFill>
          </a:ln>
        </p:spPr>
        <p:txBody>
          <a:bodyPr wrap="square" lIns="0" tIns="0" rIns="0" bIns="0" rtlCol="0"/>
          <a:lstStyle/>
          <a:p>
            <a:endParaRPr/>
          </a:p>
        </p:txBody>
      </p:sp>
      <p:sp>
        <p:nvSpPr>
          <p:cNvPr id="19" name="object 19"/>
          <p:cNvSpPr/>
          <p:nvPr/>
        </p:nvSpPr>
        <p:spPr>
          <a:xfrm>
            <a:off x="4267200" y="3048000"/>
            <a:ext cx="68580" cy="85725"/>
          </a:xfrm>
          <a:custGeom>
            <a:avLst/>
            <a:gdLst/>
            <a:ahLst/>
            <a:cxnLst/>
            <a:rect l="l" t="t" r="r" b="b"/>
            <a:pathLst>
              <a:path w="68579" h="85725">
                <a:moveTo>
                  <a:pt x="0" y="0"/>
                </a:moveTo>
                <a:lnTo>
                  <a:pt x="0" y="85191"/>
                </a:lnTo>
                <a:lnTo>
                  <a:pt x="68148" y="51117"/>
                </a:lnTo>
                <a:lnTo>
                  <a:pt x="0" y="0"/>
                </a:lnTo>
                <a:close/>
              </a:path>
            </a:pathLst>
          </a:custGeom>
          <a:solidFill>
            <a:srgbClr val="434DD6"/>
          </a:solidFill>
        </p:spPr>
        <p:txBody>
          <a:bodyPr wrap="square" lIns="0" tIns="0" rIns="0" bIns="0" rtlCol="0"/>
          <a:lstStyle/>
          <a:p>
            <a:endParaRPr/>
          </a:p>
        </p:txBody>
      </p:sp>
      <p:sp>
        <p:nvSpPr>
          <p:cNvPr id="20" name="object 20"/>
          <p:cNvSpPr txBox="1"/>
          <p:nvPr/>
        </p:nvSpPr>
        <p:spPr>
          <a:xfrm>
            <a:off x="1570173" y="5473715"/>
            <a:ext cx="2329180" cy="521334"/>
          </a:xfrm>
          <a:prstGeom prst="rect">
            <a:avLst/>
          </a:prstGeom>
        </p:spPr>
        <p:txBody>
          <a:bodyPr vert="horz" wrap="square" lIns="0" tIns="12700" rIns="0" bIns="0" rtlCol="0">
            <a:spAutoFit/>
          </a:bodyPr>
          <a:lstStyle/>
          <a:p>
            <a:pPr marL="12700">
              <a:lnSpc>
                <a:spcPct val="100000"/>
              </a:lnSpc>
              <a:spcBef>
                <a:spcPts val="100"/>
              </a:spcBef>
            </a:pPr>
            <a:r>
              <a:rPr sz="3250" i="1" spc="30" dirty="0">
                <a:latin typeface="Times New Roman"/>
                <a:cs typeface="Times New Roman"/>
              </a:rPr>
              <a:t>h</a:t>
            </a:r>
            <a:r>
              <a:rPr sz="3250" i="1" spc="-235" dirty="0">
                <a:latin typeface="Times New Roman"/>
                <a:cs typeface="Times New Roman"/>
              </a:rPr>
              <a:t> </a:t>
            </a:r>
            <a:r>
              <a:rPr sz="3250" spc="35" dirty="0">
                <a:latin typeface="Symbol"/>
                <a:cs typeface="Symbol"/>
              </a:rPr>
              <a:t></a:t>
            </a:r>
            <a:r>
              <a:rPr sz="3250" spc="-155" dirty="0">
                <a:latin typeface="Times New Roman"/>
                <a:cs typeface="Times New Roman"/>
              </a:rPr>
              <a:t> </a:t>
            </a:r>
            <a:r>
              <a:rPr sz="3250" i="1" spc="-55" dirty="0">
                <a:latin typeface="Times New Roman"/>
                <a:cs typeface="Times New Roman"/>
              </a:rPr>
              <a:t>E</a:t>
            </a:r>
            <a:r>
              <a:rPr sz="2850" i="1" spc="-82" baseline="-23391" dirty="0">
                <a:latin typeface="Times New Roman"/>
                <a:cs typeface="Times New Roman"/>
              </a:rPr>
              <a:t>D</a:t>
            </a:r>
            <a:r>
              <a:rPr sz="3250" spc="-55" dirty="0">
                <a:latin typeface="Times New Roman"/>
                <a:cs typeface="Times New Roman"/>
              </a:rPr>
              <a:t>{</a:t>
            </a:r>
            <a:r>
              <a:rPr sz="3250" i="1" spc="-55" dirty="0">
                <a:latin typeface="Times New Roman"/>
                <a:cs typeface="Times New Roman"/>
              </a:rPr>
              <a:t>h</a:t>
            </a:r>
            <a:r>
              <a:rPr sz="2850" i="1" spc="-82" baseline="-23391" dirty="0">
                <a:latin typeface="Times New Roman"/>
                <a:cs typeface="Times New Roman"/>
              </a:rPr>
              <a:t>D</a:t>
            </a:r>
            <a:r>
              <a:rPr sz="2850" i="1" spc="-457" baseline="-23391" dirty="0">
                <a:latin typeface="Times New Roman"/>
                <a:cs typeface="Times New Roman"/>
              </a:rPr>
              <a:t> </a:t>
            </a:r>
            <a:r>
              <a:rPr sz="3250" spc="50" dirty="0">
                <a:latin typeface="Times New Roman"/>
                <a:cs typeface="Times New Roman"/>
              </a:rPr>
              <a:t>(</a:t>
            </a:r>
            <a:r>
              <a:rPr sz="3250" i="1" spc="50" dirty="0">
                <a:latin typeface="Times New Roman"/>
                <a:cs typeface="Times New Roman"/>
              </a:rPr>
              <a:t>x</a:t>
            </a:r>
            <a:r>
              <a:rPr sz="3250" spc="50" dirty="0">
                <a:latin typeface="Times New Roman"/>
                <a:cs typeface="Times New Roman"/>
              </a:rPr>
              <a:t>)}</a:t>
            </a:r>
            <a:endParaRPr sz="3250">
              <a:latin typeface="Times New Roman"/>
              <a:cs typeface="Times New Roman"/>
            </a:endParaRPr>
          </a:p>
        </p:txBody>
      </p:sp>
      <p:sp>
        <p:nvSpPr>
          <p:cNvPr id="21" name="object 21"/>
          <p:cNvSpPr txBox="1"/>
          <p:nvPr/>
        </p:nvSpPr>
        <p:spPr>
          <a:xfrm>
            <a:off x="5036070" y="1816115"/>
            <a:ext cx="2325370" cy="521334"/>
          </a:xfrm>
          <a:prstGeom prst="rect">
            <a:avLst/>
          </a:prstGeom>
        </p:spPr>
        <p:txBody>
          <a:bodyPr vert="horz" wrap="square" lIns="0" tIns="12700" rIns="0" bIns="0" rtlCol="0">
            <a:spAutoFit/>
          </a:bodyPr>
          <a:lstStyle/>
          <a:p>
            <a:pPr marL="12700">
              <a:lnSpc>
                <a:spcPct val="100000"/>
              </a:lnSpc>
              <a:spcBef>
                <a:spcPts val="100"/>
              </a:spcBef>
            </a:pPr>
            <a:r>
              <a:rPr sz="3250" i="1" spc="-600" dirty="0">
                <a:latin typeface="Times New Roman"/>
                <a:cs typeface="Times New Roman"/>
              </a:rPr>
              <a:t>y</a:t>
            </a:r>
            <a:r>
              <a:rPr sz="4875" spc="-900" baseline="2564" dirty="0">
                <a:latin typeface="Times New Roman"/>
                <a:cs typeface="Times New Roman"/>
              </a:rPr>
              <a:t>ˆ </a:t>
            </a:r>
            <a:r>
              <a:rPr sz="3250" spc="30" dirty="0">
                <a:latin typeface="Symbol"/>
                <a:cs typeface="Symbol"/>
              </a:rPr>
              <a:t></a:t>
            </a:r>
            <a:r>
              <a:rPr sz="3250" spc="30" dirty="0">
                <a:latin typeface="Times New Roman"/>
                <a:cs typeface="Times New Roman"/>
              </a:rPr>
              <a:t> </a:t>
            </a:r>
            <a:r>
              <a:rPr sz="3250" i="1" spc="-345" dirty="0">
                <a:latin typeface="Times New Roman"/>
                <a:cs typeface="Times New Roman"/>
              </a:rPr>
              <a:t>y</a:t>
            </a:r>
            <a:r>
              <a:rPr sz="4875" spc="-517" baseline="2564" dirty="0">
                <a:latin typeface="Times New Roman"/>
                <a:cs typeface="Times New Roman"/>
              </a:rPr>
              <a:t>ˆ</a:t>
            </a:r>
            <a:r>
              <a:rPr sz="2850" i="1" spc="-517" baseline="-23391" dirty="0">
                <a:latin typeface="Times New Roman"/>
                <a:cs typeface="Times New Roman"/>
              </a:rPr>
              <a:t>D </a:t>
            </a:r>
            <a:r>
              <a:rPr sz="3250" spc="30" dirty="0">
                <a:latin typeface="Symbol"/>
                <a:cs typeface="Symbol"/>
              </a:rPr>
              <a:t></a:t>
            </a:r>
            <a:r>
              <a:rPr sz="3250" spc="30" dirty="0">
                <a:latin typeface="Times New Roman"/>
                <a:cs typeface="Times New Roman"/>
              </a:rPr>
              <a:t> </a:t>
            </a:r>
            <a:r>
              <a:rPr sz="3250" i="1" spc="-65" dirty="0">
                <a:latin typeface="Times New Roman"/>
                <a:cs typeface="Times New Roman"/>
              </a:rPr>
              <a:t>h</a:t>
            </a:r>
            <a:r>
              <a:rPr sz="2850" i="1" spc="-97" baseline="-23391" dirty="0">
                <a:latin typeface="Times New Roman"/>
                <a:cs typeface="Times New Roman"/>
              </a:rPr>
              <a:t>D</a:t>
            </a:r>
            <a:r>
              <a:rPr sz="2850" i="1" spc="-480" baseline="-23391" dirty="0">
                <a:latin typeface="Times New Roman"/>
                <a:cs typeface="Times New Roman"/>
              </a:rPr>
              <a:t> </a:t>
            </a:r>
            <a:r>
              <a:rPr sz="3250" spc="60" dirty="0">
                <a:latin typeface="Times New Roman"/>
                <a:cs typeface="Times New Roman"/>
              </a:rPr>
              <a:t>(</a:t>
            </a:r>
            <a:r>
              <a:rPr sz="3250" i="1" spc="60" dirty="0">
                <a:latin typeface="Times New Roman"/>
                <a:cs typeface="Times New Roman"/>
              </a:rPr>
              <a:t>x</a:t>
            </a:r>
            <a:r>
              <a:rPr sz="3250" spc="60" dirty="0">
                <a:latin typeface="Times New Roman"/>
                <a:cs typeface="Times New Roman"/>
              </a:rPr>
              <a:t>)</a:t>
            </a:r>
            <a:endParaRPr sz="3250">
              <a:latin typeface="Times New Roman"/>
              <a:cs typeface="Times New Roman"/>
            </a:endParaRPr>
          </a:p>
        </p:txBody>
      </p:sp>
      <p:sp>
        <p:nvSpPr>
          <p:cNvPr id="22" name="object 22"/>
          <p:cNvSpPr txBox="1"/>
          <p:nvPr/>
        </p:nvSpPr>
        <p:spPr>
          <a:xfrm>
            <a:off x="555491" y="1514827"/>
            <a:ext cx="279273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Notation </a:t>
            </a:r>
            <a:r>
              <a:rPr sz="2000" dirty="0">
                <a:latin typeface="Arial"/>
                <a:cs typeface="Arial"/>
              </a:rPr>
              <a:t>- </a:t>
            </a:r>
            <a:r>
              <a:rPr sz="2000" spc="-5" dirty="0">
                <a:latin typeface="Arial"/>
                <a:cs typeface="Arial"/>
              </a:rPr>
              <a:t>to simplify</a:t>
            </a:r>
            <a:r>
              <a:rPr sz="2000" spc="-15" dirty="0">
                <a:latin typeface="Arial"/>
                <a:cs typeface="Arial"/>
              </a:rPr>
              <a:t> </a:t>
            </a:r>
            <a:r>
              <a:rPr sz="2000" spc="-5" dirty="0">
                <a:latin typeface="Arial"/>
                <a:cs typeface="Arial"/>
              </a:rPr>
              <a:t>this</a:t>
            </a:r>
            <a:endParaRPr sz="2000" dirty="0">
              <a:latin typeface="Arial"/>
              <a:cs typeface="Arial"/>
            </a:endParaRPr>
          </a:p>
        </p:txBody>
      </p:sp>
      <p:sp>
        <p:nvSpPr>
          <p:cNvPr id="23" name="object 23"/>
          <p:cNvSpPr txBox="1"/>
          <p:nvPr/>
        </p:nvSpPr>
        <p:spPr>
          <a:xfrm>
            <a:off x="2093683" y="1845492"/>
            <a:ext cx="1848485" cy="532130"/>
          </a:xfrm>
          <a:prstGeom prst="rect">
            <a:avLst/>
          </a:prstGeom>
        </p:spPr>
        <p:txBody>
          <a:bodyPr vert="horz" wrap="square" lIns="0" tIns="15875" rIns="0" bIns="0" rtlCol="0">
            <a:spAutoFit/>
          </a:bodyPr>
          <a:lstStyle/>
          <a:p>
            <a:pPr marL="12700">
              <a:lnSpc>
                <a:spcPct val="100000"/>
              </a:lnSpc>
              <a:spcBef>
                <a:spcPts val="125"/>
              </a:spcBef>
            </a:pPr>
            <a:r>
              <a:rPr sz="3200" i="1" spc="5" dirty="0">
                <a:latin typeface="Times New Roman"/>
                <a:cs typeface="Times New Roman"/>
              </a:rPr>
              <a:t>f </a:t>
            </a:r>
            <a:r>
              <a:rPr sz="3200" spc="15" dirty="0">
                <a:latin typeface="Symbol"/>
                <a:cs typeface="Symbol"/>
              </a:rPr>
              <a:t></a:t>
            </a:r>
            <a:r>
              <a:rPr sz="3200" spc="15" dirty="0">
                <a:latin typeface="Times New Roman"/>
                <a:cs typeface="Times New Roman"/>
              </a:rPr>
              <a:t> </a:t>
            </a:r>
            <a:r>
              <a:rPr sz="3200" i="1" spc="5" dirty="0">
                <a:latin typeface="Times New Roman"/>
                <a:cs typeface="Times New Roman"/>
              </a:rPr>
              <a:t>f </a:t>
            </a:r>
            <a:r>
              <a:rPr sz="3200" spc="130" dirty="0">
                <a:latin typeface="Times New Roman"/>
                <a:cs typeface="Times New Roman"/>
              </a:rPr>
              <a:t>(</a:t>
            </a:r>
            <a:r>
              <a:rPr sz="3200" i="1" spc="130" dirty="0">
                <a:latin typeface="Times New Roman"/>
                <a:cs typeface="Times New Roman"/>
              </a:rPr>
              <a:t>x</a:t>
            </a:r>
            <a:r>
              <a:rPr sz="3200" spc="130" dirty="0">
                <a:latin typeface="Times New Roman"/>
                <a:cs typeface="Times New Roman"/>
              </a:rPr>
              <a:t>) </a:t>
            </a:r>
            <a:r>
              <a:rPr sz="3200" spc="15" dirty="0">
                <a:latin typeface="Symbol"/>
                <a:cs typeface="Symbol"/>
              </a:rPr>
              <a:t></a:t>
            </a:r>
            <a:r>
              <a:rPr sz="3200" spc="-615" dirty="0">
                <a:latin typeface="Times New Roman"/>
                <a:cs typeface="Times New Roman"/>
              </a:rPr>
              <a:t> </a:t>
            </a:r>
            <a:r>
              <a:rPr sz="3300" i="1" spc="-30" dirty="0">
                <a:latin typeface="Symbol"/>
                <a:cs typeface="Symbol"/>
              </a:rPr>
              <a:t></a:t>
            </a:r>
            <a:endParaRPr sz="3300">
              <a:latin typeface="Symbol"/>
              <a:cs typeface="Symbol"/>
            </a:endParaRPr>
          </a:p>
        </p:txBody>
      </p:sp>
      <p:sp>
        <p:nvSpPr>
          <p:cNvPr id="24" name="object 24"/>
          <p:cNvSpPr/>
          <p:nvPr/>
        </p:nvSpPr>
        <p:spPr>
          <a:xfrm>
            <a:off x="3124199" y="2438400"/>
            <a:ext cx="1143000" cy="228600"/>
          </a:xfrm>
          <a:custGeom>
            <a:avLst/>
            <a:gdLst/>
            <a:ahLst/>
            <a:cxnLst/>
            <a:rect l="l" t="t" r="r" b="b"/>
            <a:pathLst>
              <a:path w="1143000" h="228600">
                <a:moveTo>
                  <a:pt x="0" y="228599"/>
                </a:moveTo>
                <a:lnTo>
                  <a:pt x="1496" y="184109"/>
                </a:lnTo>
                <a:lnTo>
                  <a:pt x="5579" y="147777"/>
                </a:lnTo>
                <a:lnTo>
                  <a:pt x="11634" y="123282"/>
                </a:lnTo>
                <a:lnTo>
                  <a:pt x="19049" y="114299"/>
                </a:lnTo>
                <a:lnTo>
                  <a:pt x="552450" y="114299"/>
                </a:lnTo>
                <a:lnTo>
                  <a:pt x="559865" y="105317"/>
                </a:lnTo>
                <a:lnTo>
                  <a:pt x="565920" y="80822"/>
                </a:lnTo>
                <a:lnTo>
                  <a:pt x="570002" y="44490"/>
                </a:lnTo>
                <a:lnTo>
                  <a:pt x="571499" y="0"/>
                </a:lnTo>
                <a:lnTo>
                  <a:pt x="572996" y="44490"/>
                </a:lnTo>
                <a:lnTo>
                  <a:pt x="577078" y="80822"/>
                </a:lnTo>
                <a:lnTo>
                  <a:pt x="583133" y="105317"/>
                </a:lnTo>
                <a:lnTo>
                  <a:pt x="590548" y="114299"/>
                </a:lnTo>
                <a:lnTo>
                  <a:pt x="1123949" y="114299"/>
                </a:lnTo>
                <a:lnTo>
                  <a:pt x="1131364" y="123282"/>
                </a:lnTo>
                <a:lnTo>
                  <a:pt x="1137419" y="147777"/>
                </a:lnTo>
                <a:lnTo>
                  <a:pt x="1141502" y="184109"/>
                </a:lnTo>
                <a:lnTo>
                  <a:pt x="1142999" y="228599"/>
                </a:lnTo>
              </a:path>
            </a:pathLst>
          </a:custGeom>
          <a:ln w="28574">
            <a:solidFill>
              <a:srgbClr val="0433FF"/>
            </a:solidFill>
          </a:ln>
        </p:spPr>
        <p:txBody>
          <a:bodyPr wrap="square" lIns="0" tIns="0" rIns="0" bIns="0" rtlCol="0"/>
          <a:lstStyle/>
          <a:p>
            <a:endParaRPr/>
          </a:p>
        </p:txBody>
      </p:sp>
      <p:sp>
        <p:nvSpPr>
          <p:cNvPr id="25" name="object 25"/>
          <p:cNvSpPr/>
          <p:nvPr/>
        </p:nvSpPr>
        <p:spPr>
          <a:xfrm>
            <a:off x="4648200" y="2438400"/>
            <a:ext cx="762000" cy="228600"/>
          </a:xfrm>
          <a:custGeom>
            <a:avLst/>
            <a:gdLst/>
            <a:ahLst/>
            <a:cxnLst/>
            <a:rect l="l" t="t" r="r" b="b"/>
            <a:pathLst>
              <a:path w="762000" h="228600">
                <a:moveTo>
                  <a:pt x="0" y="228599"/>
                </a:moveTo>
                <a:lnTo>
                  <a:pt x="1496" y="184109"/>
                </a:lnTo>
                <a:lnTo>
                  <a:pt x="5579" y="147777"/>
                </a:lnTo>
                <a:lnTo>
                  <a:pt x="11634" y="123282"/>
                </a:lnTo>
                <a:lnTo>
                  <a:pt x="19048" y="114299"/>
                </a:lnTo>
                <a:lnTo>
                  <a:pt x="361950" y="114299"/>
                </a:lnTo>
                <a:lnTo>
                  <a:pt x="369365" y="105317"/>
                </a:lnTo>
                <a:lnTo>
                  <a:pt x="375420" y="80822"/>
                </a:lnTo>
                <a:lnTo>
                  <a:pt x="379502" y="44490"/>
                </a:lnTo>
                <a:lnTo>
                  <a:pt x="380999" y="0"/>
                </a:lnTo>
                <a:lnTo>
                  <a:pt x="382496" y="44490"/>
                </a:lnTo>
                <a:lnTo>
                  <a:pt x="386579" y="80822"/>
                </a:lnTo>
                <a:lnTo>
                  <a:pt x="392633" y="105317"/>
                </a:lnTo>
                <a:lnTo>
                  <a:pt x="400048" y="114299"/>
                </a:lnTo>
                <a:lnTo>
                  <a:pt x="742950" y="114299"/>
                </a:lnTo>
                <a:lnTo>
                  <a:pt x="750365" y="123282"/>
                </a:lnTo>
                <a:lnTo>
                  <a:pt x="756420" y="147777"/>
                </a:lnTo>
                <a:lnTo>
                  <a:pt x="760502" y="184109"/>
                </a:lnTo>
                <a:lnTo>
                  <a:pt x="761999" y="228599"/>
                </a:lnTo>
              </a:path>
            </a:pathLst>
          </a:custGeom>
          <a:ln w="28574">
            <a:solidFill>
              <a:srgbClr val="0433FF"/>
            </a:solidFill>
          </a:ln>
        </p:spPr>
        <p:txBody>
          <a:bodyPr wrap="square" lIns="0" tIns="0" rIns="0" bIns="0" rtlCol="0"/>
          <a:lstStyle/>
          <a:p>
            <a:endParaRPr/>
          </a:p>
        </p:txBody>
      </p:sp>
      <p:sp>
        <p:nvSpPr>
          <p:cNvPr id="26" name="object 26"/>
          <p:cNvSpPr/>
          <p:nvPr/>
        </p:nvSpPr>
        <p:spPr>
          <a:xfrm>
            <a:off x="4064927" y="5532120"/>
            <a:ext cx="4517961" cy="685800"/>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4272737" y="5557057"/>
            <a:ext cx="4094022" cy="635923"/>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4114800" y="5562600"/>
            <a:ext cx="4419600" cy="584200"/>
          </a:xfrm>
          <a:prstGeom prst="rect">
            <a:avLst/>
          </a:prstGeom>
          <a:blipFill>
            <a:blip r:embed="rId4" cstate="print"/>
            <a:stretch>
              <a:fillRect/>
            </a:stretch>
          </a:blipFill>
        </p:spPr>
        <p:txBody>
          <a:bodyPr wrap="square" lIns="0" tIns="0" rIns="0" bIns="0" rtlCol="0"/>
          <a:lstStyle/>
          <a:p>
            <a:endParaRPr/>
          </a:p>
        </p:txBody>
      </p:sp>
      <p:sp>
        <p:nvSpPr>
          <p:cNvPr id="29" name="object 29"/>
          <p:cNvSpPr txBox="1"/>
          <p:nvPr/>
        </p:nvSpPr>
        <p:spPr>
          <a:xfrm>
            <a:off x="4114800" y="5562600"/>
            <a:ext cx="4419600" cy="584200"/>
          </a:xfrm>
          <a:prstGeom prst="rect">
            <a:avLst/>
          </a:prstGeom>
          <a:ln w="9524">
            <a:solidFill>
              <a:srgbClr val="3D49D5"/>
            </a:solidFill>
          </a:ln>
        </p:spPr>
        <p:txBody>
          <a:bodyPr vert="horz" wrap="square" lIns="0" tIns="55879" rIns="0" bIns="0" rtlCol="0">
            <a:spAutoFit/>
          </a:bodyPr>
          <a:lstStyle/>
          <a:p>
            <a:pPr marL="337185" marR="220979" indent="-104139">
              <a:lnSpc>
                <a:spcPts val="1900"/>
              </a:lnSpc>
              <a:spcBef>
                <a:spcPts val="439"/>
              </a:spcBef>
            </a:pPr>
            <a:r>
              <a:rPr sz="1600" spc="-5" dirty="0">
                <a:latin typeface="Arial"/>
                <a:cs typeface="Arial"/>
              </a:rPr>
              <a:t>long-term expectation </a:t>
            </a:r>
            <a:r>
              <a:rPr sz="1600" dirty="0">
                <a:latin typeface="Arial"/>
                <a:cs typeface="Arial"/>
              </a:rPr>
              <a:t>of learner’s </a:t>
            </a:r>
            <a:r>
              <a:rPr sz="1600" spc="-5" dirty="0">
                <a:latin typeface="Arial"/>
                <a:cs typeface="Arial"/>
              </a:rPr>
              <a:t>prediction  </a:t>
            </a:r>
            <a:r>
              <a:rPr sz="1600" dirty="0">
                <a:latin typeface="Arial"/>
                <a:cs typeface="Arial"/>
              </a:rPr>
              <a:t>on </a:t>
            </a:r>
            <a:r>
              <a:rPr sz="1600" spc="-5" dirty="0">
                <a:latin typeface="Arial"/>
                <a:cs typeface="Arial"/>
              </a:rPr>
              <a:t>this </a:t>
            </a:r>
            <a:r>
              <a:rPr sz="1600" i="1" dirty="0">
                <a:latin typeface="Arial"/>
                <a:cs typeface="Arial"/>
              </a:rPr>
              <a:t>x </a:t>
            </a:r>
            <a:r>
              <a:rPr sz="1600" dirty="0">
                <a:latin typeface="Arial"/>
                <a:cs typeface="Arial"/>
              </a:rPr>
              <a:t>averaged over many </a:t>
            </a:r>
            <a:r>
              <a:rPr sz="1600" spc="-5" dirty="0">
                <a:latin typeface="Arial"/>
                <a:cs typeface="Arial"/>
              </a:rPr>
              <a:t>data sets</a:t>
            </a:r>
            <a:r>
              <a:rPr sz="1600" spc="-55" dirty="0">
                <a:latin typeface="Arial"/>
                <a:cs typeface="Arial"/>
              </a:rPr>
              <a:t> </a:t>
            </a:r>
            <a:r>
              <a:rPr sz="1600" i="1" dirty="0">
                <a:latin typeface="Arial"/>
                <a:cs typeface="Arial"/>
              </a:rPr>
              <a:t>D</a:t>
            </a:r>
            <a:endParaRPr sz="1600">
              <a:latin typeface="Arial"/>
              <a:cs typeface="Arial"/>
            </a:endParaRPr>
          </a:p>
        </p:txBody>
      </p:sp>
    </p:spTree>
    <p:extLst>
      <p:ext uri="{BB962C8B-B14F-4D97-AF65-F5344CB8AC3E}">
        <p14:creationId xmlns:p14="http://schemas.microsoft.com/office/powerpoint/2010/main" val="4189547136"/>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912" y="745903"/>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latin typeface="Arial"/>
                <a:cs typeface="Arial"/>
              </a:rPr>
              <a:t>Bias – </a:t>
            </a:r>
            <a:r>
              <a:rPr sz="3200" spc="-30" dirty="0">
                <a:solidFill>
                  <a:srgbClr val="3333CC"/>
                </a:solidFill>
                <a:latin typeface="Arial"/>
                <a:cs typeface="Arial"/>
              </a:rPr>
              <a:t>Variance </a:t>
            </a:r>
            <a:r>
              <a:rPr sz="3200" spc="-5" dirty="0">
                <a:solidFill>
                  <a:srgbClr val="3333CC"/>
                </a:solidFill>
                <a:latin typeface="Arial"/>
                <a:cs typeface="Arial"/>
              </a:rPr>
              <a:t>decomposition </a:t>
            </a:r>
            <a:r>
              <a:rPr sz="3200" dirty="0">
                <a:solidFill>
                  <a:srgbClr val="3333CC"/>
                </a:solidFill>
                <a:latin typeface="Arial"/>
                <a:cs typeface="Arial"/>
              </a:rPr>
              <a:t>of</a:t>
            </a:r>
            <a:r>
              <a:rPr sz="3200" spc="-15" dirty="0">
                <a:solidFill>
                  <a:srgbClr val="3333CC"/>
                </a:solidFill>
                <a:latin typeface="Arial"/>
                <a:cs typeface="Arial"/>
              </a:rPr>
              <a:t> </a:t>
            </a:r>
            <a:r>
              <a:rPr sz="3200" dirty="0">
                <a:solidFill>
                  <a:srgbClr val="3333CC"/>
                </a:solidFill>
                <a:latin typeface="Arial"/>
                <a:cs typeface="Arial"/>
              </a:rPr>
              <a:t>error</a:t>
            </a:r>
            <a:endParaRPr sz="3200" dirty="0">
              <a:latin typeface="Arial"/>
              <a:cs typeface="Arial"/>
            </a:endParaRPr>
          </a:p>
        </p:txBody>
      </p:sp>
      <p:sp>
        <p:nvSpPr>
          <p:cNvPr id="3" name="object 3"/>
          <p:cNvSpPr txBox="1"/>
          <p:nvPr/>
        </p:nvSpPr>
        <p:spPr>
          <a:xfrm>
            <a:off x="663337" y="1656249"/>
            <a:ext cx="1721485" cy="580390"/>
          </a:xfrm>
          <a:prstGeom prst="rect">
            <a:avLst/>
          </a:prstGeom>
        </p:spPr>
        <p:txBody>
          <a:bodyPr vert="horz" wrap="square" lIns="0" tIns="148590" rIns="0" bIns="0" rtlCol="0">
            <a:spAutoFit/>
          </a:bodyPr>
          <a:lstStyle/>
          <a:p>
            <a:pPr marR="5080" algn="r">
              <a:lnSpc>
                <a:spcPts val="330"/>
              </a:lnSpc>
              <a:spcBef>
                <a:spcPts val="1170"/>
              </a:spcBef>
            </a:pPr>
            <a:r>
              <a:rPr sz="1450" spc="-10" dirty="0" smtClean="0">
                <a:latin typeface="Times New Roman"/>
                <a:cs typeface="Times New Roman"/>
              </a:rPr>
              <a:t>2</a:t>
            </a:r>
            <a:endParaRPr sz="1450" dirty="0">
              <a:latin typeface="Times New Roman"/>
              <a:cs typeface="Times New Roman"/>
            </a:endParaRPr>
          </a:p>
          <a:p>
            <a:pPr marL="12700">
              <a:lnSpc>
                <a:spcPts val="2970"/>
              </a:lnSpc>
            </a:pPr>
            <a:r>
              <a:rPr sz="2500" i="1" dirty="0">
                <a:latin typeface="Times New Roman"/>
                <a:cs typeface="Times New Roman"/>
              </a:rPr>
              <a:t>E</a:t>
            </a:r>
            <a:r>
              <a:rPr sz="2175" i="1" baseline="-22988" dirty="0">
                <a:latin typeface="Times New Roman"/>
                <a:cs typeface="Times New Roman"/>
              </a:rPr>
              <a:t>D</a:t>
            </a:r>
            <a:r>
              <a:rPr sz="2175" baseline="-22988" dirty="0">
                <a:latin typeface="Times New Roman"/>
                <a:cs typeface="Times New Roman"/>
              </a:rPr>
              <a:t>,</a:t>
            </a:r>
            <a:r>
              <a:rPr sz="2175" i="1" baseline="-22988" dirty="0">
                <a:latin typeface="Symbol"/>
                <a:cs typeface="Symbol"/>
              </a:rPr>
              <a:t></a:t>
            </a:r>
            <a:r>
              <a:rPr sz="2175" i="1" baseline="-22988" dirty="0">
                <a:latin typeface="Times New Roman"/>
                <a:cs typeface="Times New Roman"/>
              </a:rPr>
              <a:t> </a:t>
            </a:r>
            <a:r>
              <a:rPr sz="5475" spc="-839" baseline="-6088" dirty="0">
                <a:latin typeface="Symbol"/>
                <a:cs typeface="Symbol"/>
              </a:rPr>
              <a:t></a:t>
            </a:r>
            <a:r>
              <a:rPr sz="5475" spc="-839" baseline="-6088" dirty="0">
                <a:latin typeface="Times New Roman"/>
                <a:cs typeface="Times New Roman"/>
              </a:rPr>
              <a:t> </a:t>
            </a:r>
            <a:r>
              <a:rPr sz="2500" spc="-5" dirty="0">
                <a:latin typeface="Times New Roman"/>
                <a:cs typeface="Times New Roman"/>
              </a:rPr>
              <a:t>( </a:t>
            </a:r>
            <a:r>
              <a:rPr sz="2500" i="1" spc="-5" dirty="0">
                <a:latin typeface="Times New Roman"/>
                <a:cs typeface="Times New Roman"/>
              </a:rPr>
              <a:t>f </a:t>
            </a:r>
            <a:r>
              <a:rPr sz="2500" spc="-10" dirty="0" smtClean="0">
                <a:latin typeface="Symbol"/>
                <a:cs typeface="Symbol"/>
              </a:rPr>
              <a:t></a:t>
            </a:r>
            <a:r>
              <a:rPr sz="2500" spc="-250" dirty="0" smtClean="0">
                <a:latin typeface="Times New Roman"/>
                <a:cs typeface="Times New Roman"/>
              </a:rPr>
              <a:t> </a:t>
            </a:r>
            <a:r>
              <a:rPr sz="2500" i="1" spc="-260" dirty="0">
                <a:latin typeface="Times New Roman"/>
                <a:cs typeface="Times New Roman"/>
              </a:rPr>
              <a:t>y</a:t>
            </a:r>
            <a:r>
              <a:rPr sz="3750" spc="-390" baseline="3333" dirty="0" smtClean="0">
                <a:latin typeface="Times New Roman"/>
                <a:cs typeface="Times New Roman"/>
              </a:rPr>
              <a:t>ˆ</a:t>
            </a:r>
            <a:r>
              <a:rPr sz="2500" spc="-260" dirty="0" smtClean="0">
                <a:latin typeface="Times New Roman"/>
                <a:cs typeface="Times New Roman"/>
              </a:rPr>
              <a:t>)</a:t>
            </a:r>
            <a:endParaRPr sz="2500" dirty="0">
              <a:latin typeface="Times New Roman"/>
              <a:cs typeface="Times New Roman"/>
            </a:endParaRPr>
          </a:p>
        </p:txBody>
      </p:sp>
      <p:sp>
        <p:nvSpPr>
          <p:cNvPr id="4" name="object 4"/>
          <p:cNvSpPr txBox="1"/>
          <p:nvPr/>
        </p:nvSpPr>
        <p:spPr>
          <a:xfrm>
            <a:off x="2384822" y="1689445"/>
            <a:ext cx="177165" cy="580390"/>
          </a:xfrm>
          <a:prstGeom prst="rect">
            <a:avLst/>
          </a:prstGeom>
        </p:spPr>
        <p:txBody>
          <a:bodyPr vert="horz" wrap="square" lIns="0" tIns="11430" rIns="0" bIns="0" rtlCol="0">
            <a:spAutoFit/>
          </a:bodyPr>
          <a:lstStyle/>
          <a:p>
            <a:pPr marL="12700">
              <a:lnSpc>
                <a:spcPct val="100000"/>
              </a:lnSpc>
              <a:spcBef>
                <a:spcPts val="90"/>
              </a:spcBef>
            </a:pPr>
            <a:r>
              <a:rPr sz="3650" spc="-560" dirty="0">
                <a:latin typeface="Symbol"/>
                <a:cs typeface="Symbol"/>
              </a:rPr>
              <a:t></a:t>
            </a:r>
            <a:endParaRPr sz="3650" dirty="0">
              <a:latin typeface="Symbol"/>
              <a:cs typeface="Symbol"/>
            </a:endParaRPr>
          </a:p>
        </p:txBody>
      </p:sp>
      <p:sp>
        <p:nvSpPr>
          <p:cNvPr id="5" name="object 5"/>
          <p:cNvSpPr txBox="1"/>
          <p:nvPr/>
        </p:nvSpPr>
        <p:spPr>
          <a:xfrm>
            <a:off x="520504" y="2140537"/>
            <a:ext cx="2952115" cy="694690"/>
          </a:xfrm>
          <a:prstGeom prst="rect">
            <a:avLst/>
          </a:prstGeom>
        </p:spPr>
        <p:txBody>
          <a:bodyPr vert="horz" wrap="square" lIns="0" tIns="5715" rIns="0" bIns="0" rtlCol="0">
            <a:spAutoFit/>
          </a:bodyPr>
          <a:lstStyle/>
          <a:p>
            <a:pPr>
              <a:lnSpc>
                <a:spcPct val="100000"/>
              </a:lnSpc>
              <a:spcBef>
                <a:spcPts val="45"/>
              </a:spcBef>
            </a:pPr>
            <a:endParaRPr sz="1300" dirty="0">
              <a:latin typeface="Times New Roman"/>
              <a:cs typeface="Times New Roman"/>
            </a:endParaRPr>
          </a:p>
          <a:p>
            <a:pPr marR="5080" algn="r">
              <a:lnSpc>
                <a:spcPts val="165"/>
              </a:lnSpc>
              <a:spcBef>
                <a:spcPts val="5"/>
              </a:spcBef>
            </a:pPr>
            <a:r>
              <a:rPr sz="1450" spc="-10" dirty="0">
                <a:latin typeface="Times New Roman"/>
                <a:cs typeface="Times New Roman"/>
              </a:rPr>
              <a:t>2</a:t>
            </a:r>
            <a:endParaRPr sz="1450" dirty="0">
              <a:latin typeface="Times New Roman"/>
              <a:cs typeface="Times New Roman"/>
            </a:endParaRPr>
          </a:p>
          <a:p>
            <a:pPr marL="12700">
              <a:lnSpc>
                <a:spcPts val="3645"/>
              </a:lnSpc>
            </a:pPr>
            <a:r>
              <a:rPr sz="2500" spc="-10" dirty="0">
                <a:latin typeface="Symbol"/>
                <a:cs typeface="Symbol"/>
              </a:rPr>
              <a:t></a:t>
            </a:r>
            <a:r>
              <a:rPr sz="2500" spc="-80" dirty="0">
                <a:latin typeface="Times New Roman"/>
                <a:cs typeface="Times New Roman"/>
              </a:rPr>
              <a:t> </a:t>
            </a:r>
            <a:r>
              <a:rPr sz="2500" i="1" spc="-10" dirty="0">
                <a:latin typeface="Times New Roman"/>
                <a:cs typeface="Times New Roman"/>
              </a:rPr>
              <a:t>E</a:t>
            </a:r>
            <a:r>
              <a:rPr sz="2500" i="1" spc="-375" dirty="0">
                <a:latin typeface="Times New Roman"/>
                <a:cs typeface="Times New Roman"/>
              </a:rPr>
              <a:t> </a:t>
            </a:r>
            <a:r>
              <a:rPr sz="6525" spc="-1342" baseline="-7662" dirty="0">
                <a:latin typeface="Symbol"/>
                <a:cs typeface="Symbol"/>
              </a:rPr>
              <a:t></a:t>
            </a:r>
            <a:r>
              <a:rPr sz="6525" spc="-1095" baseline="-7662" dirty="0">
                <a:latin typeface="Times New Roman"/>
                <a:cs typeface="Times New Roman"/>
              </a:rPr>
              <a:t> </a:t>
            </a:r>
            <a:r>
              <a:rPr sz="4875" spc="-254" baseline="-5128" dirty="0">
                <a:latin typeface="Symbol"/>
                <a:cs typeface="Symbol"/>
              </a:rPr>
              <a:t></a:t>
            </a:r>
            <a:r>
              <a:rPr sz="2500" spc="-170" dirty="0">
                <a:latin typeface="Times New Roman"/>
                <a:cs typeface="Times New Roman"/>
              </a:rPr>
              <a:t>[</a:t>
            </a:r>
            <a:r>
              <a:rPr sz="2500" spc="-145" dirty="0">
                <a:latin typeface="Times New Roman"/>
                <a:cs typeface="Times New Roman"/>
              </a:rPr>
              <a:t> </a:t>
            </a:r>
            <a:r>
              <a:rPr sz="2500" i="1" spc="-5" dirty="0">
                <a:latin typeface="Times New Roman"/>
                <a:cs typeface="Times New Roman"/>
              </a:rPr>
              <a:t>f</a:t>
            </a:r>
            <a:r>
              <a:rPr sz="2500" i="1" spc="160"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spc="-409"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5"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80" dirty="0">
                <a:latin typeface="Times New Roman"/>
                <a:cs typeface="Times New Roman"/>
              </a:rPr>
              <a:t>y</a:t>
            </a:r>
            <a:r>
              <a:rPr sz="3750" spc="-419" baseline="3333" dirty="0">
                <a:latin typeface="Times New Roman"/>
                <a:cs typeface="Times New Roman"/>
              </a:rPr>
              <a:t>ˆ</a:t>
            </a:r>
            <a:r>
              <a:rPr sz="2500" spc="-280" dirty="0">
                <a:latin typeface="Times New Roman"/>
                <a:cs typeface="Times New Roman"/>
              </a:rPr>
              <a:t>]</a:t>
            </a:r>
            <a:r>
              <a:rPr sz="4875" spc="-419" baseline="-5128" dirty="0">
                <a:latin typeface="Symbol"/>
                <a:cs typeface="Symbol"/>
              </a:rPr>
              <a:t></a:t>
            </a:r>
            <a:endParaRPr sz="4875" baseline="-5128" dirty="0">
              <a:latin typeface="Symbol"/>
              <a:cs typeface="Symbol"/>
            </a:endParaRPr>
          </a:p>
        </p:txBody>
      </p:sp>
      <p:sp>
        <p:nvSpPr>
          <p:cNvPr id="6" name="object 6"/>
          <p:cNvSpPr txBox="1"/>
          <p:nvPr/>
        </p:nvSpPr>
        <p:spPr>
          <a:xfrm>
            <a:off x="3419293" y="2181312"/>
            <a:ext cx="177165" cy="694690"/>
          </a:xfrm>
          <a:prstGeom prst="rect">
            <a:avLst/>
          </a:prstGeom>
        </p:spPr>
        <p:txBody>
          <a:bodyPr vert="horz" wrap="square" lIns="0" tIns="17145" rIns="0" bIns="0" rtlCol="0">
            <a:spAutoFit/>
          </a:bodyPr>
          <a:lstStyle/>
          <a:p>
            <a:pPr marL="12700">
              <a:lnSpc>
                <a:spcPct val="100000"/>
              </a:lnSpc>
              <a:spcBef>
                <a:spcPts val="135"/>
              </a:spcBef>
            </a:pPr>
            <a:r>
              <a:rPr sz="4350" spc="-894" dirty="0">
                <a:latin typeface="Symbol"/>
                <a:cs typeface="Symbol"/>
              </a:rPr>
              <a:t></a:t>
            </a:r>
            <a:endParaRPr sz="4350" dirty="0">
              <a:latin typeface="Symbol"/>
              <a:cs typeface="Symbol"/>
            </a:endParaRPr>
          </a:p>
        </p:txBody>
      </p:sp>
      <p:sp>
        <p:nvSpPr>
          <p:cNvPr id="7" name="object 7"/>
          <p:cNvSpPr txBox="1"/>
          <p:nvPr/>
        </p:nvSpPr>
        <p:spPr>
          <a:xfrm>
            <a:off x="497114" y="2639309"/>
            <a:ext cx="5728970" cy="1259205"/>
          </a:xfrm>
          <a:prstGeom prst="rect">
            <a:avLst/>
          </a:prstGeom>
        </p:spPr>
        <p:txBody>
          <a:bodyPr vert="horz" wrap="square" lIns="0" tIns="73025" rIns="0" bIns="0" rtlCol="0">
            <a:spAutoFit/>
          </a:bodyPr>
          <a:lstStyle/>
          <a:p>
            <a:pPr marL="12700">
              <a:lnSpc>
                <a:spcPct val="100000"/>
              </a:lnSpc>
              <a:spcBef>
                <a:spcPts val="575"/>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5475" spc="-839" baseline="-6088" dirty="0">
                <a:latin typeface="Symbol"/>
                <a:cs typeface="Symbol"/>
              </a:rPr>
              <a:t></a:t>
            </a:r>
            <a:r>
              <a:rPr sz="5475" spc="-412" baseline="-6088" dirty="0">
                <a:latin typeface="Times New Roman"/>
                <a:cs typeface="Times New Roman"/>
              </a:rPr>
              <a:t> </a:t>
            </a:r>
            <a:r>
              <a:rPr sz="2500" spc="-5" dirty="0">
                <a:latin typeface="Times New Roman"/>
                <a:cs typeface="Times New Roman"/>
              </a:rPr>
              <a:t>[</a:t>
            </a:r>
            <a:r>
              <a:rPr sz="2500" spc="-140"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5" dirty="0">
                <a:latin typeface="Times New Roman"/>
                <a:cs typeface="Times New Roman"/>
              </a:rPr>
              <a:t>h</a:t>
            </a:r>
            <a:r>
              <a:rPr sz="2500" spc="5" dirty="0">
                <a:latin typeface="Times New Roman"/>
                <a:cs typeface="Times New Roman"/>
              </a:rPr>
              <a:t>]</a:t>
            </a:r>
            <a:r>
              <a:rPr sz="2175" spc="7" baseline="42145" dirty="0">
                <a:latin typeface="Times New Roman"/>
                <a:cs typeface="Times New Roman"/>
              </a:rPr>
              <a:t>2</a:t>
            </a:r>
            <a:r>
              <a:rPr sz="2175" spc="-44" baseline="42145"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25" dirty="0">
                <a:latin typeface="Times New Roman"/>
                <a:cs typeface="Times New Roman"/>
              </a:rPr>
              <a:t> </a:t>
            </a:r>
            <a:r>
              <a:rPr sz="2500" i="1" spc="-204" dirty="0">
                <a:latin typeface="Times New Roman"/>
                <a:cs typeface="Times New Roman"/>
              </a:rPr>
              <a:t>y</a:t>
            </a:r>
            <a:r>
              <a:rPr sz="3750" spc="-307" baseline="3333" dirty="0">
                <a:latin typeface="Times New Roman"/>
                <a:cs typeface="Times New Roman"/>
              </a:rPr>
              <a:t>ˆ</a:t>
            </a:r>
            <a:r>
              <a:rPr sz="2500" spc="-204" dirty="0">
                <a:latin typeface="Times New Roman"/>
                <a:cs typeface="Times New Roman"/>
              </a:rPr>
              <a:t>]</a:t>
            </a:r>
            <a:r>
              <a:rPr sz="2175" spc="-307" baseline="42145" dirty="0">
                <a:latin typeface="Times New Roman"/>
                <a:cs typeface="Times New Roman"/>
              </a:rPr>
              <a:t>2</a:t>
            </a:r>
            <a:r>
              <a:rPr sz="2175" spc="-27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50" dirty="0">
                <a:latin typeface="Times New Roman"/>
                <a:cs typeface="Times New Roman"/>
              </a:rPr>
              <a:t>2[</a:t>
            </a:r>
            <a:r>
              <a:rPr sz="2500" spc="-145"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i="1" spc="30"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60" dirty="0">
                <a:latin typeface="Times New Roman"/>
                <a:cs typeface="Times New Roman"/>
              </a:rPr>
              <a:t>y</a:t>
            </a:r>
            <a:r>
              <a:rPr sz="3750" spc="-390" baseline="3333" dirty="0">
                <a:latin typeface="Times New Roman"/>
                <a:cs typeface="Times New Roman"/>
              </a:rPr>
              <a:t>ˆ</a:t>
            </a:r>
            <a:r>
              <a:rPr sz="2500" spc="-260" dirty="0">
                <a:latin typeface="Times New Roman"/>
                <a:cs typeface="Times New Roman"/>
              </a:rPr>
              <a:t>]</a:t>
            </a:r>
            <a:r>
              <a:rPr sz="2500" spc="40" dirty="0">
                <a:latin typeface="Times New Roman"/>
                <a:cs typeface="Times New Roman"/>
              </a:rPr>
              <a:t> </a:t>
            </a:r>
            <a:r>
              <a:rPr sz="5475" spc="-839" baseline="-6088" dirty="0">
                <a:latin typeface="Symbol"/>
                <a:cs typeface="Symbol"/>
              </a:rPr>
              <a:t></a:t>
            </a:r>
            <a:endParaRPr sz="5475" baseline="-6088" dirty="0">
              <a:latin typeface="Symbol"/>
              <a:cs typeface="Symbol"/>
            </a:endParaRPr>
          </a:p>
          <a:p>
            <a:pPr marL="12700">
              <a:lnSpc>
                <a:spcPct val="100000"/>
              </a:lnSpc>
              <a:spcBef>
                <a:spcPts val="480"/>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5475" spc="-839" baseline="-6088" dirty="0">
                <a:latin typeface="Symbol"/>
                <a:cs typeface="Symbol"/>
              </a:rPr>
              <a:t></a:t>
            </a:r>
            <a:r>
              <a:rPr sz="5475" spc="-412" baseline="-6088" dirty="0">
                <a:latin typeface="Times New Roman"/>
                <a:cs typeface="Times New Roman"/>
              </a:rPr>
              <a:t> </a:t>
            </a:r>
            <a:r>
              <a:rPr sz="2500" spc="-5" dirty="0">
                <a:latin typeface="Times New Roman"/>
                <a:cs typeface="Times New Roman"/>
              </a:rPr>
              <a:t>[</a:t>
            </a:r>
            <a:r>
              <a:rPr sz="2500" spc="-140"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5" dirty="0">
                <a:latin typeface="Times New Roman"/>
                <a:cs typeface="Times New Roman"/>
              </a:rPr>
              <a:t>h</a:t>
            </a:r>
            <a:r>
              <a:rPr sz="2500" spc="5" dirty="0">
                <a:latin typeface="Times New Roman"/>
                <a:cs typeface="Times New Roman"/>
              </a:rPr>
              <a:t>]</a:t>
            </a:r>
            <a:r>
              <a:rPr sz="2175" spc="7" baseline="42145" dirty="0">
                <a:latin typeface="Times New Roman"/>
                <a:cs typeface="Times New Roman"/>
              </a:rPr>
              <a:t>2</a:t>
            </a:r>
            <a:r>
              <a:rPr sz="2175" spc="-37" baseline="42145"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04" dirty="0" smtClean="0">
                <a:latin typeface="Times New Roman"/>
                <a:cs typeface="Times New Roman"/>
              </a:rPr>
              <a:t>y</a:t>
            </a:r>
            <a:r>
              <a:rPr sz="3750" spc="-307" baseline="3333" dirty="0" smtClean="0">
                <a:latin typeface="Times New Roman"/>
                <a:cs typeface="Times New Roman"/>
              </a:rPr>
              <a:t>ˆ</a:t>
            </a:r>
            <a:r>
              <a:rPr sz="2500" spc="-204" dirty="0">
                <a:latin typeface="Times New Roman"/>
                <a:cs typeface="Times New Roman"/>
              </a:rPr>
              <a:t>]</a:t>
            </a:r>
            <a:r>
              <a:rPr sz="2175" spc="-307" baseline="42145" dirty="0">
                <a:latin typeface="Times New Roman"/>
                <a:cs typeface="Times New Roman"/>
              </a:rPr>
              <a:t>2</a:t>
            </a:r>
            <a:r>
              <a:rPr sz="2175" spc="-27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50" dirty="0">
                <a:latin typeface="Times New Roman"/>
                <a:cs typeface="Times New Roman"/>
              </a:rPr>
              <a:t>2[</a:t>
            </a:r>
            <a:r>
              <a:rPr sz="2500" spc="-145" dirty="0">
                <a:latin typeface="Times New Roman"/>
                <a:cs typeface="Times New Roman"/>
              </a:rPr>
              <a:t> </a:t>
            </a:r>
            <a:r>
              <a:rPr sz="2500" i="1" spc="-10" dirty="0">
                <a:latin typeface="Times New Roman"/>
                <a:cs typeface="Times New Roman"/>
              </a:rPr>
              <a:t>fh</a:t>
            </a:r>
            <a:r>
              <a:rPr sz="2500" i="1" spc="-240" dirty="0">
                <a:latin typeface="Times New Roman"/>
                <a:cs typeface="Times New Roman"/>
              </a:rPr>
              <a:t> </a:t>
            </a:r>
            <a:r>
              <a:rPr sz="2500" spc="-10" dirty="0">
                <a:latin typeface="Symbol"/>
                <a:cs typeface="Symbol"/>
              </a:rPr>
              <a:t></a:t>
            </a:r>
            <a:r>
              <a:rPr sz="2500" spc="145" dirty="0">
                <a:latin typeface="Times New Roman"/>
                <a:cs typeface="Times New Roman"/>
              </a:rPr>
              <a:t> </a:t>
            </a:r>
            <a:r>
              <a:rPr sz="2500" i="1" spc="-290" dirty="0">
                <a:latin typeface="Times New Roman"/>
                <a:cs typeface="Times New Roman"/>
              </a:rPr>
              <a:t>fy</a:t>
            </a:r>
            <a:r>
              <a:rPr sz="3750" spc="-434" baseline="3333" dirty="0">
                <a:latin typeface="Times New Roman"/>
                <a:cs typeface="Times New Roman"/>
              </a:rPr>
              <a:t>ˆ</a:t>
            </a:r>
            <a:r>
              <a:rPr sz="3750" spc="-345" baseline="3333"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50" dirty="0">
                <a:latin typeface="Times New Roman"/>
                <a:cs typeface="Times New Roman"/>
              </a:rPr>
              <a:t>h</a:t>
            </a:r>
            <a:r>
              <a:rPr sz="2175" spc="75" baseline="42145" dirty="0">
                <a:latin typeface="Times New Roman"/>
                <a:cs typeface="Times New Roman"/>
              </a:rPr>
              <a:t>2</a:t>
            </a:r>
            <a:r>
              <a:rPr sz="2175" spc="-3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195" dirty="0">
                <a:latin typeface="Times New Roman"/>
                <a:cs typeface="Times New Roman"/>
              </a:rPr>
              <a:t>hy</a:t>
            </a:r>
            <a:r>
              <a:rPr sz="3750" spc="-292" baseline="3333" dirty="0">
                <a:latin typeface="Times New Roman"/>
                <a:cs typeface="Times New Roman"/>
              </a:rPr>
              <a:t>ˆ</a:t>
            </a:r>
            <a:r>
              <a:rPr sz="2500" spc="-195" dirty="0">
                <a:latin typeface="Times New Roman"/>
                <a:cs typeface="Times New Roman"/>
              </a:rPr>
              <a:t>]</a:t>
            </a:r>
            <a:r>
              <a:rPr sz="2500" spc="35" dirty="0">
                <a:latin typeface="Times New Roman"/>
                <a:cs typeface="Times New Roman"/>
              </a:rPr>
              <a:t> </a:t>
            </a:r>
            <a:r>
              <a:rPr sz="5475" spc="-839" baseline="-6088" dirty="0">
                <a:latin typeface="Symbol"/>
                <a:cs typeface="Symbol"/>
              </a:rPr>
              <a:t></a:t>
            </a:r>
            <a:endParaRPr sz="5475" baseline="-6088" dirty="0">
              <a:latin typeface="Symbol"/>
              <a:cs typeface="Symbol"/>
            </a:endParaRPr>
          </a:p>
        </p:txBody>
      </p:sp>
      <p:sp>
        <p:nvSpPr>
          <p:cNvPr id="8" name="object 8"/>
          <p:cNvSpPr txBox="1"/>
          <p:nvPr/>
        </p:nvSpPr>
        <p:spPr>
          <a:xfrm>
            <a:off x="7315108" y="1598995"/>
            <a:ext cx="751840" cy="314325"/>
          </a:xfrm>
          <a:prstGeom prst="rect">
            <a:avLst/>
          </a:prstGeom>
        </p:spPr>
        <p:txBody>
          <a:bodyPr vert="horz" wrap="square" lIns="0" tIns="12065" rIns="0" bIns="0" rtlCol="0">
            <a:spAutoFit/>
          </a:bodyPr>
          <a:lstStyle/>
          <a:p>
            <a:pPr marL="12700">
              <a:lnSpc>
                <a:spcPct val="100000"/>
              </a:lnSpc>
              <a:spcBef>
                <a:spcPts val="95"/>
              </a:spcBef>
              <a:tabLst>
                <a:tab pos="561340" algn="l"/>
              </a:tabLst>
            </a:pPr>
            <a:r>
              <a:rPr sz="1900" i="1" spc="20" dirty="0">
                <a:latin typeface="Times New Roman"/>
                <a:cs typeface="Times New Roman"/>
              </a:rPr>
              <a:t>D	D</a:t>
            </a:r>
            <a:endParaRPr sz="1900" dirty="0">
              <a:latin typeface="Times New Roman"/>
              <a:cs typeface="Times New Roman"/>
            </a:endParaRPr>
          </a:p>
        </p:txBody>
      </p:sp>
      <p:sp>
        <p:nvSpPr>
          <p:cNvPr id="9" name="object 9"/>
          <p:cNvSpPr txBox="1"/>
          <p:nvPr/>
        </p:nvSpPr>
        <p:spPr>
          <a:xfrm>
            <a:off x="6484518" y="1323471"/>
            <a:ext cx="2659482" cy="512961"/>
          </a:xfrm>
          <a:prstGeom prst="rect">
            <a:avLst/>
          </a:prstGeom>
        </p:spPr>
        <p:txBody>
          <a:bodyPr vert="horz" wrap="square" lIns="0" tIns="12700" rIns="0" bIns="0" rtlCol="0">
            <a:spAutoFit/>
          </a:bodyPr>
          <a:lstStyle/>
          <a:p>
            <a:pPr marL="12700">
              <a:lnSpc>
                <a:spcPct val="100000"/>
              </a:lnSpc>
              <a:spcBef>
                <a:spcPts val="100"/>
              </a:spcBef>
              <a:tabLst>
                <a:tab pos="1050925" algn="l"/>
                <a:tab pos="1631950" algn="l"/>
              </a:tabLst>
            </a:pPr>
            <a:r>
              <a:rPr lang="en-US" sz="3250" spc="25" dirty="0" smtClean="0">
                <a:latin typeface="Times New Roman"/>
                <a:cs typeface="Times New Roman"/>
              </a:rPr>
              <a:t>h=E	{</a:t>
            </a:r>
            <a:r>
              <a:rPr lang="en-US" sz="2000" i="1" spc="-600" dirty="0">
                <a:latin typeface="Times New Roman"/>
                <a:cs typeface="Times New Roman"/>
              </a:rPr>
              <a:t>y</a:t>
            </a:r>
            <a:r>
              <a:rPr lang="en-US" sz="3600" spc="-900" baseline="2564" dirty="0">
                <a:latin typeface="Times New Roman"/>
                <a:cs typeface="Times New Roman"/>
              </a:rPr>
              <a:t>ˆ </a:t>
            </a:r>
            <a:r>
              <a:rPr lang="en-US" sz="3600" spc="-900" baseline="2564" dirty="0" smtClean="0">
                <a:latin typeface="Times New Roman"/>
                <a:cs typeface="Times New Roman"/>
              </a:rPr>
              <a:t> 	</a:t>
            </a:r>
            <a:r>
              <a:rPr lang="en-US" sz="3250" dirty="0" smtClean="0">
                <a:latin typeface="Times New Roman"/>
                <a:cs typeface="Times New Roman"/>
              </a:rPr>
              <a:t>}</a:t>
            </a:r>
            <a:endParaRPr lang="en-US" sz="3250" spc="25" dirty="0">
              <a:latin typeface="Times New Roman"/>
              <a:cs typeface="Times New Roman"/>
            </a:endParaRPr>
          </a:p>
        </p:txBody>
      </p:sp>
      <p:sp>
        <p:nvSpPr>
          <p:cNvPr id="10" name="object 10"/>
          <p:cNvSpPr txBox="1"/>
          <p:nvPr/>
        </p:nvSpPr>
        <p:spPr>
          <a:xfrm>
            <a:off x="7184052" y="2561677"/>
            <a:ext cx="997585" cy="314325"/>
          </a:xfrm>
          <a:prstGeom prst="rect">
            <a:avLst/>
          </a:prstGeom>
        </p:spPr>
        <p:txBody>
          <a:bodyPr vert="horz" wrap="square" lIns="0" tIns="12065" rIns="0" bIns="0" rtlCol="0">
            <a:spAutoFit/>
          </a:bodyPr>
          <a:lstStyle/>
          <a:p>
            <a:pPr marL="12700">
              <a:lnSpc>
                <a:spcPct val="100000"/>
              </a:lnSpc>
              <a:spcBef>
                <a:spcPts val="95"/>
              </a:spcBef>
              <a:tabLst>
                <a:tab pos="807720" algn="l"/>
              </a:tabLst>
            </a:pPr>
            <a:r>
              <a:rPr sz="1900" i="1" spc="15" dirty="0">
                <a:latin typeface="Times New Roman"/>
                <a:cs typeface="Times New Roman"/>
              </a:rPr>
              <a:t>D	D</a:t>
            </a:r>
            <a:endParaRPr sz="1900" dirty="0">
              <a:latin typeface="Times New Roman"/>
              <a:cs typeface="Times New Roman"/>
            </a:endParaRPr>
          </a:p>
        </p:txBody>
      </p:sp>
      <p:sp>
        <p:nvSpPr>
          <p:cNvPr id="11" name="object 11"/>
          <p:cNvSpPr txBox="1"/>
          <p:nvPr/>
        </p:nvSpPr>
        <p:spPr>
          <a:xfrm>
            <a:off x="7494147" y="2311005"/>
            <a:ext cx="1218565" cy="521334"/>
          </a:xfrm>
          <a:prstGeom prst="rect">
            <a:avLst/>
          </a:prstGeom>
        </p:spPr>
        <p:txBody>
          <a:bodyPr vert="horz" wrap="square" lIns="0" tIns="12700" rIns="0" bIns="0" rtlCol="0">
            <a:spAutoFit/>
          </a:bodyPr>
          <a:lstStyle/>
          <a:p>
            <a:pPr marL="12700">
              <a:lnSpc>
                <a:spcPct val="100000"/>
              </a:lnSpc>
              <a:spcBef>
                <a:spcPts val="100"/>
              </a:spcBef>
              <a:tabLst>
                <a:tab pos="723265" algn="l"/>
              </a:tabLst>
            </a:pPr>
            <a:r>
              <a:rPr sz="3250" spc="30" dirty="0">
                <a:latin typeface="Symbol"/>
                <a:cs typeface="Symbol"/>
              </a:rPr>
              <a:t></a:t>
            </a:r>
            <a:r>
              <a:rPr sz="3250" spc="-215" dirty="0">
                <a:latin typeface="Times New Roman"/>
                <a:cs typeface="Times New Roman"/>
              </a:rPr>
              <a:t> </a:t>
            </a:r>
            <a:r>
              <a:rPr sz="3250" i="1" spc="25" dirty="0">
                <a:latin typeface="Times New Roman"/>
                <a:cs typeface="Times New Roman"/>
              </a:rPr>
              <a:t>h</a:t>
            </a:r>
            <a:r>
              <a:rPr sz="3250" i="1" dirty="0">
                <a:latin typeface="Times New Roman"/>
                <a:cs typeface="Times New Roman"/>
              </a:rPr>
              <a:t>	</a:t>
            </a:r>
            <a:r>
              <a:rPr sz="3250" spc="160" dirty="0">
                <a:latin typeface="Times New Roman"/>
                <a:cs typeface="Times New Roman"/>
              </a:rPr>
              <a:t>(</a:t>
            </a:r>
            <a:r>
              <a:rPr sz="3250" i="1" dirty="0">
                <a:latin typeface="Times New Roman"/>
                <a:cs typeface="Times New Roman"/>
              </a:rPr>
              <a:t>x</a:t>
            </a:r>
            <a:r>
              <a:rPr sz="3250" spc="15" dirty="0">
                <a:latin typeface="Times New Roman"/>
                <a:cs typeface="Times New Roman"/>
              </a:rPr>
              <a:t>)</a:t>
            </a:r>
            <a:endParaRPr sz="3250" dirty="0">
              <a:latin typeface="Times New Roman"/>
              <a:cs typeface="Times New Roman"/>
            </a:endParaRPr>
          </a:p>
        </p:txBody>
      </p:sp>
      <p:sp>
        <p:nvSpPr>
          <p:cNvPr id="12" name="object 12"/>
          <p:cNvSpPr txBox="1"/>
          <p:nvPr/>
        </p:nvSpPr>
        <p:spPr>
          <a:xfrm>
            <a:off x="6386731" y="2311005"/>
            <a:ext cx="812800" cy="521334"/>
          </a:xfrm>
          <a:prstGeom prst="rect">
            <a:avLst/>
          </a:prstGeom>
        </p:spPr>
        <p:txBody>
          <a:bodyPr vert="horz" wrap="square" lIns="0" tIns="12700" rIns="0" bIns="0" rtlCol="0">
            <a:spAutoFit/>
          </a:bodyPr>
          <a:lstStyle/>
          <a:p>
            <a:pPr marL="12700">
              <a:lnSpc>
                <a:spcPct val="100000"/>
              </a:lnSpc>
              <a:spcBef>
                <a:spcPts val="100"/>
              </a:spcBef>
            </a:pPr>
            <a:r>
              <a:rPr sz="3250" i="1" spc="-600" dirty="0" smtClean="0">
                <a:latin typeface="Times New Roman"/>
                <a:cs typeface="Times New Roman"/>
              </a:rPr>
              <a:t>y</a:t>
            </a:r>
            <a:r>
              <a:rPr sz="4875" spc="-900" baseline="2564" dirty="0" smtClean="0">
                <a:latin typeface="Times New Roman"/>
                <a:cs typeface="Times New Roman"/>
              </a:rPr>
              <a:t>ˆ </a:t>
            </a:r>
            <a:r>
              <a:rPr sz="3250" spc="30" dirty="0" smtClean="0">
                <a:latin typeface="Symbol"/>
                <a:cs typeface="Symbol"/>
              </a:rPr>
              <a:t></a:t>
            </a:r>
            <a:r>
              <a:rPr sz="3250" spc="-30" dirty="0" smtClean="0">
                <a:latin typeface="Times New Roman"/>
                <a:cs typeface="Times New Roman"/>
              </a:rPr>
              <a:t> </a:t>
            </a:r>
            <a:r>
              <a:rPr sz="3250" i="1" spc="-600" dirty="0" smtClean="0">
                <a:latin typeface="Times New Roman"/>
                <a:cs typeface="Times New Roman"/>
              </a:rPr>
              <a:t>y</a:t>
            </a:r>
            <a:r>
              <a:rPr sz="4875" spc="-900" baseline="2564" dirty="0">
                <a:latin typeface="Times New Roman"/>
                <a:cs typeface="Times New Roman"/>
              </a:rPr>
              <a:t>ˆ</a:t>
            </a:r>
            <a:endParaRPr sz="4875" baseline="2564" dirty="0">
              <a:latin typeface="Times New Roman"/>
              <a:cs typeface="Times New Roman"/>
            </a:endParaRPr>
          </a:p>
        </p:txBody>
      </p:sp>
      <p:sp>
        <p:nvSpPr>
          <p:cNvPr id="13" name="object 13"/>
          <p:cNvSpPr txBox="1"/>
          <p:nvPr/>
        </p:nvSpPr>
        <p:spPr>
          <a:xfrm>
            <a:off x="6386731" y="3063518"/>
            <a:ext cx="1848485" cy="1044517"/>
          </a:xfrm>
          <a:prstGeom prst="rect">
            <a:avLst/>
          </a:prstGeom>
        </p:spPr>
        <p:txBody>
          <a:bodyPr vert="horz" wrap="square" lIns="0" tIns="15875" rIns="0" bIns="0" rtlCol="0">
            <a:spAutoFit/>
          </a:bodyPr>
          <a:lstStyle/>
          <a:p>
            <a:pPr marL="12700">
              <a:lnSpc>
                <a:spcPct val="100000"/>
              </a:lnSpc>
              <a:spcBef>
                <a:spcPts val="125"/>
              </a:spcBef>
            </a:pPr>
            <a:r>
              <a:rPr sz="3200" i="1" spc="5" dirty="0">
                <a:latin typeface="Times New Roman"/>
                <a:cs typeface="Times New Roman"/>
              </a:rPr>
              <a:t>f </a:t>
            </a:r>
            <a:r>
              <a:rPr sz="3200" spc="15" dirty="0">
                <a:latin typeface="Symbol"/>
                <a:cs typeface="Symbol"/>
              </a:rPr>
              <a:t></a:t>
            </a:r>
            <a:r>
              <a:rPr sz="3200" spc="15" dirty="0">
                <a:latin typeface="Times New Roman"/>
                <a:cs typeface="Times New Roman"/>
              </a:rPr>
              <a:t> </a:t>
            </a:r>
            <a:r>
              <a:rPr sz="3200" i="1" spc="5" dirty="0">
                <a:latin typeface="Times New Roman"/>
                <a:cs typeface="Times New Roman"/>
              </a:rPr>
              <a:t>f </a:t>
            </a:r>
            <a:r>
              <a:rPr sz="3200" spc="130" dirty="0">
                <a:latin typeface="Times New Roman"/>
                <a:cs typeface="Times New Roman"/>
              </a:rPr>
              <a:t>(</a:t>
            </a:r>
            <a:r>
              <a:rPr sz="3200" i="1" spc="130" dirty="0">
                <a:latin typeface="Times New Roman"/>
                <a:cs typeface="Times New Roman"/>
              </a:rPr>
              <a:t>x</a:t>
            </a:r>
            <a:r>
              <a:rPr sz="3200" spc="130" dirty="0">
                <a:latin typeface="Times New Roman"/>
                <a:cs typeface="Times New Roman"/>
              </a:rPr>
              <a:t>) </a:t>
            </a:r>
            <a:r>
              <a:rPr sz="3200" spc="15" dirty="0">
                <a:latin typeface="Symbol"/>
                <a:cs typeface="Symbol"/>
              </a:rPr>
              <a:t></a:t>
            </a:r>
            <a:r>
              <a:rPr sz="3200" spc="-615" dirty="0">
                <a:latin typeface="Times New Roman"/>
                <a:cs typeface="Times New Roman"/>
              </a:rPr>
              <a:t> </a:t>
            </a:r>
            <a:r>
              <a:rPr sz="3300" i="1" spc="-30" dirty="0" smtClean="0">
                <a:latin typeface="Symbol"/>
                <a:cs typeface="Symbol"/>
              </a:rPr>
              <a:t></a:t>
            </a:r>
            <a:endParaRPr lang="en-US" sz="3300" i="1" spc="-30" dirty="0" smtClean="0">
              <a:latin typeface="Symbol"/>
              <a:cs typeface="Symbol"/>
            </a:endParaRPr>
          </a:p>
          <a:p>
            <a:pPr marL="12700">
              <a:lnSpc>
                <a:spcPct val="100000"/>
              </a:lnSpc>
              <a:spcBef>
                <a:spcPts val="125"/>
              </a:spcBef>
            </a:pPr>
            <a:endParaRPr sz="3300" dirty="0">
              <a:latin typeface="Symbol"/>
              <a:cs typeface="Symbol"/>
            </a:endParaRPr>
          </a:p>
        </p:txBody>
      </p:sp>
      <p:sp>
        <p:nvSpPr>
          <p:cNvPr id="14" name="object 14"/>
          <p:cNvSpPr/>
          <p:nvPr/>
        </p:nvSpPr>
        <p:spPr>
          <a:xfrm>
            <a:off x="4336398" y="420458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5" name="object 15"/>
          <p:cNvSpPr/>
          <p:nvPr/>
        </p:nvSpPr>
        <p:spPr>
          <a:xfrm>
            <a:off x="5396407" y="4118994"/>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6" name="object 16"/>
          <p:cNvSpPr/>
          <p:nvPr/>
        </p:nvSpPr>
        <p:spPr>
          <a:xfrm>
            <a:off x="6269652" y="414314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7" name="object 17"/>
          <p:cNvSpPr/>
          <p:nvPr/>
        </p:nvSpPr>
        <p:spPr>
          <a:xfrm>
            <a:off x="7371168" y="414314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8" name="object 18"/>
          <p:cNvSpPr txBox="1"/>
          <p:nvPr/>
        </p:nvSpPr>
        <p:spPr>
          <a:xfrm>
            <a:off x="596988" y="3923130"/>
            <a:ext cx="7688580" cy="1115049"/>
          </a:xfrm>
          <a:prstGeom prst="rect">
            <a:avLst/>
          </a:prstGeom>
        </p:spPr>
        <p:txBody>
          <a:bodyPr vert="horz" wrap="square" lIns="0" tIns="14605" rIns="0" bIns="0" rtlCol="0">
            <a:spAutoFit/>
          </a:bodyPr>
          <a:lstStyle/>
          <a:p>
            <a:pPr marL="152400">
              <a:lnSpc>
                <a:spcPct val="100000"/>
              </a:lnSpc>
              <a:spcBef>
                <a:spcPts val="115"/>
              </a:spcBef>
            </a:pPr>
            <a:r>
              <a:rPr sz="2500" spc="-10" dirty="0">
                <a:latin typeface="Symbol"/>
                <a:cs typeface="Symbol"/>
              </a:rPr>
              <a:t></a:t>
            </a:r>
            <a:r>
              <a:rPr sz="2500" spc="-70" dirty="0">
                <a:latin typeface="Times New Roman"/>
                <a:cs typeface="Times New Roman"/>
              </a:rPr>
              <a:t> </a:t>
            </a:r>
            <a:r>
              <a:rPr sz="2500" i="1" spc="-10" dirty="0">
                <a:latin typeface="Times New Roman"/>
                <a:cs typeface="Times New Roman"/>
              </a:rPr>
              <a:t>E</a:t>
            </a:r>
            <a:r>
              <a:rPr sz="2500" spc="-10" dirty="0">
                <a:latin typeface="Times New Roman"/>
                <a:cs typeface="Times New Roman"/>
              </a:rPr>
              <a:t>[(</a:t>
            </a:r>
            <a:r>
              <a:rPr sz="2500" spc="-195" dirty="0">
                <a:latin typeface="Times New Roman"/>
                <a:cs typeface="Times New Roman"/>
              </a:rPr>
              <a:t> </a:t>
            </a:r>
            <a:r>
              <a:rPr sz="2500" i="1" spc="-5" dirty="0">
                <a:latin typeface="Times New Roman"/>
                <a:cs typeface="Times New Roman"/>
              </a:rPr>
              <a:t>f</a:t>
            </a:r>
            <a:r>
              <a:rPr sz="2500" i="1" spc="170"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25" dirty="0">
                <a:latin typeface="Times New Roman"/>
                <a:cs typeface="Times New Roman"/>
              </a:rPr>
              <a:t>h</a:t>
            </a:r>
            <a:r>
              <a:rPr sz="2500" spc="25" dirty="0">
                <a:latin typeface="Times New Roman"/>
                <a:cs typeface="Times New Roman"/>
              </a:rPr>
              <a:t>)</a:t>
            </a:r>
            <a:r>
              <a:rPr sz="2175" spc="37"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dirty="0">
                <a:latin typeface="Times New Roman"/>
                <a:cs typeface="Times New Roman"/>
              </a:rPr>
              <a:t>E</a:t>
            </a:r>
            <a:r>
              <a:rPr sz="2500" dirty="0">
                <a:latin typeface="Times New Roman"/>
                <a:cs typeface="Times New Roman"/>
              </a:rPr>
              <a:t>[(</a:t>
            </a:r>
            <a:r>
              <a:rPr sz="2500" i="1"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25" dirty="0">
                <a:latin typeface="Times New Roman"/>
                <a:cs typeface="Times New Roman"/>
              </a:rPr>
              <a:t> </a:t>
            </a:r>
            <a:r>
              <a:rPr sz="2500" i="1" spc="-190" dirty="0">
                <a:latin typeface="Times New Roman"/>
                <a:cs typeface="Times New Roman"/>
              </a:rPr>
              <a:t>y</a:t>
            </a:r>
            <a:r>
              <a:rPr sz="3750" spc="-284" baseline="3333" dirty="0">
                <a:latin typeface="Times New Roman"/>
                <a:cs typeface="Times New Roman"/>
              </a:rPr>
              <a:t>ˆ</a:t>
            </a:r>
            <a:r>
              <a:rPr sz="2500" spc="-190" dirty="0">
                <a:latin typeface="Times New Roman"/>
                <a:cs typeface="Times New Roman"/>
              </a:rPr>
              <a:t>)</a:t>
            </a:r>
            <a:r>
              <a:rPr sz="2175" spc="-284"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10" dirty="0">
                <a:latin typeface="Times New Roman"/>
                <a:cs typeface="Times New Roman"/>
              </a:rPr>
              <a:t>2</a:t>
            </a:r>
            <a:r>
              <a:rPr sz="2500" spc="-400" dirty="0">
                <a:latin typeface="Times New Roman"/>
                <a:cs typeface="Times New Roman"/>
              </a:rPr>
              <a:t> </a:t>
            </a:r>
            <a:r>
              <a:rPr sz="5925" spc="-172" baseline="-6329" dirty="0">
                <a:latin typeface="Symbol"/>
                <a:cs typeface="Symbol"/>
              </a:rPr>
              <a:t></a:t>
            </a:r>
            <a:r>
              <a:rPr sz="2500" i="1" spc="-114" dirty="0">
                <a:latin typeface="Times New Roman"/>
                <a:cs typeface="Times New Roman"/>
              </a:rPr>
              <a:t>E</a:t>
            </a:r>
            <a:r>
              <a:rPr sz="2500" spc="-114" dirty="0">
                <a:latin typeface="Times New Roman"/>
                <a:cs typeface="Times New Roman"/>
              </a:rPr>
              <a:t>[</a:t>
            </a:r>
            <a:r>
              <a:rPr sz="2500" spc="-140" dirty="0">
                <a:latin typeface="Times New Roman"/>
                <a:cs typeface="Times New Roman"/>
              </a:rPr>
              <a:t> </a:t>
            </a:r>
            <a:r>
              <a:rPr sz="2500" i="1" spc="15" dirty="0">
                <a:latin typeface="Times New Roman"/>
                <a:cs typeface="Times New Roman"/>
              </a:rPr>
              <a:t>fh</a:t>
            </a:r>
            <a:r>
              <a:rPr sz="2500" spc="15" dirty="0">
                <a:latin typeface="Times New Roman"/>
                <a:cs typeface="Times New Roman"/>
              </a:rPr>
              <a:t>]</a:t>
            </a:r>
            <a:r>
              <a:rPr sz="2500" spc="-39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dirty="0">
                <a:latin typeface="Times New Roman"/>
                <a:cs typeface="Times New Roman"/>
              </a:rPr>
              <a:t>E</a:t>
            </a:r>
            <a:r>
              <a:rPr sz="2500" dirty="0">
                <a:latin typeface="Times New Roman"/>
                <a:cs typeface="Times New Roman"/>
              </a:rPr>
              <a:t>[</a:t>
            </a:r>
            <a:r>
              <a:rPr sz="2500" spc="-140" dirty="0">
                <a:latin typeface="Times New Roman"/>
                <a:cs typeface="Times New Roman"/>
              </a:rPr>
              <a:t> </a:t>
            </a:r>
            <a:r>
              <a:rPr sz="2500" i="1" spc="-195" dirty="0">
                <a:latin typeface="Times New Roman"/>
                <a:cs typeface="Times New Roman"/>
              </a:rPr>
              <a:t>fy</a:t>
            </a:r>
            <a:r>
              <a:rPr sz="3750" spc="-292" baseline="3333" dirty="0">
                <a:latin typeface="Times New Roman"/>
                <a:cs typeface="Times New Roman"/>
              </a:rPr>
              <a:t>ˆ</a:t>
            </a:r>
            <a:r>
              <a:rPr sz="2500" spc="-195" dirty="0">
                <a:latin typeface="Times New Roman"/>
                <a:cs typeface="Times New Roman"/>
              </a:rPr>
              <a:t>]</a:t>
            </a:r>
            <a:r>
              <a:rPr sz="2500" spc="-395" dirty="0">
                <a:latin typeface="Times New Roman"/>
                <a:cs typeface="Times New Roman"/>
              </a:rPr>
              <a:t> </a:t>
            </a:r>
            <a:r>
              <a:rPr sz="2500" spc="-10" dirty="0">
                <a:latin typeface="Symbol"/>
                <a:cs typeface="Symbol"/>
              </a:rPr>
              <a:t></a:t>
            </a:r>
            <a:r>
              <a:rPr sz="2500" spc="-185" dirty="0">
                <a:latin typeface="Times New Roman"/>
                <a:cs typeface="Times New Roman"/>
              </a:rPr>
              <a:t> </a:t>
            </a:r>
            <a:r>
              <a:rPr sz="2500" i="1" spc="45" dirty="0">
                <a:latin typeface="Times New Roman"/>
                <a:cs typeface="Times New Roman"/>
              </a:rPr>
              <a:t>E</a:t>
            </a:r>
            <a:r>
              <a:rPr sz="2500" spc="45" dirty="0">
                <a:latin typeface="Times New Roman"/>
                <a:cs typeface="Times New Roman"/>
              </a:rPr>
              <a:t>[</a:t>
            </a:r>
            <a:r>
              <a:rPr sz="2500" i="1" spc="45" dirty="0">
                <a:latin typeface="Times New Roman"/>
                <a:cs typeface="Times New Roman"/>
              </a:rPr>
              <a:t>h</a:t>
            </a:r>
            <a:r>
              <a:rPr sz="2175" spc="67"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spc="-180" dirty="0">
                <a:latin typeface="Times New Roman"/>
                <a:cs typeface="Times New Roman"/>
              </a:rPr>
              <a:t>E</a:t>
            </a:r>
            <a:r>
              <a:rPr sz="2500" spc="-180" dirty="0">
                <a:latin typeface="Times New Roman"/>
                <a:cs typeface="Times New Roman"/>
              </a:rPr>
              <a:t>[</a:t>
            </a:r>
            <a:r>
              <a:rPr sz="2500" i="1" spc="-180" dirty="0">
                <a:latin typeface="Times New Roman"/>
                <a:cs typeface="Times New Roman"/>
              </a:rPr>
              <a:t>hy</a:t>
            </a:r>
            <a:r>
              <a:rPr sz="3750" spc="-270" baseline="3333" dirty="0">
                <a:latin typeface="Times New Roman"/>
                <a:cs typeface="Times New Roman"/>
              </a:rPr>
              <a:t>ˆ</a:t>
            </a:r>
            <a:r>
              <a:rPr sz="2500" spc="-180" dirty="0">
                <a:latin typeface="Times New Roman"/>
                <a:cs typeface="Times New Roman"/>
              </a:rPr>
              <a:t>]</a:t>
            </a:r>
            <a:r>
              <a:rPr sz="5925" spc="-270" baseline="-6329" dirty="0">
                <a:latin typeface="Symbol"/>
                <a:cs typeface="Symbol"/>
              </a:rPr>
              <a:t></a:t>
            </a:r>
            <a:endParaRPr sz="5925" baseline="-6329" dirty="0">
              <a:latin typeface="Symbol"/>
              <a:cs typeface="Symbol"/>
            </a:endParaRPr>
          </a:p>
          <a:p>
            <a:pPr>
              <a:lnSpc>
                <a:spcPct val="100000"/>
              </a:lnSpc>
              <a:spcBef>
                <a:spcPts val="25"/>
              </a:spcBef>
            </a:pPr>
            <a:endParaRPr sz="3200" dirty="0">
              <a:latin typeface="Times New Roman"/>
              <a:cs typeface="Times New Roman"/>
            </a:endParaRPr>
          </a:p>
        </p:txBody>
      </p:sp>
    </p:spTree>
    <p:extLst>
      <p:ext uri="{BB962C8B-B14F-4D97-AF65-F5344CB8AC3E}">
        <p14:creationId xmlns:p14="http://schemas.microsoft.com/office/powerpoint/2010/main" val="769167679"/>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912" y="745903"/>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latin typeface="Arial"/>
                <a:cs typeface="Arial"/>
              </a:rPr>
              <a:t>Bias – </a:t>
            </a:r>
            <a:r>
              <a:rPr sz="3200" spc="-30" dirty="0">
                <a:solidFill>
                  <a:srgbClr val="3333CC"/>
                </a:solidFill>
                <a:latin typeface="Arial"/>
                <a:cs typeface="Arial"/>
              </a:rPr>
              <a:t>Variance </a:t>
            </a:r>
            <a:r>
              <a:rPr sz="3200" spc="-5" dirty="0">
                <a:solidFill>
                  <a:srgbClr val="3333CC"/>
                </a:solidFill>
                <a:latin typeface="Arial"/>
                <a:cs typeface="Arial"/>
              </a:rPr>
              <a:t>decomposition </a:t>
            </a:r>
            <a:r>
              <a:rPr sz="3200" dirty="0">
                <a:solidFill>
                  <a:srgbClr val="3333CC"/>
                </a:solidFill>
                <a:latin typeface="Arial"/>
                <a:cs typeface="Arial"/>
              </a:rPr>
              <a:t>of</a:t>
            </a:r>
            <a:r>
              <a:rPr sz="3200" spc="-15" dirty="0">
                <a:solidFill>
                  <a:srgbClr val="3333CC"/>
                </a:solidFill>
                <a:latin typeface="Arial"/>
                <a:cs typeface="Arial"/>
              </a:rPr>
              <a:t> </a:t>
            </a:r>
            <a:r>
              <a:rPr sz="3200" dirty="0">
                <a:solidFill>
                  <a:srgbClr val="3333CC"/>
                </a:solidFill>
                <a:latin typeface="Arial"/>
                <a:cs typeface="Arial"/>
              </a:rPr>
              <a:t>error</a:t>
            </a:r>
            <a:endParaRPr sz="3200" dirty="0">
              <a:latin typeface="Arial"/>
              <a:cs typeface="Arial"/>
            </a:endParaRPr>
          </a:p>
        </p:txBody>
      </p:sp>
      <p:sp>
        <p:nvSpPr>
          <p:cNvPr id="3" name="object 3"/>
          <p:cNvSpPr txBox="1"/>
          <p:nvPr/>
        </p:nvSpPr>
        <p:spPr>
          <a:xfrm>
            <a:off x="663337" y="1656249"/>
            <a:ext cx="1721485" cy="580390"/>
          </a:xfrm>
          <a:prstGeom prst="rect">
            <a:avLst/>
          </a:prstGeom>
        </p:spPr>
        <p:txBody>
          <a:bodyPr vert="horz" wrap="square" lIns="0" tIns="148590" rIns="0" bIns="0" rtlCol="0">
            <a:spAutoFit/>
          </a:bodyPr>
          <a:lstStyle/>
          <a:p>
            <a:pPr marR="5080" algn="r">
              <a:lnSpc>
                <a:spcPts val="330"/>
              </a:lnSpc>
              <a:spcBef>
                <a:spcPts val="1170"/>
              </a:spcBef>
            </a:pPr>
            <a:r>
              <a:rPr sz="1450" spc="-10" dirty="0" smtClean="0">
                <a:latin typeface="Times New Roman"/>
                <a:cs typeface="Times New Roman"/>
              </a:rPr>
              <a:t>2</a:t>
            </a:r>
            <a:endParaRPr sz="1450" dirty="0">
              <a:latin typeface="Times New Roman"/>
              <a:cs typeface="Times New Roman"/>
            </a:endParaRPr>
          </a:p>
          <a:p>
            <a:pPr marL="12700">
              <a:lnSpc>
                <a:spcPts val="2970"/>
              </a:lnSpc>
            </a:pPr>
            <a:r>
              <a:rPr sz="2500" i="1" dirty="0">
                <a:latin typeface="Times New Roman"/>
                <a:cs typeface="Times New Roman"/>
              </a:rPr>
              <a:t>E</a:t>
            </a:r>
            <a:r>
              <a:rPr sz="2175" i="1" baseline="-22988" dirty="0">
                <a:latin typeface="Times New Roman"/>
                <a:cs typeface="Times New Roman"/>
              </a:rPr>
              <a:t>D</a:t>
            </a:r>
            <a:r>
              <a:rPr sz="2175" baseline="-22988" dirty="0">
                <a:latin typeface="Times New Roman"/>
                <a:cs typeface="Times New Roman"/>
              </a:rPr>
              <a:t>,</a:t>
            </a:r>
            <a:r>
              <a:rPr sz="2175" i="1" baseline="-22988" dirty="0">
                <a:latin typeface="Symbol"/>
                <a:cs typeface="Symbol"/>
              </a:rPr>
              <a:t></a:t>
            </a:r>
            <a:r>
              <a:rPr sz="2175" i="1" baseline="-22988" dirty="0">
                <a:latin typeface="Times New Roman"/>
                <a:cs typeface="Times New Roman"/>
              </a:rPr>
              <a:t> </a:t>
            </a:r>
            <a:r>
              <a:rPr sz="5475" spc="-839" baseline="-6088" dirty="0">
                <a:latin typeface="Symbol"/>
                <a:cs typeface="Symbol"/>
              </a:rPr>
              <a:t></a:t>
            </a:r>
            <a:r>
              <a:rPr sz="5475" spc="-839" baseline="-6088" dirty="0">
                <a:latin typeface="Times New Roman"/>
                <a:cs typeface="Times New Roman"/>
              </a:rPr>
              <a:t> </a:t>
            </a:r>
            <a:r>
              <a:rPr sz="2500" spc="-5" dirty="0">
                <a:latin typeface="Times New Roman"/>
                <a:cs typeface="Times New Roman"/>
              </a:rPr>
              <a:t>( </a:t>
            </a:r>
            <a:r>
              <a:rPr sz="2500" i="1" spc="-5" dirty="0">
                <a:latin typeface="Times New Roman"/>
                <a:cs typeface="Times New Roman"/>
              </a:rPr>
              <a:t>f </a:t>
            </a:r>
            <a:r>
              <a:rPr sz="2500" spc="-10" dirty="0" smtClean="0">
                <a:latin typeface="Symbol"/>
                <a:cs typeface="Symbol"/>
              </a:rPr>
              <a:t></a:t>
            </a:r>
            <a:r>
              <a:rPr sz="2500" spc="-250" dirty="0" smtClean="0">
                <a:latin typeface="Times New Roman"/>
                <a:cs typeface="Times New Roman"/>
              </a:rPr>
              <a:t> </a:t>
            </a:r>
            <a:r>
              <a:rPr sz="2500" i="1" spc="-260" dirty="0">
                <a:latin typeface="Times New Roman"/>
                <a:cs typeface="Times New Roman"/>
              </a:rPr>
              <a:t>y</a:t>
            </a:r>
            <a:r>
              <a:rPr sz="3750" spc="-390" baseline="3333" dirty="0" smtClean="0">
                <a:latin typeface="Times New Roman"/>
                <a:cs typeface="Times New Roman"/>
              </a:rPr>
              <a:t>ˆ</a:t>
            </a:r>
            <a:r>
              <a:rPr sz="2500" spc="-260" dirty="0" smtClean="0">
                <a:latin typeface="Times New Roman"/>
                <a:cs typeface="Times New Roman"/>
              </a:rPr>
              <a:t>)</a:t>
            </a:r>
            <a:endParaRPr sz="2500" dirty="0">
              <a:latin typeface="Times New Roman"/>
              <a:cs typeface="Times New Roman"/>
            </a:endParaRPr>
          </a:p>
        </p:txBody>
      </p:sp>
      <p:sp>
        <p:nvSpPr>
          <p:cNvPr id="4" name="object 4"/>
          <p:cNvSpPr txBox="1"/>
          <p:nvPr/>
        </p:nvSpPr>
        <p:spPr>
          <a:xfrm>
            <a:off x="2384822" y="1689445"/>
            <a:ext cx="177165" cy="580390"/>
          </a:xfrm>
          <a:prstGeom prst="rect">
            <a:avLst/>
          </a:prstGeom>
        </p:spPr>
        <p:txBody>
          <a:bodyPr vert="horz" wrap="square" lIns="0" tIns="11430" rIns="0" bIns="0" rtlCol="0">
            <a:spAutoFit/>
          </a:bodyPr>
          <a:lstStyle/>
          <a:p>
            <a:pPr marL="12700">
              <a:lnSpc>
                <a:spcPct val="100000"/>
              </a:lnSpc>
              <a:spcBef>
                <a:spcPts val="90"/>
              </a:spcBef>
            </a:pPr>
            <a:r>
              <a:rPr sz="3650" spc="-560" dirty="0">
                <a:latin typeface="Symbol"/>
                <a:cs typeface="Symbol"/>
              </a:rPr>
              <a:t></a:t>
            </a:r>
            <a:endParaRPr sz="3650" dirty="0">
              <a:latin typeface="Symbol"/>
              <a:cs typeface="Symbol"/>
            </a:endParaRPr>
          </a:p>
        </p:txBody>
      </p:sp>
      <p:sp>
        <p:nvSpPr>
          <p:cNvPr id="5" name="object 5"/>
          <p:cNvSpPr txBox="1"/>
          <p:nvPr/>
        </p:nvSpPr>
        <p:spPr>
          <a:xfrm>
            <a:off x="520504" y="2140537"/>
            <a:ext cx="2952115" cy="694690"/>
          </a:xfrm>
          <a:prstGeom prst="rect">
            <a:avLst/>
          </a:prstGeom>
        </p:spPr>
        <p:txBody>
          <a:bodyPr vert="horz" wrap="square" lIns="0" tIns="5715" rIns="0" bIns="0" rtlCol="0">
            <a:spAutoFit/>
          </a:bodyPr>
          <a:lstStyle/>
          <a:p>
            <a:pPr>
              <a:lnSpc>
                <a:spcPct val="100000"/>
              </a:lnSpc>
              <a:spcBef>
                <a:spcPts val="45"/>
              </a:spcBef>
            </a:pPr>
            <a:endParaRPr sz="1300" dirty="0">
              <a:latin typeface="Times New Roman"/>
              <a:cs typeface="Times New Roman"/>
            </a:endParaRPr>
          </a:p>
          <a:p>
            <a:pPr marR="5080" algn="r">
              <a:lnSpc>
                <a:spcPts val="165"/>
              </a:lnSpc>
              <a:spcBef>
                <a:spcPts val="5"/>
              </a:spcBef>
            </a:pPr>
            <a:r>
              <a:rPr sz="1450" spc="-10" dirty="0">
                <a:latin typeface="Times New Roman"/>
                <a:cs typeface="Times New Roman"/>
              </a:rPr>
              <a:t>2</a:t>
            </a:r>
            <a:endParaRPr sz="1450" dirty="0">
              <a:latin typeface="Times New Roman"/>
              <a:cs typeface="Times New Roman"/>
            </a:endParaRPr>
          </a:p>
          <a:p>
            <a:pPr marL="12700">
              <a:lnSpc>
                <a:spcPts val="3645"/>
              </a:lnSpc>
            </a:pPr>
            <a:r>
              <a:rPr sz="2500" spc="-10" dirty="0">
                <a:latin typeface="Symbol"/>
                <a:cs typeface="Symbol"/>
              </a:rPr>
              <a:t></a:t>
            </a:r>
            <a:r>
              <a:rPr sz="2500" spc="-80" dirty="0">
                <a:latin typeface="Times New Roman"/>
                <a:cs typeface="Times New Roman"/>
              </a:rPr>
              <a:t> </a:t>
            </a:r>
            <a:r>
              <a:rPr sz="2500" i="1" spc="-10" dirty="0">
                <a:latin typeface="Times New Roman"/>
                <a:cs typeface="Times New Roman"/>
              </a:rPr>
              <a:t>E</a:t>
            </a:r>
            <a:r>
              <a:rPr sz="2500" i="1" spc="-375" dirty="0">
                <a:latin typeface="Times New Roman"/>
                <a:cs typeface="Times New Roman"/>
              </a:rPr>
              <a:t> </a:t>
            </a:r>
            <a:r>
              <a:rPr sz="6525" spc="-1342" baseline="-7662" dirty="0">
                <a:latin typeface="Symbol"/>
                <a:cs typeface="Symbol"/>
              </a:rPr>
              <a:t></a:t>
            </a:r>
            <a:r>
              <a:rPr sz="6525" spc="-1095" baseline="-7662" dirty="0">
                <a:latin typeface="Times New Roman"/>
                <a:cs typeface="Times New Roman"/>
              </a:rPr>
              <a:t> </a:t>
            </a:r>
            <a:r>
              <a:rPr sz="4875" spc="-254" baseline="-5128" dirty="0">
                <a:latin typeface="Symbol"/>
                <a:cs typeface="Symbol"/>
              </a:rPr>
              <a:t></a:t>
            </a:r>
            <a:r>
              <a:rPr sz="2500" spc="-170" dirty="0">
                <a:latin typeface="Times New Roman"/>
                <a:cs typeface="Times New Roman"/>
              </a:rPr>
              <a:t>[</a:t>
            </a:r>
            <a:r>
              <a:rPr sz="2500" spc="-145" dirty="0">
                <a:latin typeface="Times New Roman"/>
                <a:cs typeface="Times New Roman"/>
              </a:rPr>
              <a:t> </a:t>
            </a:r>
            <a:r>
              <a:rPr sz="2500" i="1" spc="-5" dirty="0">
                <a:latin typeface="Times New Roman"/>
                <a:cs typeface="Times New Roman"/>
              </a:rPr>
              <a:t>f</a:t>
            </a:r>
            <a:r>
              <a:rPr sz="2500" i="1" spc="160"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spc="-409"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5"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80" dirty="0">
                <a:latin typeface="Times New Roman"/>
                <a:cs typeface="Times New Roman"/>
              </a:rPr>
              <a:t>y</a:t>
            </a:r>
            <a:r>
              <a:rPr sz="3750" spc="-419" baseline="3333" dirty="0">
                <a:latin typeface="Times New Roman"/>
                <a:cs typeface="Times New Roman"/>
              </a:rPr>
              <a:t>ˆ</a:t>
            </a:r>
            <a:r>
              <a:rPr sz="2500" spc="-280" dirty="0">
                <a:latin typeface="Times New Roman"/>
                <a:cs typeface="Times New Roman"/>
              </a:rPr>
              <a:t>]</a:t>
            </a:r>
            <a:r>
              <a:rPr sz="4875" spc="-419" baseline="-5128" dirty="0">
                <a:latin typeface="Symbol"/>
                <a:cs typeface="Symbol"/>
              </a:rPr>
              <a:t></a:t>
            </a:r>
            <a:endParaRPr sz="4875" baseline="-5128" dirty="0">
              <a:latin typeface="Symbol"/>
              <a:cs typeface="Symbol"/>
            </a:endParaRPr>
          </a:p>
        </p:txBody>
      </p:sp>
      <p:sp>
        <p:nvSpPr>
          <p:cNvPr id="6" name="object 6"/>
          <p:cNvSpPr txBox="1"/>
          <p:nvPr/>
        </p:nvSpPr>
        <p:spPr>
          <a:xfrm>
            <a:off x="3419293" y="2181312"/>
            <a:ext cx="177165" cy="694690"/>
          </a:xfrm>
          <a:prstGeom prst="rect">
            <a:avLst/>
          </a:prstGeom>
        </p:spPr>
        <p:txBody>
          <a:bodyPr vert="horz" wrap="square" lIns="0" tIns="17145" rIns="0" bIns="0" rtlCol="0">
            <a:spAutoFit/>
          </a:bodyPr>
          <a:lstStyle/>
          <a:p>
            <a:pPr marL="12700">
              <a:lnSpc>
                <a:spcPct val="100000"/>
              </a:lnSpc>
              <a:spcBef>
                <a:spcPts val="135"/>
              </a:spcBef>
            </a:pPr>
            <a:r>
              <a:rPr sz="4350" spc="-894" dirty="0">
                <a:latin typeface="Symbol"/>
                <a:cs typeface="Symbol"/>
              </a:rPr>
              <a:t></a:t>
            </a:r>
            <a:endParaRPr sz="4350" dirty="0">
              <a:latin typeface="Symbol"/>
              <a:cs typeface="Symbol"/>
            </a:endParaRPr>
          </a:p>
        </p:txBody>
      </p:sp>
      <p:sp>
        <p:nvSpPr>
          <p:cNvPr id="7" name="object 7"/>
          <p:cNvSpPr txBox="1"/>
          <p:nvPr/>
        </p:nvSpPr>
        <p:spPr>
          <a:xfrm>
            <a:off x="497114" y="2639309"/>
            <a:ext cx="5728970" cy="1259205"/>
          </a:xfrm>
          <a:prstGeom prst="rect">
            <a:avLst/>
          </a:prstGeom>
        </p:spPr>
        <p:txBody>
          <a:bodyPr vert="horz" wrap="square" lIns="0" tIns="73025" rIns="0" bIns="0" rtlCol="0">
            <a:spAutoFit/>
          </a:bodyPr>
          <a:lstStyle/>
          <a:p>
            <a:pPr marL="12700">
              <a:lnSpc>
                <a:spcPct val="100000"/>
              </a:lnSpc>
              <a:spcBef>
                <a:spcPts val="575"/>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5475" spc="-839" baseline="-6088" dirty="0">
                <a:latin typeface="Symbol"/>
                <a:cs typeface="Symbol"/>
              </a:rPr>
              <a:t></a:t>
            </a:r>
            <a:r>
              <a:rPr sz="5475" spc="-412" baseline="-6088" dirty="0">
                <a:latin typeface="Times New Roman"/>
                <a:cs typeface="Times New Roman"/>
              </a:rPr>
              <a:t> </a:t>
            </a:r>
            <a:r>
              <a:rPr sz="2500" spc="-5" dirty="0">
                <a:latin typeface="Times New Roman"/>
                <a:cs typeface="Times New Roman"/>
              </a:rPr>
              <a:t>[</a:t>
            </a:r>
            <a:r>
              <a:rPr sz="2500" spc="-140"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5" dirty="0">
                <a:latin typeface="Times New Roman"/>
                <a:cs typeface="Times New Roman"/>
              </a:rPr>
              <a:t>h</a:t>
            </a:r>
            <a:r>
              <a:rPr sz="2500" spc="5" dirty="0">
                <a:latin typeface="Times New Roman"/>
                <a:cs typeface="Times New Roman"/>
              </a:rPr>
              <a:t>]</a:t>
            </a:r>
            <a:r>
              <a:rPr sz="2175" spc="7" baseline="42145" dirty="0">
                <a:latin typeface="Times New Roman"/>
                <a:cs typeface="Times New Roman"/>
              </a:rPr>
              <a:t>2</a:t>
            </a:r>
            <a:r>
              <a:rPr sz="2175" spc="-44" baseline="42145"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25" dirty="0">
                <a:latin typeface="Times New Roman"/>
                <a:cs typeface="Times New Roman"/>
              </a:rPr>
              <a:t> </a:t>
            </a:r>
            <a:r>
              <a:rPr sz="2500" i="1" spc="-204" dirty="0">
                <a:latin typeface="Times New Roman"/>
                <a:cs typeface="Times New Roman"/>
              </a:rPr>
              <a:t>y</a:t>
            </a:r>
            <a:r>
              <a:rPr sz="3750" spc="-307" baseline="3333" dirty="0">
                <a:latin typeface="Times New Roman"/>
                <a:cs typeface="Times New Roman"/>
              </a:rPr>
              <a:t>ˆ</a:t>
            </a:r>
            <a:r>
              <a:rPr sz="2500" spc="-204" dirty="0">
                <a:latin typeface="Times New Roman"/>
                <a:cs typeface="Times New Roman"/>
              </a:rPr>
              <a:t>]</a:t>
            </a:r>
            <a:r>
              <a:rPr sz="2175" spc="-307" baseline="42145" dirty="0">
                <a:latin typeface="Times New Roman"/>
                <a:cs typeface="Times New Roman"/>
              </a:rPr>
              <a:t>2</a:t>
            </a:r>
            <a:r>
              <a:rPr sz="2175" spc="-27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50" dirty="0">
                <a:latin typeface="Times New Roman"/>
                <a:cs typeface="Times New Roman"/>
              </a:rPr>
              <a:t>2[</a:t>
            </a:r>
            <a:r>
              <a:rPr sz="2500" spc="-145"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i="1" spc="30"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60" dirty="0">
                <a:latin typeface="Times New Roman"/>
                <a:cs typeface="Times New Roman"/>
              </a:rPr>
              <a:t>y</a:t>
            </a:r>
            <a:r>
              <a:rPr sz="3750" spc="-390" baseline="3333" dirty="0">
                <a:latin typeface="Times New Roman"/>
                <a:cs typeface="Times New Roman"/>
              </a:rPr>
              <a:t>ˆ</a:t>
            </a:r>
            <a:r>
              <a:rPr sz="2500" spc="-260" dirty="0">
                <a:latin typeface="Times New Roman"/>
                <a:cs typeface="Times New Roman"/>
              </a:rPr>
              <a:t>]</a:t>
            </a:r>
            <a:r>
              <a:rPr sz="2500" spc="40" dirty="0">
                <a:latin typeface="Times New Roman"/>
                <a:cs typeface="Times New Roman"/>
              </a:rPr>
              <a:t> </a:t>
            </a:r>
            <a:r>
              <a:rPr sz="5475" spc="-839" baseline="-6088" dirty="0">
                <a:latin typeface="Symbol"/>
                <a:cs typeface="Symbol"/>
              </a:rPr>
              <a:t></a:t>
            </a:r>
            <a:endParaRPr sz="5475" baseline="-6088" dirty="0">
              <a:latin typeface="Symbol"/>
              <a:cs typeface="Symbol"/>
            </a:endParaRPr>
          </a:p>
          <a:p>
            <a:pPr marL="12700">
              <a:lnSpc>
                <a:spcPct val="100000"/>
              </a:lnSpc>
              <a:spcBef>
                <a:spcPts val="480"/>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5475" spc="-839" baseline="-6088" dirty="0">
                <a:latin typeface="Symbol"/>
                <a:cs typeface="Symbol"/>
              </a:rPr>
              <a:t></a:t>
            </a:r>
            <a:r>
              <a:rPr sz="5475" spc="-412" baseline="-6088" dirty="0">
                <a:latin typeface="Times New Roman"/>
                <a:cs typeface="Times New Roman"/>
              </a:rPr>
              <a:t> </a:t>
            </a:r>
            <a:r>
              <a:rPr sz="2500" spc="-5" dirty="0">
                <a:latin typeface="Times New Roman"/>
                <a:cs typeface="Times New Roman"/>
              </a:rPr>
              <a:t>[</a:t>
            </a:r>
            <a:r>
              <a:rPr sz="2500" spc="-140"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5" dirty="0">
                <a:latin typeface="Times New Roman"/>
                <a:cs typeface="Times New Roman"/>
              </a:rPr>
              <a:t>h</a:t>
            </a:r>
            <a:r>
              <a:rPr sz="2500" spc="5" dirty="0">
                <a:latin typeface="Times New Roman"/>
                <a:cs typeface="Times New Roman"/>
              </a:rPr>
              <a:t>]</a:t>
            </a:r>
            <a:r>
              <a:rPr sz="2175" spc="7" baseline="42145" dirty="0">
                <a:latin typeface="Times New Roman"/>
                <a:cs typeface="Times New Roman"/>
              </a:rPr>
              <a:t>2</a:t>
            </a:r>
            <a:r>
              <a:rPr sz="2175" spc="-37" baseline="42145"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04" dirty="0" smtClean="0">
                <a:latin typeface="Times New Roman"/>
                <a:cs typeface="Times New Roman"/>
              </a:rPr>
              <a:t>y</a:t>
            </a:r>
            <a:r>
              <a:rPr sz="3750" spc="-307" baseline="3333" dirty="0" smtClean="0">
                <a:latin typeface="Times New Roman"/>
                <a:cs typeface="Times New Roman"/>
              </a:rPr>
              <a:t>ˆ</a:t>
            </a:r>
            <a:r>
              <a:rPr sz="2500" spc="-204" dirty="0">
                <a:latin typeface="Times New Roman"/>
                <a:cs typeface="Times New Roman"/>
              </a:rPr>
              <a:t>]</a:t>
            </a:r>
            <a:r>
              <a:rPr sz="2175" spc="-307" baseline="42145" dirty="0">
                <a:latin typeface="Times New Roman"/>
                <a:cs typeface="Times New Roman"/>
              </a:rPr>
              <a:t>2</a:t>
            </a:r>
            <a:r>
              <a:rPr sz="2175" spc="-27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50" dirty="0">
                <a:latin typeface="Times New Roman"/>
                <a:cs typeface="Times New Roman"/>
              </a:rPr>
              <a:t>2[</a:t>
            </a:r>
            <a:r>
              <a:rPr sz="2500" spc="-145" dirty="0">
                <a:latin typeface="Times New Roman"/>
                <a:cs typeface="Times New Roman"/>
              </a:rPr>
              <a:t> </a:t>
            </a:r>
            <a:r>
              <a:rPr sz="2500" i="1" spc="-10" dirty="0">
                <a:latin typeface="Times New Roman"/>
                <a:cs typeface="Times New Roman"/>
              </a:rPr>
              <a:t>fh</a:t>
            </a:r>
            <a:r>
              <a:rPr sz="2500" i="1" spc="-240" dirty="0">
                <a:latin typeface="Times New Roman"/>
                <a:cs typeface="Times New Roman"/>
              </a:rPr>
              <a:t> </a:t>
            </a:r>
            <a:r>
              <a:rPr sz="2500" spc="-10" dirty="0">
                <a:latin typeface="Symbol"/>
                <a:cs typeface="Symbol"/>
              </a:rPr>
              <a:t></a:t>
            </a:r>
            <a:r>
              <a:rPr sz="2500" spc="145" dirty="0">
                <a:latin typeface="Times New Roman"/>
                <a:cs typeface="Times New Roman"/>
              </a:rPr>
              <a:t> </a:t>
            </a:r>
            <a:r>
              <a:rPr sz="2500" i="1" spc="-290" dirty="0">
                <a:latin typeface="Times New Roman"/>
                <a:cs typeface="Times New Roman"/>
              </a:rPr>
              <a:t>fy</a:t>
            </a:r>
            <a:r>
              <a:rPr sz="3750" spc="-434" baseline="3333" dirty="0">
                <a:latin typeface="Times New Roman"/>
                <a:cs typeface="Times New Roman"/>
              </a:rPr>
              <a:t>ˆ</a:t>
            </a:r>
            <a:r>
              <a:rPr sz="3750" spc="-345" baseline="3333"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50" dirty="0">
                <a:latin typeface="Times New Roman"/>
                <a:cs typeface="Times New Roman"/>
              </a:rPr>
              <a:t>h</a:t>
            </a:r>
            <a:r>
              <a:rPr sz="2175" spc="75" baseline="42145" dirty="0">
                <a:latin typeface="Times New Roman"/>
                <a:cs typeface="Times New Roman"/>
              </a:rPr>
              <a:t>2</a:t>
            </a:r>
            <a:r>
              <a:rPr sz="2175" spc="-3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195" dirty="0">
                <a:latin typeface="Times New Roman"/>
                <a:cs typeface="Times New Roman"/>
              </a:rPr>
              <a:t>hy</a:t>
            </a:r>
            <a:r>
              <a:rPr sz="3750" spc="-292" baseline="3333" dirty="0">
                <a:latin typeface="Times New Roman"/>
                <a:cs typeface="Times New Roman"/>
              </a:rPr>
              <a:t>ˆ</a:t>
            </a:r>
            <a:r>
              <a:rPr sz="2500" spc="-195" dirty="0">
                <a:latin typeface="Times New Roman"/>
                <a:cs typeface="Times New Roman"/>
              </a:rPr>
              <a:t>]</a:t>
            </a:r>
            <a:r>
              <a:rPr sz="2500" spc="35" dirty="0">
                <a:latin typeface="Times New Roman"/>
                <a:cs typeface="Times New Roman"/>
              </a:rPr>
              <a:t> </a:t>
            </a:r>
            <a:r>
              <a:rPr sz="5475" spc="-839" baseline="-6088" dirty="0">
                <a:latin typeface="Symbol"/>
                <a:cs typeface="Symbol"/>
              </a:rPr>
              <a:t></a:t>
            </a:r>
            <a:endParaRPr sz="5475" baseline="-6088" dirty="0">
              <a:latin typeface="Symbol"/>
              <a:cs typeface="Symbol"/>
            </a:endParaRPr>
          </a:p>
        </p:txBody>
      </p:sp>
      <p:sp>
        <p:nvSpPr>
          <p:cNvPr id="8" name="object 8"/>
          <p:cNvSpPr txBox="1"/>
          <p:nvPr/>
        </p:nvSpPr>
        <p:spPr>
          <a:xfrm>
            <a:off x="7315108" y="1598995"/>
            <a:ext cx="751840" cy="314325"/>
          </a:xfrm>
          <a:prstGeom prst="rect">
            <a:avLst/>
          </a:prstGeom>
        </p:spPr>
        <p:txBody>
          <a:bodyPr vert="horz" wrap="square" lIns="0" tIns="12065" rIns="0" bIns="0" rtlCol="0">
            <a:spAutoFit/>
          </a:bodyPr>
          <a:lstStyle/>
          <a:p>
            <a:pPr marL="12700">
              <a:lnSpc>
                <a:spcPct val="100000"/>
              </a:lnSpc>
              <a:spcBef>
                <a:spcPts val="95"/>
              </a:spcBef>
              <a:tabLst>
                <a:tab pos="561340" algn="l"/>
              </a:tabLst>
            </a:pPr>
            <a:r>
              <a:rPr sz="1900" i="1" spc="20" dirty="0">
                <a:latin typeface="Times New Roman"/>
                <a:cs typeface="Times New Roman"/>
              </a:rPr>
              <a:t>D	D</a:t>
            </a:r>
            <a:endParaRPr sz="1900" dirty="0">
              <a:latin typeface="Times New Roman"/>
              <a:cs typeface="Times New Roman"/>
            </a:endParaRPr>
          </a:p>
        </p:txBody>
      </p:sp>
      <p:sp>
        <p:nvSpPr>
          <p:cNvPr id="9" name="object 9"/>
          <p:cNvSpPr txBox="1"/>
          <p:nvPr/>
        </p:nvSpPr>
        <p:spPr>
          <a:xfrm>
            <a:off x="6484518" y="1323471"/>
            <a:ext cx="2659482" cy="512961"/>
          </a:xfrm>
          <a:prstGeom prst="rect">
            <a:avLst/>
          </a:prstGeom>
        </p:spPr>
        <p:txBody>
          <a:bodyPr vert="horz" wrap="square" lIns="0" tIns="12700" rIns="0" bIns="0" rtlCol="0">
            <a:spAutoFit/>
          </a:bodyPr>
          <a:lstStyle/>
          <a:p>
            <a:pPr marL="12700">
              <a:lnSpc>
                <a:spcPct val="100000"/>
              </a:lnSpc>
              <a:spcBef>
                <a:spcPts val="100"/>
              </a:spcBef>
              <a:tabLst>
                <a:tab pos="1050925" algn="l"/>
                <a:tab pos="1631950" algn="l"/>
              </a:tabLst>
            </a:pPr>
            <a:r>
              <a:rPr lang="en-US" sz="3250" spc="25" dirty="0" smtClean="0">
                <a:latin typeface="Times New Roman"/>
                <a:cs typeface="Times New Roman"/>
              </a:rPr>
              <a:t>h=E	{</a:t>
            </a:r>
            <a:r>
              <a:rPr lang="en-US" sz="2000" i="1" spc="-600" dirty="0">
                <a:latin typeface="Times New Roman"/>
                <a:cs typeface="Times New Roman"/>
              </a:rPr>
              <a:t>y</a:t>
            </a:r>
            <a:r>
              <a:rPr lang="en-US" sz="3600" spc="-900" baseline="2564" dirty="0">
                <a:latin typeface="Times New Roman"/>
                <a:cs typeface="Times New Roman"/>
              </a:rPr>
              <a:t>ˆ </a:t>
            </a:r>
            <a:r>
              <a:rPr lang="en-US" sz="3600" spc="-900" baseline="2564" dirty="0" smtClean="0">
                <a:latin typeface="Times New Roman"/>
                <a:cs typeface="Times New Roman"/>
              </a:rPr>
              <a:t> 	</a:t>
            </a:r>
            <a:r>
              <a:rPr lang="en-US" sz="3250" dirty="0" smtClean="0">
                <a:latin typeface="Times New Roman"/>
                <a:cs typeface="Times New Roman"/>
              </a:rPr>
              <a:t>}</a:t>
            </a:r>
            <a:endParaRPr lang="en-US" sz="3250" spc="25" dirty="0">
              <a:latin typeface="Times New Roman"/>
              <a:cs typeface="Times New Roman"/>
            </a:endParaRPr>
          </a:p>
        </p:txBody>
      </p:sp>
      <p:sp>
        <p:nvSpPr>
          <p:cNvPr id="10" name="object 10"/>
          <p:cNvSpPr txBox="1"/>
          <p:nvPr/>
        </p:nvSpPr>
        <p:spPr>
          <a:xfrm>
            <a:off x="7184052" y="2561677"/>
            <a:ext cx="997585" cy="314325"/>
          </a:xfrm>
          <a:prstGeom prst="rect">
            <a:avLst/>
          </a:prstGeom>
        </p:spPr>
        <p:txBody>
          <a:bodyPr vert="horz" wrap="square" lIns="0" tIns="12065" rIns="0" bIns="0" rtlCol="0">
            <a:spAutoFit/>
          </a:bodyPr>
          <a:lstStyle/>
          <a:p>
            <a:pPr marL="12700">
              <a:lnSpc>
                <a:spcPct val="100000"/>
              </a:lnSpc>
              <a:spcBef>
                <a:spcPts val="95"/>
              </a:spcBef>
              <a:tabLst>
                <a:tab pos="807720" algn="l"/>
              </a:tabLst>
            </a:pPr>
            <a:r>
              <a:rPr sz="1900" i="1" spc="15" dirty="0">
                <a:latin typeface="Times New Roman"/>
                <a:cs typeface="Times New Roman"/>
              </a:rPr>
              <a:t>D	D</a:t>
            </a:r>
            <a:endParaRPr sz="1900" dirty="0">
              <a:latin typeface="Times New Roman"/>
              <a:cs typeface="Times New Roman"/>
            </a:endParaRPr>
          </a:p>
        </p:txBody>
      </p:sp>
      <p:sp>
        <p:nvSpPr>
          <p:cNvPr id="11" name="object 11"/>
          <p:cNvSpPr txBox="1"/>
          <p:nvPr/>
        </p:nvSpPr>
        <p:spPr>
          <a:xfrm>
            <a:off x="7494147" y="2311005"/>
            <a:ext cx="1218565" cy="521334"/>
          </a:xfrm>
          <a:prstGeom prst="rect">
            <a:avLst/>
          </a:prstGeom>
        </p:spPr>
        <p:txBody>
          <a:bodyPr vert="horz" wrap="square" lIns="0" tIns="12700" rIns="0" bIns="0" rtlCol="0">
            <a:spAutoFit/>
          </a:bodyPr>
          <a:lstStyle/>
          <a:p>
            <a:pPr marL="12700">
              <a:lnSpc>
                <a:spcPct val="100000"/>
              </a:lnSpc>
              <a:spcBef>
                <a:spcPts val="100"/>
              </a:spcBef>
              <a:tabLst>
                <a:tab pos="723265" algn="l"/>
              </a:tabLst>
            </a:pPr>
            <a:r>
              <a:rPr sz="3250" spc="30" dirty="0">
                <a:latin typeface="Symbol"/>
                <a:cs typeface="Symbol"/>
              </a:rPr>
              <a:t></a:t>
            </a:r>
            <a:r>
              <a:rPr sz="3250" spc="-215" dirty="0">
                <a:latin typeface="Times New Roman"/>
                <a:cs typeface="Times New Roman"/>
              </a:rPr>
              <a:t> </a:t>
            </a:r>
            <a:r>
              <a:rPr sz="3250" i="1" spc="25" dirty="0">
                <a:latin typeface="Times New Roman"/>
                <a:cs typeface="Times New Roman"/>
              </a:rPr>
              <a:t>h</a:t>
            </a:r>
            <a:r>
              <a:rPr sz="3250" i="1" dirty="0">
                <a:latin typeface="Times New Roman"/>
                <a:cs typeface="Times New Roman"/>
              </a:rPr>
              <a:t>	</a:t>
            </a:r>
            <a:r>
              <a:rPr sz="3250" spc="160" dirty="0">
                <a:latin typeface="Times New Roman"/>
                <a:cs typeface="Times New Roman"/>
              </a:rPr>
              <a:t>(</a:t>
            </a:r>
            <a:r>
              <a:rPr sz="3250" i="1" dirty="0">
                <a:latin typeface="Times New Roman"/>
                <a:cs typeface="Times New Roman"/>
              </a:rPr>
              <a:t>x</a:t>
            </a:r>
            <a:r>
              <a:rPr sz="3250" spc="15" dirty="0">
                <a:latin typeface="Times New Roman"/>
                <a:cs typeface="Times New Roman"/>
              </a:rPr>
              <a:t>)</a:t>
            </a:r>
            <a:endParaRPr sz="3250" dirty="0">
              <a:latin typeface="Times New Roman"/>
              <a:cs typeface="Times New Roman"/>
            </a:endParaRPr>
          </a:p>
        </p:txBody>
      </p:sp>
      <p:sp>
        <p:nvSpPr>
          <p:cNvPr id="12" name="object 12"/>
          <p:cNvSpPr txBox="1"/>
          <p:nvPr/>
        </p:nvSpPr>
        <p:spPr>
          <a:xfrm>
            <a:off x="6386731" y="2311005"/>
            <a:ext cx="812800" cy="521334"/>
          </a:xfrm>
          <a:prstGeom prst="rect">
            <a:avLst/>
          </a:prstGeom>
        </p:spPr>
        <p:txBody>
          <a:bodyPr vert="horz" wrap="square" lIns="0" tIns="12700" rIns="0" bIns="0" rtlCol="0">
            <a:spAutoFit/>
          </a:bodyPr>
          <a:lstStyle/>
          <a:p>
            <a:pPr marL="12700">
              <a:lnSpc>
                <a:spcPct val="100000"/>
              </a:lnSpc>
              <a:spcBef>
                <a:spcPts val="100"/>
              </a:spcBef>
            </a:pPr>
            <a:r>
              <a:rPr sz="3250" i="1" spc="-600" dirty="0" smtClean="0">
                <a:latin typeface="Times New Roman"/>
                <a:cs typeface="Times New Roman"/>
              </a:rPr>
              <a:t>y</a:t>
            </a:r>
            <a:r>
              <a:rPr sz="4875" spc="-900" baseline="2564" dirty="0" smtClean="0">
                <a:latin typeface="Times New Roman"/>
                <a:cs typeface="Times New Roman"/>
              </a:rPr>
              <a:t>ˆ </a:t>
            </a:r>
            <a:r>
              <a:rPr sz="3250" spc="30" dirty="0" smtClean="0">
                <a:latin typeface="Symbol"/>
                <a:cs typeface="Symbol"/>
              </a:rPr>
              <a:t></a:t>
            </a:r>
            <a:r>
              <a:rPr sz="3250" spc="-30" dirty="0" smtClean="0">
                <a:latin typeface="Times New Roman"/>
                <a:cs typeface="Times New Roman"/>
              </a:rPr>
              <a:t> </a:t>
            </a:r>
            <a:r>
              <a:rPr sz="3250" i="1" spc="-600" dirty="0" smtClean="0">
                <a:latin typeface="Times New Roman"/>
                <a:cs typeface="Times New Roman"/>
              </a:rPr>
              <a:t>y</a:t>
            </a:r>
            <a:r>
              <a:rPr sz="4875" spc="-900" baseline="2564" dirty="0">
                <a:latin typeface="Times New Roman"/>
                <a:cs typeface="Times New Roman"/>
              </a:rPr>
              <a:t>ˆ</a:t>
            </a:r>
            <a:endParaRPr sz="4875" baseline="2564" dirty="0">
              <a:latin typeface="Times New Roman"/>
              <a:cs typeface="Times New Roman"/>
            </a:endParaRPr>
          </a:p>
        </p:txBody>
      </p:sp>
      <p:sp>
        <p:nvSpPr>
          <p:cNvPr id="13" name="object 13"/>
          <p:cNvSpPr txBox="1"/>
          <p:nvPr/>
        </p:nvSpPr>
        <p:spPr>
          <a:xfrm>
            <a:off x="6386731" y="3063518"/>
            <a:ext cx="1848485" cy="1044517"/>
          </a:xfrm>
          <a:prstGeom prst="rect">
            <a:avLst/>
          </a:prstGeom>
        </p:spPr>
        <p:txBody>
          <a:bodyPr vert="horz" wrap="square" lIns="0" tIns="15875" rIns="0" bIns="0" rtlCol="0">
            <a:spAutoFit/>
          </a:bodyPr>
          <a:lstStyle/>
          <a:p>
            <a:pPr marL="12700">
              <a:lnSpc>
                <a:spcPct val="100000"/>
              </a:lnSpc>
              <a:spcBef>
                <a:spcPts val="125"/>
              </a:spcBef>
            </a:pPr>
            <a:r>
              <a:rPr sz="3200" i="1" spc="5" dirty="0">
                <a:latin typeface="Times New Roman"/>
                <a:cs typeface="Times New Roman"/>
              </a:rPr>
              <a:t>f </a:t>
            </a:r>
            <a:r>
              <a:rPr sz="3200" spc="15" dirty="0">
                <a:latin typeface="Symbol"/>
                <a:cs typeface="Symbol"/>
              </a:rPr>
              <a:t></a:t>
            </a:r>
            <a:r>
              <a:rPr sz="3200" spc="15" dirty="0">
                <a:latin typeface="Times New Roman"/>
                <a:cs typeface="Times New Roman"/>
              </a:rPr>
              <a:t> </a:t>
            </a:r>
            <a:r>
              <a:rPr sz="3200" i="1" spc="5" dirty="0">
                <a:latin typeface="Times New Roman"/>
                <a:cs typeface="Times New Roman"/>
              </a:rPr>
              <a:t>f </a:t>
            </a:r>
            <a:r>
              <a:rPr sz="3200" spc="130" dirty="0">
                <a:latin typeface="Times New Roman"/>
                <a:cs typeface="Times New Roman"/>
              </a:rPr>
              <a:t>(</a:t>
            </a:r>
            <a:r>
              <a:rPr sz="3200" i="1" spc="130" dirty="0">
                <a:latin typeface="Times New Roman"/>
                <a:cs typeface="Times New Roman"/>
              </a:rPr>
              <a:t>x</a:t>
            </a:r>
            <a:r>
              <a:rPr sz="3200" spc="130" dirty="0">
                <a:latin typeface="Times New Roman"/>
                <a:cs typeface="Times New Roman"/>
              </a:rPr>
              <a:t>) </a:t>
            </a:r>
            <a:r>
              <a:rPr sz="3200" spc="15" dirty="0">
                <a:latin typeface="Symbol"/>
                <a:cs typeface="Symbol"/>
              </a:rPr>
              <a:t></a:t>
            </a:r>
            <a:r>
              <a:rPr sz="3200" spc="-615" dirty="0">
                <a:latin typeface="Times New Roman"/>
                <a:cs typeface="Times New Roman"/>
              </a:rPr>
              <a:t> </a:t>
            </a:r>
            <a:r>
              <a:rPr sz="3300" i="1" spc="-30" dirty="0" smtClean="0">
                <a:latin typeface="Symbol"/>
                <a:cs typeface="Symbol"/>
              </a:rPr>
              <a:t></a:t>
            </a:r>
            <a:endParaRPr lang="en-US" sz="3300" i="1" spc="-30" dirty="0" smtClean="0">
              <a:latin typeface="Symbol"/>
              <a:cs typeface="Symbol"/>
            </a:endParaRPr>
          </a:p>
          <a:p>
            <a:pPr marL="12700">
              <a:lnSpc>
                <a:spcPct val="100000"/>
              </a:lnSpc>
              <a:spcBef>
                <a:spcPts val="125"/>
              </a:spcBef>
            </a:pPr>
            <a:endParaRPr sz="3300" dirty="0">
              <a:latin typeface="Symbol"/>
              <a:cs typeface="Symbol"/>
            </a:endParaRPr>
          </a:p>
        </p:txBody>
      </p:sp>
      <p:sp>
        <p:nvSpPr>
          <p:cNvPr id="14" name="object 14"/>
          <p:cNvSpPr/>
          <p:nvPr/>
        </p:nvSpPr>
        <p:spPr>
          <a:xfrm>
            <a:off x="4336398" y="420458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5" name="object 15"/>
          <p:cNvSpPr/>
          <p:nvPr/>
        </p:nvSpPr>
        <p:spPr>
          <a:xfrm>
            <a:off x="5396407" y="4118994"/>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6" name="object 16"/>
          <p:cNvSpPr/>
          <p:nvPr/>
        </p:nvSpPr>
        <p:spPr>
          <a:xfrm>
            <a:off x="6269652" y="414314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7" name="object 17"/>
          <p:cNvSpPr/>
          <p:nvPr/>
        </p:nvSpPr>
        <p:spPr>
          <a:xfrm>
            <a:off x="7371168" y="414314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8" name="object 18"/>
          <p:cNvSpPr txBox="1"/>
          <p:nvPr/>
        </p:nvSpPr>
        <p:spPr>
          <a:xfrm>
            <a:off x="596988" y="3923130"/>
            <a:ext cx="7688580" cy="1115049"/>
          </a:xfrm>
          <a:prstGeom prst="rect">
            <a:avLst/>
          </a:prstGeom>
        </p:spPr>
        <p:txBody>
          <a:bodyPr vert="horz" wrap="square" lIns="0" tIns="14605" rIns="0" bIns="0" rtlCol="0">
            <a:spAutoFit/>
          </a:bodyPr>
          <a:lstStyle/>
          <a:p>
            <a:pPr marL="152400">
              <a:lnSpc>
                <a:spcPct val="100000"/>
              </a:lnSpc>
              <a:spcBef>
                <a:spcPts val="115"/>
              </a:spcBef>
            </a:pPr>
            <a:r>
              <a:rPr sz="2500" spc="-10" dirty="0">
                <a:latin typeface="Symbol"/>
                <a:cs typeface="Symbol"/>
              </a:rPr>
              <a:t></a:t>
            </a:r>
            <a:r>
              <a:rPr sz="2500" spc="-70" dirty="0">
                <a:latin typeface="Times New Roman"/>
                <a:cs typeface="Times New Roman"/>
              </a:rPr>
              <a:t> </a:t>
            </a:r>
            <a:r>
              <a:rPr sz="2500" i="1" spc="-10" dirty="0">
                <a:latin typeface="Times New Roman"/>
                <a:cs typeface="Times New Roman"/>
              </a:rPr>
              <a:t>E</a:t>
            </a:r>
            <a:r>
              <a:rPr sz="2500" spc="-10" dirty="0">
                <a:latin typeface="Times New Roman"/>
                <a:cs typeface="Times New Roman"/>
              </a:rPr>
              <a:t>[(</a:t>
            </a:r>
            <a:r>
              <a:rPr sz="2500" spc="-195" dirty="0">
                <a:latin typeface="Times New Roman"/>
                <a:cs typeface="Times New Roman"/>
              </a:rPr>
              <a:t> </a:t>
            </a:r>
            <a:r>
              <a:rPr sz="2500" i="1" spc="-5" dirty="0">
                <a:latin typeface="Times New Roman"/>
                <a:cs typeface="Times New Roman"/>
              </a:rPr>
              <a:t>f</a:t>
            </a:r>
            <a:r>
              <a:rPr sz="2500" i="1" spc="170"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25" dirty="0">
                <a:latin typeface="Times New Roman"/>
                <a:cs typeface="Times New Roman"/>
              </a:rPr>
              <a:t>h</a:t>
            </a:r>
            <a:r>
              <a:rPr sz="2500" spc="25" dirty="0">
                <a:latin typeface="Times New Roman"/>
                <a:cs typeface="Times New Roman"/>
              </a:rPr>
              <a:t>)</a:t>
            </a:r>
            <a:r>
              <a:rPr sz="2175" spc="37"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dirty="0">
                <a:latin typeface="Times New Roman"/>
                <a:cs typeface="Times New Roman"/>
              </a:rPr>
              <a:t>E</a:t>
            </a:r>
            <a:r>
              <a:rPr sz="2500" dirty="0">
                <a:latin typeface="Times New Roman"/>
                <a:cs typeface="Times New Roman"/>
              </a:rPr>
              <a:t>[(</a:t>
            </a:r>
            <a:r>
              <a:rPr sz="2500" i="1"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25" dirty="0">
                <a:latin typeface="Times New Roman"/>
                <a:cs typeface="Times New Roman"/>
              </a:rPr>
              <a:t> </a:t>
            </a:r>
            <a:r>
              <a:rPr sz="2500" i="1" spc="-190" dirty="0">
                <a:latin typeface="Times New Roman"/>
                <a:cs typeface="Times New Roman"/>
              </a:rPr>
              <a:t>y</a:t>
            </a:r>
            <a:r>
              <a:rPr sz="3750" spc="-284" baseline="3333" dirty="0">
                <a:latin typeface="Times New Roman"/>
                <a:cs typeface="Times New Roman"/>
              </a:rPr>
              <a:t>ˆ</a:t>
            </a:r>
            <a:r>
              <a:rPr sz="2500" spc="-190" dirty="0">
                <a:latin typeface="Times New Roman"/>
                <a:cs typeface="Times New Roman"/>
              </a:rPr>
              <a:t>)</a:t>
            </a:r>
            <a:r>
              <a:rPr sz="2175" spc="-284"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10" dirty="0">
                <a:latin typeface="Times New Roman"/>
                <a:cs typeface="Times New Roman"/>
              </a:rPr>
              <a:t>2</a:t>
            </a:r>
            <a:r>
              <a:rPr sz="2500" spc="-400" dirty="0">
                <a:latin typeface="Times New Roman"/>
                <a:cs typeface="Times New Roman"/>
              </a:rPr>
              <a:t> </a:t>
            </a:r>
            <a:r>
              <a:rPr sz="5925" spc="-172" baseline="-6329" dirty="0">
                <a:latin typeface="Symbol"/>
                <a:cs typeface="Symbol"/>
              </a:rPr>
              <a:t></a:t>
            </a:r>
            <a:r>
              <a:rPr sz="2500" i="1" spc="-114" dirty="0">
                <a:latin typeface="Times New Roman"/>
                <a:cs typeface="Times New Roman"/>
              </a:rPr>
              <a:t>E</a:t>
            </a:r>
            <a:r>
              <a:rPr sz="2500" spc="-114" dirty="0">
                <a:latin typeface="Times New Roman"/>
                <a:cs typeface="Times New Roman"/>
              </a:rPr>
              <a:t>[</a:t>
            </a:r>
            <a:r>
              <a:rPr sz="2500" spc="-140" dirty="0">
                <a:latin typeface="Times New Roman"/>
                <a:cs typeface="Times New Roman"/>
              </a:rPr>
              <a:t> </a:t>
            </a:r>
            <a:r>
              <a:rPr sz="2500" i="1" spc="15" dirty="0">
                <a:latin typeface="Times New Roman"/>
                <a:cs typeface="Times New Roman"/>
              </a:rPr>
              <a:t>fh</a:t>
            </a:r>
            <a:r>
              <a:rPr sz="2500" spc="15" dirty="0">
                <a:latin typeface="Times New Roman"/>
                <a:cs typeface="Times New Roman"/>
              </a:rPr>
              <a:t>]</a:t>
            </a:r>
            <a:r>
              <a:rPr sz="2500" spc="-39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dirty="0">
                <a:latin typeface="Times New Roman"/>
                <a:cs typeface="Times New Roman"/>
              </a:rPr>
              <a:t>E</a:t>
            </a:r>
            <a:r>
              <a:rPr sz="2500" dirty="0">
                <a:latin typeface="Times New Roman"/>
                <a:cs typeface="Times New Roman"/>
              </a:rPr>
              <a:t>[</a:t>
            </a:r>
            <a:r>
              <a:rPr sz="2500" spc="-140" dirty="0">
                <a:latin typeface="Times New Roman"/>
                <a:cs typeface="Times New Roman"/>
              </a:rPr>
              <a:t> </a:t>
            </a:r>
            <a:r>
              <a:rPr sz="2500" i="1" spc="-195" dirty="0">
                <a:latin typeface="Times New Roman"/>
                <a:cs typeface="Times New Roman"/>
              </a:rPr>
              <a:t>fy</a:t>
            </a:r>
            <a:r>
              <a:rPr sz="3750" spc="-292" baseline="3333" dirty="0">
                <a:latin typeface="Times New Roman"/>
                <a:cs typeface="Times New Roman"/>
              </a:rPr>
              <a:t>ˆ</a:t>
            </a:r>
            <a:r>
              <a:rPr sz="2500" spc="-195" dirty="0">
                <a:latin typeface="Times New Roman"/>
                <a:cs typeface="Times New Roman"/>
              </a:rPr>
              <a:t>]</a:t>
            </a:r>
            <a:r>
              <a:rPr sz="2500" spc="-395" dirty="0">
                <a:latin typeface="Times New Roman"/>
                <a:cs typeface="Times New Roman"/>
              </a:rPr>
              <a:t> </a:t>
            </a:r>
            <a:r>
              <a:rPr sz="2500" spc="-10" dirty="0">
                <a:latin typeface="Symbol"/>
                <a:cs typeface="Symbol"/>
              </a:rPr>
              <a:t></a:t>
            </a:r>
            <a:r>
              <a:rPr sz="2500" spc="-185" dirty="0">
                <a:latin typeface="Times New Roman"/>
                <a:cs typeface="Times New Roman"/>
              </a:rPr>
              <a:t> </a:t>
            </a:r>
            <a:r>
              <a:rPr sz="2500" i="1" spc="45" dirty="0">
                <a:latin typeface="Times New Roman"/>
                <a:cs typeface="Times New Roman"/>
              </a:rPr>
              <a:t>E</a:t>
            </a:r>
            <a:r>
              <a:rPr sz="2500" spc="45" dirty="0">
                <a:latin typeface="Times New Roman"/>
                <a:cs typeface="Times New Roman"/>
              </a:rPr>
              <a:t>[</a:t>
            </a:r>
            <a:r>
              <a:rPr sz="2500" i="1" spc="45" dirty="0">
                <a:latin typeface="Times New Roman"/>
                <a:cs typeface="Times New Roman"/>
              </a:rPr>
              <a:t>h</a:t>
            </a:r>
            <a:r>
              <a:rPr sz="2175" spc="67"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spc="-180" dirty="0">
                <a:latin typeface="Times New Roman"/>
                <a:cs typeface="Times New Roman"/>
              </a:rPr>
              <a:t>E</a:t>
            </a:r>
            <a:r>
              <a:rPr sz="2500" spc="-180" dirty="0">
                <a:latin typeface="Times New Roman"/>
                <a:cs typeface="Times New Roman"/>
              </a:rPr>
              <a:t>[</a:t>
            </a:r>
            <a:r>
              <a:rPr sz="2500" i="1" spc="-180" dirty="0">
                <a:latin typeface="Times New Roman"/>
                <a:cs typeface="Times New Roman"/>
              </a:rPr>
              <a:t>hy</a:t>
            </a:r>
            <a:r>
              <a:rPr sz="3750" spc="-270" baseline="3333" dirty="0">
                <a:latin typeface="Times New Roman"/>
                <a:cs typeface="Times New Roman"/>
              </a:rPr>
              <a:t>ˆ</a:t>
            </a:r>
            <a:r>
              <a:rPr sz="2500" spc="-180" dirty="0">
                <a:latin typeface="Times New Roman"/>
                <a:cs typeface="Times New Roman"/>
              </a:rPr>
              <a:t>]</a:t>
            </a:r>
            <a:r>
              <a:rPr sz="5925" spc="-270" baseline="-6329" dirty="0">
                <a:latin typeface="Symbol"/>
                <a:cs typeface="Symbol"/>
              </a:rPr>
              <a:t></a:t>
            </a:r>
            <a:endParaRPr sz="5925" baseline="-6329" dirty="0">
              <a:latin typeface="Symbol"/>
              <a:cs typeface="Symbol"/>
            </a:endParaRPr>
          </a:p>
          <a:p>
            <a:pPr>
              <a:lnSpc>
                <a:spcPct val="100000"/>
              </a:lnSpc>
              <a:spcBef>
                <a:spcPts val="25"/>
              </a:spcBef>
            </a:pPr>
            <a:endParaRPr sz="3200" dirty="0">
              <a:latin typeface="Times New Roman"/>
              <a:cs typeface="Times New Roman"/>
            </a:endParaRPr>
          </a:p>
        </p:txBody>
      </p:sp>
    </p:spTree>
    <p:extLst>
      <p:ext uri="{BB962C8B-B14F-4D97-AF65-F5344CB8AC3E}">
        <p14:creationId xmlns:p14="http://schemas.microsoft.com/office/powerpoint/2010/main" val="2827800760"/>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912" y="745903"/>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latin typeface="Arial"/>
                <a:cs typeface="Arial"/>
              </a:rPr>
              <a:t>Bias – </a:t>
            </a:r>
            <a:r>
              <a:rPr sz="3200" spc="-30" dirty="0">
                <a:solidFill>
                  <a:srgbClr val="3333CC"/>
                </a:solidFill>
                <a:latin typeface="Arial"/>
                <a:cs typeface="Arial"/>
              </a:rPr>
              <a:t>Variance </a:t>
            </a:r>
            <a:r>
              <a:rPr sz="3200" spc="-5" dirty="0">
                <a:solidFill>
                  <a:srgbClr val="3333CC"/>
                </a:solidFill>
                <a:latin typeface="Arial"/>
                <a:cs typeface="Arial"/>
              </a:rPr>
              <a:t>decomposition </a:t>
            </a:r>
            <a:r>
              <a:rPr sz="3200" dirty="0">
                <a:solidFill>
                  <a:srgbClr val="3333CC"/>
                </a:solidFill>
                <a:latin typeface="Arial"/>
                <a:cs typeface="Arial"/>
              </a:rPr>
              <a:t>of</a:t>
            </a:r>
            <a:r>
              <a:rPr sz="3200" spc="-15" dirty="0">
                <a:solidFill>
                  <a:srgbClr val="3333CC"/>
                </a:solidFill>
                <a:latin typeface="Arial"/>
                <a:cs typeface="Arial"/>
              </a:rPr>
              <a:t> </a:t>
            </a:r>
            <a:r>
              <a:rPr sz="3200" dirty="0">
                <a:solidFill>
                  <a:srgbClr val="3333CC"/>
                </a:solidFill>
                <a:latin typeface="Arial"/>
                <a:cs typeface="Arial"/>
              </a:rPr>
              <a:t>error</a:t>
            </a:r>
            <a:endParaRPr sz="3200" dirty="0">
              <a:latin typeface="Arial"/>
              <a:cs typeface="Arial"/>
            </a:endParaRPr>
          </a:p>
        </p:txBody>
      </p:sp>
      <p:sp>
        <p:nvSpPr>
          <p:cNvPr id="9" name="object 9"/>
          <p:cNvSpPr txBox="1"/>
          <p:nvPr/>
        </p:nvSpPr>
        <p:spPr>
          <a:xfrm>
            <a:off x="164912" y="1400359"/>
            <a:ext cx="1816288" cy="512961"/>
          </a:xfrm>
          <a:prstGeom prst="rect">
            <a:avLst/>
          </a:prstGeom>
        </p:spPr>
        <p:txBody>
          <a:bodyPr vert="horz" wrap="square" lIns="0" tIns="12700" rIns="0" bIns="0" rtlCol="0">
            <a:spAutoFit/>
          </a:bodyPr>
          <a:lstStyle/>
          <a:p>
            <a:pPr marL="12700">
              <a:lnSpc>
                <a:spcPct val="100000"/>
              </a:lnSpc>
              <a:spcBef>
                <a:spcPts val="100"/>
              </a:spcBef>
              <a:tabLst>
                <a:tab pos="1050925" algn="l"/>
                <a:tab pos="1631950" algn="l"/>
              </a:tabLst>
            </a:pPr>
            <a:r>
              <a:rPr lang="en-US" sz="3250" spc="25" dirty="0" smtClean="0">
                <a:latin typeface="Times New Roman"/>
                <a:cs typeface="Times New Roman"/>
              </a:rPr>
              <a:t>h=E{</a:t>
            </a:r>
            <a:r>
              <a:rPr lang="en-US" sz="2000" i="1" spc="-600" dirty="0" smtClean="0">
                <a:latin typeface="Times New Roman"/>
                <a:cs typeface="Times New Roman"/>
              </a:rPr>
              <a:t>y</a:t>
            </a:r>
            <a:r>
              <a:rPr lang="en-US" sz="3600" spc="-900" baseline="2564" dirty="0" smtClean="0">
                <a:latin typeface="Times New Roman"/>
                <a:cs typeface="Times New Roman"/>
              </a:rPr>
              <a:t>ˆ  </a:t>
            </a:r>
            <a:r>
              <a:rPr lang="en-US" sz="3250" dirty="0" smtClean="0">
                <a:latin typeface="Times New Roman"/>
                <a:cs typeface="Times New Roman"/>
              </a:rPr>
              <a:t> }</a:t>
            </a:r>
            <a:endParaRPr lang="en-US" sz="3250" spc="25" dirty="0">
              <a:latin typeface="Times New Roman"/>
              <a:cs typeface="Times New Roman"/>
            </a:endParaRPr>
          </a:p>
        </p:txBody>
      </p:sp>
      <p:sp>
        <p:nvSpPr>
          <p:cNvPr id="10" name="object 10"/>
          <p:cNvSpPr txBox="1"/>
          <p:nvPr/>
        </p:nvSpPr>
        <p:spPr>
          <a:xfrm>
            <a:off x="3165605" y="1679630"/>
            <a:ext cx="187196" cy="314325"/>
          </a:xfrm>
          <a:prstGeom prst="rect">
            <a:avLst/>
          </a:prstGeom>
        </p:spPr>
        <p:txBody>
          <a:bodyPr vert="horz" wrap="square" lIns="0" tIns="12065" rIns="0" bIns="0" rtlCol="0">
            <a:spAutoFit/>
          </a:bodyPr>
          <a:lstStyle/>
          <a:p>
            <a:pPr marL="12700">
              <a:lnSpc>
                <a:spcPct val="100000"/>
              </a:lnSpc>
              <a:spcBef>
                <a:spcPts val="95"/>
              </a:spcBef>
              <a:tabLst>
                <a:tab pos="807720" algn="l"/>
              </a:tabLst>
            </a:pPr>
            <a:r>
              <a:rPr lang="en-US" sz="1900" i="1" spc="15" dirty="0">
                <a:latin typeface="Times New Roman"/>
                <a:cs typeface="Times New Roman"/>
              </a:rPr>
              <a:t>D</a:t>
            </a:r>
            <a:endParaRPr sz="1900" dirty="0">
              <a:latin typeface="Times New Roman"/>
              <a:cs typeface="Times New Roman"/>
            </a:endParaRPr>
          </a:p>
        </p:txBody>
      </p:sp>
      <p:sp>
        <p:nvSpPr>
          <p:cNvPr id="12" name="object 12"/>
          <p:cNvSpPr txBox="1"/>
          <p:nvPr/>
        </p:nvSpPr>
        <p:spPr>
          <a:xfrm>
            <a:off x="2362200" y="1365802"/>
            <a:ext cx="812800" cy="521334"/>
          </a:xfrm>
          <a:prstGeom prst="rect">
            <a:avLst/>
          </a:prstGeom>
        </p:spPr>
        <p:txBody>
          <a:bodyPr vert="horz" wrap="square" lIns="0" tIns="12700" rIns="0" bIns="0" rtlCol="0">
            <a:spAutoFit/>
          </a:bodyPr>
          <a:lstStyle/>
          <a:p>
            <a:pPr marL="12700">
              <a:lnSpc>
                <a:spcPct val="100000"/>
              </a:lnSpc>
              <a:spcBef>
                <a:spcPts val="100"/>
              </a:spcBef>
            </a:pPr>
            <a:r>
              <a:rPr sz="3250" i="1" spc="-600" dirty="0" smtClean="0">
                <a:latin typeface="Times New Roman"/>
                <a:cs typeface="Times New Roman"/>
              </a:rPr>
              <a:t>y</a:t>
            </a:r>
            <a:r>
              <a:rPr sz="4875" spc="-900" baseline="2564" dirty="0" smtClean="0">
                <a:latin typeface="Times New Roman"/>
                <a:cs typeface="Times New Roman"/>
              </a:rPr>
              <a:t>ˆ </a:t>
            </a:r>
            <a:r>
              <a:rPr sz="3250" spc="30" dirty="0" smtClean="0">
                <a:latin typeface="Symbol"/>
                <a:cs typeface="Symbol"/>
              </a:rPr>
              <a:t></a:t>
            </a:r>
            <a:r>
              <a:rPr sz="3250" spc="-30" dirty="0" smtClean="0">
                <a:latin typeface="Times New Roman"/>
                <a:cs typeface="Times New Roman"/>
              </a:rPr>
              <a:t> </a:t>
            </a:r>
            <a:r>
              <a:rPr sz="3250" i="1" spc="-600" dirty="0" smtClean="0">
                <a:latin typeface="Times New Roman"/>
                <a:cs typeface="Times New Roman"/>
              </a:rPr>
              <a:t>y</a:t>
            </a:r>
            <a:r>
              <a:rPr sz="4875" spc="-900" baseline="2564" dirty="0" smtClean="0">
                <a:latin typeface="Times New Roman"/>
                <a:cs typeface="Times New Roman"/>
              </a:rPr>
              <a:t>ˆ</a:t>
            </a:r>
            <a:endParaRPr sz="4875" baseline="2564" dirty="0">
              <a:latin typeface="Times New Roman"/>
              <a:cs typeface="Times New Roman"/>
            </a:endParaRPr>
          </a:p>
        </p:txBody>
      </p:sp>
      <p:sp>
        <p:nvSpPr>
          <p:cNvPr id="13" name="object 13"/>
          <p:cNvSpPr txBox="1"/>
          <p:nvPr/>
        </p:nvSpPr>
        <p:spPr>
          <a:xfrm>
            <a:off x="5486400" y="1325342"/>
            <a:ext cx="1848485" cy="1044517"/>
          </a:xfrm>
          <a:prstGeom prst="rect">
            <a:avLst/>
          </a:prstGeom>
        </p:spPr>
        <p:txBody>
          <a:bodyPr vert="horz" wrap="square" lIns="0" tIns="15875" rIns="0" bIns="0" rtlCol="0">
            <a:spAutoFit/>
          </a:bodyPr>
          <a:lstStyle/>
          <a:p>
            <a:pPr marL="12700">
              <a:lnSpc>
                <a:spcPct val="100000"/>
              </a:lnSpc>
              <a:spcBef>
                <a:spcPts val="125"/>
              </a:spcBef>
            </a:pPr>
            <a:r>
              <a:rPr sz="3200" i="1" spc="5" dirty="0">
                <a:latin typeface="Times New Roman"/>
                <a:cs typeface="Times New Roman"/>
              </a:rPr>
              <a:t>f </a:t>
            </a:r>
            <a:r>
              <a:rPr sz="3200" spc="15" dirty="0">
                <a:latin typeface="Symbol"/>
                <a:cs typeface="Symbol"/>
              </a:rPr>
              <a:t></a:t>
            </a:r>
            <a:r>
              <a:rPr sz="3200" spc="15" dirty="0">
                <a:latin typeface="Times New Roman"/>
                <a:cs typeface="Times New Roman"/>
              </a:rPr>
              <a:t> </a:t>
            </a:r>
            <a:r>
              <a:rPr sz="3200" i="1" spc="5" dirty="0">
                <a:latin typeface="Times New Roman"/>
                <a:cs typeface="Times New Roman"/>
              </a:rPr>
              <a:t>f </a:t>
            </a:r>
            <a:r>
              <a:rPr sz="3200" spc="130" dirty="0">
                <a:latin typeface="Times New Roman"/>
                <a:cs typeface="Times New Roman"/>
              </a:rPr>
              <a:t>(</a:t>
            </a:r>
            <a:r>
              <a:rPr sz="3200" i="1" spc="130" dirty="0">
                <a:latin typeface="Times New Roman"/>
                <a:cs typeface="Times New Roman"/>
              </a:rPr>
              <a:t>x</a:t>
            </a:r>
            <a:r>
              <a:rPr sz="3200" spc="130" dirty="0">
                <a:latin typeface="Times New Roman"/>
                <a:cs typeface="Times New Roman"/>
              </a:rPr>
              <a:t>) </a:t>
            </a:r>
            <a:r>
              <a:rPr sz="3200" spc="15" dirty="0">
                <a:latin typeface="Symbol"/>
                <a:cs typeface="Symbol"/>
              </a:rPr>
              <a:t></a:t>
            </a:r>
            <a:r>
              <a:rPr sz="3200" spc="-615" dirty="0">
                <a:latin typeface="Times New Roman"/>
                <a:cs typeface="Times New Roman"/>
              </a:rPr>
              <a:t> </a:t>
            </a:r>
            <a:r>
              <a:rPr sz="3300" i="1" spc="-30" dirty="0" smtClean="0">
                <a:latin typeface="Symbol"/>
                <a:cs typeface="Symbol"/>
              </a:rPr>
              <a:t></a:t>
            </a:r>
            <a:endParaRPr lang="en-US" sz="3300" i="1" spc="-30" dirty="0" smtClean="0">
              <a:latin typeface="Symbol"/>
              <a:cs typeface="Symbol"/>
            </a:endParaRPr>
          </a:p>
          <a:p>
            <a:pPr marL="12700">
              <a:lnSpc>
                <a:spcPct val="100000"/>
              </a:lnSpc>
              <a:spcBef>
                <a:spcPts val="125"/>
              </a:spcBef>
            </a:pPr>
            <a:endParaRPr sz="3300" dirty="0">
              <a:latin typeface="Symbol"/>
              <a:cs typeface="Symbol"/>
            </a:endParaRPr>
          </a:p>
        </p:txBody>
      </p:sp>
      <p:sp>
        <p:nvSpPr>
          <p:cNvPr id="20" name="TextBox 19"/>
          <p:cNvSpPr txBox="1"/>
          <p:nvPr/>
        </p:nvSpPr>
        <p:spPr>
          <a:xfrm>
            <a:off x="0" y="2390396"/>
            <a:ext cx="8979088" cy="3288080"/>
          </a:xfrm>
          <a:prstGeom prst="rect">
            <a:avLst/>
          </a:prstGeom>
          <a:noFill/>
        </p:spPr>
        <p:txBody>
          <a:bodyPr wrap="square" rtlCol="0">
            <a:spAutoFit/>
          </a:bodyPr>
          <a:lstStyle/>
          <a:p>
            <a:pPr marL="152400">
              <a:lnSpc>
                <a:spcPct val="100000"/>
              </a:lnSpc>
              <a:spcBef>
                <a:spcPts val="115"/>
              </a:spcBef>
            </a:pPr>
            <a:r>
              <a:rPr lang="pt-BR" sz="3200" i="1" spc="-10" dirty="0">
                <a:latin typeface="Times New Roman"/>
                <a:cs typeface="Times New Roman"/>
              </a:rPr>
              <a:t>2</a:t>
            </a:r>
            <a:r>
              <a:rPr lang="pt-BR" sz="3200" i="1" spc="-400" dirty="0">
                <a:latin typeface="Times New Roman"/>
                <a:cs typeface="Times New Roman"/>
              </a:rPr>
              <a:t> </a:t>
            </a:r>
            <a:r>
              <a:rPr lang="pt-BR" sz="3200" i="1" spc="-400" dirty="0" smtClean="0">
                <a:latin typeface="Times New Roman"/>
                <a:cs typeface="Times New Roman"/>
              </a:rPr>
              <a:t>(</a:t>
            </a:r>
            <a:r>
              <a:rPr lang="pt-BR" sz="3200" i="1" spc="-114" dirty="0" smtClean="0">
                <a:latin typeface="Times New Roman"/>
                <a:cs typeface="Times New Roman"/>
              </a:rPr>
              <a:t>E</a:t>
            </a:r>
            <a:r>
              <a:rPr lang="pt-BR" sz="3200" i="1" spc="-114" dirty="0">
                <a:latin typeface="Times New Roman"/>
                <a:cs typeface="Times New Roman"/>
              </a:rPr>
              <a:t>[</a:t>
            </a:r>
            <a:r>
              <a:rPr lang="pt-BR" sz="3200" i="1" spc="-140" dirty="0">
                <a:latin typeface="Times New Roman"/>
                <a:cs typeface="Times New Roman"/>
              </a:rPr>
              <a:t> </a:t>
            </a:r>
            <a:r>
              <a:rPr lang="pt-BR" sz="3200" i="1" spc="15" dirty="0">
                <a:latin typeface="Times New Roman"/>
                <a:cs typeface="Times New Roman"/>
              </a:rPr>
              <a:t>fh]</a:t>
            </a:r>
            <a:r>
              <a:rPr lang="pt-BR" sz="3200" i="1" spc="-395" dirty="0">
                <a:latin typeface="Times New Roman"/>
                <a:cs typeface="Times New Roman"/>
              </a:rPr>
              <a:t> </a:t>
            </a:r>
            <a:r>
              <a:rPr lang="pt-BR" sz="3200" i="1" spc="-10" dirty="0">
                <a:latin typeface="Symbol"/>
                <a:cs typeface="Symbol"/>
              </a:rPr>
              <a:t></a:t>
            </a:r>
            <a:r>
              <a:rPr lang="pt-BR" sz="3200" i="1" spc="-190" dirty="0">
                <a:latin typeface="Times New Roman"/>
                <a:cs typeface="Times New Roman"/>
              </a:rPr>
              <a:t> </a:t>
            </a:r>
            <a:r>
              <a:rPr lang="pt-BR" sz="3200" i="1" dirty="0">
                <a:latin typeface="Times New Roman"/>
                <a:cs typeface="Times New Roman"/>
              </a:rPr>
              <a:t>E[</a:t>
            </a:r>
            <a:r>
              <a:rPr lang="pt-BR" sz="3200" i="1" spc="-140" dirty="0">
                <a:latin typeface="Times New Roman"/>
                <a:cs typeface="Times New Roman"/>
              </a:rPr>
              <a:t> </a:t>
            </a:r>
            <a:r>
              <a:rPr lang="pt-BR" sz="3200" i="1" spc="-195" dirty="0">
                <a:latin typeface="Times New Roman"/>
                <a:cs typeface="Times New Roman"/>
              </a:rPr>
              <a:t>fy</a:t>
            </a:r>
            <a:r>
              <a:rPr lang="pt-BR" sz="3200" i="1" spc="-292" baseline="3333" dirty="0">
                <a:latin typeface="Times New Roman"/>
                <a:cs typeface="Times New Roman"/>
              </a:rPr>
              <a:t>ˆ</a:t>
            </a:r>
            <a:r>
              <a:rPr lang="pt-BR" sz="3200" i="1" spc="-195" dirty="0">
                <a:latin typeface="Times New Roman"/>
                <a:cs typeface="Times New Roman"/>
              </a:rPr>
              <a:t>]</a:t>
            </a:r>
            <a:r>
              <a:rPr lang="pt-BR" sz="3200" i="1" spc="-395" dirty="0">
                <a:latin typeface="Times New Roman"/>
                <a:cs typeface="Times New Roman"/>
              </a:rPr>
              <a:t> </a:t>
            </a:r>
            <a:r>
              <a:rPr lang="pt-BR" sz="3200" i="1" spc="-10" dirty="0">
                <a:latin typeface="Symbol"/>
                <a:cs typeface="Symbol"/>
              </a:rPr>
              <a:t></a:t>
            </a:r>
            <a:r>
              <a:rPr lang="pt-BR" sz="3200" i="1" spc="-185" dirty="0">
                <a:latin typeface="Times New Roman"/>
                <a:cs typeface="Times New Roman"/>
              </a:rPr>
              <a:t> </a:t>
            </a:r>
            <a:r>
              <a:rPr lang="pt-BR" sz="3200" i="1" spc="45" dirty="0">
                <a:latin typeface="Times New Roman"/>
                <a:cs typeface="Times New Roman"/>
              </a:rPr>
              <a:t>E[h</a:t>
            </a:r>
            <a:r>
              <a:rPr lang="pt-BR" sz="3200" i="1" spc="67" baseline="42145" dirty="0">
                <a:latin typeface="Times New Roman"/>
                <a:cs typeface="Times New Roman"/>
              </a:rPr>
              <a:t>2</a:t>
            </a:r>
            <a:r>
              <a:rPr lang="pt-BR" sz="3200" i="1" spc="-292" baseline="42145" dirty="0">
                <a:latin typeface="Times New Roman"/>
                <a:cs typeface="Times New Roman"/>
              </a:rPr>
              <a:t> </a:t>
            </a:r>
            <a:r>
              <a:rPr lang="pt-BR" sz="3200" i="1" spc="-5" dirty="0">
                <a:latin typeface="Times New Roman"/>
                <a:cs typeface="Times New Roman"/>
              </a:rPr>
              <a:t>]</a:t>
            </a:r>
            <a:r>
              <a:rPr lang="pt-BR" sz="3200" i="1" spc="-405" dirty="0">
                <a:latin typeface="Times New Roman"/>
                <a:cs typeface="Times New Roman"/>
              </a:rPr>
              <a:t> </a:t>
            </a:r>
            <a:r>
              <a:rPr lang="pt-BR" sz="3200" i="1" spc="-10" dirty="0">
                <a:latin typeface="Symbol"/>
                <a:cs typeface="Symbol"/>
              </a:rPr>
              <a:t></a:t>
            </a:r>
            <a:r>
              <a:rPr lang="pt-BR" sz="3200" i="1" spc="-190" dirty="0">
                <a:latin typeface="Times New Roman"/>
                <a:cs typeface="Times New Roman"/>
              </a:rPr>
              <a:t> </a:t>
            </a:r>
            <a:r>
              <a:rPr lang="pt-BR" sz="3200" i="1" spc="-180" dirty="0">
                <a:latin typeface="Times New Roman"/>
                <a:cs typeface="Times New Roman"/>
              </a:rPr>
              <a:t>E[hy</a:t>
            </a:r>
            <a:r>
              <a:rPr lang="pt-BR" sz="3200" i="1" spc="-270" baseline="3333" dirty="0">
                <a:latin typeface="Times New Roman"/>
                <a:cs typeface="Times New Roman"/>
              </a:rPr>
              <a:t>ˆ</a:t>
            </a:r>
            <a:r>
              <a:rPr lang="pt-BR" sz="3200" i="1" spc="-180" dirty="0" smtClean="0">
                <a:latin typeface="Times New Roman"/>
                <a:cs typeface="Times New Roman"/>
              </a:rPr>
              <a:t>]</a:t>
            </a:r>
            <a:r>
              <a:rPr lang="pt-BR" sz="3200" i="1" spc="-270" baseline="-6329" dirty="0">
                <a:latin typeface="Symbol"/>
                <a:cs typeface="Times New Roman"/>
              </a:rPr>
              <a:t>)</a:t>
            </a:r>
            <a:r>
              <a:rPr lang="pt-BR" sz="3200" spc="-270" baseline="-6329" dirty="0" smtClean="0">
                <a:latin typeface="Symbol"/>
                <a:cs typeface="Symbol"/>
              </a:rPr>
              <a:t> </a:t>
            </a:r>
          </a:p>
          <a:p>
            <a:pPr marL="152400">
              <a:lnSpc>
                <a:spcPct val="100000"/>
              </a:lnSpc>
              <a:spcBef>
                <a:spcPts val="115"/>
              </a:spcBef>
            </a:pPr>
            <a:r>
              <a:rPr lang="pt-BR" sz="3200" i="1" spc="-270" baseline="-6329" dirty="0" smtClean="0">
                <a:latin typeface="Symbol"/>
                <a:cs typeface="Symbol"/>
              </a:rPr>
              <a:t>=   </a:t>
            </a:r>
            <a:r>
              <a:rPr lang="pt-BR" sz="3200" i="1" spc="-114" dirty="0" smtClean="0">
                <a:latin typeface="Times New Roman"/>
                <a:cs typeface="Times New Roman"/>
              </a:rPr>
              <a:t>E</a:t>
            </a:r>
            <a:r>
              <a:rPr lang="pt-BR" sz="3200" i="1" spc="-114" dirty="0">
                <a:latin typeface="Times New Roman"/>
                <a:cs typeface="Times New Roman"/>
              </a:rPr>
              <a:t>[</a:t>
            </a:r>
            <a:r>
              <a:rPr lang="pt-BR" sz="3200" i="1" spc="-140" dirty="0">
                <a:latin typeface="Times New Roman"/>
                <a:cs typeface="Times New Roman"/>
              </a:rPr>
              <a:t> </a:t>
            </a:r>
            <a:r>
              <a:rPr lang="pt-BR" sz="3200" i="1" spc="15" dirty="0" smtClean="0">
                <a:latin typeface="Times New Roman"/>
                <a:cs typeface="Times New Roman"/>
              </a:rPr>
              <a:t>f]E[h]-</a:t>
            </a:r>
            <a:r>
              <a:rPr lang="pt-BR" sz="3200" i="1" dirty="0">
                <a:latin typeface="Times New Roman"/>
                <a:cs typeface="Times New Roman"/>
              </a:rPr>
              <a:t> E[</a:t>
            </a:r>
            <a:r>
              <a:rPr lang="pt-BR" sz="3200" i="1" spc="-140" dirty="0">
                <a:latin typeface="Times New Roman"/>
                <a:cs typeface="Times New Roman"/>
              </a:rPr>
              <a:t> </a:t>
            </a:r>
            <a:r>
              <a:rPr lang="pt-BR" sz="3200" i="1" spc="-195" dirty="0" smtClean="0">
                <a:latin typeface="Times New Roman"/>
                <a:cs typeface="Times New Roman"/>
              </a:rPr>
              <a:t>f</a:t>
            </a:r>
            <a:r>
              <a:rPr lang="pt-BR" sz="3200" i="1" dirty="0">
                <a:latin typeface="Times New Roman"/>
                <a:cs typeface="Times New Roman"/>
              </a:rPr>
              <a:t> </a:t>
            </a:r>
            <a:r>
              <a:rPr lang="pt-BR" sz="3200" i="1" dirty="0" smtClean="0">
                <a:latin typeface="Times New Roman"/>
                <a:cs typeface="Times New Roman"/>
              </a:rPr>
              <a:t>]E[</a:t>
            </a:r>
            <a:r>
              <a:rPr lang="pt-BR" sz="3200" i="1" spc="-195" dirty="0" smtClean="0">
                <a:latin typeface="Times New Roman"/>
                <a:cs typeface="Times New Roman"/>
              </a:rPr>
              <a:t>y</a:t>
            </a:r>
            <a:r>
              <a:rPr lang="pt-BR" sz="3200" i="1" spc="-292" baseline="3333" dirty="0">
                <a:latin typeface="Times New Roman"/>
                <a:cs typeface="Times New Roman"/>
              </a:rPr>
              <a:t>ˆ</a:t>
            </a:r>
            <a:r>
              <a:rPr lang="pt-BR" sz="3200" i="1" spc="-195" dirty="0" smtClean="0">
                <a:latin typeface="Times New Roman"/>
                <a:cs typeface="Times New Roman"/>
              </a:rPr>
              <a:t>]</a:t>
            </a:r>
            <a:r>
              <a:rPr lang="pt-BR" sz="3200" i="1" spc="-10" dirty="0">
                <a:latin typeface="Symbol"/>
                <a:cs typeface="Symbol"/>
              </a:rPr>
              <a:t> </a:t>
            </a:r>
            <a:r>
              <a:rPr lang="pt-BR" sz="3200" i="1" spc="-185" dirty="0">
                <a:latin typeface="Times New Roman"/>
                <a:cs typeface="Times New Roman"/>
              </a:rPr>
              <a:t> </a:t>
            </a:r>
            <a:r>
              <a:rPr lang="pt-BR" sz="3200" i="1" spc="45" dirty="0" smtClean="0">
                <a:latin typeface="Times New Roman"/>
                <a:cs typeface="Times New Roman"/>
              </a:rPr>
              <a:t>E[h</a:t>
            </a:r>
            <a:r>
              <a:rPr lang="pt-BR" sz="3200" i="1" spc="-5" dirty="0" smtClean="0">
                <a:latin typeface="Times New Roman"/>
                <a:cs typeface="Times New Roman"/>
              </a:rPr>
              <a:t>]</a:t>
            </a:r>
            <a:r>
              <a:rPr lang="pt-BR" sz="3200" i="1" spc="45" dirty="0">
                <a:latin typeface="Times New Roman"/>
                <a:cs typeface="Times New Roman"/>
              </a:rPr>
              <a:t> E[h</a:t>
            </a:r>
            <a:r>
              <a:rPr lang="pt-BR" sz="3200" i="1" spc="-5" dirty="0">
                <a:latin typeface="Times New Roman"/>
                <a:cs typeface="Times New Roman"/>
              </a:rPr>
              <a:t>]</a:t>
            </a:r>
            <a:r>
              <a:rPr lang="pt-BR" sz="3200" i="1" spc="-405" dirty="0" smtClean="0">
                <a:latin typeface="Times New Roman"/>
                <a:cs typeface="Times New Roman"/>
              </a:rPr>
              <a:t> </a:t>
            </a:r>
            <a:r>
              <a:rPr lang="pt-BR" sz="3200" i="1" spc="-10" dirty="0">
                <a:latin typeface="Symbol"/>
                <a:cs typeface="Symbol"/>
              </a:rPr>
              <a:t></a:t>
            </a:r>
            <a:r>
              <a:rPr lang="pt-BR" sz="3200" i="1" spc="-190" dirty="0">
                <a:latin typeface="Times New Roman"/>
                <a:cs typeface="Times New Roman"/>
              </a:rPr>
              <a:t> </a:t>
            </a:r>
            <a:r>
              <a:rPr lang="pt-BR" sz="3200" i="1" spc="45" dirty="0" smtClean="0">
                <a:latin typeface="Times New Roman"/>
                <a:cs typeface="Times New Roman"/>
              </a:rPr>
              <a:t>E[h</a:t>
            </a:r>
            <a:r>
              <a:rPr lang="pt-BR" sz="3200" i="1" spc="-5" dirty="0">
                <a:latin typeface="Times New Roman"/>
                <a:cs typeface="Times New Roman"/>
              </a:rPr>
              <a:t>]</a:t>
            </a:r>
            <a:r>
              <a:rPr lang="pt-BR" sz="3200" i="1" spc="-405" dirty="0">
                <a:latin typeface="Times New Roman"/>
                <a:cs typeface="Times New Roman"/>
              </a:rPr>
              <a:t> </a:t>
            </a:r>
            <a:r>
              <a:rPr lang="pt-BR" sz="3200" i="1" spc="-180" dirty="0" smtClean="0">
                <a:latin typeface="Times New Roman"/>
                <a:cs typeface="Times New Roman"/>
              </a:rPr>
              <a:t>E[y</a:t>
            </a:r>
            <a:r>
              <a:rPr lang="pt-BR" sz="3200" i="1" spc="-270" baseline="3333" dirty="0">
                <a:latin typeface="Times New Roman"/>
                <a:cs typeface="Times New Roman"/>
              </a:rPr>
              <a:t>ˆ</a:t>
            </a:r>
            <a:r>
              <a:rPr lang="pt-BR" sz="3200" i="1" spc="-180" dirty="0" smtClean="0">
                <a:latin typeface="Times New Roman"/>
                <a:cs typeface="Times New Roman"/>
              </a:rPr>
              <a:t>]</a:t>
            </a:r>
          </a:p>
          <a:p>
            <a:pPr marL="152400">
              <a:lnSpc>
                <a:spcPct val="100000"/>
              </a:lnSpc>
              <a:spcBef>
                <a:spcPts val="115"/>
              </a:spcBef>
            </a:pPr>
            <a:r>
              <a:rPr lang="pt-BR" sz="3200" i="1" spc="-180" dirty="0">
                <a:latin typeface="Times New Roman"/>
                <a:cs typeface="Times New Roman"/>
              </a:rPr>
              <a:t>=</a:t>
            </a:r>
            <a:r>
              <a:rPr lang="pt-BR" sz="3200" i="1" spc="-395" dirty="0" smtClean="0">
                <a:latin typeface="Times New Roman"/>
                <a:cs typeface="Times New Roman"/>
              </a:rPr>
              <a:t> </a:t>
            </a:r>
            <a:r>
              <a:rPr lang="pt-BR" sz="3200" i="1" spc="-114" dirty="0">
                <a:latin typeface="Times New Roman"/>
                <a:cs typeface="Times New Roman"/>
              </a:rPr>
              <a:t>E[</a:t>
            </a:r>
            <a:r>
              <a:rPr lang="pt-BR" sz="3200" i="1" spc="-140" dirty="0">
                <a:latin typeface="Times New Roman"/>
                <a:cs typeface="Times New Roman"/>
              </a:rPr>
              <a:t> </a:t>
            </a:r>
            <a:r>
              <a:rPr lang="pt-BR" sz="3200" i="1" spc="15" dirty="0" smtClean="0">
                <a:latin typeface="Times New Roman"/>
                <a:cs typeface="Times New Roman"/>
              </a:rPr>
              <a:t>f]E[</a:t>
            </a:r>
            <a:r>
              <a:rPr lang="pt-BR" sz="3200" i="1" dirty="0">
                <a:latin typeface="Times New Roman"/>
                <a:cs typeface="Times New Roman"/>
              </a:rPr>
              <a:t>E[</a:t>
            </a:r>
            <a:r>
              <a:rPr lang="pt-BR" sz="3200" i="1" spc="-195" dirty="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a:t>
            </a:r>
            <a:r>
              <a:rPr lang="pt-BR" sz="3200" i="1" spc="15" dirty="0" smtClean="0">
                <a:latin typeface="Times New Roman"/>
                <a:cs typeface="Times New Roman"/>
              </a:rPr>
              <a:t>]-</a:t>
            </a:r>
            <a:r>
              <a:rPr lang="pt-BR" sz="3200" i="1" dirty="0" smtClean="0">
                <a:latin typeface="Times New Roman"/>
                <a:cs typeface="Times New Roman"/>
              </a:rPr>
              <a:t> </a:t>
            </a:r>
            <a:r>
              <a:rPr lang="pt-BR" sz="3200" i="1" dirty="0">
                <a:latin typeface="Times New Roman"/>
                <a:cs typeface="Times New Roman"/>
              </a:rPr>
              <a:t>E[</a:t>
            </a:r>
            <a:r>
              <a:rPr lang="pt-BR" sz="3200" i="1" spc="-140" dirty="0">
                <a:latin typeface="Times New Roman"/>
                <a:cs typeface="Times New Roman"/>
              </a:rPr>
              <a:t> </a:t>
            </a:r>
            <a:r>
              <a:rPr lang="pt-BR" sz="3200" i="1" spc="-195" dirty="0">
                <a:latin typeface="Times New Roman"/>
                <a:cs typeface="Times New Roman"/>
              </a:rPr>
              <a:t>f</a:t>
            </a:r>
            <a:r>
              <a:rPr lang="pt-BR" sz="3200" i="1" dirty="0">
                <a:latin typeface="Times New Roman"/>
                <a:cs typeface="Times New Roman"/>
              </a:rPr>
              <a:t> </a:t>
            </a:r>
            <a:r>
              <a:rPr lang="pt-BR" sz="3200" i="1" dirty="0" smtClean="0">
                <a:latin typeface="Times New Roman"/>
                <a:cs typeface="Times New Roman"/>
              </a:rPr>
              <a:t>]</a:t>
            </a:r>
            <a:r>
              <a:rPr lang="pt-BR" sz="3200" i="1" dirty="0">
                <a:latin typeface="Times New Roman"/>
                <a:cs typeface="Times New Roman"/>
              </a:rPr>
              <a:t> E[</a:t>
            </a:r>
            <a:r>
              <a:rPr lang="pt-BR" sz="3200" i="1" spc="-195" dirty="0">
                <a:latin typeface="Times New Roman"/>
                <a:cs typeface="Times New Roman"/>
              </a:rPr>
              <a:t>y</a:t>
            </a:r>
            <a:r>
              <a:rPr lang="pt-BR" sz="3200" i="1" spc="-292" baseline="3333" dirty="0">
                <a:latin typeface="Times New Roman"/>
                <a:cs typeface="Times New Roman"/>
              </a:rPr>
              <a:t>ˆ</a:t>
            </a:r>
            <a:r>
              <a:rPr lang="pt-BR" sz="3200" i="1" spc="-195" dirty="0" smtClean="0">
                <a:latin typeface="Times New Roman"/>
                <a:cs typeface="Times New Roman"/>
              </a:rPr>
              <a:t>]</a:t>
            </a:r>
            <a:r>
              <a:rPr lang="pt-BR" sz="3200" i="1" spc="-10" dirty="0" smtClean="0">
                <a:latin typeface="Symbol"/>
                <a:cs typeface="Symbol"/>
              </a:rPr>
              <a:t></a:t>
            </a:r>
            <a:r>
              <a:rPr lang="pt-BR" sz="3200" i="1" spc="-185" dirty="0" smtClean="0">
                <a:latin typeface="Times New Roman"/>
                <a:cs typeface="Times New Roman"/>
              </a:rPr>
              <a:t> </a:t>
            </a:r>
            <a:r>
              <a:rPr lang="pt-BR" sz="3200" i="1" spc="45" dirty="0" smtClean="0">
                <a:latin typeface="Times New Roman"/>
                <a:cs typeface="Times New Roman"/>
              </a:rPr>
              <a:t>E[h</a:t>
            </a:r>
            <a:r>
              <a:rPr lang="pt-BR" sz="3200" i="1" spc="-5" dirty="0" smtClean="0">
                <a:latin typeface="Times New Roman"/>
                <a:cs typeface="Times New Roman"/>
              </a:rPr>
              <a:t>]</a:t>
            </a:r>
            <a:r>
              <a:rPr lang="pt-BR" sz="3200" i="1" spc="45" dirty="0" smtClean="0">
                <a:latin typeface="Times New Roman"/>
                <a:cs typeface="Times New Roman"/>
              </a:rPr>
              <a:t>E[</a:t>
            </a:r>
            <a:r>
              <a:rPr lang="pt-BR" sz="3200" i="1" dirty="0" smtClean="0">
                <a:latin typeface="Times New Roman"/>
                <a:cs typeface="Times New Roman"/>
              </a:rPr>
              <a:t>E[</a:t>
            </a:r>
            <a:r>
              <a:rPr lang="pt-BR" sz="3200" i="1" spc="-195" dirty="0" smtClean="0">
                <a:latin typeface="Times New Roman"/>
                <a:cs typeface="Times New Roman"/>
              </a:rPr>
              <a:t>y</a:t>
            </a:r>
            <a:r>
              <a:rPr lang="pt-BR" sz="3200" i="1" spc="-292" baseline="3333" dirty="0">
                <a:latin typeface="Times New Roman"/>
                <a:cs typeface="Times New Roman"/>
              </a:rPr>
              <a:t>ˆ</a:t>
            </a:r>
            <a:r>
              <a:rPr lang="pt-BR" sz="3200" i="1" spc="-195" dirty="0" smtClean="0">
                <a:latin typeface="Times New Roman"/>
                <a:cs typeface="Times New Roman"/>
              </a:rPr>
              <a:t>]</a:t>
            </a:r>
            <a:r>
              <a:rPr lang="pt-BR" sz="3200" i="1" spc="-5" dirty="0" smtClean="0">
                <a:latin typeface="Times New Roman"/>
                <a:cs typeface="Times New Roman"/>
              </a:rPr>
              <a:t>]</a:t>
            </a:r>
            <a:r>
              <a:rPr lang="pt-BR" sz="3200" i="1" spc="-10" dirty="0" smtClean="0">
                <a:latin typeface="Symbol"/>
                <a:cs typeface="Symbol"/>
              </a:rPr>
              <a:t></a:t>
            </a:r>
            <a:r>
              <a:rPr lang="pt-BR" sz="3200" i="1" spc="-190" dirty="0" smtClean="0">
                <a:latin typeface="Times New Roman"/>
                <a:cs typeface="Times New Roman"/>
              </a:rPr>
              <a:t> </a:t>
            </a:r>
            <a:r>
              <a:rPr lang="pt-BR" sz="3200" i="1" spc="45" dirty="0">
                <a:latin typeface="Times New Roman"/>
                <a:cs typeface="Times New Roman"/>
              </a:rPr>
              <a:t>E[h</a:t>
            </a:r>
            <a:r>
              <a:rPr lang="pt-BR" sz="3200" i="1" spc="-5" dirty="0">
                <a:latin typeface="Times New Roman"/>
                <a:cs typeface="Times New Roman"/>
              </a:rPr>
              <a:t>]</a:t>
            </a:r>
            <a:r>
              <a:rPr lang="pt-BR" sz="3200" i="1" spc="-405" dirty="0">
                <a:latin typeface="Times New Roman"/>
                <a:cs typeface="Times New Roman"/>
              </a:rPr>
              <a:t> </a:t>
            </a:r>
            <a:r>
              <a:rPr lang="pt-BR" sz="3200" i="1" dirty="0">
                <a:latin typeface="Times New Roman"/>
                <a:cs typeface="Times New Roman"/>
              </a:rPr>
              <a:t>E[</a:t>
            </a:r>
            <a:r>
              <a:rPr lang="pt-BR" sz="3200" i="1" spc="-195" dirty="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 </a:t>
            </a:r>
            <a:endParaRPr lang="pt-BR" sz="3200" i="1" spc="-195" dirty="0" smtClean="0">
              <a:latin typeface="Times New Roman"/>
              <a:cs typeface="Times New Roman"/>
            </a:endParaRPr>
          </a:p>
          <a:p>
            <a:pPr marL="152400">
              <a:lnSpc>
                <a:spcPct val="100000"/>
              </a:lnSpc>
              <a:spcBef>
                <a:spcPts val="115"/>
              </a:spcBef>
            </a:pPr>
            <a:r>
              <a:rPr lang="pt-BR" sz="3200" i="1" spc="-180" dirty="0" smtClean="0">
                <a:latin typeface="Times New Roman"/>
                <a:cs typeface="Times New Roman"/>
              </a:rPr>
              <a:t>=</a:t>
            </a:r>
            <a:r>
              <a:rPr lang="pt-BR" sz="3200" i="1" spc="-395" dirty="0" smtClean="0">
                <a:latin typeface="Times New Roman"/>
                <a:cs typeface="Times New Roman"/>
              </a:rPr>
              <a:t> </a:t>
            </a:r>
            <a:r>
              <a:rPr lang="pt-BR" sz="3200" i="1" spc="-114" dirty="0">
                <a:latin typeface="Times New Roman"/>
                <a:cs typeface="Times New Roman"/>
              </a:rPr>
              <a:t>E[</a:t>
            </a:r>
            <a:r>
              <a:rPr lang="pt-BR" sz="3200" i="1" spc="-140" dirty="0">
                <a:latin typeface="Times New Roman"/>
                <a:cs typeface="Times New Roman"/>
              </a:rPr>
              <a:t> </a:t>
            </a:r>
            <a:r>
              <a:rPr lang="pt-BR" sz="3200" i="1" spc="15" dirty="0" smtClean="0">
                <a:latin typeface="Times New Roman"/>
                <a:cs typeface="Times New Roman"/>
              </a:rPr>
              <a:t>f]</a:t>
            </a:r>
            <a:r>
              <a:rPr lang="pt-BR" sz="3200" i="1" dirty="0" smtClean="0">
                <a:latin typeface="Times New Roman"/>
                <a:cs typeface="Times New Roman"/>
              </a:rPr>
              <a:t>E[</a:t>
            </a:r>
            <a:r>
              <a:rPr lang="pt-BR" sz="3200" i="1" spc="-195" dirty="0" smtClean="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 </a:t>
            </a:r>
            <a:r>
              <a:rPr lang="pt-BR" sz="3200" i="1" spc="15" dirty="0" smtClean="0">
                <a:latin typeface="Times New Roman"/>
                <a:cs typeface="Times New Roman"/>
              </a:rPr>
              <a:t>-</a:t>
            </a:r>
            <a:r>
              <a:rPr lang="pt-BR" sz="3200" i="1" dirty="0" smtClean="0">
                <a:latin typeface="Times New Roman"/>
                <a:cs typeface="Times New Roman"/>
              </a:rPr>
              <a:t> E[</a:t>
            </a:r>
            <a:r>
              <a:rPr lang="pt-BR" sz="3200" i="1" spc="-195" dirty="0" smtClean="0">
                <a:latin typeface="Times New Roman"/>
                <a:cs typeface="Times New Roman"/>
              </a:rPr>
              <a:t>f</a:t>
            </a:r>
            <a:r>
              <a:rPr lang="pt-BR" sz="3200" i="1" dirty="0" smtClean="0">
                <a:latin typeface="Times New Roman"/>
                <a:cs typeface="Times New Roman"/>
              </a:rPr>
              <a:t>] </a:t>
            </a:r>
            <a:r>
              <a:rPr lang="pt-BR" sz="3200" i="1" dirty="0">
                <a:latin typeface="Times New Roman"/>
                <a:cs typeface="Times New Roman"/>
              </a:rPr>
              <a:t>E[</a:t>
            </a:r>
            <a:r>
              <a:rPr lang="pt-BR" sz="3200" i="1" spc="-195" dirty="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 </a:t>
            </a:r>
            <a:r>
              <a:rPr lang="pt-BR" sz="3200" i="1" spc="-10" dirty="0" smtClean="0">
                <a:latin typeface="Symbol"/>
                <a:cs typeface="Symbol"/>
              </a:rPr>
              <a:t></a:t>
            </a:r>
            <a:r>
              <a:rPr lang="pt-BR" sz="3200" i="1" spc="-185" dirty="0" smtClean="0">
                <a:latin typeface="Times New Roman"/>
                <a:cs typeface="Times New Roman"/>
              </a:rPr>
              <a:t> </a:t>
            </a:r>
            <a:r>
              <a:rPr lang="pt-BR" sz="3200" i="1" spc="45" dirty="0" smtClean="0">
                <a:latin typeface="Times New Roman"/>
                <a:cs typeface="Times New Roman"/>
              </a:rPr>
              <a:t>E[h</a:t>
            </a:r>
            <a:r>
              <a:rPr lang="pt-BR" sz="3200" i="1" spc="-5" dirty="0" smtClean="0">
                <a:latin typeface="Times New Roman"/>
                <a:cs typeface="Times New Roman"/>
              </a:rPr>
              <a:t>]</a:t>
            </a:r>
            <a:r>
              <a:rPr lang="pt-BR" sz="3200" i="1" dirty="0" smtClean="0">
                <a:latin typeface="Times New Roman"/>
                <a:cs typeface="Times New Roman"/>
              </a:rPr>
              <a:t>E[</a:t>
            </a:r>
            <a:r>
              <a:rPr lang="pt-BR" sz="3200" i="1" spc="-195" dirty="0" smtClean="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 </a:t>
            </a:r>
            <a:r>
              <a:rPr lang="pt-BR" sz="3200" i="1" spc="-10" dirty="0" smtClean="0">
                <a:latin typeface="Symbol"/>
                <a:cs typeface="Symbol"/>
              </a:rPr>
              <a:t></a:t>
            </a:r>
            <a:r>
              <a:rPr lang="pt-BR" sz="3200" i="1" spc="-190" dirty="0" smtClean="0">
                <a:latin typeface="Times New Roman"/>
                <a:cs typeface="Times New Roman"/>
              </a:rPr>
              <a:t> </a:t>
            </a:r>
            <a:r>
              <a:rPr lang="pt-BR" sz="3200" i="1" spc="45" dirty="0">
                <a:latin typeface="Times New Roman"/>
                <a:cs typeface="Times New Roman"/>
              </a:rPr>
              <a:t>E[h</a:t>
            </a:r>
            <a:r>
              <a:rPr lang="pt-BR" sz="3200" i="1" spc="-5" dirty="0">
                <a:latin typeface="Times New Roman"/>
                <a:cs typeface="Times New Roman"/>
              </a:rPr>
              <a:t>]</a:t>
            </a:r>
            <a:r>
              <a:rPr lang="pt-BR" sz="3200" i="1" spc="-405" dirty="0">
                <a:latin typeface="Times New Roman"/>
                <a:cs typeface="Times New Roman"/>
              </a:rPr>
              <a:t> </a:t>
            </a:r>
            <a:r>
              <a:rPr lang="pt-BR" sz="3200" i="1" dirty="0">
                <a:latin typeface="Times New Roman"/>
                <a:cs typeface="Times New Roman"/>
              </a:rPr>
              <a:t>E[</a:t>
            </a:r>
            <a:r>
              <a:rPr lang="pt-BR" sz="3200" i="1" spc="-195" dirty="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 </a:t>
            </a:r>
            <a:endParaRPr lang="pt-BR" sz="3200" i="1" spc="-195" dirty="0" smtClean="0">
              <a:latin typeface="Times New Roman"/>
              <a:cs typeface="Times New Roman"/>
            </a:endParaRPr>
          </a:p>
          <a:p>
            <a:pPr marL="152400">
              <a:lnSpc>
                <a:spcPct val="100000"/>
              </a:lnSpc>
              <a:spcBef>
                <a:spcPts val="115"/>
              </a:spcBef>
            </a:pPr>
            <a:r>
              <a:rPr lang="pt-BR" sz="3200" i="1" spc="-180" dirty="0" smtClean="0">
                <a:latin typeface="Times New Roman"/>
                <a:cs typeface="Times New Roman"/>
              </a:rPr>
              <a:t>=0</a:t>
            </a:r>
            <a:endParaRPr lang="pt-BR" sz="3200" i="1" baseline="-6329" dirty="0">
              <a:latin typeface="Symbol"/>
              <a:cs typeface="Symbol"/>
            </a:endParaRPr>
          </a:p>
          <a:p>
            <a:pPr marL="152400">
              <a:spcBef>
                <a:spcPts val="115"/>
              </a:spcBef>
            </a:pPr>
            <a:endParaRPr lang="pt-BR" sz="3200" i="1" baseline="-6329" dirty="0">
              <a:latin typeface="Symbol"/>
              <a:cs typeface="Symbol"/>
            </a:endParaRPr>
          </a:p>
          <a:p>
            <a:pPr marL="152400">
              <a:lnSpc>
                <a:spcPct val="100000"/>
              </a:lnSpc>
              <a:spcBef>
                <a:spcPts val="115"/>
              </a:spcBef>
            </a:pPr>
            <a:endParaRPr lang="pt-BR" sz="3200" baseline="-6329" dirty="0">
              <a:latin typeface="Symbol"/>
              <a:cs typeface="Symbol"/>
            </a:endParaRPr>
          </a:p>
        </p:txBody>
      </p:sp>
    </p:spTree>
    <p:extLst>
      <p:ext uri="{BB962C8B-B14F-4D97-AF65-F5344CB8AC3E}">
        <p14:creationId xmlns:p14="http://schemas.microsoft.com/office/powerpoint/2010/main" val="3494453133"/>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489" y="617359"/>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latin typeface="Arial"/>
                <a:cs typeface="Arial"/>
              </a:rPr>
              <a:t>Bias – </a:t>
            </a:r>
            <a:r>
              <a:rPr sz="3200" spc="-30" dirty="0">
                <a:solidFill>
                  <a:srgbClr val="3333CC"/>
                </a:solidFill>
                <a:latin typeface="Arial"/>
                <a:cs typeface="Arial"/>
              </a:rPr>
              <a:t>Variance </a:t>
            </a:r>
            <a:r>
              <a:rPr sz="3200" spc="-5" dirty="0">
                <a:solidFill>
                  <a:srgbClr val="3333CC"/>
                </a:solidFill>
                <a:latin typeface="Arial"/>
                <a:cs typeface="Arial"/>
              </a:rPr>
              <a:t>decomposition </a:t>
            </a:r>
            <a:r>
              <a:rPr sz="3200" dirty="0">
                <a:solidFill>
                  <a:srgbClr val="3333CC"/>
                </a:solidFill>
                <a:latin typeface="Arial"/>
                <a:cs typeface="Arial"/>
              </a:rPr>
              <a:t>of</a:t>
            </a:r>
            <a:r>
              <a:rPr sz="3200" spc="-15" dirty="0">
                <a:solidFill>
                  <a:srgbClr val="3333CC"/>
                </a:solidFill>
                <a:latin typeface="Arial"/>
                <a:cs typeface="Arial"/>
              </a:rPr>
              <a:t> </a:t>
            </a:r>
            <a:r>
              <a:rPr sz="3200" dirty="0">
                <a:solidFill>
                  <a:srgbClr val="3333CC"/>
                </a:solidFill>
                <a:latin typeface="Arial"/>
                <a:cs typeface="Arial"/>
              </a:rPr>
              <a:t>error</a:t>
            </a:r>
            <a:endParaRPr sz="3200" dirty="0">
              <a:latin typeface="Arial"/>
              <a:cs typeface="Arial"/>
            </a:endParaRPr>
          </a:p>
        </p:txBody>
      </p:sp>
      <p:sp>
        <p:nvSpPr>
          <p:cNvPr id="3" name="object 3"/>
          <p:cNvSpPr txBox="1"/>
          <p:nvPr/>
        </p:nvSpPr>
        <p:spPr>
          <a:xfrm>
            <a:off x="788359" y="1722364"/>
            <a:ext cx="281940" cy="252095"/>
          </a:xfrm>
          <a:prstGeom prst="rect">
            <a:avLst/>
          </a:prstGeom>
        </p:spPr>
        <p:txBody>
          <a:bodyPr vert="horz" wrap="square" lIns="0" tIns="17145" rIns="0" bIns="0" rtlCol="0">
            <a:spAutoFit/>
          </a:bodyPr>
          <a:lstStyle/>
          <a:p>
            <a:pPr marL="12700">
              <a:lnSpc>
                <a:spcPct val="100000"/>
              </a:lnSpc>
              <a:spcBef>
                <a:spcPts val="135"/>
              </a:spcBef>
            </a:pPr>
            <a:r>
              <a:rPr sz="1450" i="1" dirty="0">
                <a:latin typeface="Times New Roman"/>
                <a:cs typeface="Times New Roman"/>
              </a:rPr>
              <a:t>D</a:t>
            </a:r>
            <a:r>
              <a:rPr sz="1450" spc="-30" dirty="0">
                <a:latin typeface="Times New Roman"/>
                <a:cs typeface="Times New Roman"/>
              </a:rPr>
              <a:t>,</a:t>
            </a:r>
            <a:r>
              <a:rPr sz="1450" i="1" spc="-10" dirty="0">
                <a:latin typeface="Symbol"/>
                <a:cs typeface="Symbol"/>
              </a:rPr>
              <a:t></a:t>
            </a:r>
            <a:endParaRPr sz="1450" dirty="0">
              <a:latin typeface="Symbol"/>
              <a:cs typeface="Symbol"/>
            </a:endParaRPr>
          </a:p>
        </p:txBody>
      </p:sp>
      <p:sp>
        <p:nvSpPr>
          <p:cNvPr id="4" name="object 4"/>
          <p:cNvSpPr txBox="1">
            <a:spLocks noGrp="1"/>
          </p:cNvSpPr>
          <p:nvPr>
            <p:ph type="title"/>
          </p:nvPr>
        </p:nvSpPr>
        <p:spPr>
          <a:xfrm>
            <a:off x="587205" y="1383674"/>
            <a:ext cx="1721485" cy="579755"/>
          </a:xfrm>
          <a:prstGeom prst="rect">
            <a:avLst/>
          </a:prstGeom>
        </p:spPr>
        <p:txBody>
          <a:bodyPr vert="horz" wrap="square" lIns="0" tIns="17145" rIns="0" bIns="0" rtlCol="0">
            <a:spAutoFit/>
          </a:bodyPr>
          <a:lstStyle/>
          <a:p>
            <a:pPr marL="12700">
              <a:lnSpc>
                <a:spcPct val="100000"/>
              </a:lnSpc>
              <a:spcBef>
                <a:spcPts val="135"/>
              </a:spcBef>
              <a:tabLst>
                <a:tab pos="524510" algn="l"/>
              </a:tabLst>
            </a:pPr>
            <a:r>
              <a:rPr sz="2500" i="1" spc="-10" dirty="0">
                <a:latin typeface="Times New Roman"/>
                <a:cs typeface="Times New Roman"/>
              </a:rPr>
              <a:t>E	</a:t>
            </a:r>
            <a:r>
              <a:rPr sz="5400" spc="-810" baseline="-6172" dirty="0">
                <a:latin typeface="Symbol"/>
                <a:cs typeface="Symbol"/>
              </a:rPr>
              <a:t></a:t>
            </a:r>
            <a:r>
              <a:rPr sz="5400" spc="-810" baseline="-6172" dirty="0">
                <a:latin typeface="Times New Roman"/>
                <a:cs typeface="Times New Roman"/>
              </a:rPr>
              <a:t> </a:t>
            </a:r>
            <a:r>
              <a:rPr sz="2500" spc="-5" dirty="0">
                <a:latin typeface="Times New Roman"/>
                <a:cs typeface="Times New Roman"/>
              </a:rPr>
              <a:t>( </a:t>
            </a:r>
            <a:r>
              <a:rPr sz="2500" i="1" spc="-5" dirty="0">
                <a:latin typeface="Times New Roman"/>
                <a:cs typeface="Times New Roman"/>
              </a:rPr>
              <a:t>f </a:t>
            </a:r>
            <a:r>
              <a:rPr sz="2500" spc="-10" dirty="0">
                <a:latin typeface="Symbol"/>
                <a:cs typeface="Symbol"/>
              </a:rPr>
              <a:t></a:t>
            </a:r>
            <a:r>
              <a:rPr sz="2500" spc="-195" dirty="0">
                <a:latin typeface="Times New Roman"/>
                <a:cs typeface="Times New Roman"/>
              </a:rPr>
              <a:t> </a:t>
            </a:r>
            <a:r>
              <a:rPr sz="2500" i="1" spc="-190" dirty="0">
                <a:latin typeface="Times New Roman"/>
                <a:cs typeface="Times New Roman"/>
              </a:rPr>
              <a:t>y</a:t>
            </a:r>
            <a:r>
              <a:rPr sz="3750" spc="-284" baseline="3333" dirty="0">
                <a:latin typeface="Times New Roman"/>
                <a:cs typeface="Times New Roman"/>
              </a:rPr>
              <a:t>ˆ</a:t>
            </a:r>
            <a:r>
              <a:rPr sz="2500" spc="-190" dirty="0">
                <a:latin typeface="Times New Roman"/>
                <a:cs typeface="Times New Roman"/>
              </a:rPr>
              <a:t>)</a:t>
            </a:r>
            <a:r>
              <a:rPr sz="2175" spc="-284" baseline="42145" dirty="0">
                <a:latin typeface="Times New Roman"/>
                <a:cs typeface="Times New Roman"/>
              </a:rPr>
              <a:t>2</a:t>
            </a:r>
            <a:endParaRPr sz="2175" baseline="42145" dirty="0">
              <a:latin typeface="Times New Roman"/>
              <a:cs typeface="Times New Roman"/>
            </a:endParaRPr>
          </a:p>
        </p:txBody>
      </p:sp>
      <p:sp>
        <p:nvSpPr>
          <p:cNvPr id="5" name="object 5"/>
          <p:cNvSpPr txBox="1"/>
          <p:nvPr/>
        </p:nvSpPr>
        <p:spPr>
          <a:xfrm>
            <a:off x="2189797" y="1405734"/>
            <a:ext cx="177165" cy="579755"/>
          </a:xfrm>
          <a:prstGeom prst="rect">
            <a:avLst/>
          </a:prstGeom>
        </p:spPr>
        <p:txBody>
          <a:bodyPr vert="horz" wrap="square" lIns="0" tIns="17145" rIns="0" bIns="0" rtlCol="0">
            <a:spAutoFit/>
          </a:bodyPr>
          <a:lstStyle/>
          <a:p>
            <a:pPr marL="12700">
              <a:lnSpc>
                <a:spcPct val="100000"/>
              </a:lnSpc>
              <a:spcBef>
                <a:spcPts val="135"/>
              </a:spcBef>
            </a:pPr>
            <a:r>
              <a:rPr sz="3600" spc="-540" dirty="0">
                <a:latin typeface="Symbol"/>
                <a:cs typeface="Symbol"/>
              </a:rPr>
              <a:t></a:t>
            </a:r>
            <a:endParaRPr sz="3600" dirty="0">
              <a:latin typeface="Symbol"/>
              <a:cs typeface="Symbol"/>
            </a:endParaRPr>
          </a:p>
        </p:txBody>
      </p:sp>
      <p:sp>
        <p:nvSpPr>
          <p:cNvPr id="6" name="object 6"/>
          <p:cNvSpPr txBox="1"/>
          <p:nvPr/>
        </p:nvSpPr>
        <p:spPr>
          <a:xfrm>
            <a:off x="675950" y="1752762"/>
            <a:ext cx="2951480" cy="694055"/>
          </a:xfrm>
          <a:prstGeom prst="rect">
            <a:avLst/>
          </a:prstGeom>
        </p:spPr>
        <p:txBody>
          <a:bodyPr vert="horz" wrap="square" lIns="0" tIns="5715" rIns="0" bIns="0" rtlCol="0">
            <a:spAutoFit/>
          </a:bodyPr>
          <a:lstStyle/>
          <a:p>
            <a:pPr>
              <a:lnSpc>
                <a:spcPct val="100000"/>
              </a:lnSpc>
              <a:spcBef>
                <a:spcPts val="45"/>
              </a:spcBef>
            </a:pPr>
            <a:endParaRPr sz="1300" dirty="0">
              <a:latin typeface="Times New Roman"/>
              <a:cs typeface="Times New Roman"/>
            </a:endParaRPr>
          </a:p>
          <a:p>
            <a:pPr marR="5080" algn="r">
              <a:lnSpc>
                <a:spcPts val="165"/>
              </a:lnSpc>
            </a:pPr>
            <a:r>
              <a:rPr sz="1450" spc="-10" dirty="0">
                <a:latin typeface="Times New Roman"/>
                <a:cs typeface="Times New Roman"/>
              </a:rPr>
              <a:t>2</a:t>
            </a:r>
            <a:endParaRPr sz="1450" dirty="0">
              <a:latin typeface="Times New Roman"/>
              <a:cs typeface="Times New Roman"/>
            </a:endParaRPr>
          </a:p>
          <a:p>
            <a:pPr marL="12700">
              <a:lnSpc>
                <a:spcPts val="3645"/>
              </a:lnSpc>
            </a:pPr>
            <a:r>
              <a:rPr sz="2500" spc="-10" dirty="0">
                <a:latin typeface="Symbol"/>
                <a:cs typeface="Symbol"/>
              </a:rPr>
              <a:t></a:t>
            </a:r>
            <a:r>
              <a:rPr sz="2500" spc="-80"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6525" spc="-1350" baseline="-7662" dirty="0">
                <a:latin typeface="Symbol"/>
                <a:cs typeface="Symbol"/>
              </a:rPr>
              <a:t></a:t>
            </a:r>
            <a:r>
              <a:rPr sz="6525" spc="-1350" baseline="-7662" dirty="0">
                <a:latin typeface="Times New Roman"/>
                <a:cs typeface="Times New Roman"/>
              </a:rPr>
              <a:t>  </a:t>
            </a:r>
            <a:r>
              <a:rPr sz="4800" spc="-247" baseline="-5208" dirty="0">
                <a:latin typeface="Symbol"/>
                <a:cs typeface="Symbol"/>
              </a:rPr>
              <a:t></a:t>
            </a:r>
            <a:r>
              <a:rPr sz="2500" spc="-165" dirty="0">
                <a:latin typeface="Times New Roman"/>
                <a:cs typeface="Times New Roman"/>
              </a:rPr>
              <a:t>[</a:t>
            </a:r>
            <a:r>
              <a:rPr sz="2500" spc="-145" dirty="0">
                <a:latin typeface="Times New Roman"/>
                <a:cs typeface="Times New Roman"/>
              </a:rPr>
              <a:t> </a:t>
            </a:r>
            <a:r>
              <a:rPr sz="2500" i="1" spc="-5" dirty="0">
                <a:latin typeface="Times New Roman"/>
                <a:cs typeface="Times New Roman"/>
              </a:rPr>
              <a:t>f</a:t>
            </a:r>
            <a:r>
              <a:rPr sz="2500" i="1" spc="160"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spc="-405" dirty="0">
                <a:latin typeface="Times New Roman"/>
                <a:cs typeface="Times New Roman"/>
              </a:rPr>
              <a:t> </a:t>
            </a:r>
            <a:r>
              <a:rPr sz="2500" spc="90" dirty="0">
                <a:latin typeface="Symbol"/>
                <a:cs typeface="Symbol"/>
              </a:rPr>
              <a:t></a:t>
            </a:r>
            <a:r>
              <a:rPr sz="2500" spc="90" dirty="0">
                <a:latin typeface="Times New Roman"/>
                <a:cs typeface="Times New Roman"/>
              </a:rPr>
              <a:t>[</a:t>
            </a:r>
            <a:r>
              <a:rPr sz="2500" i="1" spc="90" dirty="0">
                <a:latin typeface="Times New Roman"/>
                <a:cs typeface="Times New Roman"/>
              </a:rPr>
              <a:t>h</a:t>
            </a:r>
            <a:r>
              <a:rPr sz="2500" i="1" spc="-245" dirty="0">
                <a:latin typeface="Times New Roman"/>
                <a:cs typeface="Times New Roman"/>
              </a:rPr>
              <a:t> </a:t>
            </a:r>
            <a:r>
              <a:rPr sz="2500" spc="-10" dirty="0">
                <a:latin typeface="Symbol"/>
                <a:cs typeface="Symbol"/>
              </a:rPr>
              <a:t></a:t>
            </a:r>
            <a:r>
              <a:rPr sz="2500" spc="-135" dirty="0">
                <a:latin typeface="Times New Roman"/>
                <a:cs typeface="Times New Roman"/>
              </a:rPr>
              <a:t> </a:t>
            </a:r>
            <a:r>
              <a:rPr sz="2500" i="1" spc="-275" dirty="0">
                <a:latin typeface="Times New Roman"/>
                <a:cs typeface="Times New Roman"/>
              </a:rPr>
              <a:t>y</a:t>
            </a:r>
            <a:r>
              <a:rPr sz="3750" spc="-412" baseline="3333" dirty="0">
                <a:latin typeface="Times New Roman"/>
                <a:cs typeface="Times New Roman"/>
              </a:rPr>
              <a:t>ˆ</a:t>
            </a:r>
            <a:r>
              <a:rPr sz="2500" spc="-275" dirty="0">
                <a:latin typeface="Times New Roman"/>
                <a:cs typeface="Times New Roman"/>
              </a:rPr>
              <a:t>]</a:t>
            </a:r>
            <a:r>
              <a:rPr sz="4800" spc="-412" baseline="-5208" dirty="0">
                <a:latin typeface="Symbol"/>
                <a:cs typeface="Symbol"/>
              </a:rPr>
              <a:t></a:t>
            </a:r>
            <a:endParaRPr sz="4800" baseline="-5208" dirty="0">
              <a:latin typeface="Symbol"/>
              <a:cs typeface="Symbol"/>
            </a:endParaRPr>
          </a:p>
        </p:txBody>
      </p:sp>
      <p:sp>
        <p:nvSpPr>
          <p:cNvPr id="7" name="object 7"/>
          <p:cNvSpPr txBox="1"/>
          <p:nvPr/>
        </p:nvSpPr>
        <p:spPr>
          <a:xfrm>
            <a:off x="3371583" y="1836435"/>
            <a:ext cx="177165" cy="694055"/>
          </a:xfrm>
          <a:prstGeom prst="rect">
            <a:avLst/>
          </a:prstGeom>
        </p:spPr>
        <p:txBody>
          <a:bodyPr vert="horz" wrap="square" lIns="0" tIns="17145" rIns="0" bIns="0" rtlCol="0">
            <a:spAutoFit/>
          </a:bodyPr>
          <a:lstStyle/>
          <a:p>
            <a:pPr marL="12700">
              <a:lnSpc>
                <a:spcPct val="100000"/>
              </a:lnSpc>
              <a:spcBef>
                <a:spcPts val="135"/>
              </a:spcBef>
            </a:pPr>
            <a:r>
              <a:rPr sz="4350" spc="-900" dirty="0">
                <a:latin typeface="Symbol"/>
                <a:cs typeface="Symbol"/>
              </a:rPr>
              <a:t></a:t>
            </a:r>
            <a:endParaRPr sz="4350" dirty="0">
              <a:latin typeface="Symbol"/>
              <a:cs typeface="Symbol"/>
            </a:endParaRPr>
          </a:p>
        </p:txBody>
      </p:sp>
      <p:sp>
        <p:nvSpPr>
          <p:cNvPr id="8" name="object 8"/>
          <p:cNvSpPr txBox="1"/>
          <p:nvPr/>
        </p:nvSpPr>
        <p:spPr>
          <a:xfrm>
            <a:off x="483952" y="2255139"/>
            <a:ext cx="5186680" cy="1413510"/>
          </a:xfrm>
          <a:prstGeom prst="rect">
            <a:avLst/>
          </a:prstGeom>
        </p:spPr>
        <p:txBody>
          <a:bodyPr vert="horz" wrap="square" lIns="0" tIns="286385" rIns="0" bIns="0" rtlCol="0">
            <a:spAutoFit/>
          </a:bodyPr>
          <a:lstStyle/>
          <a:p>
            <a:pPr marL="12700">
              <a:lnSpc>
                <a:spcPct val="100000"/>
              </a:lnSpc>
              <a:spcBef>
                <a:spcPts val="2255"/>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5400" spc="-810" baseline="-6172" dirty="0">
                <a:latin typeface="Symbol"/>
                <a:cs typeface="Symbol"/>
              </a:rPr>
              <a:t></a:t>
            </a:r>
            <a:r>
              <a:rPr sz="5400" spc="-390" baseline="-6172" dirty="0">
                <a:latin typeface="Times New Roman"/>
                <a:cs typeface="Times New Roman"/>
              </a:rPr>
              <a:t> </a:t>
            </a:r>
            <a:r>
              <a:rPr sz="2500" spc="-5" dirty="0">
                <a:latin typeface="Times New Roman"/>
                <a:cs typeface="Times New Roman"/>
              </a:rPr>
              <a:t>[</a:t>
            </a:r>
            <a:r>
              <a:rPr sz="2500" spc="-140" dirty="0">
                <a:latin typeface="Times New Roman"/>
                <a:cs typeface="Times New Roman"/>
              </a:rPr>
              <a:t> </a:t>
            </a:r>
            <a:r>
              <a:rPr sz="2500" i="1" spc="-5" dirty="0">
                <a:latin typeface="Times New Roman"/>
                <a:cs typeface="Times New Roman"/>
              </a:rPr>
              <a:t>f</a:t>
            </a:r>
            <a:r>
              <a:rPr sz="2500" i="1" spc="170"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5" dirty="0">
                <a:latin typeface="Times New Roman"/>
                <a:cs typeface="Times New Roman"/>
              </a:rPr>
              <a:t>h</a:t>
            </a:r>
            <a:r>
              <a:rPr sz="2500" spc="5" dirty="0">
                <a:latin typeface="Times New Roman"/>
                <a:cs typeface="Times New Roman"/>
              </a:rPr>
              <a:t>]</a:t>
            </a:r>
            <a:r>
              <a:rPr sz="2175" spc="7" baseline="42145" dirty="0">
                <a:latin typeface="Times New Roman"/>
                <a:cs typeface="Times New Roman"/>
              </a:rPr>
              <a:t>2</a:t>
            </a:r>
            <a:r>
              <a:rPr sz="2175" spc="-37" baseline="42145" dirty="0">
                <a:latin typeface="Times New Roman"/>
                <a:cs typeface="Times New Roman"/>
              </a:rPr>
              <a:t> </a:t>
            </a:r>
            <a:r>
              <a:rPr sz="2500" spc="90" dirty="0">
                <a:latin typeface="Symbol"/>
                <a:cs typeface="Symbol"/>
              </a:rPr>
              <a:t></a:t>
            </a:r>
            <a:r>
              <a:rPr sz="2500" spc="90" dirty="0">
                <a:latin typeface="Times New Roman"/>
                <a:cs typeface="Times New Roman"/>
              </a:rPr>
              <a:t>[</a:t>
            </a:r>
            <a:r>
              <a:rPr sz="2500" i="1" spc="90"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5" dirty="0">
                <a:latin typeface="Times New Roman"/>
                <a:cs typeface="Times New Roman"/>
              </a:rPr>
              <a:t> </a:t>
            </a:r>
            <a:r>
              <a:rPr sz="2500" i="1" spc="-210" dirty="0">
                <a:latin typeface="Times New Roman"/>
                <a:cs typeface="Times New Roman"/>
              </a:rPr>
              <a:t>y</a:t>
            </a:r>
            <a:r>
              <a:rPr sz="3750" spc="-315" baseline="3333" dirty="0">
                <a:latin typeface="Times New Roman"/>
                <a:cs typeface="Times New Roman"/>
              </a:rPr>
              <a:t>ˆ</a:t>
            </a:r>
            <a:r>
              <a:rPr sz="2500" spc="-210" dirty="0">
                <a:latin typeface="Times New Roman"/>
                <a:cs typeface="Times New Roman"/>
              </a:rPr>
              <a:t>]</a:t>
            </a:r>
            <a:r>
              <a:rPr sz="2175" spc="-315" baseline="42145" dirty="0">
                <a:latin typeface="Times New Roman"/>
                <a:cs typeface="Times New Roman"/>
              </a:rPr>
              <a:t>2</a:t>
            </a:r>
            <a:r>
              <a:rPr sz="2175" spc="-262" baseline="42145"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spc="-50" dirty="0">
                <a:latin typeface="Times New Roman"/>
                <a:cs typeface="Times New Roman"/>
              </a:rPr>
              <a:t>2[</a:t>
            </a:r>
            <a:r>
              <a:rPr sz="2500" spc="-140"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i="1" spc="30"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60" dirty="0">
                <a:latin typeface="Times New Roman"/>
                <a:cs typeface="Times New Roman"/>
              </a:rPr>
              <a:t>y</a:t>
            </a:r>
            <a:r>
              <a:rPr sz="3750" spc="-390" baseline="3333" dirty="0">
                <a:latin typeface="Times New Roman"/>
                <a:cs typeface="Times New Roman"/>
              </a:rPr>
              <a:t>ˆ</a:t>
            </a:r>
            <a:r>
              <a:rPr sz="2500" spc="-260" dirty="0">
                <a:latin typeface="Times New Roman"/>
                <a:cs typeface="Times New Roman"/>
              </a:rPr>
              <a:t>]</a:t>
            </a:r>
            <a:r>
              <a:rPr sz="2500" spc="35" dirty="0">
                <a:latin typeface="Times New Roman"/>
                <a:cs typeface="Times New Roman"/>
              </a:rPr>
              <a:t> </a:t>
            </a:r>
            <a:r>
              <a:rPr sz="5400" spc="-810" baseline="-6172" dirty="0">
                <a:latin typeface="Symbol"/>
                <a:cs typeface="Symbol"/>
              </a:rPr>
              <a:t></a:t>
            </a:r>
            <a:endParaRPr sz="5400" baseline="-6172" dirty="0">
              <a:latin typeface="Symbol"/>
              <a:cs typeface="Symbol"/>
            </a:endParaRPr>
          </a:p>
          <a:p>
            <a:pPr marL="12700">
              <a:lnSpc>
                <a:spcPct val="100000"/>
              </a:lnSpc>
              <a:spcBef>
                <a:spcPts val="1455"/>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spc="-10" dirty="0">
                <a:latin typeface="Times New Roman"/>
                <a:cs typeface="Times New Roman"/>
              </a:rPr>
              <a:t>[(</a:t>
            </a:r>
            <a:r>
              <a:rPr sz="2500" spc="-195"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25" dirty="0">
                <a:latin typeface="Times New Roman"/>
                <a:cs typeface="Times New Roman"/>
              </a:rPr>
              <a:t>h</a:t>
            </a:r>
            <a:r>
              <a:rPr sz="2500" spc="25" dirty="0">
                <a:latin typeface="Times New Roman"/>
                <a:cs typeface="Times New Roman"/>
              </a:rPr>
              <a:t>)</a:t>
            </a:r>
            <a:r>
              <a:rPr sz="2175" spc="37"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dirty="0">
                <a:latin typeface="Times New Roman"/>
                <a:cs typeface="Times New Roman"/>
              </a:rPr>
              <a:t>E</a:t>
            </a:r>
            <a:r>
              <a:rPr sz="2500" dirty="0">
                <a:latin typeface="Times New Roman"/>
                <a:cs typeface="Times New Roman"/>
              </a:rPr>
              <a:t>[(</a:t>
            </a:r>
            <a:r>
              <a:rPr sz="2500" i="1" dirty="0">
                <a:latin typeface="Times New Roman"/>
                <a:cs typeface="Times New Roman"/>
              </a:rPr>
              <a:t>h</a:t>
            </a:r>
            <a:r>
              <a:rPr sz="2500" i="1" spc="-245"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190" dirty="0">
                <a:latin typeface="Times New Roman"/>
                <a:cs typeface="Times New Roman"/>
              </a:rPr>
              <a:t>y</a:t>
            </a:r>
            <a:r>
              <a:rPr sz="3750" spc="-284" baseline="3333" dirty="0">
                <a:latin typeface="Times New Roman"/>
                <a:cs typeface="Times New Roman"/>
              </a:rPr>
              <a:t>ˆ</a:t>
            </a:r>
            <a:r>
              <a:rPr sz="2500" spc="-190" dirty="0">
                <a:latin typeface="Times New Roman"/>
                <a:cs typeface="Times New Roman"/>
              </a:rPr>
              <a:t>)</a:t>
            </a:r>
            <a:r>
              <a:rPr sz="2175" spc="-284"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endParaRPr sz="2500" dirty="0">
              <a:latin typeface="Times New Roman"/>
              <a:cs typeface="Times New Roman"/>
            </a:endParaRPr>
          </a:p>
        </p:txBody>
      </p:sp>
      <p:sp>
        <p:nvSpPr>
          <p:cNvPr id="9" name="object 9"/>
          <p:cNvSpPr txBox="1"/>
          <p:nvPr/>
        </p:nvSpPr>
        <p:spPr>
          <a:xfrm>
            <a:off x="4038600" y="4572000"/>
            <a:ext cx="4038600" cy="1600200"/>
          </a:xfrm>
          <a:prstGeom prst="rect">
            <a:avLst/>
          </a:prstGeom>
          <a:solidFill>
            <a:srgbClr val="D4FDD5"/>
          </a:solidFill>
        </p:spPr>
        <p:txBody>
          <a:bodyPr vert="horz" wrap="square" lIns="0" tIns="29845" rIns="0" bIns="0" rtlCol="0">
            <a:spAutoFit/>
          </a:bodyPr>
          <a:lstStyle/>
          <a:p>
            <a:pPr marL="110489" marR="97790" algn="ctr">
              <a:lnSpc>
                <a:spcPct val="100000"/>
              </a:lnSpc>
              <a:spcBef>
                <a:spcPts val="235"/>
              </a:spcBef>
            </a:pPr>
            <a:r>
              <a:rPr sz="2000" dirty="0">
                <a:latin typeface="Arial"/>
                <a:cs typeface="Arial"/>
              </a:rPr>
              <a:t>Squared </a:t>
            </a:r>
            <a:r>
              <a:rPr sz="2000" spc="-5" dirty="0">
                <a:latin typeface="Arial"/>
                <a:cs typeface="Arial"/>
              </a:rPr>
              <a:t>difference btwn </a:t>
            </a:r>
            <a:r>
              <a:rPr sz="2000" dirty="0">
                <a:latin typeface="Arial"/>
                <a:cs typeface="Arial"/>
              </a:rPr>
              <a:t>our</a:t>
            </a:r>
            <a:r>
              <a:rPr sz="2000" spc="-75" dirty="0">
                <a:latin typeface="Arial"/>
                <a:cs typeface="Arial"/>
              </a:rPr>
              <a:t> </a:t>
            </a:r>
            <a:r>
              <a:rPr sz="2000" dirty="0">
                <a:latin typeface="Arial"/>
                <a:cs typeface="Arial"/>
              </a:rPr>
              <a:t>long-  </a:t>
            </a:r>
            <a:r>
              <a:rPr sz="2000" spc="-5" dirty="0">
                <a:latin typeface="Arial"/>
                <a:cs typeface="Arial"/>
              </a:rPr>
              <a:t>term expectation for the </a:t>
            </a:r>
            <a:r>
              <a:rPr sz="2000" dirty="0">
                <a:latin typeface="Arial"/>
                <a:cs typeface="Arial"/>
              </a:rPr>
              <a:t>learners  </a:t>
            </a:r>
            <a:r>
              <a:rPr sz="2000" spc="-5" dirty="0">
                <a:latin typeface="Arial"/>
                <a:cs typeface="Arial"/>
              </a:rPr>
              <a:t>performance, </a:t>
            </a:r>
            <a:r>
              <a:rPr sz="2000" dirty="0">
                <a:latin typeface="Arial"/>
                <a:cs typeface="Arial"/>
              </a:rPr>
              <a:t>E</a:t>
            </a:r>
            <a:r>
              <a:rPr sz="1950" baseline="-21367" dirty="0">
                <a:latin typeface="Arial"/>
                <a:cs typeface="Arial"/>
              </a:rPr>
              <a:t>D</a:t>
            </a:r>
            <a:r>
              <a:rPr sz="2000" dirty="0">
                <a:latin typeface="Arial"/>
                <a:cs typeface="Arial"/>
              </a:rPr>
              <a:t>[h</a:t>
            </a:r>
            <a:r>
              <a:rPr sz="1950" baseline="-21367" dirty="0">
                <a:latin typeface="Arial"/>
                <a:cs typeface="Arial"/>
              </a:rPr>
              <a:t>D</a:t>
            </a:r>
            <a:r>
              <a:rPr sz="2000" dirty="0">
                <a:latin typeface="Arial"/>
                <a:cs typeface="Arial"/>
              </a:rPr>
              <a:t>(x)], and what  </a:t>
            </a:r>
            <a:r>
              <a:rPr sz="2000" spc="-5" dirty="0">
                <a:latin typeface="Arial"/>
                <a:cs typeface="Arial"/>
              </a:rPr>
              <a:t>we </a:t>
            </a:r>
            <a:r>
              <a:rPr sz="2000" u="sng" dirty="0">
                <a:uFill>
                  <a:solidFill>
                    <a:srgbClr val="000000"/>
                  </a:solidFill>
                </a:uFill>
                <a:latin typeface="Arial"/>
                <a:cs typeface="Arial"/>
              </a:rPr>
              <a:t>expect in a </a:t>
            </a:r>
            <a:r>
              <a:rPr sz="2000" u="sng" spc="-5" dirty="0">
                <a:uFill>
                  <a:solidFill>
                    <a:srgbClr val="000000"/>
                  </a:solidFill>
                </a:uFill>
                <a:latin typeface="Arial"/>
                <a:cs typeface="Arial"/>
              </a:rPr>
              <a:t>representative </a:t>
            </a:r>
            <a:r>
              <a:rPr sz="2000" u="sng" dirty="0">
                <a:uFill>
                  <a:solidFill>
                    <a:srgbClr val="000000"/>
                  </a:solidFill>
                </a:uFill>
                <a:latin typeface="Arial"/>
                <a:cs typeface="Arial"/>
              </a:rPr>
              <a:t>run </a:t>
            </a:r>
            <a:r>
              <a:rPr sz="2000" dirty="0">
                <a:latin typeface="Arial"/>
                <a:cs typeface="Arial"/>
              </a:rPr>
              <a:t> </a:t>
            </a:r>
            <a:r>
              <a:rPr sz="2000" u="sng" dirty="0">
                <a:uFill>
                  <a:solidFill>
                    <a:srgbClr val="000000"/>
                  </a:solidFill>
                </a:uFill>
                <a:latin typeface="Arial"/>
                <a:cs typeface="Arial"/>
              </a:rPr>
              <a:t>on a </a:t>
            </a:r>
            <a:r>
              <a:rPr sz="2000" u="sng" spc="-5" dirty="0">
                <a:uFill>
                  <a:solidFill>
                    <a:srgbClr val="000000"/>
                  </a:solidFill>
                </a:uFill>
                <a:latin typeface="Arial"/>
                <a:cs typeface="Arial"/>
              </a:rPr>
              <a:t>dataset </a:t>
            </a:r>
            <a:r>
              <a:rPr sz="2000" u="sng" dirty="0">
                <a:uFill>
                  <a:solidFill>
                    <a:srgbClr val="000000"/>
                  </a:solidFill>
                </a:uFill>
                <a:latin typeface="Arial"/>
                <a:cs typeface="Arial"/>
              </a:rPr>
              <a:t>D</a:t>
            </a:r>
            <a:r>
              <a:rPr sz="2000" dirty="0">
                <a:latin typeface="Arial"/>
                <a:cs typeface="Arial"/>
              </a:rPr>
              <a:t> (hat</a:t>
            </a:r>
            <a:r>
              <a:rPr sz="2000" spc="-35" dirty="0">
                <a:latin typeface="Arial"/>
                <a:cs typeface="Arial"/>
              </a:rPr>
              <a:t> </a:t>
            </a:r>
            <a:r>
              <a:rPr sz="2000" dirty="0">
                <a:latin typeface="Arial"/>
                <a:cs typeface="Arial"/>
              </a:rPr>
              <a:t>y)</a:t>
            </a:r>
            <a:endParaRPr sz="2000">
              <a:latin typeface="Arial"/>
              <a:cs typeface="Arial"/>
            </a:endParaRPr>
          </a:p>
        </p:txBody>
      </p:sp>
      <p:sp>
        <p:nvSpPr>
          <p:cNvPr id="10" name="object 10"/>
          <p:cNvSpPr/>
          <p:nvPr/>
        </p:nvSpPr>
        <p:spPr>
          <a:xfrm>
            <a:off x="3219031" y="3603066"/>
            <a:ext cx="819785" cy="953135"/>
          </a:xfrm>
          <a:custGeom>
            <a:avLst/>
            <a:gdLst/>
            <a:ahLst/>
            <a:cxnLst/>
            <a:rect l="l" t="t" r="r" b="b"/>
            <a:pathLst>
              <a:path w="819785" h="953135">
                <a:moveTo>
                  <a:pt x="819568" y="953058"/>
                </a:moveTo>
                <a:lnTo>
                  <a:pt x="0" y="0"/>
                </a:lnTo>
              </a:path>
            </a:pathLst>
          </a:custGeom>
          <a:ln w="28574">
            <a:solidFill>
              <a:srgbClr val="00A500"/>
            </a:solidFill>
          </a:ln>
        </p:spPr>
        <p:txBody>
          <a:bodyPr wrap="square" lIns="0" tIns="0" rIns="0" bIns="0" rtlCol="0"/>
          <a:lstStyle/>
          <a:p>
            <a:endParaRPr/>
          </a:p>
        </p:txBody>
      </p:sp>
      <p:sp>
        <p:nvSpPr>
          <p:cNvPr id="11" name="object 11"/>
          <p:cNvSpPr/>
          <p:nvPr/>
        </p:nvSpPr>
        <p:spPr>
          <a:xfrm>
            <a:off x="3200400" y="3581400"/>
            <a:ext cx="88900" cy="93345"/>
          </a:xfrm>
          <a:custGeom>
            <a:avLst/>
            <a:gdLst/>
            <a:ahLst/>
            <a:cxnLst/>
            <a:rect l="l" t="t" r="r" b="b"/>
            <a:pathLst>
              <a:path w="88900" h="93345">
                <a:moveTo>
                  <a:pt x="0" y="0"/>
                </a:moveTo>
                <a:lnTo>
                  <a:pt x="23393" y="92951"/>
                </a:lnTo>
                <a:lnTo>
                  <a:pt x="88391" y="37045"/>
                </a:lnTo>
                <a:lnTo>
                  <a:pt x="0" y="0"/>
                </a:lnTo>
                <a:close/>
              </a:path>
            </a:pathLst>
          </a:custGeom>
          <a:solidFill>
            <a:srgbClr val="00A500"/>
          </a:solidFill>
        </p:spPr>
        <p:txBody>
          <a:bodyPr wrap="square" lIns="0" tIns="0" rIns="0" bIns="0" rtlCol="0"/>
          <a:lstStyle/>
          <a:p>
            <a:endParaRPr/>
          </a:p>
        </p:txBody>
      </p:sp>
      <p:sp>
        <p:nvSpPr>
          <p:cNvPr id="12" name="object 12"/>
          <p:cNvSpPr/>
          <p:nvPr/>
        </p:nvSpPr>
        <p:spPr>
          <a:xfrm>
            <a:off x="381000" y="4251325"/>
            <a:ext cx="3276600" cy="2225675"/>
          </a:xfrm>
          <a:custGeom>
            <a:avLst/>
            <a:gdLst/>
            <a:ahLst/>
            <a:cxnLst/>
            <a:rect l="l" t="t" r="r" b="b"/>
            <a:pathLst>
              <a:path w="3276600" h="2225675">
                <a:moveTo>
                  <a:pt x="0" y="0"/>
                </a:moveTo>
                <a:lnTo>
                  <a:pt x="3276600" y="0"/>
                </a:lnTo>
                <a:lnTo>
                  <a:pt x="3276600" y="2225675"/>
                </a:lnTo>
                <a:lnTo>
                  <a:pt x="0" y="2225675"/>
                </a:lnTo>
                <a:lnTo>
                  <a:pt x="0" y="0"/>
                </a:lnTo>
                <a:close/>
              </a:path>
            </a:pathLst>
          </a:custGeom>
          <a:solidFill>
            <a:srgbClr val="A8D6FF"/>
          </a:solidFill>
        </p:spPr>
        <p:txBody>
          <a:bodyPr wrap="square" lIns="0" tIns="0" rIns="0" bIns="0" rtlCol="0"/>
          <a:lstStyle/>
          <a:p>
            <a:endParaRPr/>
          </a:p>
        </p:txBody>
      </p:sp>
      <p:sp>
        <p:nvSpPr>
          <p:cNvPr id="13" name="object 13"/>
          <p:cNvSpPr txBox="1"/>
          <p:nvPr/>
        </p:nvSpPr>
        <p:spPr>
          <a:xfrm>
            <a:off x="484457" y="4284345"/>
            <a:ext cx="3075305" cy="1854200"/>
          </a:xfrm>
          <a:prstGeom prst="rect">
            <a:avLst/>
          </a:prstGeom>
        </p:spPr>
        <p:txBody>
          <a:bodyPr vert="horz" wrap="square" lIns="0" tIns="12700" rIns="0" bIns="0" rtlCol="0">
            <a:spAutoFit/>
          </a:bodyPr>
          <a:lstStyle/>
          <a:p>
            <a:pPr marL="12700" marR="5080" algn="ctr">
              <a:lnSpc>
                <a:spcPct val="100000"/>
              </a:lnSpc>
              <a:spcBef>
                <a:spcPts val="100"/>
              </a:spcBef>
              <a:tabLst>
                <a:tab pos="1889760" algn="l"/>
              </a:tabLst>
            </a:pPr>
            <a:r>
              <a:rPr sz="2000" dirty="0">
                <a:latin typeface="Arial"/>
                <a:cs typeface="Arial"/>
              </a:rPr>
              <a:t>Squared </a:t>
            </a:r>
            <a:r>
              <a:rPr sz="2000" spc="-5" dirty="0">
                <a:latin typeface="Arial"/>
                <a:cs typeface="Arial"/>
              </a:rPr>
              <a:t>difference  between </a:t>
            </a:r>
            <a:r>
              <a:rPr sz="2000" u="sng" dirty="0">
                <a:uFill>
                  <a:solidFill>
                    <a:srgbClr val="000000"/>
                  </a:solidFill>
                </a:uFill>
                <a:latin typeface="Arial"/>
                <a:cs typeface="Arial"/>
              </a:rPr>
              <a:t>best possible </a:t>
            </a:r>
            <a:r>
              <a:rPr sz="2000" dirty="0">
                <a:latin typeface="Arial"/>
                <a:cs typeface="Arial"/>
              </a:rPr>
              <a:t> </a:t>
            </a:r>
            <a:r>
              <a:rPr sz="2000" spc="-5" dirty="0">
                <a:latin typeface="Arial"/>
                <a:cs typeface="Arial"/>
              </a:rPr>
              <a:t>prediction</a:t>
            </a:r>
            <a:r>
              <a:rPr sz="2000" spc="10" dirty="0">
                <a:latin typeface="Arial"/>
                <a:cs typeface="Arial"/>
              </a:rPr>
              <a:t> </a:t>
            </a:r>
            <a:r>
              <a:rPr sz="2000" spc="-5" dirty="0">
                <a:latin typeface="Arial"/>
                <a:cs typeface="Arial"/>
              </a:rPr>
              <a:t>for</a:t>
            </a:r>
            <a:r>
              <a:rPr sz="2000" spc="10" dirty="0">
                <a:latin typeface="Arial"/>
                <a:cs typeface="Arial"/>
              </a:rPr>
              <a:t> </a:t>
            </a:r>
            <a:r>
              <a:rPr sz="2000" dirty="0">
                <a:latin typeface="Arial"/>
                <a:cs typeface="Arial"/>
              </a:rPr>
              <a:t>x,	</a:t>
            </a:r>
            <a:r>
              <a:rPr sz="2000" spc="-5" dirty="0">
                <a:latin typeface="Arial"/>
                <a:cs typeface="Arial"/>
              </a:rPr>
              <a:t>f(x), </a:t>
            </a:r>
            <a:r>
              <a:rPr sz="2000" dirty="0">
                <a:latin typeface="Arial"/>
                <a:cs typeface="Arial"/>
              </a:rPr>
              <a:t>and  our </a:t>
            </a:r>
            <a:r>
              <a:rPr sz="2000" u="sng" spc="-5" dirty="0">
                <a:uFill>
                  <a:solidFill>
                    <a:srgbClr val="000000"/>
                  </a:solidFill>
                </a:uFill>
                <a:latin typeface="Arial"/>
                <a:cs typeface="Arial"/>
              </a:rPr>
              <a:t>“long-term”</a:t>
            </a:r>
            <a:r>
              <a:rPr sz="2000" u="sng" spc="-15" dirty="0">
                <a:uFill>
                  <a:solidFill>
                    <a:srgbClr val="000000"/>
                  </a:solidFill>
                </a:uFill>
                <a:latin typeface="Arial"/>
                <a:cs typeface="Arial"/>
              </a:rPr>
              <a:t> </a:t>
            </a:r>
            <a:r>
              <a:rPr sz="2000" u="sng" spc="-5" dirty="0">
                <a:uFill>
                  <a:solidFill>
                    <a:srgbClr val="000000"/>
                  </a:solidFill>
                </a:uFill>
                <a:latin typeface="Arial"/>
                <a:cs typeface="Arial"/>
              </a:rPr>
              <a:t>expectation </a:t>
            </a:r>
            <a:r>
              <a:rPr sz="2000" spc="-5" dirty="0">
                <a:latin typeface="Arial"/>
                <a:cs typeface="Arial"/>
              </a:rPr>
              <a:t> </a:t>
            </a:r>
            <a:r>
              <a:rPr sz="2000" u="sng" spc="-5" dirty="0">
                <a:uFill>
                  <a:solidFill>
                    <a:srgbClr val="000000"/>
                  </a:solidFill>
                </a:uFill>
                <a:latin typeface="Arial"/>
                <a:cs typeface="Arial"/>
              </a:rPr>
              <a:t>for </a:t>
            </a:r>
            <a:r>
              <a:rPr sz="2000" u="sng" dirty="0">
                <a:uFill>
                  <a:solidFill>
                    <a:srgbClr val="000000"/>
                  </a:solidFill>
                </a:uFill>
                <a:latin typeface="Arial"/>
                <a:cs typeface="Arial"/>
              </a:rPr>
              <a:t>what </a:t>
            </a:r>
            <a:r>
              <a:rPr sz="2000" u="sng" spc="-5" dirty="0">
                <a:uFill>
                  <a:solidFill>
                    <a:srgbClr val="000000"/>
                  </a:solidFill>
                </a:uFill>
                <a:latin typeface="Arial"/>
                <a:cs typeface="Arial"/>
              </a:rPr>
              <a:t>the </a:t>
            </a:r>
            <a:r>
              <a:rPr sz="2000" u="sng" dirty="0">
                <a:uFill>
                  <a:solidFill>
                    <a:srgbClr val="000000"/>
                  </a:solidFill>
                </a:uFill>
                <a:latin typeface="Arial"/>
                <a:cs typeface="Arial"/>
              </a:rPr>
              <a:t>learner will do </a:t>
            </a:r>
            <a:r>
              <a:rPr sz="2000" dirty="0">
                <a:latin typeface="Arial"/>
                <a:cs typeface="Arial"/>
              </a:rPr>
              <a:t> if we averaged over</a:t>
            </a:r>
            <a:r>
              <a:rPr sz="2000" spc="-90" dirty="0">
                <a:latin typeface="Arial"/>
                <a:cs typeface="Arial"/>
              </a:rPr>
              <a:t> </a:t>
            </a:r>
            <a:r>
              <a:rPr sz="2000" dirty="0">
                <a:latin typeface="Arial"/>
                <a:cs typeface="Arial"/>
              </a:rPr>
              <a:t>many</a:t>
            </a:r>
            <a:endParaRPr sz="2000">
              <a:latin typeface="Arial"/>
              <a:cs typeface="Arial"/>
            </a:endParaRPr>
          </a:p>
        </p:txBody>
      </p:sp>
      <p:sp>
        <p:nvSpPr>
          <p:cNvPr id="14" name="object 14"/>
          <p:cNvSpPr/>
          <p:nvPr/>
        </p:nvSpPr>
        <p:spPr>
          <a:xfrm>
            <a:off x="1447799" y="3609975"/>
            <a:ext cx="0" cy="657225"/>
          </a:xfrm>
          <a:custGeom>
            <a:avLst/>
            <a:gdLst/>
            <a:ahLst/>
            <a:cxnLst/>
            <a:rect l="l" t="t" r="r" b="b"/>
            <a:pathLst>
              <a:path h="657225">
                <a:moveTo>
                  <a:pt x="0" y="657224"/>
                </a:moveTo>
                <a:lnTo>
                  <a:pt x="0" y="0"/>
                </a:lnTo>
              </a:path>
            </a:pathLst>
          </a:custGeom>
          <a:ln w="28574">
            <a:solidFill>
              <a:srgbClr val="434DD6"/>
            </a:solidFill>
          </a:ln>
        </p:spPr>
        <p:txBody>
          <a:bodyPr wrap="square" lIns="0" tIns="0" rIns="0" bIns="0" rtlCol="0"/>
          <a:lstStyle/>
          <a:p>
            <a:endParaRPr/>
          </a:p>
        </p:txBody>
      </p:sp>
      <p:sp>
        <p:nvSpPr>
          <p:cNvPr id="15" name="object 15"/>
          <p:cNvSpPr/>
          <p:nvPr/>
        </p:nvSpPr>
        <p:spPr>
          <a:xfrm>
            <a:off x="1404937" y="3581400"/>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434DD6"/>
          </a:solidFill>
        </p:spPr>
        <p:txBody>
          <a:bodyPr wrap="square" lIns="0" tIns="0" rIns="0" bIns="0" rtlCol="0"/>
          <a:lstStyle/>
          <a:p>
            <a:endParaRPr/>
          </a:p>
        </p:txBody>
      </p:sp>
      <p:sp>
        <p:nvSpPr>
          <p:cNvPr id="16" name="object 16"/>
          <p:cNvSpPr txBox="1"/>
          <p:nvPr/>
        </p:nvSpPr>
        <p:spPr>
          <a:xfrm>
            <a:off x="7138841" y="1879403"/>
            <a:ext cx="751840" cy="314325"/>
          </a:xfrm>
          <a:prstGeom prst="rect">
            <a:avLst/>
          </a:prstGeom>
        </p:spPr>
        <p:txBody>
          <a:bodyPr vert="horz" wrap="square" lIns="0" tIns="12065" rIns="0" bIns="0" rtlCol="0">
            <a:spAutoFit/>
          </a:bodyPr>
          <a:lstStyle/>
          <a:p>
            <a:pPr marL="12700">
              <a:lnSpc>
                <a:spcPct val="100000"/>
              </a:lnSpc>
              <a:spcBef>
                <a:spcPts val="95"/>
              </a:spcBef>
              <a:tabLst>
                <a:tab pos="561340" algn="l"/>
              </a:tabLst>
            </a:pPr>
            <a:r>
              <a:rPr sz="1900" i="1" spc="20" dirty="0">
                <a:latin typeface="Times New Roman"/>
                <a:cs typeface="Times New Roman"/>
              </a:rPr>
              <a:t>D	D</a:t>
            </a:r>
            <a:endParaRPr sz="1900" dirty="0">
              <a:latin typeface="Times New Roman"/>
              <a:cs typeface="Times New Roman"/>
            </a:endParaRPr>
          </a:p>
        </p:txBody>
      </p:sp>
      <p:sp>
        <p:nvSpPr>
          <p:cNvPr id="17" name="object 17"/>
          <p:cNvSpPr txBox="1"/>
          <p:nvPr/>
        </p:nvSpPr>
        <p:spPr>
          <a:xfrm>
            <a:off x="6244381" y="1656595"/>
            <a:ext cx="2329180" cy="521334"/>
          </a:xfrm>
          <a:prstGeom prst="rect">
            <a:avLst/>
          </a:prstGeom>
        </p:spPr>
        <p:txBody>
          <a:bodyPr vert="horz" wrap="square" lIns="0" tIns="12700" rIns="0" bIns="0" rtlCol="0">
            <a:spAutoFit/>
          </a:bodyPr>
          <a:lstStyle/>
          <a:p>
            <a:pPr marL="12700">
              <a:lnSpc>
                <a:spcPct val="100000"/>
              </a:lnSpc>
              <a:spcBef>
                <a:spcPts val="100"/>
              </a:spcBef>
              <a:tabLst>
                <a:tab pos="1050925" algn="l"/>
                <a:tab pos="1631950" algn="l"/>
              </a:tabLst>
            </a:pPr>
            <a:r>
              <a:rPr sz="3250" i="1" spc="30" dirty="0">
                <a:latin typeface="Times New Roman"/>
                <a:cs typeface="Times New Roman"/>
              </a:rPr>
              <a:t>h</a:t>
            </a:r>
            <a:r>
              <a:rPr sz="3250" i="1" spc="-210" dirty="0">
                <a:latin typeface="Times New Roman"/>
                <a:cs typeface="Times New Roman"/>
              </a:rPr>
              <a:t> </a:t>
            </a:r>
            <a:r>
              <a:rPr sz="3250" spc="35" dirty="0">
                <a:latin typeface="Symbol"/>
                <a:cs typeface="Symbol"/>
              </a:rPr>
              <a:t></a:t>
            </a:r>
            <a:r>
              <a:rPr sz="3250" spc="-130" dirty="0">
                <a:latin typeface="Times New Roman"/>
                <a:cs typeface="Times New Roman"/>
              </a:rPr>
              <a:t> </a:t>
            </a:r>
            <a:r>
              <a:rPr sz="3250" i="1" spc="35" dirty="0">
                <a:latin typeface="Times New Roman"/>
                <a:cs typeface="Times New Roman"/>
              </a:rPr>
              <a:t>E</a:t>
            </a:r>
            <a:r>
              <a:rPr sz="3250" i="1" dirty="0">
                <a:latin typeface="Times New Roman"/>
                <a:cs typeface="Times New Roman"/>
              </a:rPr>
              <a:t>	</a:t>
            </a:r>
            <a:r>
              <a:rPr sz="3250" spc="-165" dirty="0">
                <a:latin typeface="Times New Roman"/>
                <a:cs typeface="Times New Roman"/>
              </a:rPr>
              <a:t>{</a:t>
            </a:r>
            <a:r>
              <a:rPr sz="3250" i="1" spc="30" dirty="0">
                <a:latin typeface="Times New Roman"/>
                <a:cs typeface="Times New Roman"/>
              </a:rPr>
              <a:t>h</a:t>
            </a:r>
            <a:r>
              <a:rPr sz="3250" i="1" dirty="0">
                <a:latin typeface="Times New Roman"/>
                <a:cs typeface="Times New Roman"/>
              </a:rPr>
              <a:t>	</a:t>
            </a:r>
            <a:r>
              <a:rPr sz="3250" spc="160" dirty="0">
                <a:latin typeface="Times New Roman"/>
                <a:cs typeface="Times New Roman"/>
              </a:rPr>
              <a:t>(</a:t>
            </a:r>
            <a:r>
              <a:rPr sz="3250" i="1" dirty="0">
                <a:latin typeface="Times New Roman"/>
                <a:cs typeface="Times New Roman"/>
              </a:rPr>
              <a:t>x</a:t>
            </a:r>
            <a:r>
              <a:rPr sz="3250" spc="25" dirty="0">
                <a:latin typeface="Times New Roman"/>
                <a:cs typeface="Times New Roman"/>
              </a:rPr>
              <a:t>)}</a:t>
            </a:r>
            <a:endParaRPr sz="3250" dirty="0">
              <a:latin typeface="Times New Roman"/>
              <a:cs typeface="Times New Roman"/>
            </a:endParaRPr>
          </a:p>
        </p:txBody>
      </p:sp>
      <p:sp>
        <p:nvSpPr>
          <p:cNvPr id="18" name="object 18"/>
          <p:cNvSpPr/>
          <p:nvPr/>
        </p:nvSpPr>
        <p:spPr>
          <a:xfrm>
            <a:off x="2076183" y="3866464"/>
            <a:ext cx="1295400" cy="396875"/>
          </a:xfrm>
          <a:custGeom>
            <a:avLst/>
            <a:gdLst/>
            <a:ahLst/>
            <a:cxnLst/>
            <a:rect l="l" t="t" r="r" b="b"/>
            <a:pathLst>
              <a:path w="1295400" h="396875">
                <a:moveTo>
                  <a:pt x="0" y="0"/>
                </a:moveTo>
                <a:lnTo>
                  <a:pt x="1295400" y="0"/>
                </a:lnTo>
                <a:lnTo>
                  <a:pt x="1295400" y="396875"/>
                </a:lnTo>
                <a:lnTo>
                  <a:pt x="0" y="396875"/>
                </a:lnTo>
                <a:lnTo>
                  <a:pt x="0" y="0"/>
                </a:lnTo>
                <a:close/>
              </a:path>
            </a:pathLst>
          </a:custGeom>
          <a:solidFill>
            <a:srgbClr val="FFFB00"/>
          </a:solidFill>
        </p:spPr>
        <p:txBody>
          <a:bodyPr wrap="square" lIns="0" tIns="0" rIns="0" bIns="0" rtlCol="0"/>
          <a:lstStyle/>
          <a:p>
            <a:endParaRPr/>
          </a:p>
        </p:txBody>
      </p:sp>
      <p:sp>
        <p:nvSpPr>
          <p:cNvPr id="19" name="object 19"/>
          <p:cNvSpPr txBox="1"/>
          <p:nvPr/>
        </p:nvSpPr>
        <p:spPr>
          <a:xfrm>
            <a:off x="2076183" y="3998125"/>
            <a:ext cx="1295400" cy="228600"/>
          </a:xfrm>
          <a:prstGeom prst="rect">
            <a:avLst/>
          </a:prstGeom>
          <a:solidFill>
            <a:srgbClr val="FFFB00"/>
          </a:solidFill>
        </p:spPr>
        <p:txBody>
          <a:bodyPr vert="horz" wrap="square" lIns="0" tIns="0" rIns="0" bIns="0" rtlCol="0">
            <a:spAutoFit/>
          </a:bodyPr>
          <a:lstStyle/>
          <a:p>
            <a:pPr marL="313690">
              <a:lnSpc>
                <a:spcPts val="1435"/>
              </a:lnSpc>
            </a:pPr>
            <a:r>
              <a:rPr sz="2000" dirty="0">
                <a:latin typeface="Arial"/>
                <a:cs typeface="Arial"/>
              </a:rPr>
              <a:t>BIAS</a:t>
            </a:r>
            <a:r>
              <a:rPr sz="1950" baseline="25641" dirty="0">
                <a:latin typeface="Arial"/>
                <a:cs typeface="Arial"/>
              </a:rPr>
              <a:t>2</a:t>
            </a:r>
          </a:p>
        </p:txBody>
      </p:sp>
      <p:sp>
        <p:nvSpPr>
          <p:cNvPr id="20" name="object 20"/>
          <p:cNvSpPr txBox="1"/>
          <p:nvPr/>
        </p:nvSpPr>
        <p:spPr>
          <a:xfrm>
            <a:off x="5867400" y="4175125"/>
            <a:ext cx="2057400" cy="396875"/>
          </a:xfrm>
          <a:prstGeom prst="rect">
            <a:avLst/>
          </a:prstGeom>
          <a:solidFill>
            <a:srgbClr val="FFFB00"/>
          </a:solidFill>
        </p:spPr>
        <p:txBody>
          <a:bodyPr vert="horz" wrap="square" lIns="0" tIns="45720" rIns="0" bIns="0" rtlCol="0">
            <a:spAutoFit/>
          </a:bodyPr>
          <a:lstStyle/>
          <a:p>
            <a:pPr marL="391160">
              <a:lnSpc>
                <a:spcPct val="100000"/>
              </a:lnSpc>
              <a:spcBef>
                <a:spcPts val="360"/>
              </a:spcBef>
            </a:pPr>
            <a:r>
              <a:rPr sz="2000" spc="-20" dirty="0">
                <a:latin typeface="Arial"/>
                <a:cs typeface="Arial"/>
              </a:rPr>
              <a:t>VARIANCE</a:t>
            </a:r>
            <a:endParaRPr sz="2000">
              <a:latin typeface="Arial"/>
              <a:cs typeface="Arial"/>
            </a:endParaRPr>
          </a:p>
        </p:txBody>
      </p:sp>
      <p:sp>
        <p:nvSpPr>
          <p:cNvPr id="21" name="object 21"/>
          <p:cNvSpPr txBox="1"/>
          <p:nvPr/>
        </p:nvSpPr>
        <p:spPr>
          <a:xfrm>
            <a:off x="535940" y="6090466"/>
            <a:ext cx="2672715" cy="582295"/>
          </a:xfrm>
          <a:prstGeom prst="rect">
            <a:avLst/>
          </a:prstGeom>
        </p:spPr>
        <p:txBody>
          <a:bodyPr vert="horz" wrap="square" lIns="0" tIns="34925" rIns="0" bIns="0" rtlCol="0">
            <a:spAutoFit/>
          </a:bodyPr>
          <a:lstStyle/>
          <a:p>
            <a:pPr marL="311785">
              <a:lnSpc>
                <a:spcPct val="100000"/>
              </a:lnSpc>
              <a:spcBef>
                <a:spcPts val="275"/>
              </a:spcBef>
            </a:pPr>
            <a:r>
              <a:rPr sz="2000" spc="-5" dirty="0">
                <a:latin typeface="Arial"/>
                <a:cs typeface="Arial"/>
              </a:rPr>
              <a:t>datasets </a:t>
            </a:r>
            <a:r>
              <a:rPr sz="2000" dirty="0">
                <a:latin typeface="Arial"/>
                <a:cs typeface="Arial"/>
              </a:rPr>
              <a:t>D,</a:t>
            </a:r>
            <a:r>
              <a:rPr sz="2000" spc="-30" dirty="0">
                <a:latin typeface="Arial"/>
                <a:cs typeface="Arial"/>
              </a:rPr>
              <a:t> </a:t>
            </a:r>
            <a:r>
              <a:rPr sz="2000" i="1" dirty="0">
                <a:latin typeface="Arial"/>
                <a:cs typeface="Arial"/>
              </a:rPr>
              <a:t>E</a:t>
            </a:r>
            <a:r>
              <a:rPr sz="1950" i="1" baseline="-21367" dirty="0">
                <a:latin typeface="Arial"/>
                <a:cs typeface="Arial"/>
              </a:rPr>
              <a:t>D</a:t>
            </a:r>
            <a:r>
              <a:rPr sz="2000" i="1" dirty="0">
                <a:latin typeface="Arial"/>
                <a:cs typeface="Arial"/>
              </a:rPr>
              <a:t>[h</a:t>
            </a:r>
            <a:r>
              <a:rPr sz="1950" i="1" baseline="-21367" dirty="0">
                <a:latin typeface="Arial"/>
                <a:cs typeface="Arial"/>
              </a:rPr>
              <a:t>D</a:t>
            </a:r>
            <a:r>
              <a:rPr sz="2000" i="1" dirty="0">
                <a:latin typeface="Arial"/>
                <a:cs typeface="Arial"/>
              </a:rPr>
              <a:t>(x)]</a:t>
            </a:r>
            <a:endParaRPr sz="2000">
              <a:latin typeface="Arial"/>
              <a:cs typeface="Arial"/>
            </a:endParaRPr>
          </a:p>
          <a:p>
            <a:pPr marL="12700">
              <a:lnSpc>
                <a:spcPct val="100000"/>
              </a:lnSpc>
              <a:spcBef>
                <a:spcPts val="125"/>
              </a:spcBef>
            </a:pPr>
            <a:r>
              <a:rPr sz="1400" spc="-5" dirty="0">
                <a:latin typeface="Arial"/>
                <a:cs typeface="Arial"/>
              </a:rPr>
              <a:t>13</a:t>
            </a:r>
            <a:endParaRPr sz="1400">
              <a:latin typeface="Arial"/>
              <a:cs typeface="Arial"/>
            </a:endParaRPr>
          </a:p>
        </p:txBody>
      </p:sp>
      <p:sp>
        <p:nvSpPr>
          <p:cNvPr id="22" name="object 22"/>
          <p:cNvSpPr txBox="1"/>
          <p:nvPr/>
        </p:nvSpPr>
        <p:spPr>
          <a:xfrm>
            <a:off x="6270644" y="2116934"/>
            <a:ext cx="2325370" cy="942975"/>
          </a:xfrm>
          <a:prstGeom prst="rect">
            <a:avLst/>
          </a:prstGeom>
        </p:spPr>
        <p:txBody>
          <a:bodyPr vert="horz" wrap="square" lIns="0" tIns="12700" rIns="0" bIns="0" rtlCol="0">
            <a:spAutoFit/>
          </a:bodyPr>
          <a:lstStyle/>
          <a:p>
            <a:pPr marL="12700">
              <a:lnSpc>
                <a:spcPts val="3575"/>
              </a:lnSpc>
              <a:spcBef>
                <a:spcPts val="100"/>
              </a:spcBef>
            </a:pPr>
            <a:r>
              <a:rPr sz="3250" i="1" spc="-600" dirty="0">
                <a:latin typeface="Times New Roman"/>
                <a:cs typeface="Times New Roman"/>
              </a:rPr>
              <a:t>y</a:t>
            </a:r>
            <a:r>
              <a:rPr sz="4875" spc="-900" baseline="2564" dirty="0">
                <a:latin typeface="Times New Roman"/>
                <a:cs typeface="Times New Roman"/>
              </a:rPr>
              <a:t>ˆ </a:t>
            </a:r>
            <a:r>
              <a:rPr sz="3250" spc="30" dirty="0">
                <a:latin typeface="Symbol"/>
                <a:cs typeface="Symbol"/>
              </a:rPr>
              <a:t></a:t>
            </a:r>
            <a:r>
              <a:rPr sz="3250" spc="30" dirty="0">
                <a:latin typeface="Times New Roman"/>
                <a:cs typeface="Times New Roman"/>
              </a:rPr>
              <a:t> </a:t>
            </a:r>
            <a:r>
              <a:rPr sz="3250" i="1" spc="-345" dirty="0">
                <a:latin typeface="Times New Roman"/>
                <a:cs typeface="Times New Roman"/>
              </a:rPr>
              <a:t>y</a:t>
            </a:r>
            <a:r>
              <a:rPr sz="4875" spc="-517" baseline="2564" dirty="0">
                <a:latin typeface="Times New Roman"/>
                <a:cs typeface="Times New Roman"/>
              </a:rPr>
              <a:t>ˆ</a:t>
            </a:r>
            <a:r>
              <a:rPr sz="2850" i="1" spc="-517" baseline="-23391" dirty="0">
                <a:latin typeface="Times New Roman"/>
                <a:cs typeface="Times New Roman"/>
              </a:rPr>
              <a:t>D </a:t>
            </a:r>
            <a:r>
              <a:rPr sz="3250" spc="30" dirty="0">
                <a:latin typeface="Symbol"/>
                <a:cs typeface="Symbol"/>
              </a:rPr>
              <a:t></a:t>
            </a:r>
            <a:r>
              <a:rPr sz="3250" spc="30" dirty="0">
                <a:latin typeface="Times New Roman"/>
                <a:cs typeface="Times New Roman"/>
              </a:rPr>
              <a:t> </a:t>
            </a:r>
            <a:r>
              <a:rPr sz="3250" i="1" spc="-65" dirty="0">
                <a:latin typeface="Times New Roman"/>
                <a:cs typeface="Times New Roman"/>
              </a:rPr>
              <a:t>h</a:t>
            </a:r>
            <a:r>
              <a:rPr sz="2850" i="1" spc="-97" baseline="-23391" dirty="0">
                <a:latin typeface="Times New Roman"/>
                <a:cs typeface="Times New Roman"/>
              </a:rPr>
              <a:t>D</a:t>
            </a:r>
            <a:r>
              <a:rPr sz="2850" i="1" spc="-480" baseline="-23391" dirty="0">
                <a:latin typeface="Times New Roman"/>
                <a:cs typeface="Times New Roman"/>
              </a:rPr>
              <a:t> </a:t>
            </a:r>
            <a:r>
              <a:rPr sz="3250" spc="60" dirty="0">
                <a:latin typeface="Times New Roman"/>
                <a:cs typeface="Times New Roman"/>
              </a:rPr>
              <a:t>(</a:t>
            </a:r>
            <a:r>
              <a:rPr sz="3250" i="1" spc="60" dirty="0">
                <a:latin typeface="Times New Roman"/>
                <a:cs typeface="Times New Roman"/>
              </a:rPr>
              <a:t>x</a:t>
            </a:r>
            <a:r>
              <a:rPr sz="3250" spc="60" dirty="0">
                <a:latin typeface="Times New Roman"/>
                <a:cs typeface="Times New Roman"/>
              </a:rPr>
              <a:t>)</a:t>
            </a:r>
            <a:endParaRPr sz="3250" dirty="0">
              <a:latin typeface="Times New Roman"/>
              <a:cs typeface="Times New Roman"/>
            </a:endParaRPr>
          </a:p>
          <a:p>
            <a:pPr marL="41910">
              <a:lnSpc>
                <a:spcPts val="3635"/>
              </a:lnSpc>
            </a:pPr>
            <a:r>
              <a:rPr sz="3200" i="1" spc="5" dirty="0">
                <a:latin typeface="Times New Roman"/>
                <a:cs typeface="Times New Roman"/>
              </a:rPr>
              <a:t>f </a:t>
            </a:r>
            <a:r>
              <a:rPr sz="3200" spc="15" dirty="0">
                <a:latin typeface="Symbol"/>
                <a:cs typeface="Symbol"/>
              </a:rPr>
              <a:t></a:t>
            </a:r>
            <a:r>
              <a:rPr sz="3200" spc="15" dirty="0">
                <a:latin typeface="Times New Roman"/>
                <a:cs typeface="Times New Roman"/>
              </a:rPr>
              <a:t> </a:t>
            </a:r>
            <a:r>
              <a:rPr sz="3200" i="1" spc="5" dirty="0">
                <a:latin typeface="Times New Roman"/>
                <a:cs typeface="Times New Roman"/>
              </a:rPr>
              <a:t>f </a:t>
            </a:r>
            <a:r>
              <a:rPr sz="3200" spc="130" dirty="0">
                <a:latin typeface="Times New Roman"/>
                <a:cs typeface="Times New Roman"/>
              </a:rPr>
              <a:t>(</a:t>
            </a:r>
            <a:r>
              <a:rPr sz="3200" i="1" spc="130" dirty="0">
                <a:latin typeface="Times New Roman"/>
                <a:cs typeface="Times New Roman"/>
              </a:rPr>
              <a:t>x</a:t>
            </a:r>
            <a:r>
              <a:rPr sz="3200" spc="130" dirty="0">
                <a:latin typeface="Times New Roman"/>
                <a:cs typeface="Times New Roman"/>
              </a:rPr>
              <a:t>) </a:t>
            </a:r>
            <a:r>
              <a:rPr sz="3200" spc="15" dirty="0">
                <a:latin typeface="Symbol"/>
                <a:cs typeface="Symbol"/>
              </a:rPr>
              <a:t></a:t>
            </a:r>
            <a:r>
              <a:rPr sz="3200" spc="-585" dirty="0">
                <a:latin typeface="Times New Roman"/>
                <a:cs typeface="Times New Roman"/>
              </a:rPr>
              <a:t> </a:t>
            </a:r>
            <a:r>
              <a:rPr sz="3300" i="1" spc="-30" dirty="0">
                <a:latin typeface="Symbol"/>
                <a:cs typeface="Symbol"/>
              </a:rPr>
              <a:t></a:t>
            </a:r>
            <a:endParaRPr sz="3300" dirty="0">
              <a:latin typeface="Symbol"/>
              <a:cs typeface="Symbol"/>
            </a:endParaRPr>
          </a:p>
        </p:txBody>
      </p:sp>
    </p:spTree>
    <p:extLst>
      <p:ext uri="{BB962C8B-B14F-4D97-AF65-F5344CB8AC3E}">
        <p14:creationId xmlns:p14="http://schemas.microsoft.com/office/powerpoint/2010/main" val="1341039742"/>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between </a:t>
            </a:r>
            <a:br>
              <a:rPr lang="en-US" dirty="0" smtClean="0"/>
            </a:br>
            <a:r>
              <a:rPr lang="en-US" dirty="0" smtClean="0"/>
              <a:t>ln </a:t>
            </a:r>
            <a:r>
              <a:rPr lang="el-GR" dirty="0" smtClean="0"/>
              <a:t>λ</a:t>
            </a:r>
            <a:r>
              <a:rPr lang="en-US" dirty="0" smtClean="0"/>
              <a:t> and variance,  </a:t>
            </a:r>
            <a:r>
              <a:rPr lang="en-US" dirty="0"/>
              <a:t>ln </a:t>
            </a:r>
            <a:r>
              <a:rPr lang="el-GR" dirty="0"/>
              <a:t>λ</a:t>
            </a:r>
            <a:r>
              <a:rPr lang="en-US" dirty="0"/>
              <a:t> and </a:t>
            </a:r>
            <a:r>
              <a:rPr lang="en-US" dirty="0" smtClean="0"/>
              <a:t>bias</a:t>
            </a:r>
            <a:r>
              <a:rPr lang="en-US" dirty="0"/>
              <a:t/>
            </a:r>
            <a:br>
              <a:rPr lang="en-US" dirty="0"/>
            </a:br>
            <a:endParaRPr lang="en-US" dirty="0"/>
          </a:p>
        </p:txBody>
      </p:sp>
      <p:sp>
        <p:nvSpPr>
          <p:cNvPr id="3" name="Content Placeholder 2"/>
          <p:cNvSpPr>
            <a:spLocks noGrp="1"/>
          </p:cNvSpPr>
          <p:nvPr>
            <p:ph idx="1"/>
          </p:nvPr>
        </p:nvSpPr>
        <p:spPr>
          <a:xfrm>
            <a:off x="175304" y="1371600"/>
            <a:ext cx="8686800" cy="4525963"/>
          </a:xfrm>
        </p:spPr>
        <p:txBody>
          <a:bodyPr/>
          <a:lstStyle/>
          <a:p>
            <a:r>
              <a:rPr lang="en-US" dirty="0" smtClean="0"/>
              <a:t>As </a:t>
            </a:r>
            <a:r>
              <a:rPr lang="el-GR" dirty="0" smtClean="0"/>
              <a:t>λ</a:t>
            </a:r>
            <a:r>
              <a:rPr lang="en-US" dirty="0" smtClean="0"/>
              <a:t> increases variance comes down(red line)</a:t>
            </a:r>
          </a:p>
          <a:p>
            <a:r>
              <a:rPr lang="en-US" dirty="0"/>
              <a:t>As </a:t>
            </a:r>
            <a:r>
              <a:rPr lang="el-GR" dirty="0"/>
              <a:t>λ</a:t>
            </a:r>
            <a:r>
              <a:rPr lang="en-US" dirty="0"/>
              <a:t> </a:t>
            </a:r>
            <a:r>
              <a:rPr lang="en-US" dirty="0" smtClean="0"/>
              <a:t>increases(w more constrained) bias also increases</a:t>
            </a:r>
            <a:endParaRPr lang="en-US" dirty="0"/>
          </a:p>
          <a:p>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455</a:t>
            </a:fld>
            <a:endParaRPr lang="en-US"/>
          </a:p>
        </p:txBody>
      </p:sp>
      <p:pic>
        <p:nvPicPr>
          <p:cNvPr id="5" name="Picture 4"/>
          <p:cNvPicPr>
            <a:picLocks noChangeAspect="1"/>
          </p:cNvPicPr>
          <p:nvPr/>
        </p:nvPicPr>
        <p:blipFill>
          <a:blip r:embed="rId2"/>
          <a:stretch>
            <a:fillRect/>
          </a:stretch>
        </p:blipFill>
        <p:spPr>
          <a:xfrm>
            <a:off x="2362200" y="2758115"/>
            <a:ext cx="5061098" cy="3657600"/>
          </a:xfrm>
          <a:prstGeom prst="rect">
            <a:avLst/>
          </a:prstGeom>
        </p:spPr>
      </p:pic>
    </p:spTree>
    <p:extLst>
      <p:ext uri="{BB962C8B-B14F-4D97-AF65-F5344CB8AC3E}">
        <p14:creationId xmlns:p14="http://schemas.microsoft.com/office/powerpoint/2010/main" val="829087637"/>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of regularization parameter </a:t>
            </a:r>
            <a:r>
              <a:rPr lang="el-GR" dirty="0" smtClean="0"/>
              <a:t>λ</a:t>
            </a:r>
            <a:endParaRPr lang="en-US" dirty="0"/>
          </a:p>
        </p:txBody>
      </p:sp>
      <p:sp>
        <p:nvSpPr>
          <p:cNvPr id="3" name="Content Placeholder 2"/>
          <p:cNvSpPr>
            <a:spLocks noGrp="1"/>
          </p:cNvSpPr>
          <p:nvPr>
            <p:ph idx="1"/>
          </p:nvPr>
        </p:nvSpPr>
        <p:spPr>
          <a:xfrm>
            <a:off x="175304" y="1371600"/>
            <a:ext cx="8686800" cy="4525963"/>
          </a:xfrm>
        </p:spPr>
        <p:txBody>
          <a:bodyPr/>
          <a:lstStyle/>
          <a:p>
            <a:r>
              <a:rPr lang="en-US" dirty="0" smtClean="0"/>
              <a:t>If </a:t>
            </a:r>
            <a:r>
              <a:rPr lang="el-GR" dirty="0" smtClean="0"/>
              <a:t>λ</a:t>
            </a:r>
            <a:r>
              <a:rPr lang="en-US" dirty="0" smtClean="0"/>
              <a:t> small, more flexible model, w can take larger values </a:t>
            </a:r>
            <a:r>
              <a:rPr lang="en-US" dirty="0"/>
              <a:t>bias is low </a:t>
            </a:r>
            <a:r>
              <a:rPr lang="en-US" dirty="0" smtClean="0"/>
              <a:t>but variance is high</a:t>
            </a:r>
          </a:p>
          <a:p>
            <a:r>
              <a:rPr lang="en-US" dirty="0" smtClean="0"/>
              <a:t>As </a:t>
            </a:r>
            <a:r>
              <a:rPr lang="el-GR" dirty="0"/>
              <a:t>λ</a:t>
            </a:r>
            <a:r>
              <a:rPr lang="en-US" dirty="0"/>
              <a:t> </a:t>
            </a:r>
            <a:r>
              <a:rPr lang="en-US" dirty="0" smtClean="0"/>
              <a:t>increases, w more constrained. So bias also increases and variance is low</a:t>
            </a:r>
          </a:p>
          <a:p>
            <a:r>
              <a:rPr lang="en-US" dirty="0" smtClean="0"/>
              <a:t>Right choice of </a:t>
            </a:r>
            <a:r>
              <a:rPr lang="el-GR" dirty="0" smtClean="0"/>
              <a:t>λ</a:t>
            </a:r>
            <a:r>
              <a:rPr lang="en-US" dirty="0" smtClean="0"/>
              <a:t> is balance between bias and variance</a:t>
            </a:r>
          </a:p>
          <a:p>
            <a:r>
              <a:rPr lang="en-US" dirty="0"/>
              <a:t>0 &lt; </a:t>
            </a:r>
            <a:r>
              <a:rPr lang="el-GR" dirty="0"/>
              <a:t>λ</a:t>
            </a:r>
            <a:r>
              <a:rPr lang="en-US" dirty="0"/>
              <a:t> &lt; 1</a:t>
            </a:r>
          </a:p>
          <a:p>
            <a:r>
              <a:rPr lang="en-US" dirty="0"/>
              <a:t>Pickup </a:t>
            </a:r>
            <a:r>
              <a:rPr lang="el-GR" dirty="0"/>
              <a:t>λ</a:t>
            </a:r>
            <a:r>
              <a:rPr lang="en-US" dirty="0"/>
              <a:t> where the test error is minimum</a:t>
            </a:r>
          </a:p>
          <a:p>
            <a:endParaRPr lang="en-US" dirty="0"/>
          </a:p>
          <a:p>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456</a:t>
            </a:fld>
            <a:endParaRPr lang="en-US"/>
          </a:p>
        </p:txBody>
      </p:sp>
    </p:spTree>
    <p:extLst>
      <p:ext uri="{BB962C8B-B14F-4D97-AF65-F5344CB8AC3E}">
        <p14:creationId xmlns:p14="http://schemas.microsoft.com/office/powerpoint/2010/main" val="1541532177"/>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66800" y="2362200"/>
            <a:ext cx="6629400" cy="2057400"/>
          </a:xfrm>
        </p:spPr>
        <p:txBody>
          <a:bodyPr/>
          <a:lstStyle/>
          <a:p>
            <a:r>
              <a:rPr lang="en-US" dirty="0" smtClean="0"/>
              <a:t>Python Implementation Demo: </a:t>
            </a:r>
          </a:p>
          <a:p>
            <a:endParaRPr lang="en-US" dirty="0"/>
          </a:p>
          <a:p>
            <a:r>
              <a:rPr lang="en-US" dirty="0" smtClean="0"/>
              <a:t>Polynomial Regression</a:t>
            </a:r>
            <a:endParaRPr lang="en-US" dirty="0"/>
          </a:p>
        </p:txBody>
      </p:sp>
    </p:spTree>
    <p:extLst>
      <p:ext uri="{BB962C8B-B14F-4D97-AF65-F5344CB8AC3E}">
        <p14:creationId xmlns:p14="http://schemas.microsoft.com/office/powerpoint/2010/main" val="2628397324"/>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0" y="667708"/>
            <a:ext cx="8637588" cy="76993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z="3600" b="1" spc="-150" dirty="0" smtClean="0">
                <a:latin typeface="Arial" pitchFamily="34" charset="0"/>
                <a:ea typeface="+mn-ea"/>
                <a:cs typeface="Arial" pitchFamily="34" charset="0"/>
              </a:rPr>
              <a:t>Decision trees </a:t>
            </a:r>
            <a:endParaRPr lang="en-US" sz="3600" b="1" spc="-150" dirty="0">
              <a:latin typeface="Arial" pitchFamily="34" charset="0"/>
              <a:ea typeface="+mn-ea"/>
              <a:cs typeface="Arial" pitchFamily="34" charset="0"/>
            </a:endParaRPr>
          </a:p>
        </p:txBody>
      </p:sp>
      <p:sp>
        <p:nvSpPr>
          <p:cNvPr id="308227"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buFont typeface="Wingdings" charset="0"/>
              <a:buChar char="§"/>
              <a:defRPr/>
            </a:pPr>
            <a:r>
              <a:rPr lang="en-US" dirty="0"/>
              <a:t>Decision Trees is one of the most widely used and practical methods of classification</a:t>
            </a:r>
            <a:endParaRPr lang="en-US" altLang="ja-JP" dirty="0"/>
          </a:p>
          <a:p>
            <a:pPr>
              <a:buFont typeface="Wingdings" charset="0"/>
              <a:buChar char="§"/>
              <a:defRPr/>
            </a:pPr>
            <a:r>
              <a:rPr lang="en-US" dirty="0" smtClean="0"/>
              <a:t>Method </a:t>
            </a:r>
            <a:r>
              <a:rPr lang="en-US" dirty="0"/>
              <a:t>for approximating discrete-valued functions</a:t>
            </a:r>
          </a:p>
          <a:p>
            <a:pPr>
              <a:buFont typeface="Wingdings" charset="0"/>
              <a:buChar char="§"/>
              <a:defRPr/>
            </a:pPr>
            <a:r>
              <a:rPr lang="en-US" altLang="ja-JP" dirty="0"/>
              <a:t>Learned functions are represented as decision trees (or if-then-else rules)</a:t>
            </a:r>
            <a:endParaRPr lang="en-US" dirty="0"/>
          </a:p>
          <a:p>
            <a:pPr>
              <a:buFont typeface="Wingdings" charset="0"/>
              <a:buChar char="§"/>
              <a:defRPr/>
            </a:pPr>
            <a:r>
              <a:rPr lang="en-US" dirty="0"/>
              <a:t>Expressive hypotheses space </a:t>
            </a:r>
          </a:p>
        </p:txBody>
      </p:sp>
    </p:spTree>
    <p:extLst>
      <p:ext uri="{BB962C8B-B14F-4D97-AF65-F5344CB8AC3E}">
        <p14:creationId xmlns:p14="http://schemas.microsoft.com/office/powerpoint/2010/main" val="401459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Decision Tree</a:t>
            </a:r>
            <a:endParaRPr lang="en-US" b="1" dirty="0"/>
          </a:p>
        </p:txBody>
      </p:sp>
      <p:sp>
        <p:nvSpPr>
          <p:cNvPr id="3" name="Content Placeholder 2"/>
          <p:cNvSpPr>
            <a:spLocks noGrp="1"/>
          </p:cNvSpPr>
          <p:nvPr>
            <p:ph idx="1"/>
          </p:nvPr>
        </p:nvSpPr>
        <p:spPr>
          <a:xfrm>
            <a:off x="457200" y="1600200"/>
            <a:ext cx="8534400" cy="4525963"/>
          </a:xfrm>
        </p:spPr>
        <p:txBody>
          <a:bodyPr>
            <a:normAutofit fontScale="85000" lnSpcReduction="10000"/>
          </a:bodyPr>
          <a:lstStyle/>
          <a:p>
            <a:r>
              <a:rPr lang="en-US" b="1" dirty="0"/>
              <a:t>Advantages</a:t>
            </a:r>
            <a:r>
              <a:rPr lang="en-US" dirty="0"/>
              <a:t>: </a:t>
            </a:r>
            <a:endParaRPr lang="en-US" dirty="0" smtClean="0"/>
          </a:p>
          <a:p>
            <a:pPr marL="400050" lvl="1" indent="0">
              <a:buNone/>
            </a:pPr>
            <a:r>
              <a:rPr lang="en-US" dirty="0" smtClean="0"/>
              <a:t>– Inexpensive </a:t>
            </a:r>
            <a:r>
              <a:rPr lang="en-US" dirty="0"/>
              <a:t>to construct </a:t>
            </a:r>
            <a:endParaRPr lang="en-US" dirty="0" smtClean="0"/>
          </a:p>
          <a:p>
            <a:pPr marL="400050" lvl="1" indent="0">
              <a:buNone/>
            </a:pPr>
            <a:r>
              <a:rPr lang="en-US" dirty="0" smtClean="0"/>
              <a:t>– </a:t>
            </a:r>
            <a:r>
              <a:rPr lang="en-US" dirty="0"/>
              <a:t>Extremely fast at classifying unknown records </a:t>
            </a:r>
            <a:endParaRPr lang="en-US" dirty="0" smtClean="0"/>
          </a:p>
          <a:p>
            <a:pPr marL="400050" lvl="1" indent="0">
              <a:buNone/>
            </a:pPr>
            <a:r>
              <a:rPr lang="en-US" dirty="0" smtClean="0"/>
              <a:t>– </a:t>
            </a:r>
            <a:r>
              <a:rPr lang="en-US" dirty="0"/>
              <a:t>Easy to interpret for small-sized trees </a:t>
            </a:r>
            <a:endParaRPr lang="en-US" dirty="0" smtClean="0"/>
          </a:p>
          <a:p>
            <a:pPr marL="400050" lvl="1" indent="0">
              <a:buNone/>
            </a:pPr>
            <a:r>
              <a:rPr lang="en-US" dirty="0" smtClean="0"/>
              <a:t>– </a:t>
            </a:r>
            <a:r>
              <a:rPr lang="en-US" dirty="0"/>
              <a:t>Can easily handle redundant or irrelevant attributes (unless the attributes are interacting) </a:t>
            </a:r>
            <a:endParaRPr lang="en-US" dirty="0" smtClean="0"/>
          </a:p>
          <a:p>
            <a:r>
              <a:rPr lang="en-US" b="1" dirty="0" smtClean="0"/>
              <a:t>Disadvantages</a:t>
            </a:r>
            <a:r>
              <a:rPr lang="en-US" dirty="0"/>
              <a:t>: </a:t>
            </a:r>
            <a:endParaRPr lang="en-US" dirty="0" smtClean="0"/>
          </a:p>
          <a:p>
            <a:pPr marL="400050" lvl="1" indent="0">
              <a:buNone/>
            </a:pPr>
            <a:r>
              <a:rPr lang="en-US" dirty="0" smtClean="0"/>
              <a:t>– </a:t>
            </a:r>
            <a:r>
              <a:rPr lang="en-US" dirty="0"/>
              <a:t>Space of possible decision trees is exponentially large. </a:t>
            </a:r>
            <a:endParaRPr lang="en-US" dirty="0" smtClean="0"/>
          </a:p>
          <a:p>
            <a:pPr marL="800100" lvl="2" indent="0">
              <a:buNone/>
            </a:pPr>
            <a:r>
              <a:rPr lang="en-US" dirty="0" smtClean="0"/>
              <a:t>Greedy </a:t>
            </a:r>
            <a:r>
              <a:rPr lang="en-US" dirty="0"/>
              <a:t>approaches are often unable to find the best tree. </a:t>
            </a:r>
            <a:endParaRPr lang="en-US" dirty="0" smtClean="0"/>
          </a:p>
          <a:p>
            <a:pPr marL="400050" lvl="1" indent="0">
              <a:buNone/>
            </a:pPr>
            <a:r>
              <a:rPr lang="en-US" dirty="0" smtClean="0"/>
              <a:t>– </a:t>
            </a:r>
            <a:r>
              <a:rPr lang="en-US" dirty="0"/>
              <a:t>Does not take into account interactions between attributes </a:t>
            </a:r>
            <a:endParaRPr lang="en-US" dirty="0" smtClean="0"/>
          </a:p>
          <a:p>
            <a:pPr marL="400050" lvl="1" indent="0">
              <a:buNone/>
            </a:pPr>
            <a:r>
              <a:rPr lang="en-US" dirty="0" smtClean="0"/>
              <a:t>– </a:t>
            </a:r>
            <a:r>
              <a:rPr lang="en-US" dirty="0"/>
              <a:t>Each decision boundary involves only a single attribute</a:t>
            </a:r>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459</a:t>
            </a:fld>
            <a:endParaRPr lang="en-US"/>
          </a:p>
        </p:txBody>
      </p:sp>
    </p:spTree>
    <p:extLst>
      <p:ext uri="{BB962C8B-B14F-4D97-AF65-F5344CB8AC3E}">
        <p14:creationId xmlns:p14="http://schemas.microsoft.com/office/powerpoint/2010/main" val="30276961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422367"/>
            <a:ext cx="9144000" cy="850106"/>
          </a:xfrm>
        </p:spPr>
        <p:txBody>
          <a:bodyPr/>
          <a:lstStyle/>
          <a:p>
            <a:r>
              <a:rPr lang="en-US" sz="4000" b="1" dirty="0">
                <a:latin typeface="+mn-lt"/>
              </a:rPr>
              <a:t>Designing a Learning </a:t>
            </a:r>
            <a:r>
              <a:rPr lang="en-US" sz="4000" b="1" dirty="0" smtClean="0">
                <a:latin typeface="+mn-lt"/>
              </a:rPr>
              <a:t>System: An </a:t>
            </a:r>
            <a:r>
              <a:rPr lang="en-US" sz="4000" b="1" dirty="0">
                <a:latin typeface="+mn-lt"/>
              </a:rPr>
              <a:t>Example</a:t>
            </a:r>
          </a:p>
        </p:txBody>
      </p:sp>
      <p:sp>
        <p:nvSpPr>
          <p:cNvPr id="15363" name="Rectangle 3"/>
          <p:cNvSpPr>
            <a:spLocks noGrp="1" noChangeArrowheads="1"/>
          </p:cNvSpPr>
          <p:nvPr>
            <p:ph type="body" idx="1"/>
          </p:nvPr>
        </p:nvSpPr>
        <p:spPr>
          <a:xfrm>
            <a:off x="381000" y="1676400"/>
            <a:ext cx="8458200" cy="3124200"/>
          </a:xfrm>
        </p:spPr>
        <p:txBody>
          <a:bodyPr>
            <a:noAutofit/>
          </a:bodyPr>
          <a:lstStyle/>
          <a:p>
            <a:pPr marL="0" indent="0">
              <a:buNone/>
            </a:pPr>
            <a:r>
              <a:rPr lang="en-US" sz="2800" dirty="0"/>
              <a:t>1. Problem </a:t>
            </a:r>
            <a:r>
              <a:rPr lang="en-US" sz="2800" dirty="0" smtClean="0"/>
              <a:t>Description (Ex: Playing checkers)</a:t>
            </a:r>
            <a:endParaRPr lang="en-US" sz="2800" dirty="0"/>
          </a:p>
          <a:p>
            <a:pPr marL="0" indent="0">
              <a:buNone/>
            </a:pPr>
            <a:r>
              <a:rPr lang="en-US" sz="2800" dirty="0"/>
              <a:t>2. Choosing the Training </a:t>
            </a:r>
            <a:r>
              <a:rPr lang="en-US" sz="2800" dirty="0" smtClean="0"/>
              <a:t>Experience (data expressed as features)</a:t>
            </a:r>
            <a:endParaRPr lang="en-US" sz="2800" dirty="0"/>
          </a:p>
          <a:p>
            <a:pPr marL="0" indent="0">
              <a:buNone/>
            </a:pPr>
            <a:r>
              <a:rPr lang="en-US" sz="2800" dirty="0"/>
              <a:t>3. Choosing the Target </a:t>
            </a:r>
            <a:r>
              <a:rPr lang="en-US" sz="2800" dirty="0" smtClean="0"/>
              <a:t>Function to be learnt (Ex: </a:t>
            </a:r>
            <a:r>
              <a:rPr lang="en-US" sz="2800" dirty="0"/>
              <a:t>d</a:t>
            </a:r>
            <a:r>
              <a:rPr lang="en-US" sz="2800" dirty="0" smtClean="0"/>
              <a:t>eciding next board position</a:t>
            </a:r>
            <a:endParaRPr lang="en-US" sz="2800" dirty="0"/>
          </a:p>
          <a:p>
            <a:pPr marL="0" indent="0">
              <a:buNone/>
            </a:pPr>
            <a:r>
              <a:rPr lang="en-US" sz="2800" dirty="0"/>
              <a:t>4. Choosing a Representation for the </a:t>
            </a:r>
            <a:r>
              <a:rPr lang="en-US" sz="2800" dirty="0" smtClean="0"/>
              <a:t>Target Function (design a function as linear </a:t>
            </a:r>
            <a:r>
              <a:rPr lang="en-US" sz="2800" dirty="0" err="1" smtClean="0"/>
              <a:t>etc</a:t>
            </a:r>
            <a:r>
              <a:rPr lang="en-US" sz="2800" dirty="0" smtClean="0"/>
              <a:t>)</a:t>
            </a:r>
            <a:endParaRPr lang="en-US" sz="2800" dirty="0"/>
          </a:p>
          <a:p>
            <a:pPr marL="0" indent="0">
              <a:buNone/>
            </a:pPr>
            <a:r>
              <a:rPr lang="en-US" sz="2800" dirty="0"/>
              <a:t>5. Choosing a Function Approximation </a:t>
            </a:r>
            <a:r>
              <a:rPr lang="en-US" sz="2800" dirty="0" smtClean="0"/>
              <a:t>Algorithm (parameters learning using loss function)</a:t>
            </a:r>
            <a:endParaRPr lang="en-US" sz="2800" dirty="0"/>
          </a:p>
          <a:p>
            <a:pPr marL="0" indent="0">
              <a:buNone/>
            </a:pPr>
            <a:r>
              <a:rPr lang="en-US" sz="2800" dirty="0"/>
              <a:t>6. Final Design</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12700" y="685801"/>
            <a:ext cx="7543800" cy="7699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eaLnBrk="1" hangingPunct="1">
              <a:defRPr/>
            </a:pPr>
            <a:r>
              <a:rPr lang="en-US" sz="3200" b="1" dirty="0"/>
              <a:t>Decision tree representation (PlayTennis)</a:t>
            </a:r>
          </a:p>
        </p:txBody>
      </p:sp>
      <p:pic>
        <p:nvPicPr>
          <p:cNvPr id="329732" name="Picture 4"/>
          <p:cNvPicPr>
            <a:picLocks noGrp="1" noChangeAspect="1" noChangeArrowheads="1"/>
          </p:cNvPicPr>
          <p:nvPr>
            <p:ph type="dgm" idx="1"/>
          </p:nvPr>
        </p:nvPicPr>
        <p:blipFill>
          <a:blip r:embed="rId3">
            <a:extLst>
              <a:ext uri="{28A0092B-C50C-407E-A947-70E740481C1C}">
                <a14:useLocalDpi xmlns:a14="http://schemas.microsoft.com/office/drawing/2010/main" val="0"/>
              </a:ext>
            </a:extLst>
          </a:blip>
          <a:srcRect/>
          <a:stretch>
            <a:fillRect/>
          </a:stretch>
        </p:blipFill>
        <p:spPr>
          <a:xfrm>
            <a:off x="990600" y="1524000"/>
            <a:ext cx="7010400" cy="4114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329733" name="Text Box 5"/>
          <p:cNvSpPr txBox="1">
            <a:spLocks noChangeArrowheads="1"/>
          </p:cNvSpPr>
          <p:nvPr/>
        </p:nvSpPr>
        <p:spPr bwMode="auto">
          <a:xfrm>
            <a:off x="1143000" y="5875338"/>
            <a:ext cx="7046913"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b="0" dirty="0">
                <a:latin typeface="Times New Roman" charset="0"/>
                <a:ea typeface="ＭＳ Ｐゴシック" charset="0"/>
                <a:sym typeface="Symbol" charset="0"/>
              </a:rPr>
              <a:t></a:t>
            </a:r>
            <a:r>
              <a:rPr lang="en-US" sz="2000" b="0" i="1" dirty="0">
                <a:latin typeface="Times New Roman" charset="0"/>
                <a:ea typeface="ＭＳ Ｐゴシック" charset="0"/>
              </a:rPr>
              <a:t>Outlook=Sunny, Temp=Hot, Humidity=High, Wind=Strong</a:t>
            </a:r>
            <a:r>
              <a:rPr lang="en-US" sz="2000" b="0" dirty="0">
                <a:latin typeface="Times New Roman" charset="0"/>
                <a:ea typeface="ＭＳ Ｐゴシック" charset="0"/>
                <a:sym typeface="Symbol" charset="0"/>
              </a:rPr>
              <a:t>     No</a:t>
            </a:r>
          </a:p>
        </p:txBody>
      </p:sp>
    </p:spTree>
    <p:extLst>
      <p:ext uri="{BB962C8B-B14F-4D97-AF65-F5344CB8AC3E}">
        <p14:creationId xmlns:p14="http://schemas.microsoft.com/office/powerpoint/2010/main" val="300454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068638"/>
            <a:ext cx="5410200" cy="31765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39970" name="Rectangle 2"/>
          <p:cNvSpPr>
            <a:spLocks noGrp="1" noChangeArrowheads="1"/>
          </p:cNvSpPr>
          <p:nvPr>
            <p:ph type="title"/>
          </p:nvPr>
        </p:nvSpPr>
        <p:spPr>
          <a:xfrm>
            <a:off x="317500" y="469900"/>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Decision trees expressivity</a:t>
            </a:r>
          </a:p>
        </p:txBody>
      </p:sp>
      <p:sp>
        <p:nvSpPr>
          <p:cNvPr id="339971" name="Rectangle 3"/>
          <p:cNvSpPr>
            <a:spLocks noGrp="1" noChangeArrowheads="1"/>
          </p:cNvSpPr>
          <p:nvPr>
            <p:ph idx="1"/>
          </p:nvPr>
        </p:nvSpPr>
        <p:spPr>
          <a:xfrm>
            <a:off x="395288" y="1412875"/>
            <a:ext cx="8458200" cy="48958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r>
              <a:rPr lang="en-US" altLang="en-US" sz="2000" dirty="0" smtClean="0"/>
              <a:t>Decision trees represent a disjunction of conjunctions on constraints on the value of attributes:</a:t>
            </a:r>
          </a:p>
          <a:p>
            <a:pPr lvl="1" eaLnBrk="1" hangingPunct="1">
              <a:buFont typeface="Wingdings" panose="05000000000000000000" pitchFamily="2" charset="2"/>
              <a:buNone/>
            </a:pP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Outlook = Sunny </a:t>
            </a:r>
            <a:r>
              <a:rPr lang="en-US" altLang="en-US" sz="2000" dirty="0" smtClean="0">
                <a:latin typeface="Times New Roman" panose="02020603050405020304" pitchFamily="18" charset="0"/>
                <a:sym typeface="Symbol" panose="05050102010706020507" pitchFamily="18" charset="2"/>
              </a:rPr>
              <a:t></a:t>
            </a:r>
            <a:r>
              <a:rPr lang="en-US" altLang="en-US" sz="2000" i="1" dirty="0" smtClean="0">
                <a:latin typeface="Times New Roman" panose="02020603050405020304" pitchFamily="18" charset="0"/>
                <a:sym typeface="Symbol" panose="05050102010706020507" pitchFamily="18" charset="2"/>
              </a:rPr>
              <a:t> </a:t>
            </a:r>
            <a:r>
              <a:rPr lang="en-US" altLang="en-US" sz="2000" i="1" dirty="0" smtClean="0">
                <a:latin typeface="Times New Roman" panose="02020603050405020304" pitchFamily="18" charset="0"/>
              </a:rPr>
              <a:t>Humidity = Normal</a:t>
            </a:r>
            <a:r>
              <a:rPr lang="en-US" altLang="en-US" sz="2000" dirty="0" smtClean="0">
                <a:latin typeface="Times New Roman" panose="02020603050405020304" pitchFamily="18" charset="0"/>
              </a:rPr>
              <a:t>) </a:t>
            </a:r>
            <a:r>
              <a:rPr lang="en-US" altLang="en-US" sz="2000" dirty="0" smtClean="0">
                <a:latin typeface="Times New Roman" panose="02020603050405020304" pitchFamily="18" charset="0"/>
                <a:sym typeface="Symbol" panose="05050102010706020507" pitchFamily="18" charset="2"/>
              </a:rPr>
              <a:t></a:t>
            </a:r>
          </a:p>
          <a:p>
            <a:pPr lvl="1" eaLnBrk="1" hangingPunct="1">
              <a:buFont typeface="Wingdings" panose="05000000000000000000" pitchFamily="2" charset="2"/>
              <a:buNone/>
            </a:pP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Outlook = Overcast</a:t>
            </a:r>
            <a:r>
              <a:rPr lang="en-US" altLang="en-US" sz="2000" dirty="0" smtClean="0">
                <a:latin typeface="Times New Roman" panose="02020603050405020304" pitchFamily="18" charset="0"/>
              </a:rPr>
              <a:t>) </a:t>
            </a:r>
            <a:r>
              <a:rPr lang="en-US" altLang="en-US" sz="2000" dirty="0" smtClean="0">
                <a:latin typeface="Times New Roman" panose="02020603050405020304" pitchFamily="18" charset="0"/>
                <a:sym typeface="Symbol" panose="05050102010706020507" pitchFamily="18" charset="2"/>
              </a:rPr>
              <a:t></a:t>
            </a:r>
          </a:p>
          <a:p>
            <a:pPr lvl="1" eaLnBrk="1" hangingPunct="1">
              <a:buFont typeface="Wingdings" panose="05000000000000000000" pitchFamily="2" charset="2"/>
              <a:buNone/>
            </a:pP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Outlook = Rain </a:t>
            </a:r>
            <a:r>
              <a:rPr lang="en-US" altLang="en-US" sz="2000" dirty="0" smtClean="0">
                <a:latin typeface="Times New Roman" panose="02020603050405020304" pitchFamily="18" charset="0"/>
                <a:sym typeface="Symbol" panose="05050102010706020507" pitchFamily="18" charset="2"/>
              </a:rPr>
              <a:t> </a:t>
            </a:r>
            <a:r>
              <a:rPr lang="en-US" altLang="en-US" sz="2000" i="1" dirty="0" smtClean="0">
                <a:latin typeface="Times New Roman" panose="02020603050405020304" pitchFamily="18" charset="0"/>
                <a:sym typeface="Symbol" panose="05050102010706020507" pitchFamily="18" charset="2"/>
              </a:rPr>
              <a:t>Wind = Weak</a:t>
            </a:r>
            <a:r>
              <a:rPr lang="en-US" altLang="en-US" sz="2000" dirty="0" smtClean="0">
                <a:latin typeface="Times New Roman" panose="02020603050405020304" pitchFamily="18" charset="0"/>
                <a:sym typeface="Symbol" panose="05050102010706020507" pitchFamily="18" charset="2"/>
              </a:rPr>
              <a:t>)</a:t>
            </a:r>
          </a:p>
        </p:txBody>
      </p:sp>
    </p:spTree>
    <p:extLst>
      <p:ext uri="{BB962C8B-B14F-4D97-AF65-F5344CB8AC3E}">
        <p14:creationId xmlns:p14="http://schemas.microsoft.com/office/powerpoint/2010/main" val="2249456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lstStyle/>
          <a:p>
            <a:pPr>
              <a:defRPr/>
            </a:pPr>
            <a:r>
              <a:rPr lang="en-IN" b="1" dirty="0"/>
              <a:t>Measure of Information</a:t>
            </a:r>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7" name="Content Placeholder 2"/>
          <p:cNvSpPr txBox="1">
            <a:spLocks/>
          </p:cNvSpPr>
          <p:nvPr/>
        </p:nvSpPr>
        <p:spPr>
          <a:xfrm>
            <a:off x="330926" y="1524000"/>
            <a:ext cx="8610600" cy="25908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baseline="0" dirty="0" smtClean="0">
                <a:latin typeface="+mn-lt"/>
              </a:rPr>
              <a:t>The amount of information (surprise</a:t>
            </a:r>
            <a:r>
              <a:rPr lang="en-IN" sz="2800" dirty="0" smtClean="0">
                <a:latin typeface="+mn-lt"/>
              </a:rPr>
              <a:t> element) </a:t>
            </a:r>
            <a:r>
              <a:rPr lang="en-IN" sz="2800" baseline="0" dirty="0" smtClean="0">
                <a:latin typeface="+mn-lt"/>
              </a:rPr>
              <a:t>conveyed by a message is inversely proportional to its</a:t>
            </a:r>
            <a:r>
              <a:rPr lang="en-IN" sz="2800" dirty="0" smtClean="0">
                <a:latin typeface="+mn-lt"/>
              </a:rPr>
              <a:t> probability of occurrence. That is</a:t>
            </a:r>
          </a:p>
          <a:p>
            <a:pPr marL="342900" indent="-342900" algn="just" fontAlgn="auto">
              <a:spcBef>
                <a:spcPct val="20000"/>
              </a:spcBef>
              <a:spcAft>
                <a:spcPts val="0"/>
              </a:spcAft>
              <a:buFont typeface="Arial" pitchFamily="34" charset="0"/>
              <a:buChar char="•"/>
              <a:defRPr/>
            </a:pPr>
            <a:endParaRPr lang="en-IN" sz="2800" dirty="0" smtClean="0"/>
          </a:p>
          <a:p>
            <a:pPr marL="342900" indent="-342900" algn="just" fontAlgn="auto">
              <a:spcBef>
                <a:spcPct val="20000"/>
              </a:spcBef>
              <a:spcAft>
                <a:spcPts val="0"/>
              </a:spcAft>
              <a:buFont typeface="Arial" pitchFamily="34" charset="0"/>
              <a:buChar char="•"/>
              <a:defRPr/>
            </a:pPr>
            <a:endParaRPr lang="en-IN" sz="2800" dirty="0"/>
          </a:p>
          <a:p>
            <a:pPr marL="342900" indent="-342900" algn="just" fontAlgn="auto">
              <a:spcBef>
                <a:spcPct val="20000"/>
              </a:spcBef>
              <a:spcAft>
                <a:spcPts val="0"/>
              </a:spcAft>
              <a:buFont typeface="Arial" pitchFamily="34" charset="0"/>
              <a:buChar char="•"/>
              <a:defRPr/>
            </a:pPr>
            <a:r>
              <a:rPr lang="en-IN" sz="2800" dirty="0" smtClean="0"/>
              <a:t>The mathematical </a:t>
            </a:r>
            <a:r>
              <a:rPr lang="en-IN" sz="2800" dirty="0"/>
              <a:t>operator satisfies above properties is the logarithmic operator. </a:t>
            </a:r>
            <a:endParaRPr lang="en-IN" sz="2800" dirty="0" smtClean="0"/>
          </a:p>
          <a:p>
            <a:pPr marL="342900" indent="-342900" algn="just" fontAlgn="auto">
              <a:spcBef>
                <a:spcPct val="20000"/>
              </a:spcBef>
              <a:spcAft>
                <a:spcPts val="0"/>
              </a:spcAft>
              <a:buFont typeface="Arial" pitchFamily="34" charset="0"/>
              <a:buChar char="•"/>
              <a:defRPr/>
            </a:pPr>
            <a:endParaRPr lang="en-US" sz="2800" dirty="0"/>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lang="en-IN" sz="2800" dirty="0" smtClean="0">
              <a:latin typeface="+mn-lt"/>
            </a:endParaRPr>
          </a:p>
          <a:p>
            <a:pPr marL="342900" marR="0" lvl="0" indent="-342900" algn="just" defTabSz="914400" rtl="0" eaLnBrk="1" fontAlgn="auto" latinLnBrk="0" hangingPunct="1">
              <a:lnSpc>
                <a:spcPct val="100000"/>
              </a:lnSpc>
              <a:spcBef>
                <a:spcPct val="20000"/>
              </a:spcBef>
              <a:spcAft>
                <a:spcPts val="0"/>
              </a:spcAft>
              <a:buClrTx/>
              <a:buSzTx/>
              <a:tabLst/>
              <a:defRPr/>
            </a:pPr>
            <a:endParaRPr kumimoji="0" lang="en-IN" sz="2800" u="none" strike="noStrike" kern="1200" cap="none" spc="0" normalizeH="0" baseline="0" noProof="0" dirty="0" smtClean="0">
              <a:ln>
                <a:noFill/>
              </a:ln>
              <a:solidFill>
                <a:schemeClr val="tx1"/>
              </a:solidFill>
              <a:effectLst/>
              <a:uLnTx/>
              <a:uFillTx/>
              <a:latin typeface="+mn-lt"/>
            </a:endParaRPr>
          </a:p>
        </p:txBody>
      </p:sp>
      <p:graphicFrame>
        <p:nvGraphicFramePr>
          <p:cNvPr id="11" name="Object 10"/>
          <p:cNvGraphicFramePr>
            <a:graphicFrameLocks noChangeAspect="1"/>
          </p:cNvGraphicFramePr>
          <p:nvPr>
            <p:extLst/>
          </p:nvPr>
        </p:nvGraphicFramePr>
        <p:xfrm>
          <a:off x="3162300" y="2788024"/>
          <a:ext cx="1295400" cy="1107358"/>
        </p:xfrm>
        <a:graphic>
          <a:graphicData uri="http://schemas.openxmlformats.org/presentationml/2006/ole">
            <mc:AlternateContent xmlns:mc="http://schemas.openxmlformats.org/markup-compatibility/2006">
              <mc:Choice xmlns:v="urn:schemas-microsoft-com:vml" Requires="v">
                <p:oleObj spid="_x0000_s18434" name="Equation" r:id="rId3" imgW="787320" imgH="672840" progId="Equation.DSMT4">
                  <p:embed/>
                </p:oleObj>
              </mc:Choice>
              <mc:Fallback>
                <p:oleObj name="Equation" r:id="rId3" imgW="787320" imgH="672840" progId="Equation.DSMT4">
                  <p:embed/>
                  <p:pic>
                    <p:nvPicPr>
                      <p:cNvPr id="11"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300" y="2788024"/>
                        <a:ext cx="1295400" cy="1107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4"/>
          <p:cNvGraphicFramePr>
            <a:graphicFrameLocks noChangeAspect="1"/>
          </p:cNvGraphicFramePr>
          <p:nvPr>
            <p:extLst/>
          </p:nvPr>
        </p:nvGraphicFramePr>
        <p:xfrm>
          <a:off x="2819400" y="4931127"/>
          <a:ext cx="3049588" cy="1108075"/>
        </p:xfrm>
        <a:graphic>
          <a:graphicData uri="http://schemas.openxmlformats.org/presentationml/2006/ole">
            <mc:AlternateContent xmlns:mc="http://schemas.openxmlformats.org/markup-compatibility/2006">
              <mc:Choice xmlns:v="urn:schemas-microsoft-com:vml" Requires="v">
                <p:oleObj spid="_x0000_s18435" name="Equation" r:id="rId5" imgW="1854000" imgH="672840" progId="Equation.DSMT4">
                  <p:embed/>
                </p:oleObj>
              </mc:Choice>
              <mc:Fallback>
                <p:oleObj name="Equation" r:id="rId5" imgW="1854000" imgH="672840" progId="Equation.DSMT4">
                  <p:embed/>
                  <p:pic>
                    <p:nvPicPr>
                      <p:cNvPr id="1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4931127"/>
                        <a:ext cx="3049588"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78250675"/>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99" y="378084"/>
            <a:ext cx="6120680" cy="850106"/>
          </a:xfrm>
        </p:spPr>
        <p:txBody>
          <a:bodyPr/>
          <a:lstStyle/>
          <a:p>
            <a:r>
              <a:rPr lang="en-US" b="1" dirty="0"/>
              <a:t>Entropy</a:t>
            </a:r>
          </a:p>
        </p:txBody>
      </p:sp>
      <p:sp>
        <p:nvSpPr>
          <p:cNvPr id="3" name="Content Placeholder 2"/>
          <p:cNvSpPr>
            <a:spLocks noGrp="1"/>
          </p:cNvSpPr>
          <p:nvPr>
            <p:ph idx="1"/>
          </p:nvPr>
        </p:nvSpPr>
        <p:spPr/>
        <p:txBody>
          <a:bodyPr>
            <a:normAutofit/>
          </a:bodyPr>
          <a:lstStyle/>
          <a:p>
            <a:pPr>
              <a:lnSpc>
                <a:spcPct val="110000"/>
              </a:lnSpc>
            </a:pPr>
            <a:r>
              <a:rPr lang="en-US" altLang="en-US" sz="2400" dirty="0" smtClean="0">
                <a:latin typeface="Arial" pitchFamily="34" charset="0"/>
                <a:cs typeface="Arial" pitchFamily="34" charset="0"/>
              </a:rPr>
              <a:t>Entropy of discrete random variable X={x</a:t>
            </a:r>
            <a:r>
              <a:rPr lang="en-US" altLang="en-US" sz="2400" baseline="-25000" dirty="0" smtClean="0">
                <a:latin typeface="Arial" pitchFamily="34" charset="0"/>
                <a:cs typeface="Arial" pitchFamily="34" charset="0"/>
              </a:rPr>
              <a:t>1</a:t>
            </a:r>
            <a:r>
              <a:rPr lang="en-US" altLang="en-US" sz="2400" dirty="0" smtClean="0">
                <a:latin typeface="Arial" pitchFamily="34" charset="0"/>
                <a:cs typeface="Arial" pitchFamily="34" charset="0"/>
              </a:rPr>
              <a:t>, x</a:t>
            </a:r>
            <a:r>
              <a:rPr lang="en-US" altLang="en-US" sz="2400" baseline="-25000" dirty="0" smtClean="0">
                <a:latin typeface="Arial" pitchFamily="34" charset="0"/>
                <a:cs typeface="Arial" pitchFamily="34" charset="0"/>
              </a:rPr>
              <a:t>2</a:t>
            </a:r>
            <a:r>
              <a:rPr lang="en-US" altLang="en-US" sz="2400" dirty="0" smtClean="0">
                <a:latin typeface="Arial" pitchFamily="34" charset="0"/>
                <a:cs typeface="Arial" pitchFamily="34" charset="0"/>
              </a:rPr>
              <a:t>…</a:t>
            </a:r>
            <a:r>
              <a:rPr lang="en-US" altLang="en-US" sz="2400" dirty="0" err="1" smtClean="0">
                <a:latin typeface="Arial" pitchFamily="34" charset="0"/>
                <a:cs typeface="Arial" pitchFamily="34" charset="0"/>
              </a:rPr>
              <a:t>x</a:t>
            </a:r>
            <a:r>
              <a:rPr lang="en-US" altLang="en-US" sz="2400" baseline="-25000" dirty="0" err="1" smtClean="0">
                <a:latin typeface="Arial" pitchFamily="34" charset="0"/>
                <a:cs typeface="Arial" pitchFamily="34" charset="0"/>
              </a:rPr>
              <a:t>n</a:t>
            </a:r>
            <a:r>
              <a:rPr lang="en-US" altLang="en-US" sz="2400" dirty="0" smtClean="0">
                <a:latin typeface="Arial" pitchFamily="34" charset="0"/>
                <a:cs typeface="Arial" pitchFamily="34" charset="0"/>
              </a:rPr>
              <a:t>}</a:t>
            </a:r>
          </a:p>
          <a:p>
            <a:pPr>
              <a:lnSpc>
                <a:spcPct val="110000"/>
              </a:lnSpc>
            </a:pPr>
            <a:endParaRPr lang="en-US" altLang="en-US" sz="2400" dirty="0" smtClean="0">
              <a:latin typeface="Arial" pitchFamily="34" charset="0"/>
              <a:cs typeface="Arial" pitchFamily="34" charset="0"/>
            </a:endParaRPr>
          </a:p>
          <a:p>
            <a:pPr marL="0" indent="0">
              <a:lnSpc>
                <a:spcPct val="110000"/>
              </a:lnSpc>
              <a:buNone/>
            </a:pPr>
            <a:r>
              <a:rPr lang="en-US" altLang="en-US" sz="2400" dirty="0" smtClean="0">
                <a:latin typeface="Arial" pitchFamily="34" charset="0"/>
                <a:cs typeface="Arial" pitchFamily="34" charset="0"/>
              </a:rPr>
              <a:t>	; since: log</a:t>
            </a:r>
            <a:r>
              <a:rPr lang="en-US" altLang="en-US" sz="2400" baseline="-25000" dirty="0" smtClean="0">
                <a:latin typeface="Arial" pitchFamily="34" charset="0"/>
                <a:cs typeface="Arial" pitchFamily="34" charset="0"/>
              </a:rPr>
              <a:t>2</a:t>
            </a:r>
            <a:r>
              <a:rPr lang="en-US" altLang="en-US" sz="2400" dirty="0" smtClean="0">
                <a:latin typeface="Arial" pitchFamily="34" charset="0"/>
                <a:cs typeface="Arial" pitchFamily="34" charset="0"/>
              </a:rPr>
              <a:t>(1/P(event))= -log</a:t>
            </a:r>
            <a:r>
              <a:rPr lang="en-US" altLang="en-US" sz="2400" baseline="-25000" dirty="0" smtClean="0">
                <a:latin typeface="Arial" pitchFamily="34" charset="0"/>
                <a:cs typeface="Arial" pitchFamily="34" charset="0"/>
              </a:rPr>
              <a:t>2</a:t>
            </a:r>
            <a:r>
              <a:rPr lang="en-US" altLang="en-US" sz="2400" dirty="0" smtClean="0">
                <a:latin typeface="Arial" pitchFamily="34" charset="0"/>
                <a:cs typeface="Arial" pitchFamily="34" charset="0"/>
              </a:rPr>
              <a:t>P(event)</a:t>
            </a:r>
          </a:p>
          <a:p>
            <a:pPr>
              <a:lnSpc>
                <a:spcPct val="110000"/>
              </a:lnSpc>
            </a:pPr>
            <a:r>
              <a:rPr lang="en-US" altLang="en-US" sz="2400" dirty="0">
                <a:latin typeface="Arial" pitchFamily="34" charset="0"/>
                <a:cs typeface="Arial" pitchFamily="34" charset="0"/>
              </a:rPr>
              <a:t>As uncertainty increases, entropy </a:t>
            </a:r>
            <a:r>
              <a:rPr lang="en-US" altLang="en-US" sz="2400" dirty="0" smtClean="0">
                <a:latin typeface="Arial" pitchFamily="34" charset="0"/>
                <a:cs typeface="Arial" pitchFamily="34" charset="0"/>
              </a:rPr>
              <a:t>increases</a:t>
            </a:r>
          </a:p>
          <a:p>
            <a:pPr>
              <a:lnSpc>
                <a:spcPct val="110000"/>
              </a:lnSpc>
            </a:pPr>
            <a:r>
              <a:rPr lang="en-US" altLang="en-US" sz="2400" dirty="0" smtClean="0">
                <a:latin typeface="Arial" pitchFamily="34" charset="0"/>
                <a:cs typeface="Arial" pitchFamily="34" charset="0"/>
              </a:rPr>
              <a:t>Entropy across all values</a:t>
            </a:r>
          </a:p>
          <a:p>
            <a:pPr marL="0" indent="0">
              <a:lnSpc>
                <a:spcPct val="110000"/>
              </a:lnSpc>
              <a:buNone/>
            </a:pPr>
            <a:endParaRPr lang="en-US" altLang="en-US" sz="2400" dirty="0">
              <a:latin typeface="Arial" pitchFamily="34" charset="0"/>
              <a:cs typeface="Arial" pitchFamily="34" charset="0"/>
            </a:endParaRPr>
          </a:p>
        </p:txBody>
      </p:sp>
      <p:sp>
        <p:nvSpPr>
          <p:cNvPr id="7" name="AutoShape 3" descr="E"/>
          <p:cNvSpPr>
            <a:spLocks noChangeAspect="1" noChangeArrowheads="1"/>
          </p:cNvSpPr>
          <p:nvPr/>
        </p:nvSpPr>
        <p:spPr bwMode="auto">
          <a:xfrm>
            <a:off x="302577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isplaystyle p(E)}"/>
          <p:cNvSpPr>
            <a:spLocks noChangeAspect="1" noChangeArrowheads="1"/>
          </p:cNvSpPr>
          <p:nvPr/>
        </p:nvSpPr>
        <p:spPr bwMode="auto">
          <a:xfrm>
            <a:off x="6127750"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5" descr="{\displaystyle I(E)=-\log _{2}(p(E))=\log _{2}(1/p(E))}"/>
          <p:cNvSpPr>
            <a:spLocks noChangeAspect="1" noChangeArrowheads="1"/>
          </p:cNvSpPr>
          <p:nvPr/>
        </p:nvSpPr>
        <p:spPr bwMode="auto">
          <a:xfrm>
            <a:off x="740092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playstyle p=1/6}"/>
          <p:cNvSpPr>
            <a:spLocks noChangeAspect="1" noChangeArrowheads="1"/>
          </p:cNvSpPr>
          <p:nvPr/>
        </p:nvSpPr>
        <p:spPr bwMode="auto">
          <a:xfrm>
            <a:off x="2765425"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7" descr="p=1/2"/>
          <p:cNvSpPr>
            <a:spLocks noChangeAspect="1" noChangeArrowheads="1"/>
          </p:cNvSpPr>
          <p:nvPr/>
        </p:nvSpPr>
        <p:spPr bwMode="auto">
          <a:xfrm>
            <a:off x="4687888"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a:blip r:embed="rId3"/>
          <a:stretch>
            <a:fillRect/>
          </a:stretch>
        </p:blipFill>
        <p:spPr>
          <a:xfrm>
            <a:off x="1442373" y="2057400"/>
            <a:ext cx="5783580" cy="457200"/>
          </a:xfrm>
          <a:prstGeom prst="rect">
            <a:avLst/>
          </a:prstGeom>
        </p:spPr>
      </p:pic>
      <p:sp>
        <p:nvSpPr>
          <p:cNvPr id="15" name="AutoShape 9" descr="{\textstyle X}"/>
          <p:cNvSpPr>
            <a:spLocks noChangeAspect="1" noChangeArrowheads="1"/>
          </p:cNvSpPr>
          <p:nvPr/>
        </p:nvSpPr>
        <p:spPr bwMode="auto">
          <a:xfrm>
            <a:off x="33210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0" descr="{\textstyle \left\{x_{1},\ldots ,x_{n}\right\}}"/>
          <p:cNvSpPr>
            <a:spLocks noChangeAspect="1" noChangeArrowheads="1"/>
          </p:cNvSpPr>
          <p:nvPr/>
        </p:nvSpPr>
        <p:spPr bwMode="auto">
          <a:xfrm>
            <a:off x="44989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428" y="4098925"/>
            <a:ext cx="3590843" cy="807116"/>
          </a:xfrm>
          <a:prstGeom prst="rect">
            <a:avLst/>
          </a:prstGeom>
        </p:spPr>
      </p:pic>
    </p:spTree>
    <p:extLst>
      <p:ext uri="{BB962C8B-B14F-4D97-AF65-F5344CB8AC3E}">
        <p14:creationId xmlns:p14="http://schemas.microsoft.com/office/powerpoint/2010/main" val="515785773"/>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tabLst>
                <a:tab pos="987425" algn="l"/>
              </a:tabLst>
              <a:defRPr/>
            </a:pPr>
            <a:r>
              <a:rPr lang="en-US" b="1" dirty="0"/>
              <a:t>Entropy in general</a:t>
            </a:r>
          </a:p>
        </p:txBody>
      </p:sp>
      <p:sp>
        <p:nvSpPr>
          <p:cNvPr id="406531" name="Rectangle 3"/>
          <p:cNvSpPr>
            <a:spLocks noGrp="1" noChangeArrowheads="1"/>
          </p:cNvSpPr>
          <p:nvPr>
            <p:ph idx="1"/>
          </p:nvPr>
        </p:nvSpPr>
        <p:spPr>
          <a:xfrm>
            <a:off x="395288" y="1371600"/>
            <a:ext cx="8596312" cy="49530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85000" lnSpcReduction="10000"/>
          </a:bodyPr>
          <a:lstStyle/>
          <a:p>
            <a:pPr eaLnBrk="1" hangingPunct="1">
              <a:lnSpc>
                <a:spcPct val="90000"/>
              </a:lnSpc>
            </a:pPr>
            <a:r>
              <a:rPr lang="en-US" altLang="en-US" sz="3800" dirty="0" smtClean="0">
                <a:sym typeface="Symbol" panose="05050102010706020507" pitchFamily="18" charset="2"/>
              </a:rPr>
              <a:t>Entropy measures the amount of information in a random variable</a:t>
            </a:r>
          </a:p>
          <a:p>
            <a:pPr eaLnBrk="1" hangingPunct="1">
              <a:lnSpc>
                <a:spcPct val="90000"/>
              </a:lnSpc>
              <a:buFont typeface="Wingdings" panose="05000000000000000000" pitchFamily="2" charset="2"/>
              <a:buNone/>
            </a:pPr>
            <a:r>
              <a:rPr lang="en-US" altLang="en-US" sz="3300" dirty="0" smtClean="0">
                <a:latin typeface="Arial" panose="020B0604020202020204" pitchFamily="34" charset="0"/>
                <a:sym typeface="Symbol" panose="05050102010706020507" pitchFamily="18" charset="2"/>
              </a:rPr>
              <a:t>	</a:t>
            </a:r>
          </a:p>
          <a:p>
            <a:pPr eaLnBrk="1" hangingPunct="1">
              <a:lnSpc>
                <a:spcPct val="90000"/>
              </a:lnSpc>
              <a:buFont typeface="Wingdings" panose="05000000000000000000" pitchFamily="2" charset="2"/>
              <a:buNone/>
            </a:pPr>
            <a:r>
              <a:rPr lang="en-US" altLang="en-US" sz="3300" i="1" dirty="0">
                <a:latin typeface="Arial" panose="020B0604020202020204" pitchFamily="34" charset="0"/>
                <a:sym typeface="Symbol" panose="05050102010706020507" pitchFamily="18" charset="2"/>
              </a:rPr>
              <a:t>	</a:t>
            </a:r>
            <a:r>
              <a:rPr lang="en-US" altLang="en-US" sz="3300" i="1" dirty="0" smtClean="0">
                <a:latin typeface="Arial" panose="020B0604020202020204" pitchFamily="34" charset="0"/>
                <a:sym typeface="Symbol" panose="05050102010706020507" pitchFamily="18" charset="2"/>
              </a:rPr>
              <a:t>H</a:t>
            </a:r>
            <a:r>
              <a:rPr lang="en-US" altLang="en-US" sz="3300" dirty="0" smtClean="0">
                <a:latin typeface="Arial" panose="020B0604020202020204" pitchFamily="34" charset="0"/>
                <a:sym typeface="Symbol" panose="05050102010706020507" pitchFamily="18" charset="2"/>
              </a:rPr>
              <a:t>(</a:t>
            </a:r>
            <a:r>
              <a:rPr lang="en-US" altLang="en-US" sz="3300" i="1" dirty="0" smtClean="0">
                <a:latin typeface="Times New Roman" panose="02020603050405020304" pitchFamily="18" charset="0"/>
              </a:rPr>
              <a:t>X</a:t>
            </a:r>
            <a:r>
              <a:rPr lang="en-US" altLang="en-US" sz="3300" dirty="0" smtClean="0">
                <a:latin typeface="Arial" panose="020B0604020202020204" pitchFamily="34" charset="0"/>
                <a:sym typeface="Symbol" panose="05050102010706020507" pitchFamily="18" charset="2"/>
              </a:rPr>
              <a:t>) = </a:t>
            </a:r>
            <a:r>
              <a:rPr lang="en-US" altLang="en-US" sz="3300" dirty="0" smtClean="0">
                <a:latin typeface="Times"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baseline="-25000" dirty="0" smtClean="0">
                <a:latin typeface="Arial" panose="020B0604020202020204" pitchFamily="34" charset="0"/>
              </a:rPr>
              <a:t>+</a:t>
            </a:r>
            <a:r>
              <a:rPr lang="en-US" altLang="en-US" sz="3300" dirty="0" smtClean="0"/>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dirty="0" smtClean="0"/>
              <a:t> </a:t>
            </a:r>
            <a:r>
              <a:rPr lang="en-US" altLang="en-US" sz="3300" i="1" dirty="0" smtClean="0">
                <a:latin typeface="Times New Roman" panose="02020603050405020304" pitchFamily="18" charset="0"/>
              </a:rPr>
              <a:t>p</a:t>
            </a:r>
            <a:r>
              <a:rPr lang="en-US" altLang="en-US" sz="3300" baseline="-25000" dirty="0" smtClean="0">
                <a:latin typeface="Arial" panose="020B0604020202020204" pitchFamily="34" charset="0"/>
              </a:rPr>
              <a:t>+ </a:t>
            </a:r>
            <a:r>
              <a:rPr lang="en-US" altLang="en-US" sz="3300" dirty="0" smtClean="0">
                <a:latin typeface="Times" panose="02020603050405020304" pitchFamily="18" charset="0"/>
              </a:rPr>
              <a:t>–</a:t>
            </a:r>
            <a:r>
              <a:rPr lang="en-US" altLang="en-US" sz="3300" dirty="0" smtClean="0"/>
              <a:t> </a:t>
            </a:r>
            <a:r>
              <a:rPr lang="en-US" altLang="en-US" sz="3300" i="1" dirty="0" smtClean="0">
                <a:latin typeface="Times New Roman" panose="02020603050405020304" pitchFamily="18" charset="0"/>
              </a:rPr>
              <a:t>p</a:t>
            </a:r>
            <a:r>
              <a:rPr lang="en-US" altLang="en-US" sz="3300" baseline="-25000" dirty="0" smtClean="0">
                <a:latin typeface="Times"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baseline="-25000" dirty="0" smtClean="0">
                <a:latin typeface="Times"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X </a:t>
            </a:r>
            <a:r>
              <a:rPr lang="en-US" altLang="en-US" sz="3300" dirty="0" smtClean="0">
                <a:latin typeface="Times New Roman" panose="02020603050405020304" pitchFamily="18" charset="0"/>
              </a:rPr>
              <a:t>= {+, </a:t>
            </a:r>
            <a:r>
              <a:rPr lang="en-US" altLang="en-US" sz="3300" dirty="0" smtClean="0">
                <a:latin typeface="Times" panose="02020603050405020304" pitchFamily="18" charset="0"/>
              </a:rPr>
              <a:t>–</a:t>
            </a:r>
            <a:r>
              <a:rPr lang="en-US" altLang="en-US" sz="3300" dirty="0" smtClean="0">
                <a:latin typeface="Times New Roman" panose="02020603050405020304" pitchFamily="18" charset="0"/>
              </a:rPr>
              <a:t>}</a:t>
            </a:r>
            <a:endParaRPr lang="en-US" altLang="en-US" sz="3300" baseline="-25000" dirty="0" smtClean="0">
              <a:latin typeface="Arial" panose="020B0604020202020204" pitchFamily="34" charset="0"/>
              <a:sym typeface="Symbol" panose="05050102010706020507" pitchFamily="18" charset="2"/>
            </a:endParaRPr>
          </a:p>
          <a:p>
            <a:pPr eaLnBrk="1" hangingPunct="1">
              <a:lnSpc>
                <a:spcPct val="90000"/>
              </a:lnSpc>
              <a:buFont typeface="Wingdings" panose="05000000000000000000" pitchFamily="2" charset="2"/>
              <a:buNone/>
            </a:pPr>
            <a:r>
              <a:rPr lang="en-US" altLang="en-US" sz="3300" dirty="0" smtClean="0">
                <a:latin typeface="Arial" panose="020B0604020202020204" pitchFamily="34" charset="0"/>
              </a:rPr>
              <a:t>	</a:t>
            </a:r>
            <a:endParaRPr lang="en-US" altLang="en-US" sz="3300" dirty="0">
              <a:latin typeface="Arial" panose="020B0604020202020204" pitchFamily="34" charset="0"/>
            </a:endParaRPr>
          </a:p>
          <a:p>
            <a:pPr eaLnBrk="1" hangingPunct="1">
              <a:lnSpc>
                <a:spcPct val="90000"/>
              </a:lnSpc>
              <a:buFont typeface="Wingdings" panose="05000000000000000000" pitchFamily="2" charset="2"/>
              <a:buNone/>
            </a:pPr>
            <a:r>
              <a:rPr lang="en-US" altLang="en-US" sz="3300" dirty="0" smtClean="0">
                <a:latin typeface="Arial" panose="020B0604020202020204" pitchFamily="34" charset="0"/>
              </a:rPr>
              <a:t>	</a:t>
            </a:r>
            <a:r>
              <a:rPr lang="en-US" altLang="en-US" sz="3300" dirty="0" smtClean="0"/>
              <a:t>for binary classification [two-valued random variable]</a:t>
            </a:r>
          </a:p>
          <a:p>
            <a:pPr eaLnBrk="1" hangingPunct="1">
              <a:lnSpc>
                <a:spcPct val="90000"/>
              </a:lnSpc>
              <a:spcBef>
                <a:spcPct val="0"/>
              </a:spcBef>
              <a:buFont typeface="Wingdings" panose="05000000000000000000" pitchFamily="2" charset="2"/>
              <a:buNone/>
            </a:pPr>
            <a:r>
              <a:rPr lang="en-US" altLang="en-US" sz="3300" dirty="0" smtClean="0"/>
              <a:t>		            </a:t>
            </a:r>
            <a:r>
              <a:rPr lang="en-US" altLang="en-US" sz="2400" i="1" dirty="0" smtClean="0">
                <a:latin typeface="Times New Roman" panose="02020603050405020304" pitchFamily="18" charset="0"/>
              </a:rPr>
              <a:t>c</a:t>
            </a:r>
            <a:r>
              <a:rPr lang="en-US" altLang="en-US" sz="3300" i="1" dirty="0" smtClean="0">
                <a:latin typeface="Times New Roman" panose="02020603050405020304" pitchFamily="18" charset="0"/>
              </a:rPr>
              <a:t>	</a:t>
            </a:r>
            <a:r>
              <a:rPr lang="en-US" altLang="en-US" sz="2400" i="1" dirty="0" smtClean="0">
                <a:latin typeface="Times New Roman" panose="02020603050405020304" pitchFamily="18" charset="0"/>
              </a:rPr>
              <a:t>                  c</a:t>
            </a:r>
            <a:r>
              <a:rPr lang="en-US" altLang="en-US" sz="3300" i="1" dirty="0" smtClean="0">
                <a:latin typeface="Times New Roman" panose="02020603050405020304" pitchFamily="18" charset="0"/>
              </a:rPr>
              <a:t> </a:t>
            </a:r>
            <a:endParaRPr lang="en-US" altLang="en-US" sz="3300" dirty="0" smtClean="0"/>
          </a:p>
          <a:p>
            <a:pPr eaLnBrk="1" hangingPunct="1">
              <a:lnSpc>
                <a:spcPct val="90000"/>
              </a:lnSpc>
              <a:spcBef>
                <a:spcPct val="0"/>
              </a:spcBef>
              <a:buFont typeface="Wingdings" panose="05000000000000000000" pitchFamily="2" charset="2"/>
              <a:buNone/>
            </a:pPr>
            <a:r>
              <a:rPr lang="en-US" altLang="en-US" sz="3300" dirty="0" smtClean="0"/>
              <a:t>	 </a:t>
            </a:r>
            <a:r>
              <a:rPr lang="en-US" altLang="en-US" sz="3300" i="1" dirty="0" smtClean="0">
                <a:latin typeface="Arial" panose="020B0604020202020204" pitchFamily="34" charset="0"/>
                <a:sym typeface="Symbol" panose="05050102010706020507" pitchFamily="18" charset="2"/>
              </a:rPr>
              <a:t>H</a:t>
            </a:r>
            <a:r>
              <a:rPr lang="en-US" altLang="en-US" sz="3300" dirty="0" smtClean="0">
                <a:latin typeface="Arial" panose="020B0604020202020204" pitchFamily="34" charset="0"/>
                <a:sym typeface="Symbol" panose="05050102010706020507" pitchFamily="18" charset="2"/>
              </a:rPr>
              <a:t>(</a:t>
            </a:r>
            <a:r>
              <a:rPr lang="en-US" altLang="en-US" sz="3300" i="1" dirty="0" smtClean="0">
                <a:latin typeface="Times New Roman" panose="02020603050405020304" pitchFamily="18" charset="0"/>
              </a:rPr>
              <a:t>X</a:t>
            </a:r>
            <a:r>
              <a:rPr lang="en-US" altLang="en-US" sz="3300" dirty="0" smtClean="0">
                <a:latin typeface="Arial" panose="020B0604020202020204" pitchFamily="34" charset="0"/>
                <a:sym typeface="Symbol" panose="05050102010706020507" pitchFamily="18" charset="2"/>
              </a:rPr>
              <a:t>) = </a:t>
            </a:r>
            <a:r>
              <a:rPr lang="en-US" altLang="en-US" sz="3300" dirty="0" smtClean="0">
                <a:latin typeface="Times" panose="02020603050405020304" pitchFamily="18" charset="0"/>
              </a:rPr>
              <a:t>–</a:t>
            </a:r>
            <a:r>
              <a:rPr lang="en-US" altLang="en-US" sz="3300" dirty="0" smtClean="0"/>
              <a:t> </a:t>
            </a:r>
            <a:r>
              <a:rPr lang="en-US" altLang="en-US" sz="3300" dirty="0" smtClean="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a:t>
            </a:r>
            <a:r>
              <a:rPr lang="en-US" altLang="en-US" sz="3300" i="1"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 </a:t>
            </a:r>
            <a:r>
              <a:rPr lang="en-US" altLang="en-US" sz="3300" dirty="0" smtClean="0">
                <a:latin typeface="Arial" panose="020B0604020202020204" pitchFamily="34" charset="0"/>
                <a:sym typeface="Symbol" panose="05050102010706020507" pitchFamily="18" charset="2"/>
              </a:rPr>
              <a:t>=</a:t>
            </a:r>
            <a:r>
              <a:rPr lang="en-US" altLang="en-US" sz="3300" dirty="0" smtClean="0"/>
              <a:t> </a:t>
            </a:r>
            <a:r>
              <a:rPr lang="en-US" altLang="en-US" sz="3300" dirty="0" smtClean="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a:t>
            </a:r>
            <a:r>
              <a:rPr lang="en-US" altLang="en-US" sz="3300" i="1"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baseline="-25000" dirty="0" smtClean="0">
                <a:latin typeface="Arial" panose="020B0604020202020204" pitchFamily="34" charset="0"/>
                <a:sym typeface="Symbol" panose="05050102010706020507" pitchFamily="18" charset="2"/>
              </a:rPr>
              <a:t> </a:t>
            </a:r>
            <a:r>
              <a:rPr lang="en-US" altLang="en-US" sz="3300" dirty="0" smtClean="0">
                <a:latin typeface="Times New Roman" panose="02020603050405020304" pitchFamily="18" charset="0"/>
              </a:rPr>
              <a:t>1</a:t>
            </a:r>
            <a:r>
              <a:rPr lang="en-US" altLang="en-US" sz="3300" i="1" dirty="0" smtClean="0">
                <a:latin typeface="Times New Roman"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        </a:t>
            </a:r>
            <a:r>
              <a:rPr lang="en-US" altLang="en-US" sz="3300" i="1" dirty="0" smtClean="0">
                <a:latin typeface="Times New Roman" panose="02020603050405020304" pitchFamily="18" charset="0"/>
              </a:rPr>
              <a:t>X </a:t>
            </a:r>
            <a:r>
              <a:rPr lang="en-US" altLang="en-US" sz="3300" dirty="0" smtClean="0">
                <a:latin typeface="Times New Roman" panose="02020603050405020304" pitchFamily="18" charset="0"/>
              </a:rPr>
              <a:t>= {</a:t>
            </a:r>
            <a:r>
              <a:rPr lang="en-US" altLang="en-US" sz="3300" i="1" dirty="0" err="1" smtClean="0">
                <a:latin typeface="Times New Roman" panose="02020603050405020304" pitchFamily="18" charset="0"/>
              </a:rPr>
              <a:t>i</a:t>
            </a:r>
            <a:r>
              <a:rPr lang="en-US" altLang="en-US" sz="3300" i="1" dirty="0" smtClean="0">
                <a:latin typeface="Times New Roman" panose="02020603050405020304" pitchFamily="18" charset="0"/>
              </a:rPr>
              <a:t>, …, c</a:t>
            </a:r>
            <a:r>
              <a:rPr lang="en-US" altLang="en-US" sz="3300" dirty="0" smtClean="0">
                <a:latin typeface="Times New Roman" panose="02020603050405020304" pitchFamily="18" charset="0"/>
              </a:rPr>
              <a:t>}</a:t>
            </a:r>
            <a:endParaRPr lang="en-US" altLang="en-US" sz="3300" dirty="0" smtClean="0"/>
          </a:p>
          <a:p>
            <a:pPr eaLnBrk="1" hangingPunct="1">
              <a:lnSpc>
                <a:spcPct val="80000"/>
              </a:lnSpc>
              <a:spcBef>
                <a:spcPct val="0"/>
              </a:spcBef>
              <a:buFont typeface="Wingdings" panose="05000000000000000000" pitchFamily="2" charset="2"/>
              <a:buNone/>
            </a:pPr>
            <a:r>
              <a:rPr lang="en-US" altLang="en-US" sz="3300" dirty="0" smtClean="0">
                <a:latin typeface="Times New Roman" panose="02020603050405020304" pitchFamily="18" charset="0"/>
              </a:rPr>
              <a:t>		         </a:t>
            </a:r>
            <a:r>
              <a:rPr lang="en-US" altLang="en-US" sz="2400" i="1" dirty="0" err="1" smtClean="0">
                <a:latin typeface="Times New Roman" panose="02020603050405020304" pitchFamily="18" charset="0"/>
              </a:rPr>
              <a:t>i</a:t>
            </a:r>
            <a:r>
              <a:rPr lang="en-US" altLang="en-US" sz="2400" dirty="0" smtClean="0">
                <a:latin typeface="Times New Roman" panose="02020603050405020304" pitchFamily="18" charset="0"/>
              </a:rPr>
              <a:t>=1	                </a:t>
            </a:r>
            <a:r>
              <a:rPr lang="en-US" altLang="en-US" sz="2400" i="1" dirty="0" err="1" smtClean="0">
                <a:latin typeface="Times New Roman" panose="02020603050405020304" pitchFamily="18" charset="0"/>
              </a:rPr>
              <a:t>i</a:t>
            </a:r>
            <a:r>
              <a:rPr lang="en-US" altLang="en-US" sz="2400" dirty="0" smtClean="0">
                <a:latin typeface="Times New Roman" panose="02020603050405020304" pitchFamily="18" charset="0"/>
              </a:rPr>
              <a:t>=1</a:t>
            </a:r>
          </a:p>
          <a:p>
            <a:pPr eaLnBrk="1" hangingPunct="1">
              <a:lnSpc>
                <a:spcPct val="90000"/>
              </a:lnSpc>
              <a:spcBef>
                <a:spcPct val="0"/>
              </a:spcBef>
              <a:buFont typeface="Wingdings" panose="05000000000000000000" pitchFamily="2" charset="2"/>
              <a:buNone/>
            </a:pPr>
            <a:r>
              <a:rPr lang="en-US" altLang="en-US" sz="3300" dirty="0" smtClean="0">
                <a:latin typeface="Times New Roman" panose="02020603050405020304" pitchFamily="18" charset="0"/>
              </a:rPr>
              <a:t>	</a:t>
            </a:r>
          </a:p>
          <a:p>
            <a:pPr eaLnBrk="1" hangingPunct="1">
              <a:lnSpc>
                <a:spcPct val="90000"/>
              </a:lnSpc>
              <a:spcBef>
                <a:spcPct val="0"/>
              </a:spcBef>
              <a:buFont typeface="Wingdings" panose="05000000000000000000" pitchFamily="2" charset="2"/>
              <a:buNone/>
            </a:pPr>
            <a:r>
              <a:rPr lang="en-US" altLang="en-US" sz="3300" dirty="0">
                <a:latin typeface="Times New Roman" panose="02020603050405020304" pitchFamily="18" charset="0"/>
              </a:rPr>
              <a:t>	</a:t>
            </a:r>
            <a:r>
              <a:rPr lang="en-US" altLang="en-US" sz="3300" dirty="0" smtClean="0"/>
              <a:t>for classification in </a:t>
            </a:r>
            <a:r>
              <a:rPr lang="en-US" altLang="en-US" sz="3300" i="1" dirty="0" smtClean="0"/>
              <a:t>c </a:t>
            </a:r>
            <a:r>
              <a:rPr lang="en-US" altLang="en-US" sz="3300" dirty="0" smtClean="0"/>
              <a:t>classes</a:t>
            </a:r>
          </a:p>
          <a:p>
            <a:pPr eaLnBrk="1" hangingPunct="1">
              <a:lnSpc>
                <a:spcPct val="90000"/>
              </a:lnSpc>
              <a:spcBef>
                <a:spcPct val="50000"/>
              </a:spcBef>
              <a:buFont typeface="Wingdings" panose="05000000000000000000" pitchFamily="2" charset="2"/>
              <a:buNone/>
            </a:pPr>
            <a:r>
              <a:rPr lang="en-US" altLang="en-US" dirty="0" smtClean="0"/>
              <a:t>	</a:t>
            </a:r>
            <a:endParaRPr lang="en-US" altLang="en-US" sz="1600" dirty="0" smtClean="0">
              <a:latin typeface="Times New Roman" panose="02020603050405020304" pitchFamily="18" charset="0"/>
            </a:endParaRPr>
          </a:p>
        </p:txBody>
      </p:sp>
    </p:spTree>
    <p:extLst>
      <p:ext uri="{BB962C8B-B14F-4D97-AF65-F5344CB8AC3E}">
        <p14:creationId xmlns:p14="http://schemas.microsoft.com/office/powerpoint/2010/main" val="2643909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Entropy in binary classification</a:t>
            </a:r>
          </a:p>
        </p:txBody>
      </p:sp>
      <p:sp>
        <p:nvSpPr>
          <p:cNvPr id="342019" name="Rectangle 3"/>
          <p:cNvSpPr>
            <a:spLocks noGrp="1" noChangeArrowheads="1"/>
          </p:cNvSpPr>
          <p:nvPr>
            <p:ph idx="1"/>
          </p:nvPr>
        </p:nvSpPr>
        <p:spPr>
          <a:xfrm>
            <a:off x="457200" y="1828800"/>
            <a:ext cx="8382000" cy="453548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eaLnBrk="1" hangingPunct="1">
              <a:lnSpc>
                <a:spcPct val="90000"/>
              </a:lnSpc>
            </a:pPr>
            <a:r>
              <a:rPr lang="en-US" altLang="en-US" dirty="0" smtClean="0"/>
              <a:t>Entropy measures the </a:t>
            </a:r>
            <a:r>
              <a:rPr lang="en-US" altLang="en-US" i="1" dirty="0" smtClean="0"/>
              <a:t>impurity </a:t>
            </a:r>
            <a:r>
              <a:rPr lang="en-US" altLang="en-US" dirty="0" smtClean="0"/>
              <a:t>of</a:t>
            </a:r>
            <a:r>
              <a:rPr lang="en-US" altLang="en-US" i="1" dirty="0" smtClean="0"/>
              <a:t> </a:t>
            </a:r>
            <a:r>
              <a:rPr lang="en-US" altLang="en-US" dirty="0" smtClean="0"/>
              <a:t>a collection of examples. It depends from the distribution of the random variable </a:t>
            </a:r>
            <a:r>
              <a:rPr lang="en-US" altLang="en-US" i="1" dirty="0" smtClean="0"/>
              <a:t>p.</a:t>
            </a:r>
            <a:endParaRPr lang="en-US" altLang="en-US" dirty="0" smtClean="0"/>
          </a:p>
          <a:p>
            <a:pPr lvl="1" eaLnBrk="1" hangingPunct="1">
              <a:lnSpc>
                <a:spcPct val="90000"/>
              </a:lnSpc>
            </a:pPr>
            <a:r>
              <a:rPr lang="en-US" altLang="en-US" i="1" dirty="0" smtClean="0">
                <a:latin typeface="Times New Roman" panose="02020603050405020304" pitchFamily="18" charset="0"/>
              </a:rPr>
              <a:t>S</a:t>
            </a:r>
            <a:r>
              <a:rPr lang="en-US" altLang="en-US" dirty="0" smtClean="0"/>
              <a:t> is a collection of training examples</a:t>
            </a:r>
          </a:p>
          <a:p>
            <a:pPr lvl="1" eaLnBrk="1" hangingPunct="1">
              <a:lnSpc>
                <a:spcPct val="90000"/>
              </a:lnSpc>
            </a:pPr>
            <a:r>
              <a:rPr lang="en-US" altLang="en-US" i="1" dirty="0" smtClean="0">
                <a:latin typeface="Times New Roman" panose="02020603050405020304" pitchFamily="18" charset="0"/>
              </a:rPr>
              <a:t>p</a:t>
            </a:r>
            <a:r>
              <a:rPr lang="en-US" altLang="en-US" baseline="-25000" dirty="0" smtClean="0">
                <a:latin typeface="Arial" panose="020B0604020202020204" pitchFamily="34" charset="0"/>
              </a:rPr>
              <a:t>+</a:t>
            </a:r>
            <a:r>
              <a:rPr lang="en-US" altLang="en-US" dirty="0" smtClean="0"/>
              <a:t> the proportion of positive examples in </a:t>
            </a:r>
            <a:r>
              <a:rPr lang="en-US" altLang="en-US" i="1" dirty="0" smtClean="0">
                <a:latin typeface="Times New Roman" panose="02020603050405020304" pitchFamily="18" charset="0"/>
              </a:rPr>
              <a:t>S</a:t>
            </a:r>
            <a:endParaRPr lang="en-US" altLang="en-US" dirty="0" smtClean="0"/>
          </a:p>
          <a:p>
            <a:pPr lvl="1" eaLnBrk="1" hangingPunct="1">
              <a:lnSpc>
                <a:spcPct val="90000"/>
              </a:lnSpc>
            </a:pPr>
            <a:r>
              <a:rPr lang="en-US" altLang="en-US" i="1" dirty="0" smtClean="0">
                <a:latin typeface="Times New Roman" panose="02020603050405020304" pitchFamily="18" charset="0"/>
              </a:rPr>
              <a:t>p</a:t>
            </a:r>
            <a:r>
              <a:rPr lang="en-US" altLang="en-US" baseline="-25000" dirty="0" smtClean="0">
                <a:latin typeface="Times" panose="02020603050405020304" pitchFamily="18" charset="0"/>
              </a:rPr>
              <a:t>–</a:t>
            </a:r>
            <a:r>
              <a:rPr lang="en-US" altLang="en-US" dirty="0" smtClean="0"/>
              <a:t> the proportion of negative examples in </a:t>
            </a:r>
            <a:r>
              <a:rPr lang="en-US" altLang="en-US" i="1" dirty="0" smtClean="0">
                <a:latin typeface="Times New Roman" panose="02020603050405020304" pitchFamily="18" charset="0"/>
              </a:rPr>
              <a:t>S</a:t>
            </a:r>
            <a:endParaRPr lang="en-US" altLang="en-US" sz="1800" dirty="0" smtClean="0"/>
          </a:p>
          <a:p>
            <a:pPr eaLnBrk="1" hangingPunct="1">
              <a:lnSpc>
                <a:spcPct val="130000"/>
              </a:lnSpc>
              <a:spcBef>
                <a:spcPct val="0"/>
              </a:spcBef>
              <a:buFont typeface="Wingdings" panose="05000000000000000000" pitchFamily="2" charset="2"/>
              <a:buNone/>
            </a:pPr>
            <a:r>
              <a:rPr lang="en-US" altLang="en-US" sz="1800" dirty="0" smtClean="0"/>
              <a:t>	</a:t>
            </a:r>
            <a:r>
              <a:rPr lang="en-US" altLang="en-US" sz="2200" i="1" dirty="0" smtClean="0">
                <a:latin typeface="Times" panose="02020603050405020304" pitchFamily="18" charset="0"/>
              </a:rPr>
              <a:t>Entropy </a:t>
            </a:r>
            <a:r>
              <a:rPr lang="en-US" altLang="en-US" sz="2200" dirty="0" smtClean="0">
                <a:latin typeface="Times" panose="02020603050405020304" pitchFamily="18" charset="0"/>
              </a:rPr>
              <a:t>(</a:t>
            </a:r>
            <a:r>
              <a:rPr lang="en-US" altLang="en-US" sz="2200" i="1" dirty="0" smtClean="0">
                <a:latin typeface="Times" panose="02020603050405020304" pitchFamily="18" charset="0"/>
              </a:rPr>
              <a:t>S</a:t>
            </a:r>
            <a:r>
              <a:rPr lang="en-US" altLang="en-US" sz="2200" dirty="0" smtClean="0">
                <a:latin typeface="Times" panose="02020603050405020304" pitchFamily="18" charset="0"/>
              </a:rPr>
              <a:t>)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a:t>
            </a:r>
            <a:r>
              <a:rPr lang="en-US" altLang="en-US" sz="2200" dirty="0" smtClean="0">
                <a:latin typeface="Times" panose="02020603050405020304" pitchFamily="18" charset="0"/>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 </a:t>
            </a:r>
            <a:r>
              <a:rPr lang="en-US" altLang="en-US" sz="2200" dirty="0" smtClean="0">
                <a:latin typeface="Times" panose="02020603050405020304" pitchFamily="18" charset="0"/>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[0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0 = 0]</a:t>
            </a:r>
          </a:p>
          <a:p>
            <a:pPr eaLnBrk="1" hangingPunct="1">
              <a:lnSpc>
                <a:spcPct val="130000"/>
              </a:lnSpc>
              <a:spcBef>
                <a:spcPct val="0"/>
              </a:spcBef>
              <a:buFont typeface="Wingdings" panose="05000000000000000000" pitchFamily="2" charset="2"/>
              <a:buNone/>
            </a:pPr>
            <a:r>
              <a:rPr lang="en-US" altLang="en-US" sz="2200" i="1" dirty="0" smtClean="0">
                <a:latin typeface="Times" panose="02020603050405020304" pitchFamily="18" charset="0"/>
              </a:rPr>
              <a:t>	Entropy </a:t>
            </a:r>
            <a:r>
              <a:rPr lang="en-US" altLang="en-US" sz="2200" dirty="0" smtClean="0">
                <a:latin typeface="Times" panose="02020603050405020304" pitchFamily="18" charset="0"/>
              </a:rPr>
              <a:t>([14+, 0–])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14/14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(14/14)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 0</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(0) = 0</a:t>
            </a:r>
            <a:endParaRPr lang="en-US" altLang="en-US" sz="2200" i="1" dirty="0" smtClean="0">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2200" i="1" dirty="0" smtClean="0">
                <a:latin typeface="Times" panose="02020603050405020304" pitchFamily="18" charset="0"/>
              </a:rPr>
              <a:t>	Entropy </a:t>
            </a:r>
            <a:r>
              <a:rPr lang="en-US" altLang="en-US" sz="2200" dirty="0" smtClean="0">
                <a:latin typeface="Times" panose="02020603050405020304" pitchFamily="18" charset="0"/>
              </a:rPr>
              <a:t>([9+, 5–])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9/14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(9/14)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 5/14</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(5/14) = 0.94</a:t>
            </a:r>
          </a:p>
          <a:p>
            <a:pPr eaLnBrk="1" hangingPunct="1">
              <a:lnSpc>
                <a:spcPct val="130000"/>
              </a:lnSpc>
              <a:spcBef>
                <a:spcPct val="0"/>
              </a:spcBef>
              <a:buFont typeface="Wingdings" panose="05000000000000000000" pitchFamily="2" charset="2"/>
              <a:buNone/>
            </a:pPr>
            <a:r>
              <a:rPr lang="en-US" altLang="en-US" sz="2200" i="1" dirty="0" smtClean="0">
                <a:latin typeface="Times" panose="02020603050405020304" pitchFamily="18" charset="0"/>
              </a:rPr>
              <a:t>	Entropy </a:t>
            </a:r>
            <a:r>
              <a:rPr lang="en-US" altLang="en-US" sz="2200" dirty="0" smtClean="0">
                <a:latin typeface="Times" panose="02020603050405020304" pitchFamily="18" charset="0"/>
              </a:rPr>
              <a:t>([7+, 7–</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7/14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(7/14)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7/14</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(7/14) = </a:t>
            </a:r>
          </a:p>
          <a:p>
            <a:pPr eaLnBrk="1" hangingPunct="1">
              <a:lnSpc>
                <a:spcPct val="130000"/>
              </a:lnSpc>
              <a:spcBef>
                <a:spcPct val="0"/>
              </a:spcBef>
              <a:buFont typeface="Wingdings" panose="05000000000000000000" pitchFamily="2" charset="2"/>
              <a:buNone/>
            </a:pPr>
            <a:r>
              <a:rPr lang="en-US" altLang="en-US" sz="2200" dirty="0" smtClean="0">
                <a:latin typeface="Times" panose="02020603050405020304" pitchFamily="18" charset="0"/>
              </a:rPr>
              <a:t>				= 1/2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1/2 = 1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1/2 =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1]</a:t>
            </a:r>
          </a:p>
          <a:p>
            <a:pPr eaLnBrk="1" hangingPunct="1">
              <a:lnSpc>
                <a:spcPct val="90000"/>
              </a:lnSpc>
              <a:spcBef>
                <a:spcPts val="1000"/>
              </a:spcBef>
              <a:buFont typeface="Wingdings" panose="05000000000000000000" pitchFamily="2" charset="2"/>
              <a:buNone/>
            </a:pPr>
            <a:r>
              <a:rPr lang="en-US" altLang="en-US" sz="1800" dirty="0" smtClean="0">
                <a:latin typeface="Arial" panose="020B0604020202020204" pitchFamily="34" charset="0"/>
              </a:rPr>
              <a:t>	</a:t>
            </a:r>
            <a:r>
              <a:rPr lang="en-US" altLang="en-US" sz="2000" dirty="0" smtClean="0"/>
              <a:t>Note: the log of a number &lt; 1 is negative</a:t>
            </a:r>
            <a:r>
              <a:rPr lang="en-US" altLang="en-US" sz="2000" dirty="0" smtClean="0">
                <a:latin typeface="Arial" panose="020B0604020202020204" pitchFamily="34" charset="0"/>
              </a:rPr>
              <a:t>,  0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p</a:t>
            </a:r>
            <a:r>
              <a:rPr lang="en-US" altLang="en-US" sz="2000" dirty="0" smtClean="0">
                <a:latin typeface="Arial" panose="020B0604020202020204" pitchFamily="34" charset="0"/>
              </a:rPr>
              <a:t>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1, 0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entropy</a:t>
            </a:r>
            <a:r>
              <a:rPr lang="en-US" altLang="en-US" sz="2000" dirty="0" smtClean="0">
                <a:latin typeface="Arial" panose="020B0604020202020204" pitchFamily="34" charset="0"/>
              </a:rPr>
              <a:t>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1</a:t>
            </a:r>
          </a:p>
          <a:p>
            <a:pPr>
              <a:lnSpc>
                <a:spcPct val="90000"/>
              </a:lnSpc>
              <a:spcBef>
                <a:spcPts val="1000"/>
              </a:spcBef>
            </a:pPr>
            <a:r>
              <a:rPr lang="en-US" altLang="en-US" sz="2000" dirty="0">
                <a:latin typeface="Arial" panose="020B0604020202020204" pitchFamily="34" charset="0"/>
              </a:rPr>
              <a:t>https://www.easycalculation.com/log-base2-calculator.php</a:t>
            </a:r>
            <a:endParaRPr lang="en-US" altLang="en-US" sz="2000" dirty="0" smtClean="0">
              <a:latin typeface="Arial" panose="020B0604020202020204" pitchFamily="34" charset="0"/>
            </a:endParaRPr>
          </a:p>
        </p:txBody>
      </p:sp>
    </p:spTree>
    <p:extLst>
      <p:ext uri="{BB962C8B-B14F-4D97-AF65-F5344CB8AC3E}">
        <p14:creationId xmlns:p14="http://schemas.microsoft.com/office/powerpoint/2010/main" val="21135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a:xfrm>
            <a:off x="0" y="570101"/>
            <a:ext cx="8956675" cy="7699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Information gain as entropy reduction</a:t>
            </a:r>
          </a:p>
        </p:txBody>
      </p:sp>
      <p:sp>
        <p:nvSpPr>
          <p:cNvPr id="314371" name="Rectangle 3"/>
          <p:cNvSpPr>
            <a:spLocks noGrp="1" noChangeArrowheads="1"/>
          </p:cNvSpPr>
          <p:nvPr>
            <p:ph idx="1"/>
          </p:nvPr>
        </p:nvSpPr>
        <p:spPr>
          <a:xfrm>
            <a:off x="395288" y="1738313"/>
            <a:ext cx="8208962" cy="435451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85000" lnSpcReduction="10000"/>
          </a:bodyPr>
          <a:lstStyle/>
          <a:p>
            <a:pPr eaLnBrk="1" hangingPunct="1"/>
            <a:r>
              <a:rPr lang="en-US" altLang="en-US" i="1" dirty="0" smtClean="0"/>
              <a:t>Information gain</a:t>
            </a:r>
            <a:r>
              <a:rPr lang="en-US" altLang="en-US" dirty="0" smtClean="0"/>
              <a:t> is the </a:t>
            </a:r>
            <a:r>
              <a:rPr lang="en-US" altLang="en-US" i="1" dirty="0" smtClean="0"/>
              <a:t>expected</a:t>
            </a:r>
            <a:r>
              <a:rPr lang="en-US" altLang="en-US" dirty="0" smtClean="0"/>
              <a:t> reduction in entropy caused by partitioning the examples on an attribute.</a:t>
            </a:r>
          </a:p>
          <a:p>
            <a:pPr eaLnBrk="1" hangingPunct="1"/>
            <a:r>
              <a:rPr lang="en-US" altLang="en-US" dirty="0" smtClean="0"/>
              <a:t>The higher the information gain the more effective the attribute in classifying training data.	</a:t>
            </a:r>
          </a:p>
          <a:p>
            <a:pPr eaLnBrk="1" hangingPunct="1">
              <a:spcAft>
                <a:spcPct val="40000"/>
              </a:spcAft>
            </a:pPr>
            <a:r>
              <a:rPr lang="en-US" altLang="en-US" dirty="0" smtClean="0"/>
              <a:t>Expected reduction in entropy knowing </a:t>
            </a:r>
            <a:r>
              <a:rPr lang="en-US" altLang="en-US" i="1" dirty="0" smtClean="0"/>
              <a:t>A   </a:t>
            </a:r>
            <a:r>
              <a:rPr lang="en-US" altLang="en-US" dirty="0" smtClean="0"/>
              <a:t>   	</a:t>
            </a:r>
          </a:p>
          <a:p>
            <a:pPr eaLnBrk="1" hangingPunct="1">
              <a:spcBef>
                <a:spcPct val="0"/>
              </a:spcBef>
              <a:buFont typeface="Wingdings" panose="05000000000000000000" pitchFamily="2" charset="2"/>
              <a:buNone/>
            </a:pPr>
            <a:r>
              <a:rPr lang="en-US" altLang="en-US" i="1" dirty="0" smtClean="0">
                <a:latin typeface="Times New Roman" panose="02020603050405020304" pitchFamily="18" charset="0"/>
              </a:rPr>
              <a:t>	Gain</a:t>
            </a:r>
            <a:r>
              <a:rPr lang="en-US" altLang="en-US" dirty="0" smtClean="0">
                <a:latin typeface="Times New Roman" panose="02020603050405020304" pitchFamily="18" charset="0"/>
              </a:rPr>
              <a:t>(</a:t>
            </a:r>
            <a:r>
              <a:rPr lang="en-US" altLang="en-US" i="1" dirty="0" smtClean="0">
                <a:latin typeface="Times New Roman" panose="02020603050405020304" pitchFamily="18" charset="0"/>
              </a:rPr>
              <a:t>S</a:t>
            </a:r>
            <a:r>
              <a:rPr lang="en-US" altLang="en-US" dirty="0" smtClean="0">
                <a:latin typeface="Times New Roman" panose="02020603050405020304" pitchFamily="18" charset="0"/>
              </a:rPr>
              <a:t>, </a:t>
            </a:r>
            <a:r>
              <a:rPr lang="en-US" altLang="en-US" i="1" dirty="0" smtClean="0">
                <a:latin typeface="Times New Roman" panose="02020603050405020304" pitchFamily="18" charset="0"/>
              </a:rPr>
              <a:t>A</a:t>
            </a:r>
            <a:r>
              <a:rPr lang="en-US" altLang="en-US" dirty="0" smtClean="0">
                <a:latin typeface="Times New Roman" panose="02020603050405020304" pitchFamily="18" charset="0"/>
              </a:rPr>
              <a:t>) = </a:t>
            </a:r>
            <a:r>
              <a:rPr lang="en-US" altLang="en-US" i="1" dirty="0" smtClean="0">
                <a:latin typeface="Times New Roman" panose="02020603050405020304" pitchFamily="18" charset="0"/>
              </a:rPr>
              <a:t>Entropy</a:t>
            </a:r>
            <a:r>
              <a:rPr lang="en-US" altLang="en-US" dirty="0" smtClean="0">
                <a:latin typeface="Times New Roman" panose="02020603050405020304" pitchFamily="18" charset="0"/>
              </a:rPr>
              <a:t>(</a:t>
            </a:r>
            <a:r>
              <a:rPr lang="en-US" altLang="en-US" i="1" dirty="0" smtClean="0">
                <a:latin typeface="Times New Roman" panose="02020603050405020304" pitchFamily="18" charset="0"/>
              </a:rPr>
              <a:t>S</a:t>
            </a:r>
            <a:r>
              <a:rPr lang="en-US" altLang="en-US" dirty="0" smtClean="0">
                <a:latin typeface="Times New Roman" panose="02020603050405020304" pitchFamily="18" charset="0"/>
              </a:rPr>
              <a:t>)</a:t>
            </a:r>
            <a:r>
              <a:rPr lang="en-US" altLang="en-US" dirty="0"/>
              <a:t> </a:t>
            </a:r>
            <a:r>
              <a:rPr lang="en-US" altLang="en-US" sz="2800" dirty="0" smtClean="0">
                <a:latin typeface="Arial" panose="020B0604020202020204" pitchFamily="34" charset="0"/>
                <a:sym typeface="Symbol" panose="05050102010706020507" pitchFamily="18" charset="2"/>
              </a:rPr>
              <a:t>−  </a:t>
            </a:r>
            <a:r>
              <a:rPr lang="en-US" altLang="en-US" sz="4000" dirty="0" smtClean="0">
                <a:latin typeface="Arial" panose="020B0604020202020204" pitchFamily="34" charset="0"/>
                <a:sym typeface="Symbol" panose="05050102010706020507" pitchFamily="18" charset="2"/>
              </a:rPr>
              <a:t></a:t>
            </a:r>
            <a:r>
              <a:rPr lang="en-US" altLang="en-US" sz="2800" dirty="0" smtClean="0">
                <a:latin typeface="Arial" panose="020B0604020202020204" pitchFamily="34" charset="0"/>
                <a:sym typeface="Symbol" panose="05050102010706020507" pitchFamily="18" charset="2"/>
              </a:rPr>
              <a:t>          </a:t>
            </a:r>
            <a:r>
              <a:rPr lang="en-US" altLang="en-US" i="1" dirty="0" smtClean="0">
                <a:latin typeface="Times New Roman" panose="02020603050405020304" pitchFamily="18" charset="0"/>
                <a:sym typeface="Symbol" panose="05050102010706020507" pitchFamily="18" charset="2"/>
              </a:rPr>
              <a:t>     Entr</a:t>
            </a:r>
            <a:r>
              <a:rPr lang="en-US" altLang="en-US" i="1" dirty="0" smtClean="0">
                <a:latin typeface="Times New Roman" panose="02020603050405020304" pitchFamily="18" charset="0"/>
              </a:rPr>
              <a:t>opy</a:t>
            </a:r>
            <a:r>
              <a:rPr lang="en-US" altLang="en-US" dirty="0" smtClean="0">
                <a:latin typeface="Times New Roman" panose="02020603050405020304" pitchFamily="18" charset="0"/>
              </a:rPr>
              <a:t>(</a:t>
            </a:r>
            <a:r>
              <a:rPr lang="en-US" altLang="en-US" i="1" dirty="0" err="1" smtClean="0">
                <a:latin typeface="Times New Roman" panose="02020603050405020304" pitchFamily="18" charset="0"/>
              </a:rPr>
              <a:t>S</a:t>
            </a:r>
            <a:r>
              <a:rPr lang="en-US" altLang="en-US" i="1" baseline="-25000" dirty="0" err="1" smtClean="0">
                <a:latin typeface="Times New Roman" panose="02020603050405020304" pitchFamily="18" charset="0"/>
              </a:rPr>
              <a:t>v</a:t>
            </a:r>
            <a:r>
              <a:rPr lang="en-US" altLang="en-US" dirty="0" smtClean="0">
                <a:latin typeface="Times New Roman" panose="02020603050405020304" pitchFamily="18" charset="0"/>
              </a:rPr>
              <a:t>)</a:t>
            </a:r>
            <a:r>
              <a:rPr lang="en-US" altLang="en-US" dirty="0" smtClean="0"/>
              <a:t> </a:t>
            </a:r>
            <a:endParaRPr lang="en-US" altLang="en-US" sz="2800" dirty="0" smtClean="0">
              <a:latin typeface="Arial" panose="020B0604020202020204" pitchFamily="34" charset="0"/>
              <a:sym typeface="Symbol" panose="05050102010706020507" pitchFamily="18" charset="2"/>
            </a:endParaRPr>
          </a:p>
          <a:p>
            <a:pPr eaLnBrk="1" hangingPunct="1">
              <a:lnSpc>
                <a:spcPct val="80000"/>
              </a:lnSpc>
              <a:spcBef>
                <a:spcPct val="0"/>
              </a:spcBef>
              <a:buFont typeface="Wingdings" panose="05000000000000000000" pitchFamily="2" charset="2"/>
              <a:buNone/>
            </a:pPr>
            <a:r>
              <a:rPr lang="en-US" altLang="en-US" sz="2800" dirty="0" smtClean="0">
                <a:latin typeface="Arial" panose="020B0604020202020204" pitchFamily="34" charset="0"/>
                <a:sym typeface="Symbol" panose="05050102010706020507" pitchFamily="18" charset="2"/>
              </a:rPr>
              <a:t>				             </a:t>
            </a:r>
            <a:r>
              <a:rPr lang="en-US" altLang="en-US" sz="1800" i="1" dirty="0" smtClean="0">
                <a:latin typeface="Times New Roman" panose="02020603050405020304" pitchFamily="18" charset="0"/>
              </a:rPr>
              <a:t>v </a:t>
            </a:r>
            <a:r>
              <a:rPr lang="en-US" altLang="en-US" sz="1800" i="1" dirty="0" smtClean="0">
                <a:latin typeface="Times New Roman" panose="02020603050405020304" pitchFamily="18" charset="0"/>
                <a:sym typeface="Symbol" panose="05050102010706020507" pitchFamily="18" charset="2"/>
              </a:rPr>
              <a:t> </a:t>
            </a:r>
            <a:r>
              <a:rPr lang="en-US" altLang="en-US" sz="1800" i="1" dirty="0" smtClean="0">
                <a:latin typeface="Times New Roman" panose="02020603050405020304" pitchFamily="18" charset="0"/>
              </a:rPr>
              <a:t>Values</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A</a:t>
            </a:r>
            <a:r>
              <a:rPr lang="en-US" altLang="en-US" sz="1800" dirty="0" smtClean="0">
                <a:latin typeface="Times New Roman" panose="02020603050405020304" pitchFamily="18" charset="0"/>
              </a:rPr>
              <a:t>)</a:t>
            </a:r>
            <a:r>
              <a:rPr lang="en-US" altLang="en-US" sz="2800" dirty="0" smtClean="0">
                <a:latin typeface="Times New Roman" panose="02020603050405020304" pitchFamily="18" charset="0"/>
              </a:rPr>
              <a:t>  	</a:t>
            </a:r>
            <a:endParaRPr lang="en-US" altLang="en-US" dirty="0" smtClean="0">
              <a:latin typeface="Times New Roman" panose="02020603050405020304" pitchFamily="18" charset="0"/>
            </a:endParaRPr>
          </a:p>
          <a:p>
            <a:pPr eaLnBrk="1" hangingPunct="1">
              <a:spcBef>
                <a:spcPct val="0"/>
              </a:spcBef>
              <a:buFont typeface="Wingdings" panose="05000000000000000000" pitchFamily="2" charset="2"/>
              <a:buNone/>
            </a:pPr>
            <a:r>
              <a:rPr lang="en-US" altLang="en-US" sz="1800" i="1" dirty="0" smtClean="0">
                <a:latin typeface="Times New Roman" panose="02020603050405020304" pitchFamily="18" charset="0"/>
              </a:rPr>
              <a:t>	</a:t>
            </a:r>
          </a:p>
          <a:p>
            <a:pPr eaLnBrk="1" hangingPunct="1">
              <a:spcBef>
                <a:spcPct val="0"/>
              </a:spcBef>
              <a:buFont typeface="Wingdings" panose="05000000000000000000" pitchFamily="2" charset="2"/>
              <a:buNone/>
            </a:pPr>
            <a:r>
              <a:rPr lang="en-US" altLang="en-US" sz="1800" i="1" dirty="0">
                <a:latin typeface="Times New Roman" panose="02020603050405020304" pitchFamily="18" charset="0"/>
              </a:rPr>
              <a:t>	</a:t>
            </a:r>
            <a:r>
              <a:rPr lang="en-US" altLang="en-US" sz="2100" i="1" dirty="0" smtClean="0">
                <a:latin typeface="Times New Roman" panose="02020603050405020304" pitchFamily="18" charset="0"/>
              </a:rPr>
              <a:t>Values</a:t>
            </a:r>
            <a:r>
              <a:rPr lang="en-US" altLang="en-US" sz="2100" dirty="0" smtClean="0">
                <a:latin typeface="Times New Roman" panose="02020603050405020304" pitchFamily="18" charset="0"/>
              </a:rPr>
              <a:t>(</a:t>
            </a:r>
            <a:r>
              <a:rPr lang="en-US" altLang="en-US" sz="2100" i="1" dirty="0" smtClean="0">
                <a:latin typeface="Times New Roman" panose="02020603050405020304" pitchFamily="18" charset="0"/>
              </a:rPr>
              <a:t>A</a:t>
            </a:r>
            <a:r>
              <a:rPr lang="en-US" altLang="en-US" sz="2100" dirty="0" smtClean="0">
                <a:latin typeface="Times New Roman" panose="02020603050405020304" pitchFamily="18" charset="0"/>
              </a:rPr>
              <a:t>) </a:t>
            </a:r>
            <a:r>
              <a:rPr lang="en-US" altLang="en-US" sz="2100" dirty="0" smtClean="0"/>
              <a:t>possible values for </a:t>
            </a:r>
            <a:r>
              <a:rPr lang="en-US" altLang="en-US" sz="2100" i="1" dirty="0" smtClean="0">
                <a:latin typeface="Times New Roman" panose="02020603050405020304" pitchFamily="18" charset="0"/>
              </a:rPr>
              <a:t>A</a:t>
            </a:r>
          </a:p>
          <a:p>
            <a:pPr eaLnBrk="1" hangingPunct="1">
              <a:spcBef>
                <a:spcPct val="0"/>
              </a:spcBef>
              <a:buFont typeface="Wingdings" panose="05000000000000000000" pitchFamily="2" charset="2"/>
              <a:buNone/>
            </a:pPr>
            <a:r>
              <a:rPr lang="en-US" altLang="en-US" sz="2100" i="1" dirty="0" smtClean="0">
                <a:latin typeface="Times New Roman" panose="02020603050405020304" pitchFamily="18" charset="0"/>
              </a:rPr>
              <a:t>	</a:t>
            </a:r>
            <a:r>
              <a:rPr lang="en-US" altLang="en-US" sz="2100" i="1" dirty="0" err="1" smtClean="0">
                <a:latin typeface="Times New Roman" panose="02020603050405020304" pitchFamily="18" charset="0"/>
              </a:rPr>
              <a:t>S</a:t>
            </a:r>
            <a:r>
              <a:rPr lang="en-US" altLang="en-US" sz="2100" i="1" baseline="-25000" dirty="0" err="1" smtClean="0">
                <a:latin typeface="Times New Roman" panose="02020603050405020304" pitchFamily="18" charset="0"/>
              </a:rPr>
              <a:t>v</a:t>
            </a:r>
            <a:r>
              <a:rPr lang="en-US" altLang="en-US" sz="2100" i="1" dirty="0" smtClean="0">
                <a:latin typeface="Times New Roman" panose="02020603050405020304" pitchFamily="18" charset="0"/>
              </a:rPr>
              <a:t> </a:t>
            </a:r>
            <a:r>
              <a:rPr lang="en-US" altLang="en-US" sz="2100" dirty="0" smtClean="0"/>
              <a:t>subset of</a:t>
            </a:r>
            <a:r>
              <a:rPr lang="en-US" altLang="en-US" sz="2100" i="1" dirty="0" smtClean="0"/>
              <a:t> </a:t>
            </a:r>
            <a:r>
              <a:rPr lang="en-US" altLang="en-US" sz="2100" i="1" dirty="0" smtClean="0">
                <a:latin typeface="Times New Roman" panose="02020603050405020304" pitchFamily="18" charset="0"/>
              </a:rPr>
              <a:t>S </a:t>
            </a:r>
            <a:r>
              <a:rPr lang="en-US" altLang="en-US" sz="2100" dirty="0" smtClean="0"/>
              <a:t>for which</a:t>
            </a:r>
            <a:r>
              <a:rPr lang="en-US" altLang="en-US" sz="2100" i="1" dirty="0" smtClean="0"/>
              <a:t> </a:t>
            </a:r>
            <a:r>
              <a:rPr lang="en-US" altLang="en-US" sz="2100" i="1" dirty="0" smtClean="0">
                <a:latin typeface="Times New Roman" panose="02020603050405020304" pitchFamily="18" charset="0"/>
              </a:rPr>
              <a:t>A </a:t>
            </a:r>
            <a:r>
              <a:rPr lang="en-US" altLang="en-US" sz="2100" dirty="0" smtClean="0"/>
              <a:t>has value</a:t>
            </a:r>
            <a:r>
              <a:rPr lang="en-US" altLang="en-US" sz="2100" i="1" dirty="0" smtClean="0"/>
              <a:t> </a:t>
            </a:r>
            <a:r>
              <a:rPr lang="en-US" altLang="en-US" sz="2100" i="1" dirty="0" smtClean="0">
                <a:latin typeface="Times New Roman" panose="02020603050405020304" pitchFamily="18" charset="0"/>
              </a:rPr>
              <a:t>v</a:t>
            </a:r>
          </a:p>
        </p:txBody>
      </p:sp>
      <p:grpSp>
        <p:nvGrpSpPr>
          <p:cNvPr id="52229" name="Group 8"/>
          <p:cNvGrpSpPr>
            <a:grpSpLocks/>
          </p:cNvGrpSpPr>
          <p:nvPr/>
        </p:nvGrpSpPr>
        <p:grpSpPr bwMode="auto">
          <a:xfrm>
            <a:off x="5405438" y="3943350"/>
            <a:ext cx="598488" cy="1068388"/>
            <a:chOff x="3501" y="2436"/>
            <a:chExt cx="377" cy="673"/>
          </a:xfrm>
        </p:grpSpPr>
        <p:sp>
          <p:nvSpPr>
            <p:cNvPr id="314373" name="Text Box 5"/>
            <p:cNvSpPr txBox="1">
              <a:spLocks noChangeArrowheads="1"/>
            </p:cNvSpPr>
            <p:nvPr/>
          </p:nvSpPr>
          <p:spPr bwMode="auto">
            <a:xfrm>
              <a:off x="3501" y="2436"/>
              <a:ext cx="37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defRPr/>
              </a:pPr>
              <a:r>
                <a:rPr lang="en-US" b="0" dirty="0">
                  <a:latin typeface="Times New Roman" charset="0"/>
                  <a:ea typeface="ＭＳ Ｐゴシック" charset="0"/>
                </a:rPr>
                <a:t>|</a:t>
              </a:r>
              <a:r>
                <a:rPr lang="en-US" b="0" i="1" dirty="0" err="1">
                  <a:latin typeface="Times New Roman" charset="0"/>
                  <a:ea typeface="ＭＳ Ｐゴシック" charset="0"/>
                </a:rPr>
                <a:t>Sv</a:t>
              </a:r>
              <a:r>
                <a:rPr lang="en-US" b="0" dirty="0">
                  <a:latin typeface="Times New Roman" charset="0"/>
                  <a:ea typeface="ＭＳ Ｐゴシック" charset="0"/>
                </a:rPr>
                <a:t>|</a:t>
              </a:r>
              <a:endParaRPr lang="en-US" dirty="0">
                <a:latin typeface="Times New Roman" charset="0"/>
                <a:ea typeface="ＭＳ Ｐゴシック" charset="0"/>
              </a:endParaRPr>
            </a:p>
          </p:txBody>
        </p:sp>
        <p:sp>
          <p:nvSpPr>
            <p:cNvPr id="314374" name="Text Box 6"/>
            <p:cNvSpPr txBox="1">
              <a:spLocks noChangeArrowheads="1"/>
            </p:cNvSpPr>
            <p:nvPr/>
          </p:nvSpPr>
          <p:spPr bwMode="auto">
            <a:xfrm>
              <a:off x="3523" y="2818"/>
              <a:ext cx="29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defRPr/>
              </a:pPr>
              <a:r>
                <a:rPr lang="en-US" b="0" dirty="0">
                  <a:latin typeface="Times New Roman" charset="0"/>
                  <a:ea typeface="ＭＳ Ｐゴシック" charset="0"/>
                </a:rPr>
                <a:t>|</a:t>
              </a:r>
              <a:r>
                <a:rPr lang="en-US" b="0" i="1" dirty="0">
                  <a:latin typeface="Times New Roman" charset="0"/>
                  <a:ea typeface="ＭＳ Ｐゴシック" charset="0"/>
                </a:rPr>
                <a:t>S</a:t>
              </a:r>
              <a:r>
                <a:rPr lang="en-US" b="0" dirty="0">
                  <a:latin typeface="Times New Roman" charset="0"/>
                  <a:ea typeface="ＭＳ Ｐゴシック" charset="0"/>
                </a:rPr>
                <a:t>|</a:t>
              </a:r>
              <a:endParaRPr lang="en-US" dirty="0">
                <a:latin typeface="Times New Roman" charset="0"/>
                <a:ea typeface="ＭＳ Ｐゴシック" charset="0"/>
              </a:endParaRPr>
            </a:p>
          </p:txBody>
        </p:sp>
        <p:sp>
          <p:nvSpPr>
            <p:cNvPr id="314375" name="Line 7"/>
            <p:cNvSpPr>
              <a:spLocks noChangeShapeType="1"/>
            </p:cNvSpPr>
            <p:nvPr/>
          </p:nvSpPr>
          <p:spPr bwMode="auto">
            <a:xfrm>
              <a:off x="3501" y="2727"/>
              <a:ext cx="336"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grpSp>
    </p:spTree>
    <p:extLst>
      <p:ext uri="{BB962C8B-B14F-4D97-AF65-F5344CB8AC3E}">
        <p14:creationId xmlns:p14="http://schemas.microsoft.com/office/powerpoint/2010/main" val="3037741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317500" y="398463"/>
            <a:ext cx="8637588" cy="8302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Example</a:t>
            </a:r>
          </a:p>
        </p:txBody>
      </p:sp>
      <p:pic>
        <p:nvPicPr>
          <p:cNvPr id="316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0" y="1447800"/>
            <a:ext cx="6921500" cy="4914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16421" name="Rectangle 5"/>
          <p:cNvSpPr>
            <a:spLocks noChangeArrowheads="1"/>
          </p:cNvSpPr>
          <p:nvPr/>
        </p:nvSpPr>
        <p:spPr bwMode="auto">
          <a:xfrm>
            <a:off x="1066800" y="1524000"/>
            <a:ext cx="6934200" cy="47244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3771359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152401" y="381000"/>
            <a:ext cx="6120680" cy="850106"/>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Example: Information gain</a:t>
            </a:r>
          </a:p>
        </p:txBody>
      </p:sp>
      <p:sp>
        <p:nvSpPr>
          <p:cNvPr id="315395" name="Rectangle 3"/>
          <p:cNvSpPr>
            <a:spLocks noGrp="1" noChangeArrowheads="1"/>
          </p:cNvSpPr>
          <p:nvPr>
            <p:ph idx="1"/>
          </p:nvPr>
        </p:nvSpPr>
        <p:spPr>
          <a:xfrm>
            <a:off x="34636" y="1447800"/>
            <a:ext cx="9220199" cy="51054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85000" lnSpcReduction="10000"/>
          </a:bodyPr>
          <a:lstStyle/>
          <a:p>
            <a:pPr eaLnBrk="1" hangingPunct="1"/>
            <a:r>
              <a:rPr lang="en-US" altLang="en-US" dirty="0" smtClean="0"/>
              <a:t>Let</a:t>
            </a:r>
          </a:p>
          <a:p>
            <a:pPr lvl="1" eaLnBrk="1" hangingPunct="1"/>
            <a:r>
              <a:rPr lang="en-US" altLang="en-US" sz="2400" i="1" dirty="0" smtClean="0">
                <a:latin typeface="Times New Roman" panose="02020603050405020304" pitchFamily="18" charset="0"/>
              </a:rPr>
              <a:t>Values</a:t>
            </a:r>
            <a:r>
              <a:rPr lang="en-US" altLang="en-US" sz="2400" dirty="0" smtClean="0">
                <a:latin typeface="Times New Roman" panose="02020603050405020304" pitchFamily="18" charset="0"/>
              </a:rPr>
              <a:t>(</a:t>
            </a:r>
            <a:r>
              <a:rPr lang="en-US" altLang="en-US" sz="2400" i="1" dirty="0" smtClean="0">
                <a:latin typeface="Times New Roman" panose="02020603050405020304" pitchFamily="18" charset="0"/>
              </a:rPr>
              <a:t>Wind</a:t>
            </a:r>
            <a:r>
              <a:rPr lang="en-US" altLang="en-US" sz="2400" dirty="0" smtClean="0">
                <a:latin typeface="Times New Roman" panose="02020603050405020304" pitchFamily="18" charset="0"/>
              </a:rPr>
              <a:t>) = {</a:t>
            </a:r>
            <a:r>
              <a:rPr lang="en-US" altLang="en-US" sz="2400" i="1" dirty="0" smtClean="0">
                <a:latin typeface="Times New Roman" panose="02020603050405020304" pitchFamily="18" charset="0"/>
              </a:rPr>
              <a:t>Weak</a:t>
            </a:r>
            <a:r>
              <a:rPr lang="en-US" altLang="en-US" sz="2400" dirty="0" smtClean="0">
                <a:latin typeface="Times New Roman" panose="02020603050405020304" pitchFamily="18" charset="0"/>
              </a:rPr>
              <a:t>, </a:t>
            </a:r>
            <a:r>
              <a:rPr lang="en-US" altLang="en-US" sz="2400" i="1" dirty="0" smtClean="0">
                <a:latin typeface="Times New Roman" panose="02020603050405020304" pitchFamily="18" charset="0"/>
              </a:rPr>
              <a:t>Strong</a:t>
            </a:r>
            <a:r>
              <a:rPr lang="en-US" altLang="en-US" sz="2400" dirty="0" smtClean="0">
                <a:latin typeface="Times New Roman" panose="02020603050405020304" pitchFamily="18" charset="0"/>
              </a:rPr>
              <a:t>}</a:t>
            </a:r>
          </a:p>
          <a:p>
            <a:pPr lvl="1" eaLnBrk="1" hangingPunct="1"/>
            <a:r>
              <a:rPr lang="en-US" altLang="en-US" sz="2400" i="1" dirty="0" smtClean="0">
                <a:latin typeface="Times New Roman" panose="02020603050405020304" pitchFamily="18" charset="0"/>
              </a:rPr>
              <a:t>S</a:t>
            </a:r>
            <a:r>
              <a:rPr lang="en-US" altLang="en-US" sz="2400" dirty="0" smtClean="0">
                <a:latin typeface="Times New Roman" panose="02020603050405020304" pitchFamily="18" charset="0"/>
              </a:rPr>
              <a:t> = [9+, 5</a:t>
            </a:r>
            <a:r>
              <a:rPr lang="en-US" altLang="en-US" sz="2400" dirty="0" smtClean="0">
                <a:latin typeface="Arial" panose="020B0604020202020204" pitchFamily="34" charset="0"/>
                <a:sym typeface="Symbol" panose="05050102010706020507" pitchFamily="18" charset="2"/>
              </a:rPr>
              <a:t>−</a:t>
            </a:r>
            <a:r>
              <a:rPr lang="en-US" altLang="en-US" sz="2400" dirty="0" smtClean="0">
                <a:latin typeface="Times New Roman" panose="02020603050405020304" pitchFamily="18" charset="0"/>
              </a:rPr>
              <a:t>]</a:t>
            </a:r>
          </a:p>
          <a:p>
            <a:pPr lvl="1" eaLnBrk="1" hangingPunct="1"/>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Weak</a:t>
            </a:r>
            <a:r>
              <a:rPr lang="en-US" altLang="en-US" sz="2400" dirty="0" smtClean="0">
                <a:latin typeface="Times New Roman" panose="02020603050405020304" pitchFamily="18" charset="0"/>
              </a:rPr>
              <a:t> = [6+, 2</a:t>
            </a:r>
            <a:r>
              <a:rPr lang="en-US" altLang="en-US" sz="2400" dirty="0" smtClean="0">
                <a:latin typeface="Arial" panose="020B0604020202020204" pitchFamily="34" charset="0"/>
                <a:sym typeface="Symbol" panose="05050102010706020507" pitchFamily="18" charset="2"/>
              </a:rPr>
              <a:t>−</a:t>
            </a:r>
            <a:r>
              <a:rPr lang="en-US" altLang="en-US" sz="2400" dirty="0" smtClean="0">
                <a:latin typeface="Times New Roman" panose="02020603050405020304" pitchFamily="18" charset="0"/>
              </a:rPr>
              <a:t>]</a:t>
            </a:r>
          </a:p>
          <a:p>
            <a:pPr lvl="1" eaLnBrk="1" hangingPunct="1"/>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Strong</a:t>
            </a:r>
            <a:r>
              <a:rPr lang="en-US" altLang="en-US" sz="2400" dirty="0" smtClean="0">
                <a:latin typeface="Times New Roman" panose="02020603050405020304" pitchFamily="18" charset="0"/>
              </a:rPr>
              <a:t> = [3+, 3</a:t>
            </a:r>
            <a:r>
              <a:rPr lang="en-US" altLang="en-US" sz="2400" dirty="0" smtClean="0">
                <a:latin typeface="Arial" panose="020B0604020202020204" pitchFamily="34" charset="0"/>
                <a:sym typeface="Symbol" panose="05050102010706020507" pitchFamily="18" charset="2"/>
              </a:rPr>
              <a:t>−</a:t>
            </a:r>
            <a:r>
              <a:rPr lang="en-US" altLang="en-US" sz="2400" dirty="0" smtClean="0">
                <a:latin typeface="Times New Roman" panose="02020603050405020304" pitchFamily="18" charset="0"/>
              </a:rPr>
              <a:t>]</a:t>
            </a:r>
          </a:p>
          <a:p>
            <a:pPr eaLnBrk="1" hangingPunct="1">
              <a:spcBef>
                <a:spcPct val="50000"/>
              </a:spcBef>
            </a:pPr>
            <a:r>
              <a:rPr lang="en-US" altLang="en-US" dirty="0" smtClean="0">
                <a:latin typeface="Arial" panose="020B0604020202020204" pitchFamily="34" charset="0"/>
              </a:rPr>
              <a:t>Information gain due to knowing</a:t>
            </a:r>
            <a:r>
              <a:rPr lang="en-US" altLang="en-US" dirty="0" smtClean="0">
                <a:latin typeface="Times New Roman" panose="02020603050405020304" pitchFamily="18" charset="0"/>
              </a:rPr>
              <a:t> </a:t>
            </a:r>
            <a:r>
              <a:rPr lang="en-US" altLang="en-US" i="1" dirty="0" smtClean="0">
                <a:latin typeface="Times New Roman" panose="02020603050405020304" pitchFamily="18" charset="0"/>
              </a:rPr>
              <a:t>Wind</a:t>
            </a:r>
            <a:r>
              <a:rPr lang="en-US" altLang="en-US" dirty="0" smtClean="0">
                <a:latin typeface="Times New Roman" panose="02020603050405020304" pitchFamily="18" charset="0"/>
              </a:rPr>
              <a:t>:</a:t>
            </a:r>
          </a:p>
          <a:p>
            <a:pPr marL="0" indent="0" eaLnBrk="1" hangingPunct="1">
              <a:spcBef>
                <a:spcPct val="50000"/>
              </a:spcBef>
              <a:buNone/>
            </a:pPr>
            <a:r>
              <a:rPr lang="en-US" altLang="en-US" sz="2400" i="1" dirty="0" smtClean="0">
                <a:latin typeface="Times New Roman" panose="02020603050405020304" pitchFamily="18" charset="0"/>
              </a:rPr>
              <a:t>Gain</a:t>
            </a:r>
            <a:r>
              <a:rPr lang="en-US" altLang="en-US" sz="2400" dirty="0" smtClean="0">
                <a:latin typeface="Times New Roman" panose="02020603050405020304" pitchFamily="18" charset="0"/>
              </a:rPr>
              <a:t>(</a:t>
            </a:r>
            <a:r>
              <a:rPr lang="en-US" altLang="en-US" sz="2400" i="1" dirty="0" smtClean="0">
                <a:latin typeface="Times New Roman" panose="02020603050405020304" pitchFamily="18" charset="0"/>
              </a:rPr>
              <a:t>S</a:t>
            </a:r>
            <a:r>
              <a:rPr lang="en-US" altLang="en-US" sz="2400" dirty="0" smtClean="0">
                <a:latin typeface="Times New Roman" panose="02020603050405020304" pitchFamily="18" charset="0"/>
              </a:rPr>
              <a:t>, </a:t>
            </a:r>
            <a:r>
              <a:rPr lang="en-US" altLang="en-US" sz="2400" i="1" dirty="0" smtClean="0">
                <a:latin typeface="Times New Roman" panose="02020603050405020304" pitchFamily="18" charset="0"/>
              </a:rPr>
              <a:t>Wind</a:t>
            </a:r>
            <a:r>
              <a:rPr lang="en-US" altLang="en-US" sz="2400" dirty="0" smtClean="0">
                <a:latin typeface="Times New Roman" panose="02020603050405020304" pitchFamily="18" charset="0"/>
              </a:rPr>
              <a:t>) = </a:t>
            </a:r>
            <a:r>
              <a:rPr lang="en-US" altLang="en-US" sz="2400" i="1" dirty="0" smtClean="0">
                <a:latin typeface="Times New Roman" panose="02020603050405020304" pitchFamily="18" charset="0"/>
              </a:rPr>
              <a:t>Entropy</a:t>
            </a:r>
            <a:r>
              <a:rPr lang="en-US" altLang="en-US" sz="2400" dirty="0" smtClean="0">
                <a:latin typeface="Times New Roman" panose="02020603050405020304" pitchFamily="18" charset="0"/>
              </a:rPr>
              <a:t>(</a:t>
            </a:r>
            <a:r>
              <a:rPr lang="en-US" altLang="en-US" sz="2400" i="1" dirty="0" smtClean="0">
                <a:latin typeface="Times New Roman" panose="02020603050405020304" pitchFamily="18" charset="0"/>
              </a:rPr>
              <a:t>S</a:t>
            </a:r>
            <a:r>
              <a:rPr lang="en-US" altLang="en-US" sz="2400" dirty="0" smtClean="0">
                <a:latin typeface="Times New Roman" panose="02020603050405020304" pitchFamily="18" charset="0"/>
              </a:rPr>
              <a:t>)</a:t>
            </a:r>
            <a:r>
              <a:rPr lang="en-US" altLang="en-US" sz="2400" dirty="0" smtClean="0">
                <a:latin typeface="Arial" panose="020B0604020202020204" pitchFamily="34" charset="0"/>
                <a:sym typeface="Symbol" panose="05050102010706020507" pitchFamily="18" charset="2"/>
              </a:rPr>
              <a:t> − </a:t>
            </a:r>
            <a:r>
              <a:rPr lang="en-US" altLang="en-US" sz="2400" dirty="0" smtClean="0">
                <a:latin typeface="Times New Roman" panose="02020603050405020304" pitchFamily="18" charset="0"/>
              </a:rPr>
              <a:t>8/14 </a:t>
            </a:r>
            <a:r>
              <a:rPr lang="en-US" altLang="en-US" sz="2400" i="1" dirty="0" smtClean="0">
                <a:latin typeface="Times New Roman" panose="02020603050405020304" pitchFamily="18" charset="0"/>
              </a:rPr>
              <a:t>Entropy</a:t>
            </a:r>
            <a:r>
              <a:rPr lang="en-US" altLang="en-US" sz="2400" dirty="0" smtClean="0">
                <a:latin typeface="Times New Roman" panose="02020603050405020304" pitchFamily="18" charset="0"/>
              </a:rPr>
              <a:t>(</a:t>
            </a:r>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Weak</a:t>
            </a:r>
            <a:r>
              <a:rPr lang="en-US" altLang="en-US" sz="2400" dirty="0" smtClean="0">
                <a:latin typeface="Times New Roman" panose="02020603050405020304" pitchFamily="18" charset="0"/>
              </a:rPr>
              <a:t>)</a:t>
            </a:r>
            <a:r>
              <a:rPr lang="en-US" altLang="en-US" sz="2400" dirty="0" smtClean="0">
                <a:latin typeface="Arial" panose="020B0604020202020204" pitchFamily="34" charset="0"/>
                <a:sym typeface="Symbol" panose="05050102010706020507" pitchFamily="18" charset="2"/>
              </a:rPr>
              <a:t> − </a:t>
            </a:r>
            <a:r>
              <a:rPr lang="en-US" altLang="en-US" sz="2400" dirty="0" smtClean="0">
                <a:latin typeface="Times New Roman" panose="02020603050405020304" pitchFamily="18" charset="0"/>
              </a:rPr>
              <a:t>6/14 </a:t>
            </a:r>
            <a:r>
              <a:rPr lang="en-US" altLang="en-US" sz="2400" i="1" dirty="0" smtClean="0">
                <a:latin typeface="Times New Roman" panose="02020603050405020304" pitchFamily="18" charset="0"/>
              </a:rPr>
              <a:t>Entropy</a:t>
            </a:r>
            <a:r>
              <a:rPr lang="en-US" altLang="en-US" sz="2400" dirty="0" smtClean="0">
                <a:latin typeface="Times New Roman" panose="02020603050405020304" pitchFamily="18" charset="0"/>
              </a:rPr>
              <a:t>(</a:t>
            </a:r>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Strong</a:t>
            </a:r>
            <a:r>
              <a:rPr lang="en-US" altLang="en-US" sz="2400" dirty="0" smtClean="0">
                <a:latin typeface="Times New Roman" panose="02020603050405020304" pitchFamily="18" charset="0"/>
              </a:rPr>
              <a:t>) </a:t>
            </a:r>
          </a:p>
          <a:p>
            <a:pPr lvl="1" eaLnBrk="1" hangingPunct="1">
              <a:spcBef>
                <a:spcPct val="40000"/>
              </a:spcBef>
              <a:buFont typeface="Wingdings" panose="05000000000000000000" pitchFamily="2" charset="2"/>
              <a:buNone/>
            </a:pPr>
            <a:r>
              <a:rPr lang="en-US" altLang="en-US" dirty="0" smtClean="0">
                <a:latin typeface="Times New Roman" panose="02020603050405020304" pitchFamily="18" charset="0"/>
              </a:rPr>
              <a:t>		</a:t>
            </a:r>
            <a:r>
              <a:rPr lang="en-US" altLang="en-US" dirty="0">
                <a:latin typeface="Times New Roman" panose="02020603050405020304" pitchFamily="18" charset="0"/>
              </a:rPr>
              <a:t>	</a:t>
            </a:r>
            <a:r>
              <a:rPr lang="en-US" altLang="en-US" dirty="0" smtClean="0">
                <a:latin typeface="Times New Roman" panose="02020603050405020304" pitchFamily="18" charset="0"/>
              </a:rPr>
              <a:t>= </a:t>
            </a:r>
            <a:r>
              <a:rPr lang="en-US" altLang="en-US" sz="2400" i="1" dirty="0">
                <a:latin typeface="Times New Roman" panose="02020603050405020304" pitchFamily="18" charset="0"/>
              </a:rPr>
              <a:t>0.94 </a:t>
            </a:r>
            <a:r>
              <a:rPr lang="en-US" altLang="en-US" sz="2400" i="1" dirty="0">
                <a:latin typeface="Times New Roman" panose="02020603050405020304" pitchFamily="18" charset="0"/>
                <a:sym typeface="Symbol" panose="05050102010706020507" pitchFamily="18" charset="2"/>
              </a:rPr>
              <a:t>− </a:t>
            </a:r>
            <a:r>
              <a:rPr lang="en-US" altLang="en-US" sz="2400" i="1" dirty="0">
                <a:latin typeface="Times New Roman" panose="02020603050405020304" pitchFamily="18" charset="0"/>
              </a:rPr>
              <a:t>8/14 </a:t>
            </a:r>
            <a:r>
              <a:rPr lang="en-US" altLang="en-US" sz="2400" i="1" dirty="0">
                <a:latin typeface="Times New Roman" panose="02020603050405020304" pitchFamily="18" charset="0"/>
                <a:sym typeface="Symbol" panose="05050102010706020507" pitchFamily="18" charset="2"/>
              </a:rPr>
              <a:t></a:t>
            </a:r>
            <a:r>
              <a:rPr lang="en-US" altLang="en-US" sz="2400" i="1" dirty="0">
                <a:latin typeface="Times New Roman" panose="02020603050405020304" pitchFamily="18" charset="0"/>
              </a:rPr>
              <a:t> 0.811 </a:t>
            </a:r>
            <a:r>
              <a:rPr lang="en-US" altLang="en-US" sz="2400" i="1" dirty="0">
                <a:latin typeface="Times New Roman" panose="02020603050405020304" pitchFamily="18" charset="0"/>
                <a:sym typeface="Symbol" panose="05050102010706020507" pitchFamily="18" charset="2"/>
              </a:rPr>
              <a:t>− </a:t>
            </a:r>
            <a:r>
              <a:rPr lang="en-US" altLang="en-US" sz="2400" i="1" dirty="0">
                <a:latin typeface="Times New Roman" panose="02020603050405020304" pitchFamily="18" charset="0"/>
              </a:rPr>
              <a:t>6/14 </a:t>
            </a:r>
            <a:r>
              <a:rPr lang="en-US" altLang="en-US" sz="2400" i="1" dirty="0">
                <a:latin typeface="Times New Roman" panose="02020603050405020304" pitchFamily="18" charset="0"/>
                <a:sym typeface="Symbol" panose="05050102010706020507" pitchFamily="18" charset="2"/>
              </a:rPr>
              <a:t></a:t>
            </a:r>
            <a:r>
              <a:rPr lang="en-US" altLang="en-US" sz="2400" i="1" dirty="0">
                <a:latin typeface="Times New Roman" panose="02020603050405020304" pitchFamily="18" charset="0"/>
              </a:rPr>
              <a:t> 1.00  </a:t>
            </a:r>
          </a:p>
          <a:p>
            <a:pPr lvl="1" eaLnBrk="1" hangingPunct="1">
              <a:spcBef>
                <a:spcPct val="40000"/>
              </a:spcBef>
              <a:buFont typeface="Wingdings" panose="05000000000000000000" pitchFamily="2" charset="2"/>
              <a:buNone/>
            </a:pPr>
            <a:r>
              <a:rPr lang="en-US" altLang="en-US" sz="2400" i="1" dirty="0">
                <a:latin typeface="Times New Roman" panose="02020603050405020304" pitchFamily="18" charset="0"/>
              </a:rPr>
              <a:t>			  = </a:t>
            </a:r>
            <a:r>
              <a:rPr lang="en-US" altLang="en-US" sz="2400" i="1" dirty="0" smtClean="0">
                <a:latin typeface="Times New Roman" panose="02020603050405020304" pitchFamily="18" charset="0"/>
              </a:rPr>
              <a:t>0.048 </a:t>
            </a:r>
          </a:p>
          <a:p>
            <a:pPr lvl="1" eaLnBrk="1" hangingPunct="1">
              <a:spcBef>
                <a:spcPct val="40000"/>
              </a:spcBef>
              <a:buFont typeface="Wingdings" panose="05000000000000000000" pitchFamily="2" charset="2"/>
              <a:buNone/>
            </a:pPr>
            <a:r>
              <a:rPr lang="en-US" altLang="en-US" sz="2000" i="1" dirty="0" smtClean="0">
                <a:latin typeface="Times New Roman" panose="02020603050405020304" pitchFamily="18" charset="0"/>
              </a:rPr>
              <a:t>Since,</a:t>
            </a:r>
          </a:p>
          <a:p>
            <a:pPr lvl="1" eaLnBrk="1" hangingPunct="1">
              <a:spcBef>
                <a:spcPct val="40000"/>
              </a:spcBef>
              <a:buFont typeface="Wingdings" panose="05000000000000000000" pitchFamily="2" charset="2"/>
              <a:buNone/>
            </a:pPr>
            <a:r>
              <a:rPr lang="en-US" altLang="en-US" sz="2000" i="1" dirty="0" smtClean="0">
                <a:latin typeface="Times New Roman" panose="02020603050405020304" pitchFamily="18" charset="0"/>
              </a:rPr>
              <a:t>Entropy</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a:latin typeface="Times New Roman" panose="02020603050405020304" pitchFamily="18" charset="0"/>
              </a:rPr>
              <a:t>) </a:t>
            </a:r>
            <a:r>
              <a:rPr lang="en-US" altLang="en-US" sz="2000" dirty="0" smtClean="0">
                <a:latin typeface="Times New Roman" panose="02020603050405020304" pitchFamily="18" charset="0"/>
              </a:rPr>
              <a:t>= </a:t>
            </a:r>
            <a:r>
              <a:rPr lang="en-US" altLang="en-US" sz="2000" i="1" dirty="0" smtClean="0">
                <a:latin typeface="Times" panose="02020603050405020304" pitchFamily="18" charset="0"/>
              </a:rPr>
              <a:t>Entropy </a:t>
            </a:r>
            <a:r>
              <a:rPr lang="en-US" altLang="en-US" sz="2000" dirty="0">
                <a:latin typeface="Times" panose="02020603050405020304" pitchFamily="18" charset="0"/>
              </a:rPr>
              <a:t>([9+, 5</a:t>
            </a:r>
            <a:r>
              <a:rPr lang="en-US" altLang="en-US" sz="2000" dirty="0" smtClean="0">
                <a:latin typeface="Times" panose="02020603050405020304" pitchFamily="18" charset="0"/>
              </a:rPr>
              <a:t>–])=</a:t>
            </a:r>
            <a:r>
              <a:rPr lang="en-US" altLang="en-US" sz="2000" dirty="0" smtClean="0">
                <a:latin typeface="Times" panose="02020603050405020304" pitchFamily="18" charset="0"/>
                <a:sym typeface="Symbol" panose="05050102010706020507" pitchFamily="18" charset="2"/>
              </a:rPr>
              <a:t> </a:t>
            </a:r>
            <a:r>
              <a:rPr lang="en-US" altLang="en-US" sz="2000" dirty="0">
                <a:latin typeface="Times" panose="02020603050405020304" pitchFamily="18" charset="0"/>
              </a:rPr>
              <a:t>–</a:t>
            </a:r>
            <a:r>
              <a:rPr lang="en-US" altLang="en-US" sz="2000" baseline="-25000" dirty="0">
                <a:latin typeface="Times" panose="02020603050405020304" pitchFamily="18" charset="0"/>
                <a:sym typeface="Symbol" panose="05050102010706020507" pitchFamily="18" charset="2"/>
              </a:rPr>
              <a:t> </a:t>
            </a:r>
            <a:r>
              <a:rPr lang="en-US" altLang="en-US" sz="2000" dirty="0">
                <a:latin typeface="Times" panose="02020603050405020304" pitchFamily="18" charset="0"/>
              </a:rPr>
              <a:t>9/14 </a:t>
            </a:r>
            <a:r>
              <a:rPr lang="en-US" altLang="en-US" sz="2000" i="1" dirty="0">
                <a:latin typeface="Times" panose="02020603050405020304" pitchFamily="18" charset="0"/>
              </a:rPr>
              <a:t>log</a:t>
            </a:r>
            <a:r>
              <a:rPr lang="en-US" altLang="en-US" sz="2000" baseline="-25000" dirty="0">
                <a:latin typeface="Times" panose="02020603050405020304" pitchFamily="18" charset="0"/>
              </a:rPr>
              <a:t>2</a:t>
            </a:r>
            <a:r>
              <a:rPr lang="en-US" altLang="en-US" sz="2000" dirty="0">
                <a:latin typeface="Times" panose="02020603050405020304" pitchFamily="18" charset="0"/>
              </a:rPr>
              <a:t> (9/14) –</a:t>
            </a:r>
            <a:r>
              <a:rPr lang="en-US" altLang="en-US" sz="2000" baseline="-25000" dirty="0">
                <a:latin typeface="Times" panose="02020603050405020304" pitchFamily="18" charset="0"/>
                <a:sym typeface="Symbol" panose="05050102010706020507" pitchFamily="18" charset="2"/>
              </a:rPr>
              <a:t> </a:t>
            </a:r>
            <a:r>
              <a:rPr lang="en-US" altLang="en-US" sz="2000" dirty="0">
                <a:latin typeface="Times" panose="02020603050405020304" pitchFamily="18" charset="0"/>
              </a:rPr>
              <a:t> 5/14</a:t>
            </a:r>
            <a:r>
              <a:rPr lang="en-US" altLang="en-US" sz="2000" baseline="-25000" dirty="0">
                <a:latin typeface="Times" panose="02020603050405020304" pitchFamily="18" charset="0"/>
                <a:sym typeface="Symbol" panose="05050102010706020507" pitchFamily="18" charset="2"/>
              </a:rPr>
              <a:t> </a:t>
            </a:r>
            <a:r>
              <a:rPr lang="en-US" altLang="en-US" sz="2000" i="1" dirty="0">
                <a:latin typeface="Times" panose="02020603050405020304" pitchFamily="18" charset="0"/>
              </a:rPr>
              <a:t>log</a:t>
            </a:r>
            <a:r>
              <a:rPr lang="en-US" altLang="en-US" sz="2000" baseline="-25000" dirty="0">
                <a:latin typeface="Times" panose="02020603050405020304" pitchFamily="18" charset="0"/>
              </a:rPr>
              <a:t>2</a:t>
            </a:r>
            <a:r>
              <a:rPr lang="en-US" altLang="en-US" sz="2000" baseline="-25000" dirty="0">
                <a:latin typeface="Times" panose="02020603050405020304" pitchFamily="18" charset="0"/>
                <a:sym typeface="Symbol" panose="05050102010706020507" pitchFamily="18" charset="2"/>
              </a:rPr>
              <a:t> </a:t>
            </a:r>
            <a:r>
              <a:rPr lang="en-US" altLang="en-US" sz="2000" dirty="0">
                <a:latin typeface="Times" panose="02020603050405020304" pitchFamily="18" charset="0"/>
              </a:rPr>
              <a:t>(5/14) = </a:t>
            </a:r>
            <a:r>
              <a:rPr lang="en-US" altLang="en-US" sz="2000" dirty="0" smtClean="0">
                <a:latin typeface="Times" panose="02020603050405020304" pitchFamily="18" charset="0"/>
              </a:rPr>
              <a:t>0.94</a:t>
            </a:r>
          </a:p>
          <a:p>
            <a:pPr lvl="1">
              <a:spcBef>
                <a:spcPct val="40000"/>
              </a:spcBef>
              <a:buNone/>
            </a:pPr>
            <a:r>
              <a:rPr lang="en-US" altLang="en-US" sz="2200" i="1" dirty="0">
                <a:latin typeface="Times New Roman" panose="02020603050405020304" pitchFamily="18" charset="0"/>
              </a:rPr>
              <a:t>Entropy</a:t>
            </a:r>
            <a:r>
              <a:rPr lang="en-US" altLang="en-US" sz="2200" dirty="0">
                <a:latin typeface="Times New Roman" panose="02020603050405020304" pitchFamily="18" charset="0"/>
              </a:rPr>
              <a:t>(</a:t>
            </a:r>
            <a:r>
              <a:rPr lang="en-US" altLang="en-US" sz="2200" i="1" dirty="0" err="1">
                <a:latin typeface="Times New Roman" panose="02020603050405020304" pitchFamily="18" charset="0"/>
              </a:rPr>
              <a:t>S</a:t>
            </a:r>
            <a:r>
              <a:rPr lang="en-US" altLang="en-US" sz="2200" i="1" baseline="-25000" dirty="0" err="1">
                <a:latin typeface="Times New Roman" panose="02020603050405020304" pitchFamily="18" charset="0"/>
              </a:rPr>
              <a:t>Weak</a:t>
            </a:r>
            <a:r>
              <a:rPr lang="en-US" altLang="en-US" sz="2200" dirty="0">
                <a:latin typeface="Times New Roman" panose="02020603050405020304" pitchFamily="18" charset="0"/>
              </a:rPr>
              <a:t>)</a:t>
            </a:r>
            <a:r>
              <a:rPr lang="en-US" altLang="en-US" sz="2200" dirty="0" smtClean="0">
                <a:latin typeface="Times New Roman" panose="02020603050405020304" pitchFamily="18" charset="0"/>
              </a:rPr>
              <a:t> </a:t>
            </a:r>
            <a:r>
              <a:rPr lang="en-US" altLang="en-US" sz="2200" dirty="0">
                <a:latin typeface="Times New Roman" panose="02020603050405020304" pitchFamily="18" charset="0"/>
              </a:rPr>
              <a:t>= </a:t>
            </a:r>
            <a:r>
              <a:rPr lang="en-US" altLang="en-US" sz="2200" i="1" dirty="0">
                <a:latin typeface="Times" panose="02020603050405020304" pitchFamily="18" charset="0"/>
              </a:rPr>
              <a:t>Entropy </a:t>
            </a:r>
            <a:r>
              <a:rPr lang="en-US" altLang="en-US" sz="2200" dirty="0" smtClean="0">
                <a:latin typeface="Times" panose="02020603050405020304" pitchFamily="18" charset="0"/>
              </a:rPr>
              <a:t>([</a:t>
            </a:r>
            <a:r>
              <a:rPr lang="en-US" altLang="en-US" sz="2200" dirty="0">
                <a:latin typeface="Times New Roman" panose="02020603050405020304" pitchFamily="18" charset="0"/>
              </a:rPr>
              <a:t>6+, 2</a:t>
            </a:r>
            <a:r>
              <a:rPr lang="en-US" altLang="en-US" sz="2200" dirty="0">
                <a:latin typeface="Arial" panose="020B0604020202020204" pitchFamily="34" charset="0"/>
                <a:sym typeface="Symbol" panose="05050102010706020507" pitchFamily="18" charset="2"/>
              </a:rPr>
              <a:t>−</a:t>
            </a:r>
            <a:r>
              <a:rPr lang="en-US" altLang="en-US" sz="2200" dirty="0" smtClean="0">
                <a:latin typeface="Times" panose="02020603050405020304" pitchFamily="18" charset="0"/>
              </a:rPr>
              <a:t>])=</a:t>
            </a:r>
            <a:r>
              <a:rPr lang="en-US" altLang="en-US" sz="2200" dirty="0" smtClean="0">
                <a:latin typeface="Times" panose="02020603050405020304" pitchFamily="18" charset="0"/>
                <a:sym typeface="Symbol" panose="05050102010706020507" pitchFamily="18" charset="2"/>
              </a:rPr>
              <a:t> </a:t>
            </a:r>
            <a:r>
              <a:rPr lang="en-US" altLang="en-US" sz="2200" dirty="0">
                <a:latin typeface="Times" panose="02020603050405020304" pitchFamily="18" charset="0"/>
              </a:rPr>
              <a:t>–</a:t>
            </a:r>
            <a:r>
              <a:rPr lang="en-US" altLang="en-US" sz="2200" baseline="-25000" dirty="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sym typeface="Symbol" panose="05050102010706020507" pitchFamily="18" charset="2"/>
              </a:rPr>
              <a:t>6</a:t>
            </a:r>
            <a:r>
              <a:rPr lang="en-US" altLang="en-US" sz="2200" dirty="0" smtClean="0">
                <a:latin typeface="Times" panose="02020603050405020304" pitchFamily="18" charset="0"/>
              </a:rPr>
              <a:t>/8 </a:t>
            </a:r>
            <a:r>
              <a:rPr lang="en-US" altLang="en-US" sz="2200" i="1" dirty="0">
                <a:latin typeface="Times" panose="02020603050405020304" pitchFamily="18" charset="0"/>
              </a:rPr>
              <a:t>log</a:t>
            </a:r>
            <a:r>
              <a:rPr lang="en-US" altLang="en-US" sz="2200" baseline="-25000" dirty="0">
                <a:latin typeface="Times" panose="02020603050405020304" pitchFamily="18" charset="0"/>
              </a:rPr>
              <a:t>2</a:t>
            </a:r>
            <a:r>
              <a:rPr lang="en-US" altLang="en-US" sz="2200" dirty="0">
                <a:latin typeface="Times" panose="02020603050405020304" pitchFamily="18" charset="0"/>
              </a:rPr>
              <a:t> </a:t>
            </a:r>
            <a:r>
              <a:rPr lang="en-US" altLang="en-US" sz="2200" dirty="0" smtClean="0">
                <a:latin typeface="Times" panose="02020603050405020304" pitchFamily="18" charset="0"/>
              </a:rPr>
              <a:t>(6/8) </a:t>
            </a:r>
            <a:r>
              <a:rPr lang="en-US" altLang="en-US" sz="2200" dirty="0">
                <a:latin typeface="Times" panose="02020603050405020304" pitchFamily="18" charset="0"/>
              </a:rPr>
              <a:t>–</a:t>
            </a:r>
            <a:r>
              <a:rPr lang="en-US" altLang="en-US" sz="2200" baseline="-25000" dirty="0">
                <a:latin typeface="Times" panose="02020603050405020304" pitchFamily="18" charset="0"/>
                <a:sym typeface="Symbol" panose="05050102010706020507" pitchFamily="18" charset="2"/>
              </a:rPr>
              <a:t> </a:t>
            </a:r>
            <a:r>
              <a:rPr lang="en-US" altLang="en-US" sz="2200" dirty="0">
                <a:latin typeface="Times" panose="02020603050405020304" pitchFamily="18" charset="0"/>
              </a:rPr>
              <a:t> </a:t>
            </a:r>
            <a:r>
              <a:rPr lang="en-US" altLang="en-US" sz="2200" dirty="0" smtClean="0">
                <a:latin typeface="Times" panose="02020603050405020304" pitchFamily="18" charset="0"/>
              </a:rPr>
              <a:t>2/8</a:t>
            </a:r>
            <a:r>
              <a:rPr lang="en-US" altLang="en-US" sz="2200" baseline="-25000" dirty="0" smtClean="0">
                <a:latin typeface="Times" panose="02020603050405020304" pitchFamily="18" charset="0"/>
                <a:sym typeface="Symbol" panose="05050102010706020507" pitchFamily="18" charset="2"/>
              </a:rPr>
              <a:t> </a:t>
            </a:r>
            <a:r>
              <a:rPr lang="en-US" altLang="en-US" sz="2200" i="1" dirty="0">
                <a:latin typeface="Times" panose="02020603050405020304" pitchFamily="18" charset="0"/>
              </a:rPr>
              <a:t>log</a:t>
            </a:r>
            <a:r>
              <a:rPr lang="en-US" altLang="en-US" sz="2200" baseline="-25000" dirty="0">
                <a:latin typeface="Times" panose="02020603050405020304" pitchFamily="18" charset="0"/>
              </a:rPr>
              <a:t>2</a:t>
            </a:r>
            <a:r>
              <a:rPr lang="en-US" altLang="en-US" sz="2200" baseline="-25000" dirty="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(2/8) </a:t>
            </a:r>
            <a:r>
              <a:rPr lang="en-US" altLang="en-US" sz="2200" dirty="0">
                <a:latin typeface="Times" panose="02020603050405020304" pitchFamily="18" charset="0"/>
              </a:rPr>
              <a:t>= </a:t>
            </a:r>
            <a:r>
              <a:rPr lang="en-US" altLang="en-US" sz="2000" i="1" dirty="0" smtClean="0">
                <a:latin typeface="Times New Roman" panose="02020603050405020304" pitchFamily="18" charset="0"/>
              </a:rPr>
              <a:t>0.811</a:t>
            </a:r>
          </a:p>
          <a:p>
            <a:pPr lvl="1">
              <a:spcBef>
                <a:spcPct val="40000"/>
              </a:spcBef>
              <a:buNone/>
            </a:pPr>
            <a:r>
              <a:rPr lang="en-US" altLang="en-US" sz="2000" i="1" dirty="0">
                <a:latin typeface="Times New Roman" panose="02020603050405020304" pitchFamily="18" charset="0"/>
              </a:rPr>
              <a:t>Entropy</a:t>
            </a:r>
            <a:r>
              <a:rPr lang="en-US" altLang="en-US" sz="2000" dirty="0">
                <a:latin typeface="Times New Roman" panose="02020603050405020304" pitchFamily="18" charset="0"/>
              </a:rPr>
              <a:t>(</a:t>
            </a:r>
            <a:r>
              <a:rPr lang="en-US" altLang="en-US" sz="2000" i="1" dirty="0" err="1">
                <a:latin typeface="Times New Roman" panose="02020603050405020304" pitchFamily="18" charset="0"/>
              </a:rPr>
              <a:t>S</a:t>
            </a:r>
            <a:r>
              <a:rPr lang="en-US" altLang="en-US" sz="2000" i="1" baseline="-25000" dirty="0" err="1">
                <a:latin typeface="Times New Roman" panose="02020603050405020304" pitchFamily="18" charset="0"/>
              </a:rPr>
              <a:t>Strong</a:t>
            </a:r>
            <a:r>
              <a:rPr lang="en-US" altLang="en-US" sz="2200" dirty="0" smtClean="0">
                <a:latin typeface="Times New Roman" panose="02020603050405020304" pitchFamily="18" charset="0"/>
              </a:rPr>
              <a:t>) </a:t>
            </a:r>
            <a:r>
              <a:rPr lang="en-US" altLang="en-US" sz="2200" dirty="0">
                <a:latin typeface="Times New Roman" panose="02020603050405020304" pitchFamily="18" charset="0"/>
              </a:rPr>
              <a:t>= </a:t>
            </a:r>
            <a:r>
              <a:rPr lang="en-US" altLang="en-US" sz="2200" i="1" dirty="0">
                <a:latin typeface="Times" panose="02020603050405020304" pitchFamily="18" charset="0"/>
              </a:rPr>
              <a:t>Entropy </a:t>
            </a:r>
            <a:r>
              <a:rPr lang="en-US" altLang="en-US" sz="2200" dirty="0" smtClean="0">
                <a:latin typeface="Times" panose="02020603050405020304" pitchFamily="18" charset="0"/>
              </a:rPr>
              <a:t>([</a:t>
            </a:r>
            <a:r>
              <a:rPr lang="en-US" altLang="en-US" sz="2200" dirty="0" smtClean="0">
                <a:latin typeface="Times New Roman" panose="02020603050405020304" pitchFamily="18" charset="0"/>
              </a:rPr>
              <a:t>3+, 3</a:t>
            </a:r>
            <a:r>
              <a:rPr lang="en-US" altLang="en-US" sz="2200" dirty="0" smtClean="0">
                <a:latin typeface="Arial" panose="020B0604020202020204" pitchFamily="34" charset="0"/>
                <a:sym typeface="Symbol" panose="05050102010706020507" pitchFamily="18" charset="2"/>
              </a:rPr>
              <a:t>−</a:t>
            </a:r>
            <a:r>
              <a:rPr lang="en-US" altLang="en-US" sz="2200" dirty="0">
                <a:latin typeface="Times" panose="02020603050405020304" pitchFamily="18" charset="0"/>
              </a:rPr>
              <a:t>])=</a:t>
            </a:r>
            <a:r>
              <a:rPr lang="en-US" altLang="en-US" sz="2200" dirty="0">
                <a:latin typeface="Times" panose="02020603050405020304" pitchFamily="18" charset="0"/>
                <a:sym typeface="Symbol" panose="05050102010706020507" pitchFamily="18" charset="2"/>
              </a:rPr>
              <a:t> </a:t>
            </a:r>
            <a:r>
              <a:rPr lang="en-US" altLang="en-US" sz="2200" dirty="0">
                <a:latin typeface="Times" panose="02020603050405020304" pitchFamily="18" charset="0"/>
              </a:rPr>
              <a:t>–</a:t>
            </a:r>
            <a:r>
              <a:rPr lang="en-US" altLang="en-US" sz="2200" baseline="-25000" dirty="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sym typeface="Symbol" panose="05050102010706020507" pitchFamily="18" charset="2"/>
              </a:rPr>
              <a:t>3</a:t>
            </a:r>
            <a:r>
              <a:rPr lang="en-US" altLang="en-US" sz="2200" dirty="0" smtClean="0">
                <a:latin typeface="Times" panose="02020603050405020304" pitchFamily="18" charset="0"/>
              </a:rPr>
              <a:t>/6 </a:t>
            </a:r>
            <a:r>
              <a:rPr lang="en-US" altLang="en-US" sz="2200" i="1" dirty="0">
                <a:latin typeface="Times" panose="02020603050405020304" pitchFamily="18" charset="0"/>
              </a:rPr>
              <a:t>log</a:t>
            </a:r>
            <a:r>
              <a:rPr lang="en-US" altLang="en-US" sz="2200" baseline="-25000" dirty="0">
                <a:latin typeface="Times" panose="02020603050405020304" pitchFamily="18" charset="0"/>
              </a:rPr>
              <a:t>2</a:t>
            </a:r>
            <a:r>
              <a:rPr lang="en-US" altLang="en-US" sz="2200" dirty="0">
                <a:latin typeface="Times" panose="02020603050405020304" pitchFamily="18" charset="0"/>
              </a:rPr>
              <a:t> </a:t>
            </a:r>
            <a:r>
              <a:rPr lang="en-US" altLang="en-US" sz="2200" dirty="0" smtClean="0">
                <a:latin typeface="Times" panose="02020603050405020304" pitchFamily="18" charset="0"/>
              </a:rPr>
              <a:t>(3/6) </a:t>
            </a:r>
            <a:r>
              <a:rPr lang="en-US" altLang="en-US" sz="2200" dirty="0">
                <a:latin typeface="Times" panose="02020603050405020304" pitchFamily="18" charset="0"/>
              </a:rPr>
              <a:t>–</a:t>
            </a:r>
            <a:r>
              <a:rPr lang="en-US" altLang="en-US" sz="2200" baseline="-25000" dirty="0">
                <a:latin typeface="Times" panose="02020603050405020304" pitchFamily="18" charset="0"/>
                <a:sym typeface="Symbol" panose="05050102010706020507" pitchFamily="18" charset="2"/>
              </a:rPr>
              <a:t> </a:t>
            </a:r>
            <a:r>
              <a:rPr lang="en-US" altLang="en-US" sz="2200" dirty="0">
                <a:latin typeface="Times" panose="02020603050405020304" pitchFamily="18" charset="0"/>
              </a:rPr>
              <a:t> </a:t>
            </a:r>
            <a:r>
              <a:rPr lang="en-US" altLang="en-US" sz="2200" dirty="0" smtClean="0">
                <a:latin typeface="Times" panose="02020603050405020304" pitchFamily="18" charset="0"/>
              </a:rPr>
              <a:t>3/6</a:t>
            </a:r>
            <a:r>
              <a:rPr lang="en-US" altLang="en-US" sz="2200" baseline="-25000" dirty="0" smtClean="0">
                <a:latin typeface="Times" panose="02020603050405020304" pitchFamily="18" charset="0"/>
                <a:sym typeface="Symbol" panose="05050102010706020507" pitchFamily="18" charset="2"/>
              </a:rPr>
              <a:t> </a:t>
            </a:r>
            <a:r>
              <a:rPr lang="en-US" altLang="en-US" sz="2200" i="1" dirty="0">
                <a:latin typeface="Times" panose="02020603050405020304" pitchFamily="18" charset="0"/>
              </a:rPr>
              <a:t>log</a:t>
            </a:r>
            <a:r>
              <a:rPr lang="en-US" altLang="en-US" sz="2200" baseline="-25000" dirty="0">
                <a:latin typeface="Times" panose="02020603050405020304" pitchFamily="18" charset="0"/>
              </a:rPr>
              <a:t>2</a:t>
            </a:r>
            <a:r>
              <a:rPr lang="en-US" altLang="en-US" sz="2200" baseline="-25000" dirty="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(3/6) </a:t>
            </a:r>
            <a:r>
              <a:rPr lang="en-US" altLang="en-US" sz="2200" dirty="0">
                <a:latin typeface="Times" panose="02020603050405020304" pitchFamily="18" charset="0"/>
              </a:rPr>
              <a:t>= </a:t>
            </a:r>
            <a:r>
              <a:rPr lang="en-US" altLang="en-US" sz="2200" dirty="0" smtClean="0">
                <a:latin typeface="Times" panose="02020603050405020304" pitchFamily="18" charset="0"/>
              </a:rPr>
              <a:t>1</a:t>
            </a:r>
            <a:endParaRPr lang="en-US" altLang="en-US" sz="2000" i="1" dirty="0">
              <a:latin typeface="Times New Roman" panose="02020603050405020304" pitchFamily="18" charset="0"/>
            </a:endParaRPr>
          </a:p>
          <a:p>
            <a:pPr lvl="1">
              <a:spcBef>
                <a:spcPct val="40000"/>
              </a:spcBef>
              <a:buNone/>
            </a:pPr>
            <a:endParaRPr lang="en-US" altLang="en-US" sz="2200" i="1" dirty="0">
              <a:latin typeface="Times New Roman" panose="02020603050405020304" pitchFamily="18" charset="0"/>
            </a:endParaRPr>
          </a:p>
        </p:txBody>
      </p:sp>
    </p:spTree>
    <p:extLst>
      <p:ext uri="{BB962C8B-B14F-4D97-AF65-F5344CB8AC3E}">
        <p14:creationId xmlns:p14="http://schemas.microsoft.com/office/powerpoint/2010/main" val="2608868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317500" y="398463"/>
            <a:ext cx="8637588" cy="8302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Example</a:t>
            </a:r>
          </a:p>
        </p:txBody>
      </p:sp>
      <p:pic>
        <p:nvPicPr>
          <p:cNvPr id="316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0" y="1447800"/>
            <a:ext cx="6921500" cy="4914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16421" name="Rectangle 5"/>
          <p:cNvSpPr>
            <a:spLocks noChangeArrowheads="1"/>
          </p:cNvSpPr>
          <p:nvPr/>
        </p:nvSpPr>
        <p:spPr bwMode="auto">
          <a:xfrm>
            <a:off x="1066800" y="1524000"/>
            <a:ext cx="6934200" cy="47244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803960" y="2616480"/>
              <a:ext cx="920160" cy="45000"/>
            </p14:xfrm>
          </p:contentPart>
        </mc:Choice>
        <mc:Fallback xmlns="">
          <p:pic>
            <p:nvPicPr>
              <p:cNvPr id="2" name="Ink 1"/>
              <p:cNvPicPr/>
              <p:nvPr/>
            </p:nvPicPr>
            <p:blipFill>
              <a:blip r:embed="rId5"/>
              <a:stretch>
                <a:fillRect/>
              </a:stretch>
            </p:blipFill>
            <p:spPr>
              <a:xfrm>
                <a:off x="1788120" y="2552760"/>
                <a:ext cx="9518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776960" y="3866400"/>
              <a:ext cx="920160" cy="54000"/>
            </p14:xfrm>
          </p:contentPart>
        </mc:Choice>
        <mc:Fallback xmlns="">
          <p:pic>
            <p:nvPicPr>
              <p:cNvPr id="3" name="Ink 2"/>
              <p:cNvPicPr/>
              <p:nvPr/>
            </p:nvPicPr>
            <p:blipFill>
              <a:blip r:embed="rId7"/>
              <a:stretch>
                <a:fillRect/>
              </a:stretch>
            </p:blipFill>
            <p:spPr>
              <a:xfrm>
                <a:off x="1761120" y="3803040"/>
                <a:ext cx="951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1803960" y="5429160"/>
              <a:ext cx="964800" cy="36000"/>
            </p14:xfrm>
          </p:contentPart>
        </mc:Choice>
        <mc:Fallback xmlns="">
          <p:pic>
            <p:nvPicPr>
              <p:cNvPr id="4" name="Ink 3"/>
              <p:cNvPicPr/>
              <p:nvPr/>
            </p:nvPicPr>
            <p:blipFill>
              <a:blip r:embed="rId9"/>
              <a:stretch>
                <a:fillRect/>
              </a:stretch>
            </p:blipFill>
            <p:spPr>
              <a:xfrm>
                <a:off x="1788120" y="5365800"/>
                <a:ext cx="9964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1857600" y="5768640"/>
              <a:ext cx="866520" cy="62640"/>
            </p14:xfrm>
          </p:contentPart>
        </mc:Choice>
        <mc:Fallback xmlns="">
          <p:pic>
            <p:nvPicPr>
              <p:cNvPr id="5" name="Ink 4"/>
              <p:cNvPicPr/>
              <p:nvPr/>
            </p:nvPicPr>
            <p:blipFill>
              <a:blip r:embed="rId11"/>
              <a:stretch>
                <a:fillRect/>
              </a:stretch>
            </p:blipFill>
            <p:spPr>
              <a:xfrm>
                <a:off x="1841760" y="5704920"/>
                <a:ext cx="8982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7224120" y="2571840"/>
              <a:ext cx="348840" cy="27000"/>
            </p14:xfrm>
          </p:contentPart>
        </mc:Choice>
        <mc:Fallback xmlns="">
          <p:pic>
            <p:nvPicPr>
              <p:cNvPr id="6" name="Ink 5"/>
              <p:cNvPicPr/>
              <p:nvPr/>
            </p:nvPicPr>
            <p:blipFill>
              <a:blip r:embed="rId13"/>
              <a:stretch>
                <a:fillRect/>
              </a:stretch>
            </p:blipFill>
            <p:spPr>
              <a:xfrm>
                <a:off x="7208280" y="2508120"/>
                <a:ext cx="380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p14:cNvContentPartPr/>
              <p14:nvPr/>
            </p14:nvContentPartPr>
            <p14:xfrm>
              <a:off x="7197480" y="3813120"/>
              <a:ext cx="375480" cy="62640"/>
            </p14:xfrm>
          </p:contentPart>
        </mc:Choice>
        <mc:Fallback xmlns="">
          <p:pic>
            <p:nvPicPr>
              <p:cNvPr id="7" name="Ink 6"/>
              <p:cNvPicPr/>
              <p:nvPr/>
            </p:nvPicPr>
            <p:blipFill>
              <a:blip r:embed="rId15"/>
              <a:stretch>
                <a:fillRect/>
              </a:stretch>
            </p:blipFill>
            <p:spPr>
              <a:xfrm>
                <a:off x="7181640" y="3749400"/>
                <a:ext cx="407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p14:cNvContentPartPr/>
              <p14:nvPr/>
            </p14:nvContentPartPr>
            <p14:xfrm>
              <a:off x="7161840" y="5491800"/>
              <a:ext cx="446760" cy="36000"/>
            </p14:xfrm>
          </p:contentPart>
        </mc:Choice>
        <mc:Fallback xmlns="">
          <p:pic>
            <p:nvPicPr>
              <p:cNvPr id="8" name="Ink 7"/>
              <p:cNvPicPr/>
              <p:nvPr/>
            </p:nvPicPr>
            <p:blipFill>
              <a:blip r:embed="rId17"/>
              <a:stretch>
                <a:fillRect/>
              </a:stretch>
            </p:blipFill>
            <p:spPr>
              <a:xfrm>
                <a:off x="7146000" y="5428080"/>
                <a:ext cx="4784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p14:cNvContentPartPr/>
              <p14:nvPr/>
            </p14:nvContentPartPr>
            <p14:xfrm>
              <a:off x="7188480" y="5830920"/>
              <a:ext cx="312840" cy="27360"/>
            </p14:xfrm>
          </p:contentPart>
        </mc:Choice>
        <mc:Fallback xmlns="">
          <p:pic>
            <p:nvPicPr>
              <p:cNvPr id="9" name="Ink 8"/>
              <p:cNvPicPr/>
              <p:nvPr/>
            </p:nvPicPr>
            <p:blipFill>
              <a:blip r:embed="rId19"/>
              <a:stretch>
                <a:fillRect/>
              </a:stretch>
            </p:blipFill>
            <p:spPr>
              <a:xfrm>
                <a:off x="7172640" y="5767560"/>
                <a:ext cx="3445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p14:cNvContentPartPr/>
              <p14:nvPr/>
            </p14:nvContentPartPr>
            <p14:xfrm>
              <a:off x="5857920" y="2598480"/>
              <a:ext cx="572040" cy="27360"/>
            </p14:xfrm>
          </p:contentPart>
        </mc:Choice>
        <mc:Fallback xmlns="">
          <p:pic>
            <p:nvPicPr>
              <p:cNvPr id="10" name="Ink 9"/>
              <p:cNvPicPr/>
              <p:nvPr/>
            </p:nvPicPr>
            <p:blipFill>
              <a:blip r:embed="rId21"/>
              <a:stretch>
                <a:fillRect/>
              </a:stretch>
            </p:blipFill>
            <p:spPr>
              <a:xfrm>
                <a:off x="5842080" y="2535120"/>
                <a:ext cx="603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p14:cNvContentPartPr/>
              <p14:nvPr/>
            </p14:nvContentPartPr>
            <p14:xfrm>
              <a:off x="5982840" y="2000160"/>
              <a:ext cx="429120" cy="9360"/>
            </p14:xfrm>
          </p:contentPart>
        </mc:Choice>
        <mc:Fallback xmlns="">
          <p:pic>
            <p:nvPicPr>
              <p:cNvPr id="11" name="Ink 10"/>
              <p:cNvPicPr/>
              <p:nvPr/>
            </p:nvPicPr>
            <p:blipFill>
              <a:blip r:embed="rId23"/>
              <a:stretch>
                <a:fillRect/>
              </a:stretch>
            </p:blipFill>
            <p:spPr>
              <a:xfrm>
                <a:off x="5967000" y="1936800"/>
                <a:ext cx="4608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p14:cNvContentPartPr/>
              <p14:nvPr/>
            </p14:nvContentPartPr>
            <p14:xfrm>
              <a:off x="5929560" y="2910960"/>
              <a:ext cx="536040" cy="36360"/>
            </p14:xfrm>
          </p:contentPart>
        </mc:Choice>
        <mc:Fallback xmlns="">
          <p:pic>
            <p:nvPicPr>
              <p:cNvPr id="12" name="Ink 11"/>
              <p:cNvPicPr/>
              <p:nvPr/>
            </p:nvPicPr>
            <p:blipFill>
              <a:blip r:embed="rId25"/>
              <a:stretch>
                <a:fillRect/>
              </a:stretch>
            </p:blipFill>
            <p:spPr>
              <a:xfrm>
                <a:off x="5913720" y="2847600"/>
                <a:ext cx="567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p14:cNvContentPartPr/>
              <p14:nvPr/>
            </p14:nvContentPartPr>
            <p14:xfrm>
              <a:off x="5902560" y="3178800"/>
              <a:ext cx="616680" cy="98640"/>
            </p14:xfrm>
          </p:contentPart>
        </mc:Choice>
        <mc:Fallback xmlns="">
          <p:pic>
            <p:nvPicPr>
              <p:cNvPr id="13" name="Ink 12"/>
              <p:cNvPicPr/>
              <p:nvPr/>
            </p:nvPicPr>
            <p:blipFill>
              <a:blip r:embed="rId27"/>
              <a:stretch>
                <a:fillRect/>
              </a:stretch>
            </p:blipFill>
            <p:spPr>
              <a:xfrm>
                <a:off x="5886720" y="3115440"/>
                <a:ext cx="6483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p14:cNvContentPartPr/>
              <p14:nvPr/>
            </p14:nvContentPartPr>
            <p14:xfrm>
              <a:off x="5875920" y="4232520"/>
              <a:ext cx="518400" cy="18360"/>
            </p14:xfrm>
          </p:contentPart>
        </mc:Choice>
        <mc:Fallback xmlns="">
          <p:pic>
            <p:nvPicPr>
              <p:cNvPr id="14" name="Ink 13"/>
              <p:cNvPicPr/>
              <p:nvPr/>
            </p:nvPicPr>
            <p:blipFill>
              <a:blip r:embed="rId29"/>
              <a:stretch>
                <a:fillRect/>
              </a:stretch>
            </p:blipFill>
            <p:spPr>
              <a:xfrm>
                <a:off x="5860080" y="4169160"/>
                <a:ext cx="550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Ink 14"/>
              <p14:cNvContentPartPr/>
              <p14:nvPr/>
            </p14:nvContentPartPr>
            <p14:xfrm>
              <a:off x="5929560" y="4527360"/>
              <a:ext cx="536040" cy="18360"/>
            </p14:xfrm>
          </p:contentPart>
        </mc:Choice>
        <mc:Fallback xmlns="">
          <p:pic>
            <p:nvPicPr>
              <p:cNvPr id="15" name="Ink 14"/>
              <p:cNvPicPr/>
              <p:nvPr/>
            </p:nvPicPr>
            <p:blipFill>
              <a:blip r:embed="rId31"/>
              <a:stretch>
                <a:fillRect/>
              </a:stretch>
            </p:blipFill>
            <p:spPr>
              <a:xfrm>
                <a:off x="5913720" y="4464000"/>
                <a:ext cx="567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Ink 15"/>
              <p14:cNvContentPartPr/>
              <p14:nvPr/>
            </p14:nvContentPartPr>
            <p14:xfrm>
              <a:off x="5974200" y="4822200"/>
              <a:ext cx="473400" cy="62640"/>
            </p14:xfrm>
          </p:contentPart>
        </mc:Choice>
        <mc:Fallback xmlns="">
          <p:pic>
            <p:nvPicPr>
              <p:cNvPr id="16" name="Ink 15"/>
              <p:cNvPicPr/>
              <p:nvPr/>
            </p:nvPicPr>
            <p:blipFill>
              <a:blip r:embed="rId33"/>
              <a:stretch>
                <a:fillRect/>
              </a:stretch>
            </p:blipFill>
            <p:spPr>
              <a:xfrm>
                <a:off x="5958360" y="4758480"/>
                <a:ext cx="505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p14:cNvContentPartPr/>
              <p14:nvPr/>
            </p14:nvContentPartPr>
            <p14:xfrm>
              <a:off x="5956200" y="5786280"/>
              <a:ext cx="464760" cy="27360"/>
            </p14:xfrm>
          </p:contentPart>
        </mc:Choice>
        <mc:Fallback xmlns="">
          <p:pic>
            <p:nvPicPr>
              <p:cNvPr id="17" name="Ink 16"/>
              <p:cNvPicPr/>
              <p:nvPr/>
            </p:nvPicPr>
            <p:blipFill>
              <a:blip r:embed="rId35"/>
              <a:stretch>
                <a:fillRect/>
              </a:stretch>
            </p:blipFill>
            <p:spPr>
              <a:xfrm>
                <a:off x="5940360" y="5722920"/>
                <a:ext cx="496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Ink 17"/>
              <p14:cNvContentPartPr/>
              <p14:nvPr/>
            </p14:nvContentPartPr>
            <p14:xfrm>
              <a:off x="4723920" y="3187800"/>
              <a:ext cx="741600" cy="81000"/>
            </p14:xfrm>
          </p:contentPart>
        </mc:Choice>
        <mc:Fallback xmlns="">
          <p:pic>
            <p:nvPicPr>
              <p:cNvPr id="18" name="Ink 17"/>
              <p:cNvPicPr/>
              <p:nvPr/>
            </p:nvPicPr>
            <p:blipFill>
              <a:blip r:embed="rId37"/>
              <a:stretch>
                <a:fillRect/>
              </a:stretch>
            </p:blipFill>
            <p:spPr>
              <a:xfrm>
                <a:off x="4708080" y="3124440"/>
                <a:ext cx="7732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Ink 18"/>
              <p14:cNvContentPartPr/>
              <p14:nvPr/>
            </p14:nvContentPartPr>
            <p14:xfrm>
              <a:off x="4688280" y="3527280"/>
              <a:ext cx="875520" cy="45000"/>
            </p14:xfrm>
          </p:contentPart>
        </mc:Choice>
        <mc:Fallback xmlns="">
          <p:pic>
            <p:nvPicPr>
              <p:cNvPr id="19" name="Ink 18"/>
              <p:cNvPicPr/>
              <p:nvPr/>
            </p:nvPicPr>
            <p:blipFill>
              <a:blip r:embed="rId39"/>
              <a:stretch>
                <a:fillRect/>
              </a:stretch>
            </p:blipFill>
            <p:spPr>
              <a:xfrm>
                <a:off x="4672440" y="3463560"/>
                <a:ext cx="907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Ink 19"/>
              <p14:cNvContentPartPr/>
              <p14:nvPr/>
            </p14:nvContentPartPr>
            <p14:xfrm>
              <a:off x="4643640" y="3875400"/>
              <a:ext cx="830880" cy="18360"/>
            </p14:xfrm>
          </p:contentPart>
        </mc:Choice>
        <mc:Fallback xmlns="">
          <p:pic>
            <p:nvPicPr>
              <p:cNvPr id="20" name="Ink 19"/>
              <p:cNvPicPr/>
              <p:nvPr/>
            </p:nvPicPr>
            <p:blipFill>
              <a:blip r:embed="rId41"/>
              <a:stretch>
                <a:fillRect/>
              </a:stretch>
            </p:blipFill>
            <p:spPr>
              <a:xfrm>
                <a:off x="4627800" y="3812040"/>
                <a:ext cx="862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Ink 20"/>
              <p14:cNvContentPartPr/>
              <p14:nvPr/>
            </p14:nvContentPartPr>
            <p14:xfrm>
              <a:off x="4670280" y="4491720"/>
              <a:ext cx="795240" cy="107280"/>
            </p14:xfrm>
          </p:contentPart>
        </mc:Choice>
        <mc:Fallback xmlns="">
          <p:pic>
            <p:nvPicPr>
              <p:cNvPr id="21" name="Ink 20"/>
              <p:cNvPicPr/>
              <p:nvPr/>
            </p:nvPicPr>
            <p:blipFill>
              <a:blip r:embed="rId43"/>
              <a:stretch>
                <a:fillRect/>
              </a:stretch>
            </p:blipFill>
            <p:spPr>
              <a:xfrm>
                <a:off x="4654440" y="4428000"/>
                <a:ext cx="826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Ink 21"/>
              <p14:cNvContentPartPr/>
              <p14:nvPr/>
            </p14:nvContentPartPr>
            <p14:xfrm>
              <a:off x="4661280" y="4875480"/>
              <a:ext cx="830880" cy="36360"/>
            </p14:xfrm>
          </p:contentPart>
        </mc:Choice>
        <mc:Fallback xmlns="">
          <p:pic>
            <p:nvPicPr>
              <p:cNvPr id="22" name="Ink 21"/>
              <p:cNvPicPr/>
              <p:nvPr/>
            </p:nvPicPr>
            <p:blipFill>
              <a:blip r:embed="rId45"/>
              <a:stretch>
                <a:fillRect/>
              </a:stretch>
            </p:blipFill>
            <p:spPr>
              <a:xfrm>
                <a:off x="4645440" y="4812120"/>
                <a:ext cx="862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3" name="Ink 22"/>
              <p14:cNvContentPartPr/>
              <p14:nvPr/>
            </p14:nvContentPartPr>
            <p14:xfrm>
              <a:off x="4705920" y="5152320"/>
              <a:ext cx="902520" cy="54000"/>
            </p14:xfrm>
          </p:contentPart>
        </mc:Choice>
        <mc:Fallback xmlns="">
          <p:pic>
            <p:nvPicPr>
              <p:cNvPr id="23" name="Ink 22"/>
              <p:cNvPicPr/>
              <p:nvPr/>
            </p:nvPicPr>
            <p:blipFill>
              <a:blip r:embed="rId47"/>
              <a:stretch>
                <a:fillRect/>
              </a:stretch>
            </p:blipFill>
            <p:spPr>
              <a:xfrm>
                <a:off x="4690080" y="5088960"/>
                <a:ext cx="934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 name="Ink 23"/>
              <p14:cNvContentPartPr/>
              <p14:nvPr/>
            </p14:nvContentPartPr>
            <p14:xfrm>
              <a:off x="4705920" y="5777640"/>
              <a:ext cx="786240" cy="62640"/>
            </p14:xfrm>
          </p:contentPart>
        </mc:Choice>
        <mc:Fallback xmlns="">
          <p:pic>
            <p:nvPicPr>
              <p:cNvPr id="24" name="Ink 23"/>
              <p:cNvPicPr/>
              <p:nvPr/>
            </p:nvPicPr>
            <p:blipFill>
              <a:blip r:embed="rId49"/>
              <a:stretch>
                <a:fillRect/>
              </a:stretch>
            </p:blipFill>
            <p:spPr>
              <a:xfrm>
                <a:off x="4690080" y="5713920"/>
                <a:ext cx="817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 name="Ink 24"/>
              <p14:cNvContentPartPr/>
              <p14:nvPr/>
            </p14:nvContentPartPr>
            <p14:xfrm>
              <a:off x="3393360" y="4795200"/>
              <a:ext cx="491400" cy="36000"/>
            </p14:xfrm>
          </p:contentPart>
        </mc:Choice>
        <mc:Fallback xmlns="">
          <p:pic>
            <p:nvPicPr>
              <p:cNvPr id="25" name="Ink 24"/>
              <p:cNvPicPr/>
              <p:nvPr/>
            </p:nvPicPr>
            <p:blipFill>
              <a:blip r:embed="rId51"/>
              <a:stretch>
                <a:fillRect/>
              </a:stretch>
            </p:blipFill>
            <p:spPr>
              <a:xfrm>
                <a:off x="3377520" y="4731840"/>
                <a:ext cx="523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6" name="Ink 25"/>
              <p14:cNvContentPartPr/>
              <p14:nvPr/>
            </p14:nvContentPartPr>
            <p14:xfrm>
              <a:off x="3438000" y="5090040"/>
              <a:ext cx="678960" cy="27000"/>
            </p14:xfrm>
          </p:contentPart>
        </mc:Choice>
        <mc:Fallback xmlns="">
          <p:pic>
            <p:nvPicPr>
              <p:cNvPr id="26" name="Ink 25"/>
              <p:cNvPicPr/>
              <p:nvPr/>
            </p:nvPicPr>
            <p:blipFill>
              <a:blip r:embed="rId53"/>
              <a:stretch>
                <a:fillRect/>
              </a:stretch>
            </p:blipFill>
            <p:spPr>
              <a:xfrm>
                <a:off x="3422160" y="5026320"/>
                <a:ext cx="710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7" name="Ink 26"/>
              <p14:cNvContentPartPr/>
              <p14:nvPr/>
            </p14:nvContentPartPr>
            <p14:xfrm>
              <a:off x="3473640" y="5429160"/>
              <a:ext cx="447120" cy="36000"/>
            </p14:xfrm>
          </p:contentPart>
        </mc:Choice>
        <mc:Fallback xmlns="">
          <p:pic>
            <p:nvPicPr>
              <p:cNvPr id="27" name="Ink 26"/>
              <p:cNvPicPr/>
              <p:nvPr/>
            </p:nvPicPr>
            <p:blipFill>
              <a:blip r:embed="rId55"/>
              <a:stretch>
                <a:fillRect/>
              </a:stretch>
            </p:blipFill>
            <p:spPr>
              <a:xfrm>
                <a:off x="3457800" y="5365800"/>
                <a:ext cx="478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8" name="Ink 27"/>
              <p14:cNvContentPartPr/>
              <p14:nvPr/>
            </p14:nvContentPartPr>
            <p14:xfrm>
              <a:off x="3393360" y="4196880"/>
              <a:ext cx="500400" cy="18360"/>
            </p14:xfrm>
          </p:contentPart>
        </mc:Choice>
        <mc:Fallback xmlns="">
          <p:pic>
            <p:nvPicPr>
              <p:cNvPr id="28" name="Ink 27"/>
              <p:cNvPicPr/>
              <p:nvPr/>
            </p:nvPicPr>
            <p:blipFill>
              <a:blip r:embed="rId57"/>
              <a:stretch>
                <a:fillRect/>
              </a:stretch>
            </p:blipFill>
            <p:spPr>
              <a:xfrm>
                <a:off x="3377520" y="4133520"/>
                <a:ext cx="532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9" name="Ink 28"/>
              <p14:cNvContentPartPr/>
              <p14:nvPr/>
            </p14:nvContentPartPr>
            <p14:xfrm>
              <a:off x="3366720" y="2910960"/>
              <a:ext cx="554040" cy="18360"/>
            </p14:xfrm>
          </p:contentPart>
        </mc:Choice>
        <mc:Fallback xmlns="">
          <p:pic>
            <p:nvPicPr>
              <p:cNvPr id="29" name="Ink 28"/>
              <p:cNvPicPr/>
              <p:nvPr/>
            </p:nvPicPr>
            <p:blipFill>
              <a:blip r:embed="rId59"/>
              <a:stretch>
                <a:fillRect/>
              </a:stretch>
            </p:blipFill>
            <p:spPr>
              <a:xfrm>
                <a:off x="3350880" y="2847600"/>
                <a:ext cx="585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 name="Ink 29"/>
              <p14:cNvContentPartPr/>
              <p14:nvPr/>
            </p14:nvContentPartPr>
            <p14:xfrm>
              <a:off x="3375720" y="6107760"/>
              <a:ext cx="562680" cy="18360"/>
            </p14:xfrm>
          </p:contentPart>
        </mc:Choice>
        <mc:Fallback xmlns="">
          <p:pic>
            <p:nvPicPr>
              <p:cNvPr id="30" name="Ink 29"/>
              <p:cNvPicPr/>
              <p:nvPr/>
            </p:nvPicPr>
            <p:blipFill>
              <a:blip r:embed="rId61"/>
              <a:stretch>
                <a:fillRect/>
              </a:stretch>
            </p:blipFill>
            <p:spPr>
              <a:xfrm>
                <a:off x="3359520" y="6044400"/>
                <a:ext cx="594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1" name="Ink 30"/>
              <p14:cNvContentPartPr/>
              <p14:nvPr/>
            </p14:nvContentPartPr>
            <p14:xfrm>
              <a:off x="2062800" y="3053880"/>
              <a:ext cx="5384880" cy="3215160"/>
            </p14:xfrm>
          </p:contentPart>
        </mc:Choice>
        <mc:Fallback xmlns="">
          <p:pic>
            <p:nvPicPr>
              <p:cNvPr id="31" name="Ink 30"/>
              <p:cNvPicPr/>
              <p:nvPr/>
            </p:nvPicPr>
            <p:blipFill>
              <a:blip r:embed="rId63"/>
              <a:stretch>
                <a:fillRect/>
              </a:stretch>
            </p:blipFill>
            <p:spPr>
              <a:xfrm>
                <a:off x="2053440" y="3044520"/>
                <a:ext cx="5403600" cy="3233880"/>
              </a:xfrm>
              <a:prstGeom prst="rect">
                <a:avLst/>
              </a:prstGeom>
            </p:spPr>
          </p:pic>
        </mc:Fallback>
      </mc:AlternateContent>
    </p:spTree>
    <p:extLst>
      <p:ext uri="{BB962C8B-B14F-4D97-AF65-F5344CB8AC3E}">
        <p14:creationId xmlns:p14="http://schemas.microsoft.com/office/powerpoint/2010/main" val="290737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533400"/>
            <a:ext cx="9144000" cy="735874"/>
          </a:xfrm>
        </p:spPr>
        <p:txBody>
          <a:bodyPr/>
          <a:lstStyle/>
          <a:p>
            <a:pPr algn="just"/>
            <a:r>
              <a:rPr lang="en-US" sz="4400" b="1" dirty="0" smtClean="0">
                <a:latin typeface="+mn-lt"/>
              </a:rPr>
              <a:t>Choosing </a:t>
            </a:r>
            <a:r>
              <a:rPr lang="en-US" sz="4400" b="1" dirty="0">
                <a:latin typeface="+mn-lt"/>
              </a:rPr>
              <a:t>the </a:t>
            </a:r>
            <a:r>
              <a:rPr lang="en-US" sz="4400" b="1" dirty="0" smtClean="0">
                <a:latin typeface="+mn-lt"/>
              </a:rPr>
              <a:t>training </a:t>
            </a:r>
            <a:r>
              <a:rPr lang="en-US" sz="4400" b="1" dirty="0">
                <a:latin typeface="+mn-lt"/>
              </a:rPr>
              <a:t>e</a:t>
            </a:r>
            <a:r>
              <a:rPr lang="en-US" sz="4400" b="1" dirty="0" smtClean="0">
                <a:latin typeface="+mn-lt"/>
              </a:rPr>
              <a:t>xperience</a:t>
            </a:r>
            <a:endParaRPr lang="en-US" sz="4400" b="1" dirty="0">
              <a:latin typeface="+mn-lt"/>
            </a:endParaRPr>
          </a:p>
        </p:txBody>
      </p:sp>
      <p:sp>
        <p:nvSpPr>
          <p:cNvPr id="19459" name="Rectangle 3"/>
          <p:cNvSpPr>
            <a:spLocks noGrp="1" noChangeArrowheads="1"/>
          </p:cNvSpPr>
          <p:nvPr>
            <p:ph type="body" idx="1"/>
          </p:nvPr>
        </p:nvSpPr>
        <p:spPr>
          <a:xfrm>
            <a:off x="152400" y="1524000"/>
            <a:ext cx="8839200" cy="2743200"/>
          </a:xfrm>
        </p:spPr>
        <p:txBody>
          <a:bodyPr>
            <a:noAutofit/>
          </a:bodyPr>
          <a:lstStyle/>
          <a:p>
            <a:pPr algn="just"/>
            <a:r>
              <a:rPr lang="en-IN" sz="2800" dirty="0" smtClean="0"/>
              <a:t>In learning to play checkers, the system might learn from </a:t>
            </a:r>
            <a:r>
              <a:rPr lang="en-IN" sz="2800" b="1" dirty="0" smtClean="0"/>
              <a:t>direct training</a:t>
            </a:r>
            <a:r>
              <a:rPr lang="en-IN" sz="2800" dirty="0" smtClean="0"/>
              <a:t> examples consisting of individual checkers</a:t>
            </a:r>
            <a:r>
              <a:rPr lang="en-IN" sz="2800" b="1" dirty="0" smtClean="0"/>
              <a:t> </a:t>
            </a:r>
            <a:r>
              <a:rPr lang="en-IN" sz="2800" dirty="0" smtClean="0"/>
              <a:t>board states and the correct move for each.</a:t>
            </a:r>
          </a:p>
          <a:p>
            <a:pPr algn="just"/>
            <a:r>
              <a:rPr lang="en-IN" sz="2800" dirty="0" smtClean="0"/>
              <a:t>Alternatively, it might have available only </a:t>
            </a:r>
            <a:r>
              <a:rPr lang="en-IN" sz="2800" b="1" dirty="0" smtClean="0"/>
              <a:t>indirect information</a:t>
            </a:r>
            <a:r>
              <a:rPr lang="en-IN" sz="2800" dirty="0" smtClean="0"/>
              <a:t> consisting of the move sequences and final outcomes of various games played. </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2054" name="AutoShape 6"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2056" name="AutoShape 8"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2058" name="AutoShape 10"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2060" name="AutoShape 12"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latin typeface="+mn-lt"/>
            </a:endParaRPr>
          </a:p>
        </p:txBody>
      </p:sp>
      <p:pic>
        <p:nvPicPr>
          <p:cNvPr id="14" name="Picture 13" descr="https://encrypted-tbn3.gstatic.com/images?q=tbn:ANd9GcSJvnLjczvc_axqeLRQMm3oE2Fc6RL1poqMTsHLumgkSI_qNTq6yA"/>
          <p:cNvPicPr/>
          <p:nvPr/>
        </p:nvPicPr>
        <p:blipFill>
          <a:blip r:embed="rId2"/>
          <a:srcRect/>
          <a:stretch>
            <a:fillRect/>
          </a:stretch>
        </p:blipFill>
        <p:spPr bwMode="auto">
          <a:xfrm>
            <a:off x="5791200" y="3886200"/>
            <a:ext cx="26670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317500" y="654050"/>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eaLnBrk="1" hangingPunct="1">
              <a:defRPr/>
            </a:pPr>
            <a:r>
              <a:rPr lang="en-US" sz="3200" b="1" dirty="0"/>
              <a:t>Which attribute is the best classifier?</a:t>
            </a:r>
          </a:p>
        </p:txBody>
      </p:sp>
      <p:pic>
        <p:nvPicPr>
          <p:cNvPr id="332804" name="Picture 4"/>
          <p:cNvPicPr>
            <a:picLocks noGrp="1" noChangeAspect="1" noChangeArrowheads="1"/>
          </p:cNvPicPr>
          <p:nvPr>
            <p:ph type="dgm" idx="1"/>
          </p:nvPr>
        </p:nvPicPr>
        <p:blipFill>
          <a:blip r:embed="rId3">
            <a:extLst>
              <a:ext uri="{28A0092B-C50C-407E-A947-70E740481C1C}">
                <a14:useLocalDpi xmlns:a14="http://schemas.microsoft.com/office/drawing/2010/main" val="0"/>
              </a:ext>
            </a:extLst>
          </a:blip>
          <a:srcRect/>
          <a:stretch>
            <a:fillRect/>
          </a:stretch>
        </p:blipFill>
        <p:spPr>
          <a:xfrm>
            <a:off x="323850" y="1484313"/>
            <a:ext cx="8509000" cy="49561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06120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67469" y="693762"/>
            <a:ext cx="8637588" cy="7080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First step: which attribute to test at the root?</a:t>
            </a:r>
          </a:p>
        </p:txBody>
      </p:sp>
      <p:sp>
        <p:nvSpPr>
          <p:cNvPr id="344067"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eaLnBrk="1" hangingPunct="1">
              <a:lnSpc>
                <a:spcPct val="90000"/>
              </a:lnSpc>
              <a:buFont typeface="Wingdings" charset="0"/>
              <a:buChar char="§"/>
              <a:defRPr/>
            </a:pPr>
            <a:r>
              <a:rPr lang="en-US" smtClean="0">
                <a:ea typeface="+mn-ea"/>
                <a:cs typeface="+mn-cs"/>
              </a:rPr>
              <a:t>Which attribute should be tested at the root?</a:t>
            </a:r>
            <a:endParaRPr lang="en-US" i="1" smtClean="0">
              <a:latin typeface="Times New Roman" charset="0"/>
              <a:ea typeface="+mn-ea"/>
              <a:cs typeface="+mn-cs"/>
            </a:endParaRP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Outlook</a:t>
            </a:r>
            <a:r>
              <a:rPr lang="en-US" smtClean="0">
                <a:latin typeface="Times New Roman" charset="0"/>
                <a:ea typeface="+mn-ea"/>
              </a:rPr>
              <a:t>) = 0.246</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Humidity</a:t>
            </a:r>
            <a:r>
              <a:rPr lang="en-US" smtClean="0">
                <a:latin typeface="Times New Roman" charset="0"/>
                <a:ea typeface="+mn-ea"/>
              </a:rPr>
              <a:t>) = 0.151</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Wind</a:t>
            </a:r>
            <a:r>
              <a:rPr lang="en-US" smtClean="0">
                <a:latin typeface="Times New Roman" charset="0"/>
                <a:ea typeface="+mn-ea"/>
              </a:rPr>
              <a:t>) = 0.084</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Temperature</a:t>
            </a:r>
            <a:r>
              <a:rPr lang="en-US" smtClean="0">
                <a:latin typeface="Times New Roman" charset="0"/>
                <a:ea typeface="+mn-ea"/>
              </a:rPr>
              <a:t>) = 0.029</a:t>
            </a:r>
          </a:p>
          <a:p>
            <a:pPr eaLnBrk="1" hangingPunct="1">
              <a:lnSpc>
                <a:spcPct val="90000"/>
              </a:lnSpc>
              <a:buFont typeface="Wingdings" charset="0"/>
              <a:buChar char="§"/>
              <a:defRPr/>
            </a:pPr>
            <a:r>
              <a:rPr lang="en-US" i="1" smtClean="0">
                <a:latin typeface="Times New Roman" charset="0"/>
                <a:ea typeface="+mn-ea"/>
                <a:cs typeface="+mn-cs"/>
              </a:rPr>
              <a:t>Outlook</a:t>
            </a:r>
            <a:r>
              <a:rPr lang="en-US" smtClean="0">
                <a:ea typeface="+mn-ea"/>
                <a:cs typeface="+mn-cs"/>
              </a:rPr>
              <a:t> provides the best prediction for the target</a:t>
            </a:r>
          </a:p>
          <a:p>
            <a:pPr eaLnBrk="1" hangingPunct="1">
              <a:lnSpc>
                <a:spcPct val="90000"/>
              </a:lnSpc>
              <a:buFont typeface="Wingdings" charset="0"/>
              <a:buChar char="§"/>
              <a:defRPr/>
            </a:pPr>
            <a:r>
              <a:rPr lang="en-US" smtClean="0">
                <a:ea typeface="+mn-ea"/>
                <a:cs typeface="+mn-cs"/>
              </a:rPr>
              <a:t>Lets grow the tree:</a:t>
            </a:r>
          </a:p>
          <a:p>
            <a:pPr lvl="1" eaLnBrk="1" hangingPunct="1">
              <a:lnSpc>
                <a:spcPct val="90000"/>
              </a:lnSpc>
              <a:buFont typeface="Wingdings" charset="0"/>
              <a:buChar char="§"/>
              <a:defRPr/>
            </a:pPr>
            <a:r>
              <a:rPr lang="en-US" smtClean="0">
                <a:ea typeface="+mn-ea"/>
              </a:rPr>
              <a:t>add to the tree a successor for each possible value of </a:t>
            </a:r>
            <a:r>
              <a:rPr lang="en-US" i="1" smtClean="0">
                <a:latin typeface="Times New Roman" charset="0"/>
                <a:ea typeface="+mn-ea"/>
              </a:rPr>
              <a:t>Outlook</a:t>
            </a:r>
          </a:p>
          <a:p>
            <a:pPr lvl="1" eaLnBrk="1" hangingPunct="1">
              <a:lnSpc>
                <a:spcPct val="90000"/>
              </a:lnSpc>
              <a:buFont typeface="Wingdings" charset="0"/>
              <a:buChar char="§"/>
              <a:defRPr/>
            </a:pPr>
            <a:r>
              <a:rPr lang="en-US" smtClean="0">
                <a:ea typeface="+mn-ea"/>
              </a:rPr>
              <a:t>partition the training samples according to the value of </a:t>
            </a:r>
            <a:r>
              <a:rPr lang="en-US" i="1" smtClean="0">
                <a:latin typeface="Times New Roman" charset="0"/>
                <a:ea typeface="+mn-ea"/>
              </a:rPr>
              <a:t>Outlook</a:t>
            </a:r>
          </a:p>
          <a:p>
            <a:pPr lvl="1" eaLnBrk="1" hangingPunct="1">
              <a:lnSpc>
                <a:spcPct val="90000"/>
              </a:lnSpc>
              <a:buFont typeface="Wingdings" charset="0"/>
              <a:buChar char="§"/>
              <a:defRPr/>
            </a:pPr>
            <a:endParaRPr lang="en-US" i="1" smtClean="0">
              <a:latin typeface="Times New Roman" charset="0"/>
              <a:ea typeface="+mn-ea"/>
            </a:endParaRPr>
          </a:p>
          <a:p>
            <a:pPr eaLnBrk="1" hangingPunct="1">
              <a:lnSpc>
                <a:spcPct val="90000"/>
              </a:lnSpc>
              <a:buFont typeface="Wingdings" charset="0"/>
              <a:buChar char="§"/>
              <a:defRPr/>
            </a:pPr>
            <a:endParaRPr lang="en-US" smtClean="0">
              <a:latin typeface="Times New Roman" charset="0"/>
              <a:ea typeface="+mn-ea"/>
              <a:cs typeface="+mn-cs"/>
            </a:endParaRPr>
          </a:p>
        </p:txBody>
      </p:sp>
    </p:spTree>
    <p:extLst>
      <p:ext uri="{BB962C8B-B14F-4D97-AF65-F5344CB8AC3E}">
        <p14:creationId xmlns:p14="http://schemas.microsoft.com/office/powerpoint/2010/main" val="7129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317500" y="654050"/>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a:defRPr/>
            </a:pPr>
            <a:r>
              <a:rPr lang="en-US" sz="3200" b="1" dirty="0"/>
              <a:t>After first step</a:t>
            </a:r>
          </a:p>
        </p:txBody>
      </p:sp>
      <p:pic>
        <p:nvPicPr>
          <p:cNvPr id="333830" name="Picture 6"/>
          <p:cNvPicPr>
            <a:picLocks noGrp="1" noChangeAspect="1" noChangeArrowheads="1"/>
          </p:cNvPicPr>
          <p:nvPr>
            <p:ph type="dgm" idx="1"/>
          </p:nvPr>
        </p:nvPicPr>
        <p:blipFill>
          <a:blip r:embed="rId3">
            <a:extLst>
              <a:ext uri="{28A0092B-C50C-407E-A947-70E740481C1C}">
                <a14:useLocalDpi xmlns:a14="http://schemas.microsoft.com/office/drawing/2010/main" val="0"/>
              </a:ext>
            </a:extLst>
          </a:blip>
          <a:srcRect l="-12081" r="-12081"/>
          <a:stretch>
            <a:fillRect/>
          </a:stretch>
        </p:blipFill>
        <p:spPr>
          <a:xfrm>
            <a:off x="328613" y="1773238"/>
            <a:ext cx="8208962" cy="42830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442833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Second step</a:t>
            </a:r>
          </a:p>
        </p:txBody>
      </p:sp>
      <p:sp>
        <p:nvSpPr>
          <p:cNvPr id="346115"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77500" lnSpcReduction="20000"/>
          </a:bodyPr>
          <a:lstStyle/>
          <a:p>
            <a:pPr eaLnBrk="1" hangingPunct="1">
              <a:buFont typeface="Wingdings" charset="0"/>
              <a:buChar char="§"/>
              <a:defRPr/>
            </a:pPr>
            <a:r>
              <a:rPr lang="en-US" smtClean="0">
                <a:ea typeface="+mn-ea"/>
                <a:cs typeface="+mn-cs"/>
              </a:rPr>
              <a:t>Working on </a:t>
            </a:r>
            <a:r>
              <a:rPr lang="en-US" i="1" smtClean="0">
                <a:latin typeface="Times New Roman" charset="0"/>
                <a:ea typeface="+mn-ea"/>
                <a:cs typeface="+mn-cs"/>
              </a:rPr>
              <a:t>Outlook=Sunny</a:t>
            </a:r>
            <a:r>
              <a:rPr lang="en-US" smtClean="0">
                <a:ea typeface="+mn-ea"/>
                <a:cs typeface="+mn-cs"/>
              </a:rPr>
              <a:t> node:</a:t>
            </a:r>
          </a:p>
          <a:p>
            <a:pPr lvl="1" eaLnBrk="1" hangingPunct="1">
              <a:buFont typeface="Wingdings" charset="0"/>
              <a:buNone/>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i="1" baseline="-25000" smtClean="0">
                <a:latin typeface="Times New Roman" charset="0"/>
                <a:ea typeface="+mn-ea"/>
              </a:rPr>
              <a:t>Sunny</a:t>
            </a:r>
            <a:r>
              <a:rPr lang="en-US" smtClean="0">
                <a:latin typeface="Times New Roman" charset="0"/>
                <a:ea typeface="+mn-ea"/>
              </a:rPr>
              <a:t>, </a:t>
            </a:r>
            <a:r>
              <a:rPr lang="en-US" i="1" smtClean="0">
                <a:latin typeface="Times New Roman" charset="0"/>
                <a:ea typeface="+mn-ea"/>
              </a:rPr>
              <a:t>Humidity</a:t>
            </a:r>
            <a:r>
              <a:rPr lang="en-US" smtClean="0">
                <a:latin typeface="Times New Roman" charset="0"/>
                <a:ea typeface="+mn-ea"/>
              </a:rPr>
              <a:t>) = 0.970 </a:t>
            </a:r>
            <a:r>
              <a:rPr lang="en-US" smtClean="0">
                <a:latin typeface="Arial" charset="0"/>
                <a:ea typeface="+mn-ea"/>
                <a:sym typeface="Symbol" charset="0"/>
              </a:rPr>
              <a:t> </a:t>
            </a:r>
            <a:r>
              <a:rPr lang="en-US" smtClean="0">
                <a:latin typeface="Times New Roman" charset="0"/>
                <a:ea typeface="+mn-ea"/>
              </a:rPr>
              <a:t>3/5 </a:t>
            </a:r>
            <a:r>
              <a:rPr lang="en-US" smtClean="0">
                <a:latin typeface="Times New Roman" charset="0"/>
                <a:ea typeface="+mn-ea"/>
                <a:sym typeface="Symbol" charset="0"/>
              </a:rPr>
              <a:t></a:t>
            </a:r>
            <a:r>
              <a:rPr lang="en-US" smtClean="0">
                <a:latin typeface="Times New Roman" charset="0"/>
                <a:ea typeface="+mn-ea"/>
              </a:rPr>
              <a:t> 0.0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0.0 = 0.970 </a:t>
            </a:r>
          </a:p>
          <a:p>
            <a:pPr lvl="1" eaLnBrk="1" hangingPunct="1">
              <a:buFont typeface="Wingdings" charset="0"/>
              <a:buNone/>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i="1" baseline="-25000" smtClean="0">
                <a:latin typeface="Times New Roman" charset="0"/>
                <a:ea typeface="+mn-ea"/>
              </a:rPr>
              <a:t>Sunny</a:t>
            </a:r>
            <a:r>
              <a:rPr lang="en-US" smtClean="0">
                <a:latin typeface="Times New Roman" charset="0"/>
                <a:ea typeface="+mn-ea"/>
              </a:rPr>
              <a:t>, </a:t>
            </a:r>
            <a:r>
              <a:rPr lang="en-US" i="1" smtClean="0">
                <a:latin typeface="Times New Roman" charset="0"/>
                <a:ea typeface="+mn-ea"/>
              </a:rPr>
              <a:t>Wind</a:t>
            </a:r>
            <a:r>
              <a:rPr lang="en-US" smtClean="0">
                <a:latin typeface="Times New Roman" charset="0"/>
                <a:ea typeface="+mn-ea"/>
              </a:rPr>
              <a:t>) = 0.970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1.0 </a:t>
            </a:r>
            <a:r>
              <a:rPr lang="en-US" smtClean="0">
                <a:latin typeface="Arial" charset="0"/>
                <a:ea typeface="+mn-ea"/>
                <a:sym typeface="Symbol" charset="0"/>
              </a:rPr>
              <a:t> </a:t>
            </a:r>
            <a:r>
              <a:rPr lang="en-US" smtClean="0">
                <a:latin typeface="Times New Roman" charset="0"/>
                <a:ea typeface="+mn-ea"/>
              </a:rPr>
              <a:t>3.5 </a:t>
            </a:r>
            <a:r>
              <a:rPr lang="en-US" smtClean="0">
                <a:latin typeface="Times New Roman" charset="0"/>
                <a:ea typeface="+mn-ea"/>
                <a:sym typeface="Symbol" charset="0"/>
              </a:rPr>
              <a:t></a:t>
            </a:r>
            <a:r>
              <a:rPr lang="en-US" smtClean="0">
                <a:latin typeface="Times New Roman" charset="0"/>
                <a:ea typeface="+mn-ea"/>
              </a:rPr>
              <a:t> 0.918 = 0 .019</a:t>
            </a:r>
          </a:p>
          <a:p>
            <a:pPr lvl="1" eaLnBrk="1" hangingPunct="1">
              <a:buFont typeface="Wingdings" charset="0"/>
              <a:buNone/>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i="1" baseline="-25000" smtClean="0">
                <a:latin typeface="Times New Roman" charset="0"/>
                <a:ea typeface="+mn-ea"/>
              </a:rPr>
              <a:t>Sunny</a:t>
            </a:r>
            <a:r>
              <a:rPr lang="en-US" smtClean="0">
                <a:latin typeface="Times New Roman" charset="0"/>
                <a:ea typeface="+mn-ea"/>
              </a:rPr>
              <a:t>, </a:t>
            </a:r>
            <a:r>
              <a:rPr lang="en-US" i="1" smtClean="0">
                <a:latin typeface="Times New Roman" charset="0"/>
                <a:ea typeface="+mn-ea"/>
              </a:rPr>
              <a:t>Temp.</a:t>
            </a:r>
            <a:r>
              <a:rPr lang="en-US" smtClean="0">
                <a:latin typeface="Times New Roman" charset="0"/>
                <a:ea typeface="+mn-ea"/>
              </a:rPr>
              <a:t>) = 0.970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0.0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1.0 </a:t>
            </a:r>
            <a:r>
              <a:rPr lang="en-US" smtClean="0">
                <a:latin typeface="Arial" charset="0"/>
                <a:ea typeface="+mn-ea"/>
                <a:sym typeface="Symbol" charset="0"/>
              </a:rPr>
              <a:t> </a:t>
            </a:r>
            <a:r>
              <a:rPr lang="en-US" smtClean="0">
                <a:latin typeface="Times New Roman" charset="0"/>
                <a:ea typeface="+mn-ea"/>
              </a:rPr>
              <a:t>1/5 </a:t>
            </a:r>
            <a:r>
              <a:rPr lang="en-US" smtClean="0">
                <a:latin typeface="Times New Roman" charset="0"/>
                <a:ea typeface="+mn-ea"/>
                <a:sym typeface="Symbol" charset="0"/>
              </a:rPr>
              <a:t></a:t>
            </a:r>
            <a:r>
              <a:rPr lang="en-US" smtClean="0">
                <a:latin typeface="Times New Roman" charset="0"/>
                <a:ea typeface="+mn-ea"/>
              </a:rPr>
              <a:t> 0.0 = 0.570</a:t>
            </a:r>
          </a:p>
          <a:p>
            <a:pPr eaLnBrk="1" hangingPunct="1">
              <a:buFont typeface="Wingdings" charset="0"/>
              <a:buChar char="§"/>
              <a:defRPr/>
            </a:pPr>
            <a:r>
              <a:rPr lang="en-US" i="1" smtClean="0">
                <a:latin typeface="Times New Roman" charset="0"/>
                <a:ea typeface="+mn-ea"/>
                <a:cs typeface="+mn-cs"/>
              </a:rPr>
              <a:t>Humidity</a:t>
            </a:r>
            <a:r>
              <a:rPr lang="en-US" smtClean="0">
                <a:ea typeface="+mn-ea"/>
                <a:cs typeface="+mn-cs"/>
              </a:rPr>
              <a:t> provides the best prediction for the target</a:t>
            </a:r>
          </a:p>
          <a:p>
            <a:pPr eaLnBrk="1" hangingPunct="1">
              <a:buFont typeface="Wingdings" charset="0"/>
              <a:buChar char="§"/>
              <a:defRPr/>
            </a:pPr>
            <a:r>
              <a:rPr lang="en-US" smtClean="0">
                <a:ea typeface="+mn-ea"/>
                <a:cs typeface="+mn-cs"/>
              </a:rPr>
              <a:t>Lets grow the tree:</a:t>
            </a:r>
          </a:p>
          <a:p>
            <a:pPr lvl="1" eaLnBrk="1" hangingPunct="1">
              <a:buFont typeface="Wingdings" charset="0"/>
              <a:buChar char="§"/>
              <a:defRPr/>
            </a:pPr>
            <a:r>
              <a:rPr lang="en-US" smtClean="0">
                <a:ea typeface="+mn-ea"/>
              </a:rPr>
              <a:t>add to the tree a successor for each possible value of </a:t>
            </a:r>
            <a:r>
              <a:rPr lang="en-US" i="1" smtClean="0">
                <a:latin typeface="Times New Roman" charset="0"/>
                <a:ea typeface="+mn-ea"/>
              </a:rPr>
              <a:t>Humidity</a:t>
            </a:r>
          </a:p>
          <a:p>
            <a:pPr lvl="1" eaLnBrk="1" hangingPunct="1">
              <a:buFont typeface="Wingdings" charset="0"/>
              <a:buChar char="§"/>
              <a:defRPr/>
            </a:pPr>
            <a:r>
              <a:rPr lang="en-US" smtClean="0">
                <a:ea typeface="+mn-ea"/>
              </a:rPr>
              <a:t>partition the training samples according to the value of </a:t>
            </a:r>
            <a:r>
              <a:rPr lang="en-US" i="1" smtClean="0">
                <a:latin typeface="Times New Roman" charset="0"/>
                <a:ea typeface="+mn-ea"/>
              </a:rPr>
              <a:t>Humidity</a:t>
            </a:r>
          </a:p>
          <a:p>
            <a:pPr lvl="1" eaLnBrk="1" hangingPunct="1">
              <a:buFont typeface="Wingdings" charset="0"/>
              <a:buNone/>
              <a:defRPr/>
            </a:pPr>
            <a:r>
              <a:rPr lang="en-US" smtClean="0">
                <a:latin typeface="Times New Roman" charset="0"/>
                <a:ea typeface="+mn-ea"/>
              </a:rPr>
              <a:t> </a:t>
            </a:r>
          </a:p>
        </p:txBody>
      </p:sp>
    </p:spTree>
    <p:extLst>
      <p:ext uri="{BB962C8B-B14F-4D97-AF65-F5344CB8AC3E}">
        <p14:creationId xmlns:p14="http://schemas.microsoft.com/office/powerpoint/2010/main" val="294254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317500" y="654050"/>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eaLnBrk="1" hangingPunct="1">
              <a:defRPr/>
            </a:pPr>
            <a:r>
              <a:rPr lang="en-US" sz="3200" b="1" dirty="0"/>
              <a:t>Second and third steps</a:t>
            </a:r>
          </a:p>
        </p:txBody>
      </p:sp>
      <p:pic>
        <p:nvPicPr>
          <p:cNvPr id="3471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6351588"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347149" name="Group 13"/>
          <p:cNvGrpSpPr>
            <a:grpSpLocks/>
          </p:cNvGrpSpPr>
          <p:nvPr/>
        </p:nvGrpSpPr>
        <p:grpSpPr bwMode="auto">
          <a:xfrm>
            <a:off x="838200" y="3886200"/>
            <a:ext cx="2625725" cy="2200275"/>
            <a:chOff x="528" y="2448"/>
            <a:chExt cx="1654" cy="1386"/>
          </a:xfrm>
        </p:grpSpPr>
        <p:pic>
          <p:nvPicPr>
            <p:cNvPr id="3471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 y="2448"/>
              <a:ext cx="1376" cy="12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47144" name="Text Box 8"/>
            <p:cNvSpPr txBox="1">
              <a:spLocks noChangeArrowheads="1"/>
            </p:cNvSpPr>
            <p:nvPr/>
          </p:nvSpPr>
          <p:spPr bwMode="auto">
            <a:xfrm>
              <a:off x="528" y="3504"/>
              <a:ext cx="743"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{D1, D2, D8}</a:t>
              </a:r>
            </a:p>
            <a:p>
              <a:pPr>
                <a:defRPr/>
              </a:pPr>
              <a:r>
                <a:rPr lang="en-US" sz="1400" i="1">
                  <a:latin typeface="Times New Roman" charset="0"/>
                  <a:ea typeface="ＭＳ Ｐゴシック" charset="0"/>
                </a:rPr>
                <a:t>        No</a:t>
              </a:r>
              <a:endParaRPr lang="en-US" sz="1800">
                <a:latin typeface="Times New Roman" charset="0"/>
                <a:ea typeface="ＭＳ Ｐゴシック" charset="0"/>
              </a:endParaRPr>
            </a:p>
          </p:txBody>
        </p:sp>
        <p:sp>
          <p:nvSpPr>
            <p:cNvPr id="347145" name="Text Box 9"/>
            <p:cNvSpPr txBox="1">
              <a:spLocks noChangeArrowheads="1"/>
            </p:cNvSpPr>
            <p:nvPr/>
          </p:nvSpPr>
          <p:spPr bwMode="auto">
            <a:xfrm>
              <a:off x="1584" y="3504"/>
              <a:ext cx="598"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{D9, D11}</a:t>
              </a:r>
            </a:p>
            <a:p>
              <a:pPr>
                <a:defRPr/>
              </a:pPr>
              <a:r>
                <a:rPr lang="en-US" sz="1400" i="1">
                  <a:latin typeface="Times New Roman" charset="0"/>
                  <a:ea typeface="ＭＳ Ｐゴシック" charset="0"/>
                </a:rPr>
                <a:t>        Yes</a:t>
              </a:r>
              <a:endParaRPr lang="en-US" sz="1800">
                <a:latin typeface="Times New Roman" charset="0"/>
                <a:ea typeface="ＭＳ Ｐゴシック" charset="0"/>
              </a:endParaRPr>
            </a:p>
          </p:txBody>
        </p:sp>
      </p:grpSp>
      <p:grpSp>
        <p:nvGrpSpPr>
          <p:cNvPr id="347150" name="Group 14"/>
          <p:cNvGrpSpPr>
            <a:grpSpLocks/>
          </p:cNvGrpSpPr>
          <p:nvPr/>
        </p:nvGrpSpPr>
        <p:grpSpPr bwMode="auto">
          <a:xfrm>
            <a:off x="5029200" y="4064000"/>
            <a:ext cx="2635250" cy="2098675"/>
            <a:chOff x="3168" y="2560"/>
            <a:chExt cx="1660" cy="1322"/>
          </a:xfrm>
        </p:grpSpPr>
        <p:pic>
          <p:nvPicPr>
            <p:cNvPr id="34714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2560"/>
              <a:ext cx="1272" cy="11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47147" name="Text Box 11"/>
            <p:cNvSpPr txBox="1">
              <a:spLocks noChangeArrowheads="1"/>
            </p:cNvSpPr>
            <p:nvPr/>
          </p:nvSpPr>
          <p:spPr bwMode="auto">
            <a:xfrm>
              <a:off x="3168" y="3552"/>
              <a:ext cx="799"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{D4, D5, D10}</a:t>
              </a:r>
            </a:p>
            <a:p>
              <a:pPr>
                <a:defRPr/>
              </a:pPr>
              <a:r>
                <a:rPr lang="en-US" sz="1400" i="1">
                  <a:latin typeface="Times New Roman" charset="0"/>
                  <a:ea typeface="ＭＳ Ｐゴシック" charset="0"/>
                </a:rPr>
                <a:t>        Yes</a:t>
              </a:r>
              <a:endParaRPr lang="en-US" sz="1800">
                <a:latin typeface="Times New Roman" charset="0"/>
                <a:ea typeface="ＭＳ Ｐゴシック" charset="0"/>
              </a:endParaRPr>
            </a:p>
          </p:txBody>
        </p:sp>
        <p:sp>
          <p:nvSpPr>
            <p:cNvPr id="347148" name="Text Box 12"/>
            <p:cNvSpPr txBox="1">
              <a:spLocks noChangeArrowheads="1"/>
            </p:cNvSpPr>
            <p:nvPr/>
          </p:nvSpPr>
          <p:spPr bwMode="auto">
            <a:xfrm>
              <a:off x="4224" y="3552"/>
              <a:ext cx="604"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{D6, D14}</a:t>
              </a:r>
            </a:p>
            <a:p>
              <a:pPr>
                <a:defRPr/>
              </a:pPr>
              <a:r>
                <a:rPr lang="en-US" sz="1400" i="1">
                  <a:latin typeface="Times New Roman" charset="0"/>
                  <a:ea typeface="ＭＳ Ｐゴシック" charset="0"/>
                </a:rPr>
                <a:t>        No</a:t>
              </a:r>
              <a:endParaRPr lang="en-US" sz="1800">
                <a:latin typeface="Times New Roman" charset="0"/>
                <a:ea typeface="ＭＳ Ｐゴシック" charset="0"/>
              </a:endParaRPr>
            </a:p>
          </p:txBody>
        </p:sp>
      </p:grpSp>
    </p:spTree>
    <p:extLst>
      <p:ext uri="{BB962C8B-B14F-4D97-AF65-F5344CB8AC3E}">
        <p14:creationId xmlns:p14="http://schemas.microsoft.com/office/powerpoint/2010/main" val="2253785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71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7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1026"/>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ID3: algorithm</a:t>
            </a:r>
          </a:p>
        </p:txBody>
      </p:sp>
      <p:sp>
        <p:nvSpPr>
          <p:cNvPr id="423939" name="Rectangle 1027"/>
          <p:cNvSpPr>
            <a:spLocks noGrp="1" noChangeArrowheads="1"/>
          </p:cNvSpPr>
          <p:nvPr>
            <p:ph idx="1"/>
          </p:nvPr>
        </p:nvSpPr>
        <p:spPr>
          <a:xfrm>
            <a:off x="328613" y="1628775"/>
            <a:ext cx="8662987" cy="442753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lnSpcReduction="10000"/>
          </a:bodyPr>
          <a:lstStyle/>
          <a:p>
            <a:pPr eaLnBrk="1" hangingPunct="1">
              <a:lnSpc>
                <a:spcPct val="90000"/>
              </a:lnSpc>
              <a:buFont typeface="Wingdings" panose="05000000000000000000" pitchFamily="2" charset="2"/>
              <a:buNone/>
            </a:pPr>
            <a:r>
              <a:rPr lang="en-US" altLang="en-US" sz="1800" dirty="0" smtClean="0"/>
              <a:t>ID3(</a:t>
            </a:r>
            <a:r>
              <a:rPr lang="en-US" altLang="en-US" sz="1800" i="1" dirty="0" smtClean="0"/>
              <a:t>X, T, </a:t>
            </a:r>
            <a:r>
              <a:rPr lang="en-US" altLang="en-US" sz="1800" i="1" dirty="0" err="1" smtClean="0"/>
              <a:t>Attrs</a:t>
            </a:r>
            <a:r>
              <a:rPr lang="en-US" altLang="en-US" sz="1800" dirty="0" smtClean="0"/>
              <a:t>)	</a:t>
            </a:r>
            <a:r>
              <a:rPr lang="en-US" altLang="en-US" sz="1800" i="1" dirty="0" smtClean="0"/>
              <a:t>X</a:t>
            </a:r>
            <a:r>
              <a:rPr lang="en-US" altLang="en-US" sz="1800" dirty="0" smtClean="0"/>
              <a:t>: training examples: </a:t>
            </a:r>
          </a:p>
          <a:p>
            <a:pPr eaLnBrk="1" hangingPunct="1">
              <a:lnSpc>
                <a:spcPct val="90000"/>
              </a:lnSpc>
              <a:buFont typeface="Wingdings" panose="05000000000000000000" pitchFamily="2" charset="2"/>
              <a:buNone/>
            </a:pPr>
            <a:r>
              <a:rPr lang="en-US" altLang="en-US" sz="1800" i="1" dirty="0" smtClean="0"/>
              <a:t>			T</a:t>
            </a:r>
            <a:r>
              <a:rPr lang="en-US" altLang="en-US" sz="1800" dirty="0" smtClean="0"/>
              <a:t>: target attribute (e.g. </a:t>
            </a:r>
            <a:r>
              <a:rPr lang="en-US" altLang="en-US" sz="1800" i="1" dirty="0" smtClean="0">
                <a:latin typeface="Times New Roman" panose="02020603050405020304" pitchFamily="18" charset="0"/>
              </a:rPr>
              <a:t>PlayTennis</a:t>
            </a:r>
            <a:r>
              <a:rPr lang="en-US" altLang="en-US" sz="1800" dirty="0" smtClean="0"/>
              <a:t>), 			</a:t>
            </a:r>
          </a:p>
          <a:p>
            <a:pPr eaLnBrk="1" hangingPunct="1">
              <a:lnSpc>
                <a:spcPct val="90000"/>
              </a:lnSpc>
              <a:buFont typeface="Wingdings" panose="05000000000000000000" pitchFamily="2" charset="2"/>
              <a:buNone/>
            </a:pPr>
            <a:r>
              <a:rPr lang="en-US" altLang="en-US" sz="1800" i="1" dirty="0" smtClean="0"/>
              <a:t>			</a:t>
            </a:r>
            <a:r>
              <a:rPr lang="en-US" altLang="en-US" sz="1800" i="1" dirty="0" err="1" smtClean="0"/>
              <a:t>Attrs</a:t>
            </a:r>
            <a:r>
              <a:rPr lang="en-US" altLang="en-US" sz="1800" dirty="0" smtClean="0"/>
              <a:t>: other attributes, initially all attributes</a:t>
            </a:r>
          </a:p>
          <a:p>
            <a:pPr eaLnBrk="1" hangingPunct="1">
              <a:lnSpc>
                <a:spcPct val="90000"/>
              </a:lnSpc>
              <a:buFont typeface="Wingdings" panose="05000000000000000000" pitchFamily="2" charset="2"/>
              <a:buNone/>
            </a:pPr>
            <a:r>
              <a:rPr lang="en-US" altLang="en-US" sz="1800" dirty="0" smtClean="0"/>
              <a:t>  Create </a:t>
            </a:r>
            <a:r>
              <a:rPr lang="en-US" altLang="en-US" sz="1800" i="1" dirty="0" smtClean="0"/>
              <a:t>Root</a:t>
            </a:r>
            <a:r>
              <a:rPr lang="en-US" altLang="en-US" sz="1800" dirty="0" smtClean="0"/>
              <a:t> node</a:t>
            </a:r>
          </a:p>
          <a:p>
            <a:pPr eaLnBrk="1" hangingPunct="1">
              <a:lnSpc>
                <a:spcPct val="90000"/>
              </a:lnSpc>
              <a:buFont typeface="Wingdings" panose="05000000000000000000" pitchFamily="2" charset="2"/>
              <a:buNone/>
            </a:pPr>
            <a:r>
              <a:rPr lang="en-US" altLang="en-US" sz="1800" dirty="0" smtClean="0"/>
              <a:t>  </a:t>
            </a:r>
            <a:r>
              <a:rPr lang="en-US" altLang="en-US" sz="1800" i="1" dirty="0" smtClean="0">
                <a:solidFill>
                  <a:schemeClr val="tx2"/>
                </a:solidFill>
              </a:rPr>
              <a:t>If</a:t>
            </a:r>
            <a:r>
              <a:rPr lang="en-US" altLang="en-US" sz="1800" dirty="0" smtClean="0">
                <a:solidFill>
                  <a:schemeClr val="tx2"/>
                </a:solidFill>
              </a:rPr>
              <a:t> </a:t>
            </a:r>
            <a:r>
              <a:rPr lang="en-US" altLang="en-US" sz="1800" dirty="0" smtClean="0"/>
              <a:t>all X's are +, </a:t>
            </a:r>
            <a:r>
              <a:rPr lang="en-US" altLang="en-US" sz="1800" i="1" dirty="0" smtClean="0">
                <a:solidFill>
                  <a:schemeClr val="tx2"/>
                </a:solidFill>
              </a:rPr>
              <a:t>return</a:t>
            </a:r>
            <a:r>
              <a:rPr lang="en-US" altLang="en-US" sz="1800" dirty="0" smtClean="0"/>
              <a:t> </a:t>
            </a:r>
            <a:r>
              <a:rPr lang="en-US" altLang="en-US" sz="1800" i="1" dirty="0" smtClean="0"/>
              <a:t>Root</a:t>
            </a:r>
            <a:r>
              <a:rPr lang="en-US" altLang="en-US" sz="1800" dirty="0" smtClean="0"/>
              <a:t> with class +</a:t>
            </a:r>
            <a:endParaRPr lang="en-US" altLang="en-US" sz="1800" i="1" dirty="0" smtClean="0"/>
          </a:p>
          <a:p>
            <a:pPr eaLnBrk="1" hangingPunct="1">
              <a:lnSpc>
                <a:spcPct val="90000"/>
              </a:lnSpc>
              <a:buFont typeface="Wingdings" panose="05000000000000000000" pitchFamily="2" charset="2"/>
              <a:buNone/>
            </a:pPr>
            <a:r>
              <a:rPr lang="en-US" altLang="en-US" sz="1800" i="1" dirty="0" smtClean="0"/>
              <a:t>  </a:t>
            </a:r>
            <a:r>
              <a:rPr lang="en-US" altLang="en-US" sz="1800" i="1" dirty="0" smtClean="0">
                <a:solidFill>
                  <a:schemeClr val="tx2"/>
                </a:solidFill>
              </a:rPr>
              <a:t>If</a:t>
            </a:r>
            <a:r>
              <a:rPr lang="en-US" altLang="en-US" sz="1800" dirty="0" smtClean="0"/>
              <a:t> all X's are </a:t>
            </a:r>
            <a:r>
              <a:rPr lang="en-US" altLang="en-US" sz="1800" dirty="0" smtClean="0">
                <a:latin typeface="Times" panose="02020603050405020304" pitchFamily="18" charset="0"/>
              </a:rPr>
              <a:t>–</a:t>
            </a:r>
            <a:r>
              <a:rPr lang="en-US" altLang="en-US" sz="1800" dirty="0" smtClean="0"/>
              <a:t>, </a:t>
            </a:r>
            <a:r>
              <a:rPr lang="en-US" altLang="en-US" sz="1800" i="1" dirty="0" smtClean="0">
                <a:solidFill>
                  <a:schemeClr val="tx2"/>
                </a:solidFill>
              </a:rPr>
              <a:t>return</a:t>
            </a:r>
            <a:r>
              <a:rPr lang="en-US" altLang="en-US" sz="1800" dirty="0" smtClean="0"/>
              <a:t> </a:t>
            </a:r>
            <a:r>
              <a:rPr lang="en-US" altLang="en-US" sz="1800" i="1" dirty="0" smtClean="0"/>
              <a:t>Root </a:t>
            </a:r>
            <a:r>
              <a:rPr lang="en-US" altLang="en-US" sz="1800" dirty="0" smtClean="0"/>
              <a:t>with class</a:t>
            </a:r>
            <a:r>
              <a:rPr lang="en-US" altLang="en-US" sz="1800" b="1" dirty="0" smtClean="0"/>
              <a:t> </a:t>
            </a:r>
            <a:r>
              <a:rPr lang="en-US" altLang="en-US" sz="1800" dirty="0" smtClean="0">
                <a:latin typeface="Times" panose="02020603050405020304" pitchFamily="18" charset="0"/>
              </a:rPr>
              <a:t>–</a:t>
            </a:r>
            <a:endParaRPr lang="en-US" altLang="en-US" sz="1800" i="1" dirty="0" smtClean="0"/>
          </a:p>
          <a:p>
            <a:pPr eaLnBrk="1" hangingPunct="1">
              <a:lnSpc>
                <a:spcPct val="90000"/>
              </a:lnSpc>
              <a:buFont typeface="Wingdings" panose="05000000000000000000" pitchFamily="2" charset="2"/>
              <a:buNone/>
            </a:pPr>
            <a:r>
              <a:rPr lang="en-US" altLang="en-US" sz="1800" i="1" dirty="0" smtClean="0"/>
              <a:t>  </a:t>
            </a:r>
            <a:r>
              <a:rPr lang="en-US" altLang="en-US" sz="1800" i="1" dirty="0" smtClean="0">
                <a:solidFill>
                  <a:schemeClr val="tx2"/>
                </a:solidFill>
              </a:rPr>
              <a:t>If</a:t>
            </a:r>
            <a:r>
              <a:rPr lang="en-US" altLang="en-US" sz="1800" i="1" dirty="0" smtClean="0"/>
              <a:t> </a:t>
            </a:r>
            <a:r>
              <a:rPr lang="en-US" altLang="en-US" sz="1800" i="1" dirty="0" err="1" smtClean="0"/>
              <a:t>Attrs</a:t>
            </a:r>
            <a:r>
              <a:rPr lang="en-US" altLang="en-US" sz="1800" dirty="0" smtClean="0"/>
              <a:t> is empty </a:t>
            </a:r>
            <a:r>
              <a:rPr lang="en-US" altLang="en-US" sz="1800" i="1" dirty="0" smtClean="0">
                <a:solidFill>
                  <a:schemeClr val="tx2"/>
                </a:solidFill>
              </a:rPr>
              <a:t>return</a:t>
            </a:r>
            <a:r>
              <a:rPr lang="en-US" altLang="en-US" sz="1800" dirty="0" smtClean="0"/>
              <a:t> </a:t>
            </a:r>
            <a:r>
              <a:rPr lang="en-US" altLang="en-US" sz="1800" i="1" dirty="0" smtClean="0"/>
              <a:t>Root </a:t>
            </a:r>
            <a:r>
              <a:rPr lang="en-US" altLang="en-US" sz="1800" dirty="0" smtClean="0"/>
              <a:t>with class</a:t>
            </a:r>
            <a:r>
              <a:rPr lang="en-US" altLang="en-US" sz="1800" i="1" dirty="0" smtClean="0"/>
              <a:t> </a:t>
            </a:r>
            <a:r>
              <a:rPr lang="en-US" altLang="en-US" sz="1800" dirty="0" smtClean="0"/>
              <a:t>most common value of </a:t>
            </a:r>
            <a:r>
              <a:rPr lang="en-US" altLang="en-US" sz="1800" i="1" dirty="0" smtClean="0"/>
              <a:t>T </a:t>
            </a:r>
            <a:r>
              <a:rPr lang="en-US" altLang="en-US" sz="1800" dirty="0" smtClean="0"/>
              <a:t>in</a:t>
            </a:r>
            <a:r>
              <a:rPr lang="en-US" altLang="en-US" sz="1800" i="1" dirty="0" smtClean="0"/>
              <a:t> X</a:t>
            </a:r>
          </a:p>
          <a:p>
            <a:pPr eaLnBrk="1" hangingPunct="1">
              <a:lnSpc>
                <a:spcPct val="90000"/>
              </a:lnSpc>
              <a:buFont typeface="Wingdings" panose="05000000000000000000" pitchFamily="2" charset="2"/>
              <a:buNone/>
            </a:pPr>
            <a:r>
              <a:rPr lang="en-US" altLang="en-US" sz="1800" i="1" dirty="0" smtClean="0"/>
              <a:t>  </a:t>
            </a:r>
            <a:r>
              <a:rPr lang="en-US" altLang="en-US" sz="1800" i="1" dirty="0" smtClean="0">
                <a:solidFill>
                  <a:schemeClr val="tx2"/>
                </a:solidFill>
              </a:rPr>
              <a:t>else</a:t>
            </a:r>
            <a:endParaRPr lang="en-US" altLang="en-US" sz="1800" i="1" dirty="0" smtClean="0"/>
          </a:p>
          <a:p>
            <a:pPr eaLnBrk="1" hangingPunct="1">
              <a:lnSpc>
                <a:spcPct val="90000"/>
              </a:lnSpc>
              <a:buFont typeface="Wingdings" panose="05000000000000000000" pitchFamily="2" charset="2"/>
              <a:buNone/>
            </a:pPr>
            <a:r>
              <a:rPr lang="en-US" altLang="en-US" sz="1800" i="1" dirty="0" smtClean="0"/>
              <a:t>	A </a:t>
            </a:r>
            <a:r>
              <a:rPr lang="en-US" altLang="en-US" sz="1800" i="1" dirty="0" smtClean="0">
                <a:sym typeface="Symbol" panose="05050102010706020507" pitchFamily="18" charset="2"/>
              </a:rPr>
              <a:t> </a:t>
            </a:r>
            <a:r>
              <a:rPr lang="en-US" altLang="en-US" sz="1800" dirty="0" smtClean="0"/>
              <a:t>best attribute; decision attribute for Root </a:t>
            </a:r>
            <a:r>
              <a:rPr lang="en-US" altLang="en-US" sz="1800" i="1" dirty="0" smtClean="0">
                <a:sym typeface="Symbol" panose="05050102010706020507" pitchFamily="18" charset="2"/>
              </a:rPr>
              <a:t> A</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a:t>
            </a:r>
            <a:r>
              <a:rPr lang="en-US" altLang="en-US" sz="1800" dirty="0" smtClean="0">
                <a:solidFill>
                  <a:schemeClr val="tx2"/>
                </a:solidFill>
                <a:sym typeface="Symbol" panose="05050102010706020507" pitchFamily="18" charset="2"/>
              </a:rPr>
              <a:t>For each</a:t>
            </a:r>
            <a:r>
              <a:rPr lang="en-US" altLang="en-US" sz="1800" dirty="0" smtClean="0">
                <a:sym typeface="Symbol" panose="05050102010706020507" pitchFamily="18" charset="2"/>
              </a:rPr>
              <a:t> possible value</a:t>
            </a:r>
            <a:r>
              <a:rPr lang="en-US" altLang="en-US" sz="1800" i="1" dirty="0" smtClean="0">
                <a:sym typeface="Symbol" panose="05050102010706020507" pitchFamily="18" charset="2"/>
              </a:rPr>
              <a:t> v</a:t>
            </a:r>
            <a:r>
              <a:rPr lang="en-US" altLang="en-US" sz="1800" i="1" baseline="-25000" dirty="0" smtClean="0">
                <a:latin typeface="Arial" panose="020B0604020202020204" pitchFamily="34" charset="0"/>
              </a:rPr>
              <a:t>i</a:t>
            </a:r>
            <a:r>
              <a:rPr lang="en-US" altLang="en-US" sz="1800" i="1" dirty="0" smtClean="0">
                <a:sym typeface="Symbol" panose="05050102010706020507" pitchFamily="18" charset="2"/>
              </a:rPr>
              <a:t> </a:t>
            </a:r>
            <a:r>
              <a:rPr lang="en-US" altLang="en-US" sz="1800" dirty="0" smtClean="0">
                <a:sym typeface="Symbol" panose="05050102010706020507" pitchFamily="18" charset="2"/>
              </a:rPr>
              <a:t>of </a:t>
            </a:r>
            <a:r>
              <a:rPr lang="en-US" altLang="en-US" sz="1800" i="1" dirty="0" smtClean="0">
                <a:sym typeface="Symbol" panose="05050102010706020507" pitchFamily="18" charset="2"/>
              </a:rPr>
              <a:t>A:</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 </a:t>
            </a:r>
            <a:r>
              <a:rPr lang="en-US" altLang="en-US" sz="1800" dirty="0" smtClean="0">
                <a:sym typeface="Symbol" panose="05050102010706020507" pitchFamily="18" charset="2"/>
              </a:rPr>
              <a:t>add a new branch below</a:t>
            </a:r>
            <a:r>
              <a:rPr lang="en-US" altLang="en-US" sz="1800" i="1" dirty="0" smtClean="0">
                <a:sym typeface="Symbol" panose="05050102010706020507" pitchFamily="18" charset="2"/>
              </a:rPr>
              <a:t> Root, </a:t>
            </a:r>
            <a:r>
              <a:rPr lang="en-US" altLang="en-US" sz="1800" dirty="0" smtClean="0">
                <a:sym typeface="Symbol" panose="05050102010706020507" pitchFamily="18" charset="2"/>
              </a:rPr>
              <a:t>for test</a:t>
            </a:r>
            <a:r>
              <a:rPr lang="en-US" altLang="en-US" sz="1800" i="1" dirty="0" smtClean="0">
                <a:sym typeface="Symbol" panose="05050102010706020507" pitchFamily="18" charset="2"/>
              </a:rPr>
              <a:t> A = v</a:t>
            </a:r>
            <a:r>
              <a:rPr lang="en-US" altLang="en-US" sz="1800" i="1" baseline="-25000" dirty="0" smtClean="0">
                <a:latin typeface="Arial" panose="020B0604020202020204" pitchFamily="34" charset="0"/>
              </a:rPr>
              <a:t>i</a:t>
            </a:r>
            <a:endParaRPr lang="en-US" altLang="en-US" sz="1800" i="1" dirty="0" smtClean="0">
              <a:sym typeface="Symbol" panose="05050102010706020507" pitchFamily="18" charset="2"/>
            </a:endParaRP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 X</a:t>
            </a:r>
            <a:r>
              <a:rPr lang="en-US" altLang="en-US" sz="1800" i="1" baseline="-25000" dirty="0" smtClean="0">
                <a:latin typeface="Arial" panose="020B0604020202020204" pitchFamily="34" charset="0"/>
              </a:rPr>
              <a:t>i </a:t>
            </a:r>
            <a:r>
              <a:rPr lang="en-US" altLang="en-US" sz="1800" i="1" dirty="0" smtClean="0">
                <a:sym typeface="Symbol" panose="05050102010706020507" pitchFamily="18" charset="2"/>
              </a:rPr>
              <a:t> </a:t>
            </a:r>
            <a:r>
              <a:rPr lang="en-US" altLang="en-US" sz="1800" dirty="0" smtClean="0">
                <a:sym typeface="Symbol" panose="05050102010706020507" pitchFamily="18" charset="2"/>
              </a:rPr>
              <a:t>subset of</a:t>
            </a:r>
            <a:r>
              <a:rPr lang="en-US" altLang="en-US" sz="1800" i="1" dirty="0" smtClean="0">
                <a:sym typeface="Symbol" panose="05050102010706020507" pitchFamily="18" charset="2"/>
              </a:rPr>
              <a:t> X </a:t>
            </a:r>
            <a:r>
              <a:rPr lang="en-US" altLang="en-US" sz="1800" dirty="0" smtClean="0">
                <a:sym typeface="Symbol" panose="05050102010706020507" pitchFamily="18" charset="2"/>
              </a:rPr>
              <a:t>with</a:t>
            </a:r>
            <a:r>
              <a:rPr lang="en-US" altLang="en-US" sz="1800" i="1" dirty="0" smtClean="0">
                <a:sym typeface="Symbol" panose="05050102010706020507" pitchFamily="18" charset="2"/>
              </a:rPr>
              <a:t> A = v</a:t>
            </a:r>
            <a:r>
              <a:rPr lang="en-US" altLang="en-US" sz="1800" i="1" baseline="-25000" dirty="0" smtClean="0">
                <a:latin typeface="Arial" panose="020B0604020202020204" pitchFamily="34" charset="0"/>
              </a:rPr>
              <a:t>i</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 </a:t>
            </a:r>
            <a:r>
              <a:rPr lang="en-US" altLang="en-US" sz="1800" i="1" dirty="0" smtClean="0">
                <a:solidFill>
                  <a:schemeClr val="tx2"/>
                </a:solidFill>
                <a:sym typeface="Symbol" panose="05050102010706020507" pitchFamily="18" charset="2"/>
              </a:rPr>
              <a:t>If</a:t>
            </a:r>
            <a:r>
              <a:rPr lang="en-US" altLang="en-US" sz="1800" i="1" dirty="0" smtClean="0">
                <a:sym typeface="Symbol" panose="05050102010706020507" pitchFamily="18" charset="2"/>
              </a:rPr>
              <a:t> X</a:t>
            </a:r>
            <a:r>
              <a:rPr lang="en-US" altLang="en-US" sz="1800" i="1" baseline="-25000" dirty="0" smtClean="0">
                <a:latin typeface="Arial" panose="020B0604020202020204" pitchFamily="34" charset="0"/>
              </a:rPr>
              <a:t>i</a:t>
            </a:r>
            <a:r>
              <a:rPr lang="en-US" altLang="en-US" sz="1800" i="1" dirty="0" smtClean="0">
                <a:sym typeface="Symbol" panose="05050102010706020507" pitchFamily="18" charset="2"/>
              </a:rPr>
              <a:t> </a:t>
            </a:r>
            <a:r>
              <a:rPr lang="en-US" altLang="en-US" sz="1800" dirty="0" smtClean="0">
                <a:sym typeface="Symbol" panose="05050102010706020507" pitchFamily="18" charset="2"/>
              </a:rPr>
              <a:t>is empty</a:t>
            </a:r>
            <a:r>
              <a:rPr lang="en-US" altLang="en-US" sz="1800" i="1" dirty="0" smtClean="0">
                <a:sym typeface="Symbol" panose="05050102010706020507" pitchFamily="18" charset="2"/>
              </a:rPr>
              <a:t> </a:t>
            </a:r>
            <a:r>
              <a:rPr lang="en-US" altLang="en-US" sz="1800" i="1" dirty="0" smtClean="0">
                <a:solidFill>
                  <a:schemeClr val="tx2"/>
                </a:solidFill>
                <a:sym typeface="Symbol" panose="05050102010706020507" pitchFamily="18" charset="2"/>
              </a:rPr>
              <a:t>then</a:t>
            </a:r>
            <a:r>
              <a:rPr lang="en-US" altLang="en-US" sz="1800" i="1" dirty="0" smtClean="0">
                <a:sym typeface="Symbol" panose="05050102010706020507" pitchFamily="18" charset="2"/>
              </a:rPr>
              <a:t> </a:t>
            </a:r>
            <a:r>
              <a:rPr lang="en-US" altLang="en-US" sz="1800" dirty="0" smtClean="0">
                <a:sym typeface="Symbol" panose="05050102010706020507" pitchFamily="18" charset="2"/>
              </a:rPr>
              <a:t>add a new leaf with class the most common value of </a:t>
            </a:r>
            <a:r>
              <a:rPr lang="en-US" altLang="en-US" sz="1800" i="1" dirty="0" smtClean="0">
                <a:sym typeface="Symbol" panose="05050102010706020507" pitchFamily="18" charset="2"/>
              </a:rPr>
              <a:t>T</a:t>
            </a:r>
            <a:r>
              <a:rPr lang="en-US" altLang="en-US" sz="1800" dirty="0" smtClean="0">
                <a:sym typeface="Symbol" panose="05050102010706020507" pitchFamily="18" charset="2"/>
              </a:rPr>
              <a:t> in </a:t>
            </a:r>
            <a:r>
              <a:rPr lang="en-US" altLang="en-US" sz="1800" i="1" dirty="0" smtClean="0">
                <a:sym typeface="Symbol" panose="05050102010706020507" pitchFamily="18" charset="2"/>
              </a:rPr>
              <a:t>X</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a:t>
            </a:r>
            <a:r>
              <a:rPr lang="en-US" altLang="en-US" sz="1800" i="1" dirty="0" smtClean="0">
                <a:solidFill>
                  <a:schemeClr val="tx2"/>
                </a:solidFill>
                <a:sym typeface="Symbol" panose="05050102010706020507" pitchFamily="18" charset="2"/>
              </a:rPr>
              <a:t>else</a:t>
            </a:r>
            <a:r>
              <a:rPr lang="en-US" altLang="en-US" sz="1800" i="1" dirty="0" smtClean="0">
                <a:sym typeface="Symbol" panose="05050102010706020507" pitchFamily="18" charset="2"/>
              </a:rPr>
              <a:t> </a:t>
            </a:r>
            <a:r>
              <a:rPr lang="en-US" altLang="en-US" sz="1800" dirty="0" smtClean="0">
                <a:sym typeface="Symbol" panose="05050102010706020507" pitchFamily="18" charset="2"/>
              </a:rPr>
              <a:t>add the subtree generated by</a:t>
            </a:r>
            <a:r>
              <a:rPr lang="en-US" altLang="en-US" sz="1800" i="1" dirty="0" smtClean="0">
                <a:sym typeface="Symbol" panose="05050102010706020507" pitchFamily="18" charset="2"/>
              </a:rPr>
              <a:t> </a:t>
            </a:r>
            <a:r>
              <a:rPr lang="en-US" altLang="en-US" sz="1800" dirty="0" smtClean="0">
                <a:sym typeface="Symbol" panose="05050102010706020507" pitchFamily="18" charset="2"/>
              </a:rPr>
              <a:t>ID3(</a:t>
            </a:r>
            <a:r>
              <a:rPr lang="en-US" altLang="en-US" sz="1800" i="1" dirty="0" smtClean="0">
                <a:sym typeface="Symbol" panose="05050102010706020507" pitchFamily="18" charset="2"/>
              </a:rPr>
              <a:t>X</a:t>
            </a:r>
            <a:r>
              <a:rPr lang="en-US" altLang="en-US" sz="1800" i="1" baseline="-25000" dirty="0" smtClean="0">
                <a:latin typeface="Arial" panose="020B0604020202020204" pitchFamily="34" charset="0"/>
              </a:rPr>
              <a:t>i</a:t>
            </a:r>
            <a:r>
              <a:rPr lang="en-US" altLang="en-US" sz="1800" i="1" dirty="0" smtClean="0">
                <a:sym typeface="Symbol" panose="05050102010706020507" pitchFamily="18" charset="2"/>
              </a:rPr>
              <a:t>, T, </a:t>
            </a:r>
            <a:r>
              <a:rPr lang="en-US" altLang="en-US" sz="1800" i="1" dirty="0" err="1" smtClean="0">
                <a:sym typeface="Symbol" panose="05050102010706020507" pitchFamily="18" charset="2"/>
              </a:rPr>
              <a:t>Attrs</a:t>
            </a:r>
            <a:r>
              <a:rPr lang="en-US" altLang="en-US" sz="1800" i="1" dirty="0" smtClean="0">
                <a:sym typeface="Symbol" panose="05050102010706020507" pitchFamily="18" charset="2"/>
              </a:rPr>
              <a:t> </a:t>
            </a:r>
            <a:r>
              <a:rPr lang="en-US" altLang="en-US" sz="1800" b="1" dirty="0" smtClean="0">
                <a:sym typeface="Symbol" panose="05050102010706020507" pitchFamily="18" charset="2"/>
              </a:rPr>
              <a:t></a:t>
            </a:r>
            <a:r>
              <a:rPr lang="en-US" altLang="en-US" sz="1800" i="1" dirty="0" smtClean="0">
                <a:sym typeface="Symbol" panose="05050102010706020507" pitchFamily="18" charset="2"/>
              </a:rPr>
              <a:t> </a:t>
            </a:r>
            <a:r>
              <a:rPr lang="en-US" altLang="en-US" sz="1800" dirty="0" smtClean="0">
                <a:sym typeface="Symbol" panose="05050102010706020507" pitchFamily="18" charset="2"/>
              </a:rPr>
              <a:t>{</a:t>
            </a:r>
            <a:r>
              <a:rPr lang="en-US" altLang="en-US" sz="1800" i="1" dirty="0" smtClean="0">
                <a:sym typeface="Symbol" panose="05050102010706020507" pitchFamily="18" charset="2"/>
              </a:rPr>
              <a:t>A</a:t>
            </a:r>
            <a:r>
              <a:rPr lang="en-US" altLang="en-US" sz="1800" dirty="0" smtClean="0">
                <a:sym typeface="Symbol" panose="05050102010706020507" pitchFamily="18" charset="2"/>
              </a:rPr>
              <a:t>})</a:t>
            </a:r>
            <a:endParaRPr lang="en-US" altLang="en-US" sz="1800" i="1" dirty="0" smtClean="0">
              <a:sym typeface="Symbol" panose="05050102010706020507" pitchFamily="18" charset="2"/>
            </a:endParaRP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a:t>
            </a:r>
            <a:r>
              <a:rPr lang="en-US" altLang="en-US" sz="1800" i="1" dirty="0" smtClean="0">
                <a:solidFill>
                  <a:schemeClr val="tx2"/>
                </a:solidFill>
                <a:sym typeface="Symbol" panose="05050102010706020507" pitchFamily="18" charset="2"/>
              </a:rPr>
              <a:t>return</a:t>
            </a:r>
            <a:r>
              <a:rPr lang="en-US" altLang="en-US" sz="1800" i="1" dirty="0" smtClean="0">
                <a:sym typeface="Symbol" panose="05050102010706020507" pitchFamily="18" charset="2"/>
              </a:rPr>
              <a:t> Root</a:t>
            </a:r>
          </a:p>
        </p:txBody>
      </p:sp>
    </p:spTree>
    <p:extLst>
      <p:ext uri="{BB962C8B-B14F-4D97-AF65-F5344CB8AC3E}">
        <p14:creationId xmlns:p14="http://schemas.microsoft.com/office/powerpoint/2010/main" val="1791784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33337" y="533400"/>
            <a:ext cx="8637587" cy="7080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Prefer shorter hypotheses:  Occam's </a:t>
            </a:r>
            <a:r>
              <a:rPr lang="en-US" b="1" dirty="0" smtClean="0"/>
              <a:t>razor</a:t>
            </a:r>
            <a:endParaRPr lang="en-US" b="1" dirty="0"/>
          </a:p>
        </p:txBody>
      </p:sp>
      <p:sp>
        <p:nvSpPr>
          <p:cNvPr id="320515" name="Rectangle 3"/>
          <p:cNvSpPr>
            <a:spLocks noGrp="1" noChangeArrowheads="1"/>
          </p:cNvSpPr>
          <p:nvPr>
            <p:ph idx="1"/>
          </p:nvPr>
        </p:nvSpPr>
        <p:spPr>
          <a:xfrm>
            <a:off x="395288" y="1412875"/>
            <a:ext cx="8208962" cy="49688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10000"/>
          </a:bodyPr>
          <a:lstStyle/>
          <a:p>
            <a:pPr eaLnBrk="1" hangingPunct="1">
              <a:lnSpc>
                <a:spcPct val="90000"/>
              </a:lnSpc>
              <a:buFont typeface="Wingdings" charset="0"/>
              <a:buChar char="§"/>
              <a:defRPr/>
            </a:pPr>
            <a:r>
              <a:rPr lang="en-US" dirty="0" smtClean="0">
                <a:ea typeface="+mn-ea"/>
                <a:cs typeface="+mn-cs"/>
              </a:rPr>
              <a:t>Why prefer shorter hypotheses?</a:t>
            </a:r>
          </a:p>
          <a:p>
            <a:pPr eaLnBrk="1" hangingPunct="1">
              <a:lnSpc>
                <a:spcPct val="90000"/>
              </a:lnSpc>
              <a:buFont typeface="Wingdings" charset="0"/>
              <a:buChar char="§"/>
              <a:defRPr/>
            </a:pPr>
            <a:r>
              <a:rPr lang="en-US" dirty="0" smtClean="0">
                <a:ea typeface="+mn-ea"/>
                <a:cs typeface="+mn-cs"/>
              </a:rPr>
              <a:t>Arguments in favor:</a:t>
            </a:r>
          </a:p>
          <a:p>
            <a:pPr lvl="1" eaLnBrk="1" hangingPunct="1">
              <a:lnSpc>
                <a:spcPct val="90000"/>
              </a:lnSpc>
              <a:buFont typeface="Wingdings" charset="0"/>
              <a:buChar char="§"/>
              <a:defRPr/>
            </a:pPr>
            <a:r>
              <a:rPr lang="en-US" dirty="0" smtClean="0">
                <a:ea typeface="+mn-ea"/>
              </a:rPr>
              <a:t>There are fewer short hypotheses than long ones</a:t>
            </a:r>
          </a:p>
          <a:p>
            <a:pPr lvl="1" eaLnBrk="1" hangingPunct="1">
              <a:lnSpc>
                <a:spcPct val="90000"/>
              </a:lnSpc>
              <a:buFont typeface="Wingdings" charset="0"/>
              <a:buChar char="§"/>
              <a:defRPr/>
            </a:pPr>
            <a:r>
              <a:rPr lang="en-US" dirty="0" smtClean="0">
                <a:ea typeface="+mn-ea"/>
              </a:rPr>
              <a:t>If a short hypothesis fits data unlikely to be a coincidence</a:t>
            </a:r>
          </a:p>
          <a:p>
            <a:pPr lvl="1" eaLnBrk="1" hangingPunct="1">
              <a:lnSpc>
                <a:spcPct val="90000"/>
              </a:lnSpc>
              <a:buFont typeface="Wingdings" charset="0"/>
              <a:buChar char="§"/>
              <a:defRPr/>
            </a:pPr>
            <a:r>
              <a:rPr lang="en-US" dirty="0" smtClean="0">
                <a:ea typeface="+mn-ea"/>
              </a:rPr>
              <a:t>Elegance and aesthetics</a:t>
            </a:r>
          </a:p>
          <a:p>
            <a:pPr eaLnBrk="1" hangingPunct="1">
              <a:lnSpc>
                <a:spcPct val="90000"/>
              </a:lnSpc>
              <a:buFont typeface="Wingdings" charset="0"/>
              <a:buChar char="§"/>
              <a:defRPr/>
            </a:pPr>
            <a:r>
              <a:rPr lang="en-US" dirty="0" smtClean="0">
                <a:ea typeface="+mn-ea"/>
                <a:cs typeface="+mn-cs"/>
              </a:rPr>
              <a:t>Arguments against:</a:t>
            </a:r>
          </a:p>
          <a:p>
            <a:pPr lvl="1" eaLnBrk="1" hangingPunct="1">
              <a:lnSpc>
                <a:spcPct val="90000"/>
              </a:lnSpc>
              <a:buFont typeface="Wingdings" charset="0"/>
              <a:buChar char="§"/>
              <a:defRPr/>
            </a:pPr>
            <a:r>
              <a:rPr lang="en-US" dirty="0" smtClean="0">
                <a:ea typeface="+mn-ea"/>
              </a:rPr>
              <a:t>Not every short hypothesis is a reasonable one.</a:t>
            </a:r>
          </a:p>
          <a:p>
            <a:pPr>
              <a:lnSpc>
                <a:spcPct val="90000"/>
              </a:lnSpc>
              <a:buFont typeface="Wingdings" charset="0"/>
              <a:buChar char="§"/>
              <a:defRPr/>
            </a:pPr>
            <a:r>
              <a:rPr lang="en-US" dirty="0" smtClean="0"/>
              <a:t>Occam's </a:t>
            </a:r>
            <a:r>
              <a:rPr lang="en-US" dirty="0"/>
              <a:t>razor says that when presented with competing </a:t>
            </a:r>
            <a:r>
              <a:rPr lang="en-US" dirty="0">
                <a:hlinkClick r:id="rId3" tooltip="Hypothesis"/>
              </a:rPr>
              <a:t>hypotheses</a:t>
            </a:r>
            <a:r>
              <a:rPr lang="en-US" dirty="0"/>
              <a:t> that make the </a:t>
            </a:r>
            <a:r>
              <a:rPr lang="en-US" b="1" u="sng" dirty="0"/>
              <a:t>same</a:t>
            </a:r>
            <a:r>
              <a:rPr lang="en-US" dirty="0"/>
              <a:t> predictions, one should select the solution </a:t>
            </a:r>
            <a:r>
              <a:rPr lang="en-US" dirty="0" smtClean="0"/>
              <a:t>which is simple</a:t>
            </a:r>
            <a:r>
              <a:rPr lang="en-US" dirty="0" smtClean="0">
                <a:ea typeface="+mn-ea"/>
                <a:cs typeface="+mn-cs"/>
              </a:rPr>
              <a:t>"</a:t>
            </a:r>
          </a:p>
          <a:p>
            <a:pPr lvl="1" eaLnBrk="1" hangingPunct="1">
              <a:lnSpc>
                <a:spcPct val="90000"/>
              </a:lnSpc>
              <a:buFont typeface="Wingdings" charset="0"/>
              <a:buChar char="§"/>
              <a:defRPr/>
            </a:pPr>
            <a:endParaRPr lang="en-US" dirty="0" smtClean="0">
              <a:ea typeface="+mn-ea"/>
            </a:endParaRPr>
          </a:p>
          <a:p>
            <a:pPr lvl="1" eaLnBrk="1" hangingPunct="1">
              <a:lnSpc>
                <a:spcPct val="90000"/>
              </a:lnSpc>
              <a:buFont typeface="Wingdings" charset="0"/>
              <a:buChar char="§"/>
              <a:defRPr/>
            </a:pPr>
            <a:endParaRPr lang="en-US" dirty="0" smtClean="0">
              <a:ea typeface="+mn-ea"/>
            </a:endParaRPr>
          </a:p>
        </p:txBody>
      </p:sp>
    </p:spTree>
    <p:extLst>
      <p:ext uri="{BB962C8B-B14F-4D97-AF65-F5344CB8AC3E}">
        <p14:creationId xmlns:p14="http://schemas.microsoft.com/office/powerpoint/2010/main" val="3448916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a:xfrm>
            <a:off x="0" y="457200"/>
            <a:ext cx="6120680" cy="850106"/>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Issues in decision trees learning</a:t>
            </a:r>
          </a:p>
        </p:txBody>
      </p:sp>
      <p:sp>
        <p:nvSpPr>
          <p:cNvPr id="382979"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lnSpc>
                <a:spcPct val="90000"/>
              </a:lnSpc>
              <a:buFont typeface="Wingdings" charset="0"/>
              <a:buChar char="§"/>
              <a:defRPr/>
            </a:pPr>
            <a:r>
              <a:rPr lang="en-US" dirty="0" smtClean="0">
                <a:ea typeface="+mn-ea"/>
                <a:cs typeface="+mn-cs"/>
              </a:rPr>
              <a:t>Overfitting</a:t>
            </a:r>
          </a:p>
          <a:p>
            <a:pPr lvl="1" eaLnBrk="1" hangingPunct="1">
              <a:lnSpc>
                <a:spcPct val="90000"/>
              </a:lnSpc>
              <a:buFont typeface="Wingdings" charset="0"/>
              <a:buChar char="§"/>
              <a:defRPr/>
            </a:pPr>
            <a:r>
              <a:rPr lang="en-US" dirty="0" smtClean="0">
                <a:ea typeface="+mn-ea"/>
              </a:rPr>
              <a:t>Reduced error pruning</a:t>
            </a:r>
          </a:p>
          <a:p>
            <a:pPr lvl="1" eaLnBrk="1" hangingPunct="1">
              <a:lnSpc>
                <a:spcPct val="90000"/>
              </a:lnSpc>
              <a:buFont typeface="Wingdings" charset="0"/>
              <a:buChar char="§"/>
              <a:defRPr/>
            </a:pPr>
            <a:r>
              <a:rPr lang="en-US" dirty="0" smtClean="0">
                <a:ea typeface="+mn-ea"/>
              </a:rPr>
              <a:t>Rule post-pruning</a:t>
            </a:r>
          </a:p>
          <a:p>
            <a:pPr eaLnBrk="1" hangingPunct="1">
              <a:lnSpc>
                <a:spcPct val="90000"/>
              </a:lnSpc>
              <a:buFont typeface="Wingdings" charset="0"/>
              <a:buChar char="§"/>
              <a:defRPr/>
            </a:pPr>
            <a:r>
              <a:rPr lang="en-US" dirty="0" smtClean="0">
                <a:ea typeface="+mn-ea"/>
                <a:cs typeface="+mn-cs"/>
              </a:rPr>
              <a:t>Extensions</a:t>
            </a:r>
          </a:p>
          <a:p>
            <a:pPr lvl="1" eaLnBrk="1" hangingPunct="1">
              <a:lnSpc>
                <a:spcPct val="90000"/>
              </a:lnSpc>
              <a:buFont typeface="Wingdings" charset="0"/>
              <a:buChar char="§"/>
              <a:defRPr/>
            </a:pPr>
            <a:r>
              <a:rPr lang="en-US" dirty="0" smtClean="0">
                <a:ea typeface="+mn-ea"/>
              </a:rPr>
              <a:t>Continuous valued attributes</a:t>
            </a:r>
          </a:p>
          <a:p>
            <a:pPr lvl="1" eaLnBrk="1" hangingPunct="1">
              <a:lnSpc>
                <a:spcPct val="90000"/>
              </a:lnSpc>
              <a:buFont typeface="Wingdings" charset="0"/>
              <a:buChar char="§"/>
              <a:defRPr/>
            </a:pPr>
            <a:r>
              <a:rPr lang="en-US" dirty="0" smtClean="0">
                <a:ea typeface="+mn-ea"/>
              </a:rPr>
              <a:t>Handling training examples with missing attribute values</a:t>
            </a:r>
          </a:p>
          <a:p>
            <a:pPr marL="0" indent="0" eaLnBrk="1" hangingPunct="1">
              <a:lnSpc>
                <a:spcPct val="90000"/>
              </a:lnSpc>
              <a:buNone/>
              <a:defRPr/>
            </a:pPr>
            <a:endParaRPr lang="en-US" dirty="0" smtClean="0">
              <a:ea typeface="+mn-ea"/>
              <a:cs typeface="+mn-cs"/>
            </a:endParaRPr>
          </a:p>
        </p:txBody>
      </p:sp>
    </p:spTree>
    <p:extLst>
      <p:ext uri="{BB962C8B-B14F-4D97-AF65-F5344CB8AC3E}">
        <p14:creationId xmlns:p14="http://schemas.microsoft.com/office/powerpoint/2010/main" val="896331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Overfitting: definition</a:t>
            </a:r>
          </a:p>
        </p:txBody>
      </p:sp>
      <p:sp>
        <p:nvSpPr>
          <p:cNvPr id="388100" name="Rectangle 4"/>
          <p:cNvSpPr>
            <a:spLocks noGrp="1" noChangeArrowheads="1"/>
          </p:cNvSpPr>
          <p:nvPr>
            <p:ph idx="1"/>
          </p:nvPr>
        </p:nvSpPr>
        <p:spPr>
          <a:xfrm>
            <a:off x="328613" y="1628775"/>
            <a:ext cx="8208962" cy="442753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r>
              <a:rPr lang="en-US" b="1" dirty="0" smtClean="0"/>
              <a:t>overfitting</a:t>
            </a:r>
            <a:r>
              <a:rPr lang="en-US" dirty="0" smtClean="0"/>
              <a:t> </a:t>
            </a:r>
            <a:r>
              <a:rPr lang="en-US" dirty="0"/>
              <a:t>is "the production of an analysis that corresponds too closely or exactly to a particular set of </a:t>
            </a:r>
            <a:r>
              <a:rPr lang="en-US" dirty="0" smtClean="0"/>
              <a:t>data</a:t>
            </a:r>
          </a:p>
          <a:p>
            <a:r>
              <a:rPr lang="en-US" altLang="en-US" dirty="0"/>
              <a:t>Building trees that “adapt too much” to the training examples may lead to “</a:t>
            </a:r>
            <a:r>
              <a:rPr lang="en-US" altLang="ja-JP" dirty="0"/>
              <a:t>overfitting</a:t>
            </a:r>
            <a:r>
              <a:rPr lang="en-US" altLang="en-US" dirty="0"/>
              <a:t>”</a:t>
            </a:r>
            <a:r>
              <a:rPr lang="en-US" altLang="ja-JP" dirty="0"/>
              <a:t>.</a:t>
            </a:r>
          </a:p>
          <a:p>
            <a:r>
              <a:rPr lang="en-US" dirty="0" smtClean="0"/>
              <a:t>May </a:t>
            </a:r>
            <a:r>
              <a:rPr lang="en-US" dirty="0"/>
              <a:t>therefore fail to fit additional data or predict future observations </a:t>
            </a:r>
            <a:r>
              <a:rPr lang="en-US" dirty="0" smtClean="0"/>
              <a:t>reliably </a:t>
            </a:r>
          </a:p>
          <a:p>
            <a:r>
              <a:rPr lang="en-US" b="1" dirty="0" smtClean="0"/>
              <a:t>overfitted </a:t>
            </a:r>
            <a:r>
              <a:rPr lang="en-US" b="1" dirty="0"/>
              <a:t>model</a:t>
            </a:r>
            <a:r>
              <a:rPr lang="en-US" dirty="0"/>
              <a:t> is a </a:t>
            </a:r>
            <a:r>
              <a:rPr lang="en-US" dirty="0">
                <a:hlinkClick r:id="rId3" tooltip="Statistical model"/>
              </a:rPr>
              <a:t>statistical model</a:t>
            </a:r>
            <a:r>
              <a:rPr lang="en-US" dirty="0"/>
              <a:t> that contains more </a:t>
            </a:r>
            <a:r>
              <a:rPr lang="en-US" dirty="0">
                <a:hlinkClick r:id="rId4" tooltip="Parameter"/>
              </a:rPr>
              <a:t>parameters</a:t>
            </a:r>
            <a:r>
              <a:rPr lang="en-US" dirty="0"/>
              <a:t> than can be justified by the data</a:t>
            </a:r>
            <a:endParaRPr lang="en-US" altLang="en-US" dirty="0" smtClean="0">
              <a:latin typeface="Times New Roman" panose="02020603050405020304" pitchFamily="18" charset="0"/>
            </a:endParaRPr>
          </a:p>
          <a:p>
            <a:pPr eaLnBrk="1" hangingPunct="1">
              <a:buFont typeface="Wingdings" panose="05000000000000000000" pitchFamily="2" charset="2"/>
              <a:buNone/>
            </a:pPr>
            <a:endParaRPr lang="en-US" altLang="en-US" dirty="0" smtClean="0">
              <a:latin typeface="Times New Roman" panose="02020603050405020304" pitchFamily="18" charset="0"/>
            </a:endParaRPr>
          </a:p>
        </p:txBody>
      </p:sp>
    </p:spTree>
    <p:extLst>
      <p:ext uri="{BB962C8B-B14F-4D97-AF65-F5344CB8AC3E}">
        <p14:creationId xmlns:p14="http://schemas.microsoft.com/office/powerpoint/2010/main" val="2403078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304800" y="374650"/>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Example</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76350"/>
            <a:ext cx="6921500" cy="4914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85028" name="Rectangle 4"/>
          <p:cNvSpPr>
            <a:spLocks noChangeArrowheads="1"/>
          </p:cNvSpPr>
          <p:nvPr/>
        </p:nvSpPr>
        <p:spPr bwMode="auto">
          <a:xfrm>
            <a:off x="511735" y="1371600"/>
            <a:ext cx="6934200" cy="5181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85030" name="Text Box 6"/>
          <p:cNvSpPr txBox="1">
            <a:spLocks noChangeArrowheads="1"/>
          </p:cNvSpPr>
          <p:nvPr/>
        </p:nvSpPr>
        <p:spPr bwMode="auto">
          <a:xfrm>
            <a:off x="533400" y="5991225"/>
            <a:ext cx="66294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b="0" dirty="0">
                <a:latin typeface="Times New Roman" charset="0"/>
                <a:ea typeface="ＭＳ Ｐゴシック" charset="0"/>
                <a:sym typeface="Symbol" charset="0"/>
              </a:rPr>
              <a:t> </a:t>
            </a:r>
            <a:r>
              <a:rPr lang="en-US" sz="2000" b="0" dirty="0">
                <a:solidFill>
                  <a:schemeClr val="tx2"/>
                </a:solidFill>
                <a:latin typeface="Times New Roman" charset="0"/>
                <a:ea typeface="ＭＳ Ｐゴシック" charset="0"/>
                <a:sym typeface="Symbol" charset="0"/>
              </a:rPr>
              <a:t>D15     </a:t>
            </a:r>
            <a:r>
              <a:rPr lang="en-US" sz="2000" b="0" dirty="0">
                <a:solidFill>
                  <a:schemeClr val="tx2"/>
                </a:solidFill>
                <a:latin typeface="Times New Roman" charset="0"/>
                <a:ea typeface="ＭＳ Ｐゴシック" charset="0"/>
              </a:rPr>
              <a:t>Sunny              Hot             Normal     Strong           No</a:t>
            </a:r>
            <a:endParaRPr lang="en-US" sz="2000" b="0" dirty="0">
              <a:solidFill>
                <a:schemeClr val="tx2"/>
              </a:solidFill>
              <a:latin typeface="Times New Roman" charset="0"/>
              <a:ea typeface="ＭＳ Ｐゴシック" charset="0"/>
              <a:sym typeface="Symbol" charset="0"/>
            </a:endParaRPr>
          </a:p>
        </p:txBody>
      </p:sp>
    </p:spTree>
    <p:extLst>
      <p:ext uri="{BB962C8B-B14F-4D97-AF65-F5344CB8AC3E}">
        <p14:creationId xmlns:p14="http://schemas.microsoft.com/office/powerpoint/2010/main" val="3284968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533400"/>
            <a:ext cx="9144000" cy="735874"/>
          </a:xfrm>
        </p:spPr>
        <p:txBody>
          <a:bodyPr/>
          <a:lstStyle/>
          <a:p>
            <a:pPr algn="just"/>
            <a:r>
              <a:rPr lang="en-US" sz="4400" b="1" dirty="0" smtClean="0">
                <a:latin typeface="+mn-lt"/>
              </a:rPr>
              <a:t>Choosing </a:t>
            </a:r>
            <a:r>
              <a:rPr lang="en-US" sz="4400" b="1" dirty="0">
                <a:latin typeface="+mn-lt"/>
              </a:rPr>
              <a:t>the </a:t>
            </a:r>
            <a:r>
              <a:rPr lang="en-US" sz="4400" b="1" dirty="0" smtClean="0">
                <a:latin typeface="+mn-lt"/>
              </a:rPr>
              <a:t>training </a:t>
            </a:r>
            <a:r>
              <a:rPr lang="en-US" sz="4400" b="1" dirty="0">
                <a:latin typeface="+mn-lt"/>
              </a:rPr>
              <a:t>e</a:t>
            </a:r>
            <a:r>
              <a:rPr lang="en-US" sz="4400" b="1" dirty="0" smtClean="0">
                <a:latin typeface="+mn-lt"/>
              </a:rPr>
              <a:t>xperience</a:t>
            </a:r>
            <a:endParaRPr lang="en-US" sz="4400" b="1" dirty="0">
              <a:latin typeface="+mn-lt"/>
            </a:endParaRPr>
          </a:p>
        </p:txBody>
      </p:sp>
      <p:sp>
        <p:nvSpPr>
          <p:cNvPr id="19459" name="Rectangle 3"/>
          <p:cNvSpPr>
            <a:spLocks noGrp="1" noChangeArrowheads="1"/>
          </p:cNvSpPr>
          <p:nvPr>
            <p:ph type="body" idx="1"/>
          </p:nvPr>
        </p:nvSpPr>
        <p:spPr>
          <a:xfrm>
            <a:off x="152400" y="1524000"/>
            <a:ext cx="8839200" cy="4572000"/>
          </a:xfrm>
        </p:spPr>
        <p:txBody>
          <a:bodyPr>
            <a:noAutofit/>
          </a:bodyPr>
          <a:lstStyle/>
          <a:p>
            <a:pPr algn="just"/>
            <a:r>
              <a:rPr lang="en-IN" sz="2500" dirty="0" smtClean="0"/>
              <a:t>In </a:t>
            </a:r>
            <a:r>
              <a:rPr lang="en-IN" sz="2500" b="1" dirty="0" smtClean="0"/>
              <a:t>indirect training</a:t>
            </a:r>
            <a:r>
              <a:rPr lang="en-IN" sz="2500" dirty="0" smtClean="0"/>
              <a:t>, information about the correctness of specific moves early in the game must be inferred indirectly from the fact that the game was eventually won or lost. </a:t>
            </a:r>
          </a:p>
          <a:p>
            <a:pPr algn="just"/>
            <a:r>
              <a:rPr lang="en-IN" sz="2500" dirty="0" smtClean="0"/>
              <a:t>The learner faces an additional problem of </a:t>
            </a:r>
            <a:r>
              <a:rPr lang="en-IN" sz="2500" b="1" dirty="0" smtClean="0"/>
              <a:t>credit assignment</a:t>
            </a:r>
            <a:r>
              <a:rPr lang="en-IN" sz="2500" dirty="0" smtClean="0"/>
              <a:t>, or determining the degree to which each move in</a:t>
            </a:r>
            <a:r>
              <a:rPr lang="en-IN" sz="2500" b="1" dirty="0" smtClean="0"/>
              <a:t> </a:t>
            </a:r>
            <a:r>
              <a:rPr lang="en-IN" sz="2500" dirty="0" smtClean="0"/>
              <a:t>the sequence deserves credit or blame for the final outcome. </a:t>
            </a:r>
          </a:p>
          <a:p>
            <a:pPr algn="just"/>
            <a:r>
              <a:rPr lang="en-IN" sz="2500" dirty="0" smtClean="0"/>
              <a:t>Credit assignment can be a particularly difficult problem because the game can be lost even when early moves are optimal, if these are followed later by poor moves. Hence, learning from direct training feedback is typically easier than learning from indirect feedback.</a:t>
            </a:r>
            <a:endParaRPr lang="en-US" sz="2500"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323850" y="398463"/>
            <a:ext cx="8637588" cy="8302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Overfitting in decision trees</a:t>
            </a:r>
          </a:p>
        </p:txBody>
      </p:sp>
      <p:pic>
        <p:nvPicPr>
          <p:cNvPr id="334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371600"/>
            <a:ext cx="6705600" cy="3983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34853" name="Text Box 5"/>
          <p:cNvSpPr txBox="1">
            <a:spLocks noChangeArrowheads="1"/>
          </p:cNvSpPr>
          <p:nvPr/>
        </p:nvSpPr>
        <p:spPr bwMode="auto">
          <a:xfrm>
            <a:off x="381000" y="5410200"/>
            <a:ext cx="8545513" cy="101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000" b="0">
                <a:sym typeface="Symbol" panose="05050102010706020507" pitchFamily="18" charset="2"/>
              </a:rPr>
              <a:t></a:t>
            </a:r>
            <a:r>
              <a:rPr lang="en-US" altLang="en-US" sz="2000" b="0" i="1"/>
              <a:t>Outlook=Sunny, Temp=Hot, Humidity=Normal, Wind=Strong, PlayTennis=No </a:t>
            </a:r>
            <a:r>
              <a:rPr lang="en-US" altLang="en-US" sz="2000" b="0">
                <a:sym typeface="Symbol" panose="05050102010706020507" pitchFamily="18" charset="2"/>
              </a:rPr>
              <a:t></a:t>
            </a:r>
          </a:p>
          <a:p>
            <a:pPr eaLnBrk="1" hangingPunct="1"/>
            <a:endParaRPr lang="en-US" altLang="en-US" sz="2000" b="0">
              <a:latin typeface="Arial" panose="020B0604020202020204" pitchFamily="34" charset="0"/>
            </a:endParaRPr>
          </a:p>
          <a:p>
            <a:pPr eaLnBrk="1" hangingPunct="1"/>
            <a:r>
              <a:rPr lang="en-US" altLang="en-US" sz="2000" b="0">
                <a:latin typeface="Arial" panose="020B0604020202020204" pitchFamily="34" charset="0"/>
              </a:rPr>
              <a:t>New noisy example causes splitting of second leaf node.</a:t>
            </a:r>
            <a:endParaRPr lang="en-US" altLang="en-US" sz="2000" b="0">
              <a:sym typeface="Symbol" panose="05050102010706020507" pitchFamily="18" charset="2"/>
            </a:endParaRPr>
          </a:p>
        </p:txBody>
      </p:sp>
    </p:spTree>
    <p:extLst>
      <p:ext uri="{BB962C8B-B14F-4D97-AF65-F5344CB8AC3E}">
        <p14:creationId xmlns:p14="http://schemas.microsoft.com/office/powerpoint/2010/main" val="3688235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xfrm>
            <a:off x="152400" y="457200"/>
            <a:ext cx="6120680" cy="850106"/>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Avoid overfitting in Decision Trees</a:t>
            </a:r>
          </a:p>
        </p:txBody>
      </p:sp>
      <p:sp>
        <p:nvSpPr>
          <p:cNvPr id="321539" name="Rectangle 3"/>
          <p:cNvSpPr>
            <a:spLocks noGrp="1" noChangeArrowheads="1"/>
          </p:cNvSpPr>
          <p:nvPr>
            <p:ph idx="1"/>
          </p:nvPr>
        </p:nvSpPr>
        <p:spPr>
          <a:xfrm>
            <a:off x="395288" y="1773238"/>
            <a:ext cx="8208962" cy="436721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lnSpcReduction="10000"/>
          </a:bodyPr>
          <a:lstStyle/>
          <a:p>
            <a:pPr eaLnBrk="1" hangingPunct="1">
              <a:lnSpc>
                <a:spcPct val="90000"/>
              </a:lnSpc>
              <a:buFont typeface="Wingdings" charset="0"/>
              <a:buChar char="§"/>
              <a:defRPr/>
            </a:pPr>
            <a:r>
              <a:rPr lang="en-US" dirty="0" smtClean="0">
                <a:ea typeface="+mn-ea"/>
                <a:cs typeface="+mn-cs"/>
              </a:rPr>
              <a:t>Two strategies:</a:t>
            </a:r>
          </a:p>
          <a:p>
            <a:pPr marL="914400" lvl="1" indent="-457200">
              <a:lnSpc>
                <a:spcPct val="90000"/>
              </a:lnSpc>
              <a:buFont typeface="+mj-lt"/>
              <a:buAutoNum type="arabicPeriod"/>
              <a:defRPr/>
            </a:pPr>
            <a:r>
              <a:rPr lang="en-US" dirty="0" smtClean="0">
                <a:ea typeface="+mn-ea"/>
              </a:rPr>
              <a:t>Stop growing the tree earlier </a:t>
            </a:r>
            <a:r>
              <a:rPr lang="en-US" dirty="0" smtClean="0"/>
              <a:t>the tree</a:t>
            </a:r>
            <a:r>
              <a:rPr lang="en-US" dirty="0" smtClean="0">
                <a:ea typeface="+mn-ea"/>
              </a:rPr>
              <a:t>, before perfect classification</a:t>
            </a:r>
          </a:p>
          <a:p>
            <a:pPr marL="914400" lvl="1" indent="-457200" eaLnBrk="1" hangingPunct="1">
              <a:lnSpc>
                <a:spcPct val="90000"/>
              </a:lnSpc>
              <a:buFont typeface="+mj-lt"/>
              <a:buAutoNum type="arabicPeriod"/>
              <a:defRPr/>
            </a:pPr>
            <a:r>
              <a:rPr lang="en-US" dirty="0" smtClean="0">
                <a:ea typeface="+mn-ea"/>
              </a:rPr>
              <a:t>Allow the tree to </a:t>
            </a:r>
            <a:r>
              <a:rPr lang="en-US" i="1" dirty="0" smtClean="0">
                <a:ea typeface="+mn-ea"/>
              </a:rPr>
              <a:t>overfit</a:t>
            </a:r>
            <a:r>
              <a:rPr lang="en-US" dirty="0" smtClean="0">
                <a:ea typeface="+mn-ea"/>
              </a:rPr>
              <a:t> the data, and then </a:t>
            </a:r>
            <a:r>
              <a:rPr lang="en-US" i="1" dirty="0" smtClean="0">
                <a:ea typeface="+mn-ea"/>
              </a:rPr>
              <a:t>post-prune</a:t>
            </a:r>
            <a:r>
              <a:rPr lang="en-US" dirty="0" smtClean="0">
                <a:ea typeface="+mn-ea"/>
              </a:rPr>
              <a:t> the tree</a:t>
            </a:r>
          </a:p>
          <a:p>
            <a:pPr eaLnBrk="1" hangingPunct="1">
              <a:lnSpc>
                <a:spcPct val="90000"/>
              </a:lnSpc>
              <a:buFont typeface="Wingdings" charset="0"/>
              <a:buChar char="§"/>
              <a:defRPr/>
            </a:pPr>
            <a:r>
              <a:rPr lang="en-US" dirty="0" smtClean="0">
                <a:ea typeface="+mn-ea"/>
              </a:rPr>
              <a:t>Training and validation set</a:t>
            </a:r>
          </a:p>
          <a:p>
            <a:pPr lvl="1" eaLnBrk="1" hangingPunct="1">
              <a:lnSpc>
                <a:spcPct val="90000"/>
              </a:lnSpc>
              <a:buFont typeface="Wingdings" charset="0"/>
              <a:buChar char="§"/>
              <a:defRPr/>
            </a:pPr>
            <a:r>
              <a:rPr lang="en-US" dirty="0" smtClean="0">
                <a:ea typeface="+mn-ea"/>
              </a:rPr>
              <a:t>split the training in two parts (training and validation) and use validation to assess the utility of</a:t>
            </a:r>
            <a:r>
              <a:rPr lang="en-US" i="1" dirty="0" smtClean="0">
                <a:ea typeface="+mn-ea"/>
              </a:rPr>
              <a:t> post-pruning</a:t>
            </a:r>
          </a:p>
          <a:p>
            <a:pPr lvl="2" eaLnBrk="1" hangingPunct="1">
              <a:lnSpc>
                <a:spcPct val="90000"/>
              </a:lnSpc>
              <a:buFont typeface="Wingdings" charset="0"/>
              <a:buChar char="§"/>
              <a:defRPr/>
            </a:pPr>
            <a:r>
              <a:rPr lang="en-US" i="1" dirty="0">
                <a:ea typeface="+mn-ea"/>
              </a:rPr>
              <a:t>Reduced error pruning</a:t>
            </a:r>
          </a:p>
          <a:p>
            <a:pPr lvl="2" eaLnBrk="1" hangingPunct="1">
              <a:lnSpc>
                <a:spcPct val="90000"/>
              </a:lnSpc>
              <a:buFont typeface="Wingdings" charset="0"/>
              <a:buChar char="§"/>
              <a:defRPr/>
            </a:pPr>
            <a:r>
              <a:rPr lang="en-US" i="1" dirty="0" smtClean="0">
                <a:ea typeface="+mn-ea"/>
              </a:rPr>
              <a:t>Rule </a:t>
            </a:r>
            <a:r>
              <a:rPr lang="en-US" i="1" smtClean="0">
                <a:ea typeface="+mn-ea"/>
              </a:rPr>
              <a:t>post pruning</a:t>
            </a:r>
            <a:endParaRPr lang="en-US" i="1" dirty="0" smtClean="0">
              <a:ea typeface="+mn-ea"/>
            </a:endParaRPr>
          </a:p>
        </p:txBody>
      </p:sp>
    </p:spTree>
    <p:extLst>
      <p:ext uri="{BB962C8B-B14F-4D97-AF65-F5344CB8AC3E}">
        <p14:creationId xmlns:p14="http://schemas.microsoft.com/office/powerpoint/2010/main" val="2454744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317500" y="714375"/>
            <a:ext cx="8637588" cy="76993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Reduced-error </a:t>
            </a:r>
            <a:r>
              <a:rPr lang="en-US" b="1" dirty="0" smtClean="0"/>
              <a:t>pruning</a:t>
            </a:r>
            <a:endParaRPr lang="en-US" b="1" dirty="0"/>
          </a:p>
        </p:txBody>
      </p:sp>
      <p:sp>
        <p:nvSpPr>
          <p:cNvPr id="322563"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eaLnBrk="1" hangingPunct="1">
              <a:buFont typeface="Wingdings" charset="0"/>
              <a:buChar char="§"/>
              <a:defRPr/>
            </a:pPr>
            <a:r>
              <a:rPr lang="en-US" dirty="0" smtClean="0">
                <a:ea typeface="+mn-ea"/>
                <a:cs typeface="+mn-cs"/>
              </a:rPr>
              <a:t>Each node is a candidate for pruning</a:t>
            </a:r>
          </a:p>
          <a:p>
            <a:pPr eaLnBrk="1" hangingPunct="1">
              <a:buFont typeface="Wingdings" charset="0"/>
              <a:buChar char="§"/>
              <a:defRPr/>
            </a:pPr>
            <a:r>
              <a:rPr lang="en-US" i="1" dirty="0" smtClean="0">
                <a:ea typeface="+mn-ea"/>
                <a:cs typeface="+mn-cs"/>
              </a:rPr>
              <a:t>Pruning </a:t>
            </a:r>
            <a:r>
              <a:rPr lang="en-US" dirty="0" smtClean="0">
                <a:ea typeface="+mn-ea"/>
                <a:cs typeface="+mn-cs"/>
              </a:rPr>
              <a:t>consists in removing a </a:t>
            </a:r>
            <a:r>
              <a:rPr lang="en-US" dirty="0" err="1" smtClean="0">
                <a:ea typeface="+mn-ea"/>
                <a:cs typeface="+mn-cs"/>
              </a:rPr>
              <a:t>subtree</a:t>
            </a:r>
            <a:r>
              <a:rPr lang="en-US" dirty="0" smtClean="0">
                <a:ea typeface="+mn-ea"/>
                <a:cs typeface="+mn-cs"/>
              </a:rPr>
              <a:t> rooted in a node: the node becomes a leaf and is assigned the most common classification</a:t>
            </a:r>
          </a:p>
          <a:p>
            <a:pPr eaLnBrk="1" hangingPunct="1">
              <a:buFont typeface="Wingdings" charset="0"/>
              <a:buChar char="§"/>
              <a:defRPr/>
            </a:pPr>
            <a:r>
              <a:rPr lang="en-US" dirty="0" smtClean="0">
                <a:ea typeface="+mn-ea"/>
                <a:cs typeface="+mn-cs"/>
              </a:rPr>
              <a:t>Nodes are removed only if the resulting tree performs no worse </a:t>
            </a:r>
            <a:r>
              <a:rPr lang="en-US" dirty="0" smtClean="0">
                <a:solidFill>
                  <a:srgbClr val="007373"/>
                </a:solidFill>
                <a:ea typeface="+mn-ea"/>
                <a:cs typeface="+mn-cs"/>
              </a:rPr>
              <a:t>on the validation set</a:t>
            </a:r>
            <a:r>
              <a:rPr lang="en-US" dirty="0" smtClean="0">
                <a:ea typeface="+mn-ea"/>
                <a:cs typeface="+mn-cs"/>
              </a:rPr>
              <a:t>.</a:t>
            </a:r>
          </a:p>
          <a:p>
            <a:pPr eaLnBrk="1" hangingPunct="1">
              <a:buFont typeface="Wingdings" charset="0"/>
              <a:buChar char="§"/>
              <a:defRPr/>
            </a:pPr>
            <a:r>
              <a:rPr lang="en-US" dirty="0" smtClean="0">
                <a:ea typeface="+mn-ea"/>
                <a:cs typeface="+mn-cs"/>
              </a:rPr>
              <a:t>Nodes are pruned iteratively: at each iteration the node  whose removal most increases accuracy on the validation set is pruned.</a:t>
            </a:r>
          </a:p>
          <a:p>
            <a:pPr eaLnBrk="1" hangingPunct="1">
              <a:buFont typeface="Wingdings" charset="0"/>
              <a:buChar char="§"/>
              <a:defRPr/>
            </a:pPr>
            <a:r>
              <a:rPr lang="en-US" dirty="0" smtClean="0">
                <a:ea typeface="+mn-ea"/>
                <a:cs typeface="+mn-cs"/>
              </a:rPr>
              <a:t>Pruning stops when no pruning increases accuracy</a:t>
            </a:r>
          </a:p>
        </p:txBody>
      </p:sp>
    </p:spTree>
    <p:extLst>
      <p:ext uri="{BB962C8B-B14F-4D97-AF65-F5344CB8AC3E}">
        <p14:creationId xmlns:p14="http://schemas.microsoft.com/office/powerpoint/2010/main" val="77227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Rule post-pruning</a:t>
            </a:r>
          </a:p>
        </p:txBody>
      </p:sp>
      <p:sp>
        <p:nvSpPr>
          <p:cNvPr id="323587" name="Rectangle 3"/>
          <p:cNvSpPr>
            <a:spLocks noGrp="1" noChangeArrowheads="1"/>
          </p:cNvSpPr>
          <p:nvPr>
            <p:ph idx="1"/>
          </p:nvPr>
        </p:nvSpPr>
        <p:spPr>
          <a:xfrm>
            <a:off x="328613" y="1700213"/>
            <a:ext cx="8208962" cy="43561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85000" lnSpcReduction="10000"/>
          </a:bodyPr>
          <a:lstStyle/>
          <a:p>
            <a:pPr marL="457200" indent="-457200" eaLnBrk="1" hangingPunct="1">
              <a:lnSpc>
                <a:spcPct val="90000"/>
              </a:lnSpc>
              <a:buFont typeface="Arial" panose="020B0604020202020204" pitchFamily="34" charset="0"/>
              <a:buAutoNum type="arabicPeriod"/>
            </a:pPr>
            <a:r>
              <a:rPr lang="en-US" altLang="en-US" dirty="0" smtClean="0"/>
              <a:t>Create the decision tree from the training set</a:t>
            </a:r>
          </a:p>
          <a:p>
            <a:pPr marL="457200" indent="-457200" eaLnBrk="1" hangingPunct="1">
              <a:lnSpc>
                <a:spcPct val="90000"/>
              </a:lnSpc>
              <a:buFont typeface="Arial" panose="020B0604020202020204" pitchFamily="34" charset="0"/>
              <a:buAutoNum type="arabicPeriod"/>
            </a:pPr>
            <a:r>
              <a:rPr lang="en-US" altLang="en-US" dirty="0" smtClean="0"/>
              <a:t>Convert the tree into an equivalent set of rules</a:t>
            </a:r>
          </a:p>
          <a:p>
            <a:pPr marL="838200" lvl="1" indent="-381000" eaLnBrk="1" hangingPunct="1">
              <a:lnSpc>
                <a:spcPct val="90000"/>
              </a:lnSpc>
            </a:pPr>
            <a:r>
              <a:rPr lang="en-US" altLang="en-US" dirty="0" smtClean="0"/>
              <a:t>Each path corresponds to a rule</a:t>
            </a:r>
          </a:p>
          <a:p>
            <a:pPr marL="838200" lvl="1" indent="-381000" eaLnBrk="1" hangingPunct="1">
              <a:lnSpc>
                <a:spcPct val="90000"/>
              </a:lnSpc>
            </a:pPr>
            <a:r>
              <a:rPr lang="en-US" altLang="en-US" dirty="0" smtClean="0"/>
              <a:t>Each node along a path corresponds to a pre-condition</a:t>
            </a:r>
          </a:p>
          <a:p>
            <a:pPr marL="838200" lvl="1" indent="-381000" eaLnBrk="1" hangingPunct="1">
              <a:lnSpc>
                <a:spcPct val="90000"/>
              </a:lnSpc>
            </a:pPr>
            <a:r>
              <a:rPr lang="en-US" altLang="en-US" dirty="0" smtClean="0"/>
              <a:t>Each leaf classification to the post-condition</a:t>
            </a:r>
          </a:p>
          <a:p>
            <a:pPr marL="457200" indent="-457200" eaLnBrk="1" hangingPunct="1">
              <a:lnSpc>
                <a:spcPct val="90000"/>
              </a:lnSpc>
              <a:buFont typeface="Arial" panose="020B0604020202020204" pitchFamily="34" charset="0"/>
              <a:buAutoNum type="arabicPeriod"/>
            </a:pPr>
            <a:r>
              <a:rPr lang="en-US" altLang="en-US" dirty="0" smtClean="0"/>
              <a:t>Prune (generalize) each rule by removing those preconditions whose removal improves accuracy …</a:t>
            </a:r>
          </a:p>
          <a:p>
            <a:pPr marL="838200" lvl="1" indent="-381000" eaLnBrk="1" hangingPunct="1">
              <a:lnSpc>
                <a:spcPct val="90000"/>
              </a:lnSpc>
            </a:pPr>
            <a:r>
              <a:rPr lang="en-US" altLang="en-US" dirty="0" smtClean="0"/>
              <a:t>… over validation set</a:t>
            </a:r>
          </a:p>
          <a:p>
            <a:pPr marL="457200" indent="-457200" eaLnBrk="1" hangingPunct="1">
              <a:lnSpc>
                <a:spcPct val="90000"/>
              </a:lnSpc>
              <a:buFont typeface="Arial" panose="020B0604020202020204" pitchFamily="34" charset="0"/>
              <a:buAutoNum type="arabicPeriod"/>
            </a:pPr>
            <a:r>
              <a:rPr lang="en-US" altLang="en-US" dirty="0" smtClean="0"/>
              <a:t>Sort the rules in estimated order of accuracy, and consider them in sequence when classifying new instances</a:t>
            </a:r>
          </a:p>
          <a:p>
            <a:pPr marL="457200" indent="-457200" eaLnBrk="1" hangingPunct="1">
              <a:lnSpc>
                <a:spcPct val="90000"/>
              </a:lnSpc>
              <a:buFont typeface="Arial" panose="020B0604020202020204" pitchFamily="34" charset="0"/>
              <a:buNone/>
            </a:pPr>
            <a:endParaRPr lang="en-US" altLang="en-US" sz="2000" dirty="0" smtClean="0"/>
          </a:p>
          <a:p>
            <a:pPr marL="457200" indent="-457200" eaLnBrk="1" hangingPunct="1">
              <a:lnSpc>
                <a:spcPct val="90000"/>
              </a:lnSpc>
              <a:buFont typeface="Arial" panose="020B0604020202020204" pitchFamily="34" charset="0"/>
              <a:buAutoNum type="arabicPeriod"/>
            </a:pPr>
            <a:endParaRPr lang="en-US" altLang="en-US" sz="2000" dirty="0" smtClean="0"/>
          </a:p>
        </p:txBody>
      </p:sp>
    </p:spTree>
    <p:extLst>
      <p:ext uri="{BB962C8B-B14F-4D97-AF65-F5344CB8AC3E}">
        <p14:creationId xmlns:p14="http://schemas.microsoft.com/office/powerpoint/2010/main" val="2882958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317500" y="654050"/>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a:defRPr/>
            </a:pPr>
            <a:r>
              <a:rPr lang="en-US" sz="3200" b="1" dirty="0"/>
              <a:t>Converting to rules</a:t>
            </a:r>
          </a:p>
        </p:txBody>
      </p:sp>
      <p:pic>
        <p:nvPicPr>
          <p:cNvPr id="337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52600"/>
            <a:ext cx="7162800" cy="4194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37925" name="Text Box 5"/>
          <p:cNvSpPr txBox="1">
            <a:spLocks noChangeArrowheads="1"/>
          </p:cNvSpPr>
          <p:nvPr/>
        </p:nvSpPr>
        <p:spPr bwMode="auto">
          <a:xfrm>
            <a:off x="685800" y="5791200"/>
            <a:ext cx="7848600"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b="0"/>
              <a:t>(</a:t>
            </a:r>
            <a:r>
              <a:rPr lang="en-US" altLang="en-US" b="0" i="1"/>
              <a:t>Outlook=Sunny</a:t>
            </a:r>
            <a:r>
              <a:rPr lang="en-US" altLang="en-US" b="0"/>
              <a:t>)</a:t>
            </a:r>
            <a:r>
              <a:rPr lang="en-US" altLang="en-US" b="0">
                <a:sym typeface="Symbol" panose="05050102010706020507" pitchFamily="18" charset="2"/>
              </a:rPr>
              <a:t></a:t>
            </a:r>
            <a:r>
              <a:rPr lang="en-US" altLang="en-US" b="0"/>
              <a:t>(</a:t>
            </a:r>
            <a:r>
              <a:rPr lang="en-US" altLang="en-US" b="0" i="1"/>
              <a:t>Humidity</a:t>
            </a:r>
            <a:r>
              <a:rPr lang="en-US" altLang="en-US" b="0"/>
              <a:t>=</a:t>
            </a:r>
            <a:r>
              <a:rPr lang="en-US" altLang="en-US" b="0" i="1"/>
              <a:t>High</a:t>
            </a:r>
            <a:r>
              <a:rPr lang="en-US" altLang="en-US" b="0"/>
              <a:t>) ⇒ (</a:t>
            </a:r>
            <a:r>
              <a:rPr lang="en-US" altLang="en-US" b="0" i="1"/>
              <a:t>PlayTennis=No</a:t>
            </a:r>
            <a:r>
              <a:rPr lang="en-US" altLang="en-US" b="0"/>
              <a:t>)</a:t>
            </a:r>
            <a:endParaRPr lang="en-US" altLang="en-US"/>
          </a:p>
        </p:txBody>
      </p:sp>
    </p:spTree>
    <p:extLst>
      <p:ext uri="{BB962C8B-B14F-4D97-AF65-F5344CB8AC3E}">
        <p14:creationId xmlns:p14="http://schemas.microsoft.com/office/powerpoint/2010/main" val="223409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Rule Post-Pruning</a:t>
            </a:r>
          </a:p>
        </p:txBody>
      </p:sp>
      <p:sp>
        <p:nvSpPr>
          <p:cNvPr id="13315" name="Rectangle 3"/>
          <p:cNvSpPr>
            <a:spLocks noGrp="1" noChangeArrowheads="1"/>
          </p:cNvSpPr>
          <p:nvPr>
            <p:ph type="body" idx="1"/>
          </p:nvPr>
        </p:nvSpPr>
        <p:spPr>
          <a:xfrm>
            <a:off x="457200" y="1447800"/>
            <a:ext cx="8229600" cy="4678363"/>
          </a:xfrm>
        </p:spPr>
        <p:txBody>
          <a:bodyPr/>
          <a:lstStyle/>
          <a:p>
            <a:r>
              <a:rPr lang="en-US" altLang="en-US"/>
              <a:t>Convert tree to rules (one for each path from root to a leaf)</a:t>
            </a:r>
          </a:p>
          <a:p>
            <a:r>
              <a:rPr lang="en-US" altLang="en-US"/>
              <a:t>For each antecedent in a rule, remove it if error rate on validation set does not decrease</a:t>
            </a:r>
          </a:p>
          <a:p>
            <a:r>
              <a:rPr lang="en-US" altLang="en-US"/>
              <a:t>Sort final rule set by accuracy</a:t>
            </a:r>
          </a:p>
        </p:txBody>
      </p:sp>
      <p:sp>
        <p:nvSpPr>
          <p:cNvPr id="13316" name="Text Box 4"/>
          <p:cNvSpPr txBox="1">
            <a:spLocks noChangeArrowheads="1"/>
          </p:cNvSpPr>
          <p:nvPr/>
        </p:nvSpPr>
        <p:spPr bwMode="auto">
          <a:xfrm>
            <a:off x="533400" y="4878388"/>
            <a:ext cx="482917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latin typeface="Courier New" panose="02070309020205020404" pitchFamily="49" charset="0"/>
              </a:rPr>
              <a:t>Outlook=sunny ^ humidity=high -&gt; No</a:t>
            </a:r>
          </a:p>
          <a:p>
            <a:r>
              <a:rPr lang="en-US" altLang="en-US" sz="1600">
                <a:latin typeface="Courier New" panose="02070309020205020404" pitchFamily="49" charset="0"/>
              </a:rPr>
              <a:t>Outlook=sunny ^ humidity=normal -&gt; Yes</a:t>
            </a:r>
          </a:p>
          <a:p>
            <a:r>
              <a:rPr lang="en-US" altLang="en-US" sz="1600">
                <a:latin typeface="Courier New" panose="02070309020205020404" pitchFamily="49" charset="0"/>
              </a:rPr>
              <a:t>Outlook=overcast -&gt; Yes</a:t>
            </a:r>
          </a:p>
          <a:p>
            <a:r>
              <a:rPr lang="en-US" altLang="en-US" sz="1600">
                <a:latin typeface="Courier New" panose="02070309020205020404" pitchFamily="49" charset="0"/>
              </a:rPr>
              <a:t>Outlook=rain ^ wind=strong -&gt; No</a:t>
            </a:r>
          </a:p>
          <a:p>
            <a:r>
              <a:rPr lang="en-US" altLang="en-US" sz="1600">
                <a:latin typeface="Courier New" panose="02070309020205020404" pitchFamily="49" charset="0"/>
              </a:rPr>
              <a:t>Outlook=rain ^ wind=weak -&gt; Yes</a:t>
            </a:r>
          </a:p>
        </p:txBody>
      </p:sp>
      <p:sp>
        <p:nvSpPr>
          <p:cNvPr id="13317" name="Text Box 5"/>
          <p:cNvSpPr txBox="1">
            <a:spLocks noChangeArrowheads="1"/>
          </p:cNvSpPr>
          <p:nvPr/>
        </p:nvSpPr>
        <p:spPr bwMode="auto">
          <a:xfrm>
            <a:off x="5410200" y="4721225"/>
            <a:ext cx="311785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Compare first rule to:</a:t>
            </a:r>
          </a:p>
          <a:p>
            <a:r>
              <a:rPr lang="en-US" altLang="en-US" sz="1600">
                <a:latin typeface="Courier New" panose="02070309020205020404" pitchFamily="49" charset="0"/>
              </a:rPr>
              <a:t>    Outlook=sunny-&gt;No</a:t>
            </a:r>
          </a:p>
          <a:p>
            <a:r>
              <a:rPr lang="en-US" altLang="en-US" sz="1600">
                <a:latin typeface="Courier New" panose="02070309020205020404" pitchFamily="49" charset="0"/>
              </a:rPr>
              <a:t>    Humidity=high-&gt;No</a:t>
            </a:r>
          </a:p>
          <a:p>
            <a:r>
              <a:rPr lang="en-US" altLang="en-US"/>
              <a:t>Calculate accuracy of 3 rules</a:t>
            </a:r>
          </a:p>
          <a:p>
            <a:r>
              <a:rPr lang="en-US" altLang="en-US"/>
              <a:t>based on validation set and </a:t>
            </a:r>
          </a:p>
          <a:p>
            <a:r>
              <a:rPr lang="en-US" altLang="en-US"/>
              <a:t>pick best version.</a:t>
            </a:r>
          </a:p>
        </p:txBody>
      </p:sp>
    </p:spTree>
    <p:extLst>
      <p:ext uri="{BB962C8B-B14F-4D97-AF65-F5344CB8AC3E}">
        <p14:creationId xmlns:p14="http://schemas.microsoft.com/office/powerpoint/2010/main" val="378386696"/>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Why converting to rules?</a:t>
            </a:r>
          </a:p>
        </p:txBody>
      </p:sp>
      <p:sp>
        <p:nvSpPr>
          <p:cNvPr id="390147"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10000"/>
          </a:bodyPr>
          <a:lstStyle/>
          <a:p>
            <a:pPr eaLnBrk="1" hangingPunct="1">
              <a:buFont typeface="Wingdings" charset="0"/>
              <a:buChar char="§"/>
              <a:defRPr/>
            </a:pPr>
            <a:r>
              <a:rPr lang="en-US" dirty="0" smtClean="0">
                <a:ea typeface="+mn-ea"/>
                <a:cs typeface="+mn-cs"/>
              </a:rPr>
              <a:t>Each distinct path produces a different rule: a condition removal may be based on a local (contextual) criterion. Node pruning is global and affects all the rules</a:t>
            </a:r>
          </a:p>
          <a:p>
            <a:pPr eaLnBrk="1" hangingPunct="1">
              <a:buFont typeface="Wingdings" charset="0"/>
              <a:buChar char="§"/>
              <a:defRPr/>
            </a:pPr>
            <a:r>
              <a:rPr lang="en-US" dirty="0" smtClean="0"/>
              <a:t>Provides flexibility of not removing entire node</a:t>
            </a:r>
            <a:endParaRPr lang="en-US" dirty="0" smtClean="0">
              <a:ea typeface="+mn-ea"/>
              <a:cs typeface="+mn-cs"/>
            </a:endParaRPr>
          </a:p>
          <a:p>
            <a:pPr eaLnBrk="1" hangingPunct="1">
              <a:buFont typeface="Wingdings" charset="0"/>
              <a:buChar char="§"/>
              <a:defRPr/>
            </a:pPr>
            <a:r>
              <a:rPr lang="en-US" dirty="0" smtClean="0">
                <a:ea typeface="+mn-ea"/>
                <a:cs typeface="+mn-cs"/>
              </a:rPr>
              <a:t>In rule form, tests are not ordered and there is no book-keeping involved when conditions (nodes) are removed</a:t>
            </a:r>
          </a:p>
          <a:p>
            <a:pPr eaLnBrk="1" hangingPunct="1">
              <a:buFont typeface="Wingdings" charset="0"/>
              <a:buChar char="§"/>
              <a:defRPr/>
            </a:pPr>
            <a:r>
              <a:rPr lang="en-US" dirty="0" smtClean="0">
                <a:ea typeface="+mn-ea"/>
                <a:cs typeface="+mn-cs"/>
              </a:rPr>
              <a:t>Converting to rules improves readability for humans</a:t>
            </a:r>
          </a:p>
          <a:p>
            <a:pPr eaLnBrk="1" hangingPunct="1">
              <a:buFont typeface="Wingdings" charset="0"/>
              <a:buChar char="§"/>
              <a:defRPr/>
            </a:pPr>
            <a:endParaRPr lang="en-US" dirty="0" smtClean="0">
              <a:ea typeface="+mn-ea"/>
              <a:cs typeface="+mn-cs"/>
            </a:endParaRPr>
          </a:p>
        </p:txBody>
      </p:sp>
    </p:spTree>
    <p:extLst>
      <p:ext uri="{BB962C8B-B14F-4D97-AF65-F5344CB8AC3E}">
        <p14:creationId xmlns:p14="http://schemas.microsoft.com/office/powerpoint/2010/main" val="1030480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241300" y="644525"/>
            <a:ext cx="8637588" cy="7683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Dealing with continuous-valued attributes</a:t>
            </a:r>
          </a:p>
        </p:txBody>
      </p:sp>
      <p:sp>
        <p:nvSpPr>
          <p:cNvPr id="324611" name="Rectangle 3"/>
          <p:cNvSpPr>
            <a:spLocks noGrp="1" noChangeArrowheads="1"/>
          </p:cNvSpPr>
          <p:nvPr>
            <p:ph idx="1"/>
          </p:nvPr>
        </p:nvSpPr>
        <p:spPr>
          <a:xfrm>
            <a:off x="151747" y="1412875"/>
            <a:ext cx="8763000" cy="504031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lnSpcReduction="10000"/>
          </a:bodyPr>
          <a:lstStyle/>
          <a:p>
            <a:pPr eaLnBrk="1" hangingPunct="1">
              <a:lnSpc>
                <a:spcPct val="90000"/>
              </a:lnSpc>
              <a:spcAft>
                <a:spcPct val="20000"/>
              </a:spcAft>
              <a:buFont typeface="Wingdings" charset="0"/>
              <a:buChar char="§"/>
              <a:defRPr/>
            </a:pPr>
            <a:r>
              <a:rPr lang="en-US" dirty="0" smtClean="0">
                <a:ea typeface="+mn-ea"/>
                <a:cs typeface="+mn-cs"/>
              </a:rPr>
              <a:t>Given a continuous-valued attribute </a:t>
            </a:r>
            <a:r>
              <a:rPr lang="en-US" i="1" dirty="0" smtClean="0">
                <a:latin typeface="Times New Roman" charset="0"/>
                <a:ea typeface="+mn-ea"/>
                <a:cs typeface="+mn-cs"/>
              </a:rPr>
              <a:t>A</a:t>
            </a:r>
            <a:r>
              <a:rPr lang="en-US" dirty="0" smtClean="0">
                <a:ea typeface="+mn-ea"/>
                <a:cs typeface="+mn-cs"/>
              </a:rPr>
              <a:t>, dynamically create a new attribute </a:t>
            </a:r>
            <a:r>
              <a:rPr lang="en-US" i="1" dirty="0" smtClean="0">
                <a:latin typeface="Times New Roman" charset="0"/>
                <a:ea typeface="+mn-ea"/>
                <a:cs typeface="+mn-cs"/>
              </a:rPr>
              <a:t>A</a:t>
            </a:r>
            <a:r>
              <a:rPr lang="en-US" i="1" baseline="-25000" dirty="0" smtClean="0">
                <a:latin typeface="Times New Roman" charset="0"/>
                <a:ea typeface="+mn-ea"/>
                <a:cs typeface="+mn-cs"/>
              </a:rPr>
              <a:t>c</a:t>
            </a:r>
            <a:endParaRPr lang="en-US" dirty="0" smtClean="0">
              <a:ea typeface="+mn-ea"/>
              <a:cs typeface="+mn-cs"/>
            </a:endParaRPr>
          </a:p>
          <a:p>
            <a:pPr eaLnBrk="1" hangingPunct="1">
              <a:lnSpc>
                <a:spcPct val="90000"/>
              </a:lnSpc>
              <a:spcBef>
                <a:spcPct val="0"/>
              </a:spcBef>
              <a:buFont typeface="Wingdings" charset="0"/>
              <a:buNone/>
              <a:defRPr/>
            </a:pPr>
            <a:r>
              <a:rPr lang="en-US" i="1" dirty="0" smtClean="0">
                <a:latin typeface="Times New Roman" charset="0"/>
                <a:ea typeface="+mn-ea"/>
                <a:cs typeface="+mn-cs"/>
              </a:rPr>
              <a:t>		A</a:t>
            </a:r>
            <a:r>
              <a:rPr lang="en-US" i="1" baseline="-25000" dirty="0" smtClean="0">
                <a:latin typeface="Times New Roman" charset="0"/>
                <a:ea typeface="+mn-ea"/>
                <a:cs typeface="+mn-cs"/>
              </a:rPr>
              <a:t>c </a:t>
            </a:r>
            <a:r>
              <a:rPr lang="en-US" i="1" dirty="0" smtClean="0">
                <a:latin typeface="Times New Roman" charset="0"/>
                <a:ea typeface="+mn-ea"/>
                <a:cs typeface="+mn-cs"/>
              </a:rPr>
              <a:t>= </a:t>
            </a:r>
            <a:r>
              <a:rPr lang="en-US" dirty="0" smtClean="0">
                <a:latin typeface="Times New Roman" charset="0"/>
                <a:ea typeface="+mn-ea"/>
                <a:cs typeface="+mn-cs"/>
              </a:rPr>
              <a:t>True</a:t>
            </a:r>
            <a:r>
              <a:rPr lang="en-US" i="1" dirty="0" smtClean="0">
                <a:latin typeface="Times New Roman" charset="0"/>
                <a:ea typeface="+mn-ea"/>
                <a:cs typeface="+mn-cs"/>
              </a:rPr>
              <a:t> if A &lt;</a:t>
            </a:r>
            <a:r>
              <a:rPr lang="en-US" dirty="0" smtClean="0">
                <a:latin typeface="Times New Roman" charset="0"/>
                <a:ea typeface="+mn-ea"/>
                <a:cs typeface="+mn-cs"/>
              </a:rPr>
              <a:t> </a:t>
            </a:r>
            <a:r>
              <a:rPr lang="en-US" i="1" dirty="0" smtClean="0">
                <a:latin typeface="Times New Roman" charset="0"/>
                <a:ea typeface="+mn-ea"/>
                <a:cs typeface="+mn-cs"/>
              </a:rPr>
              <a:t>c, </a:t>
            </a:r>
            <a:r>
              <a:rPr lang="en-US" dirty="0" smtClean="0">
                <a:latin typeface="Times New Roman" charset="0"/>
                <a:ea typeface="+mn-ea"/>
                <a:cs typeface="+mn-cs"/>
              </a:rPr>
              <a:t>False</a:t>
            </a:r>
            <a:r>
              <a:rPr lang="en-US" i="1" dirty="0" smtClean="0">
                <a:latin typeface="Times New Roman" charset="0"/>
                <a:ea typeface="+mn-ea"/>
                <a:cs typeface="+mn-cs"/>
              </a:rPr>
              <a:t> otherwise</a:t>
            </a:r>
          </a:p>
          <a:p>
            <a:pPr eaLnBrk="1" hangingPunct="1">
              <a:lnSpc>
                <a:spcPct val="90000"/>
              </a:lnSpc>
              <a:buFont typeface="Wingdings" charset="0"/>
              <a:buChar char="§"/>
              <a:defRPr/>
            </a:pPr>
            <a:r>
              <a:rPr lang="en-US" dirty="0" smtClean="0">
                <a:ea typeface="+mn-ea"/>
                <a:cs typeface="Tw Cen MT"/>
              </a:rPr>
              <a:t>How to determine threshold value </a:t>
            </a:r>
            <a:r>
              <a:rPr lang="en-US" i="1" dirty="0" smtClean="0">
                <a:ea typeface="+mn-ea"/>
                <a:cs typeface="Tw Cen MT"/>
              </a:rPr>
              <a:t>c </a:t>
            </a:r>
            <a:r>
              <a:rPr lang="en-US" dirty="0" smtClean="0">
                <a:ea typeface="+mn-ea"/>
                <a:cs typeface="Tw Cen MT"/>
              </a:rPr>
              <a:t>? </a:t>
            </a:r>
          </a:p>
          <a:p>
            <a:pPr eaLnBrk="1" hangingPunct="1">
              <a:lnSpc>
                <a:spcPct val="90000"/>
              </a:lnSpc>
              <a:buFont typeface="Wingdings" charset="0"/>
              <a:buChar char="§"/>
              <a:defRPr/>
            </a:pPr>
            <a:r>
              <a:rPr lang="en-US" dirty="0" smtClean="0">
                <a:ea typeface="+mn-ea"/>
                <a:cs typeface="Tw Cen MT"/>
              </a:rPr>
              <a:t>Example. </a:t>
            </a:r>
            <a:r>
              <a:rPr lang="en-US" i="1" dirty="0" smtClean="0">
                <a:latin typeface="Times New Roman" charset="0"/>
                <a:ea typeface="+mn-ea"/>
                <a:cs typeface="+mn-cs"/>
              </a:rPr>
              <a:t>Temperature </a:t>
            </a:r>
            <a:r>
              <a:rPr lang="en-US" dirty="0" smtClean="0">
                <a:ea typeface="+mn-ea"/>
                <a:cs typeface="Tw Cen MT"/>
              </a:rPr>
              <a:t>in the </a:t>
            </a:r>
            <a:r>
              <a:rPr lang="en-US" i="1" dirty="0" smtClean="0">
                <a:latin typeface="Times New Roman" charset="0"/>
                <a:ea typeface="+mn-ea"/>
                <a:cs typeface="+mn-cs"/>
              </a:rPr>
              <a:t>PlayTennis</a:t>
            </a:r>
            <a:r>
              <a:rPr lang="en-US" dirty="0" smtClean="0">
                <a:latin typeface="Arial" charset="0"/>
                <a:ea typeface="+mn-ea"/>
                <a:cs typeface="+mn-cs"/>
              </a:rPr>
              <a:t> </a:t>
            </a:r>
            <a:r>
              <a:rPr lang="en-US" dirty="0" smtClean="0">
                <a:ea typeface="+mn-ea"/>
                <a:cs typeface="Tw Cen MT"/>
              </a:rPr>
              <a:t>example</a:t>
            </a:r>
          </a:p>
          <a:p>
            <a:pPr lvl="1" eaLnBrk="1" hangingPunct="1">
              <a:lnSpc>
                <a:spcPct val="90000"/>
              </a:lnSpc>
              <a:buFont typeface="Wingdings" charset="0"/>
              <a:buChar char="§"/>
              <a:defRPr/>
            </a:pPr>
            <a:r>
              <a:rPr lang="en-US" dirty="0" smtClean="0">
                <a:ea typeface="+mn-ea"/>
                <a:cs typeface="Tw Cen MT"/>
              </a:rPr>
              <a:t>Sort </a:t>
            </a:r>
            <a:r>
              <a:rPr lang="en-US" dirty="0">
                <a:ea typeface="+mn-ea"/>
                <a:cs typeface="Tw Cen MT"/>
              </a:rPr>
              <a:t>the examples according to </a:t>
            </a:r>
            <a:r>
              <a:rPr lang="en-US" i="1" dirty="0" smtClean="0">
                <a:ea typeface="+mn-ea"/>
                <a:cs typeface="Tw Cen MT"/>
              </a:rPr>
              <a:t>Temperature</a:t>
            </a:r>
            <a:endParaRPr lang="en-US" dirty="0" smtClean="0">
              <a:ea typeface="+mn-ea"/>
              <a:cs typeface="Tw Cen MT"/>
            </a:endParaRPr>
          </a:p>
          <a:p>
            <a:pPr lvl="1" eaLnBrk="1" hangingPunct="1">
              <a:lnSpc>
                <a:spcPct val="90000"/>
              </a:lnSpc>
              <a:spcBef>
                <a:spcPts val="600"/>
              </a:spcBef>
              <a:buFont typeface="Wingdings" charset="0"/>
              <a:buNone/>
              <a:defRPr/>
            </a:pPr>
            <a:r>
              <a:rPr lang="en-US" i="1" dirty="0" smtClean="0">
                <a:latin typeface="Times New Roman" charset="0"/>
                <a:ea typeface="+mn-ea"/>
              </a:rPr>
              <a:t>	Temperature   </a:t>
            </a:r>
            <a:r>
              <a:rPr lang="en-US" dirty="0" smtClean="0">
                <a:latin typeface="Times New Roman" charset="0"/>
                <a:ea typeface="+mn-ea"/>
              </a:rPr>
              <a:t>40    48      </a:t>
            </a:r>
            <a:r>
              <a:rPr lang="en-US" sz="2400" b="1" dirty="0" smtClean="0">
                <a:solidFill>
                  <a:schemeClr val="tx2"/>
                </a:solidFill>
                <a:latin typeface="Times New Roman" charset="0"/>
                <a:ea typeface="+mn-ea"/>
              </a:rPr>
              <a:t>|</a:t>
            </a:r>
            <a:r>
              <a:rPr lang="en-US" dirty="0">
                <a:latin typeface="Times New Roman" charset="0"/>
              </a:rPr>
              <a:t> </a:t>
            </a:r>
            <a:r>
              <a:rPr lang="en-US" dirty="0" smtClean="0">
                <a:latin typeface="Times New Roman" charset="0"/>
              </a:rPr>
              <a:t>    </a:t>
            </a:r>
            <a:r>
              <a:rPr lang="en-US" dirty="0" smtClean="0">
                <a:latin typeface="Times New Roman" charset="0"/>
                <a:ea typeface="+mn-ea"/>
              </a:rPr>
              <a:t>60    72	 80       </a:t>
            </a:r>
            <a:r>
              <a:rPr lang="en-US" sz="2400" b="1" dirty="0" smtClean="0">
                <a:solidFill>
                  <a:schemeClr val="tx2"/>
                </a:solidFill>
                <a:latin typeface="Times New Roman" charset="0"/>
                <a:ea typeface="+mn-ea"/>
              </a:rPr>
              <a:t>|</a:t>
            </a:r>
            <a:r>
              <a:rPr lang="en-US" dirty="0" smtClean="0">
                <a:latin typeface="Times New Roman" charset="0"/>
                <a:ea typeface="+mn-ea"/>
              </a:rPr>
              <a:t>      90</a:t>
            </a:r>
          </a:p>
          <a:p>
            <a:pPr lvl="1" eaLnBrk="1" hangingPunct="1">
              <a:lnSpc>
                <a:spcPct val="90000"/>
              </a:lnSpc>
              <a:buFont typeface="Wingdings" charset="0"/>
              <a:buNone/>
              <a:defRPr/>
            </a:pPr>
            <a:r>
              <a:rPr lang="en-US" i="1" dirty="0" smtClean="0">
                <a:latin typeface="Times New Roman" charset="0"/>
                <a:ea typeface="+mn-ea"/>
              </a:rPr>
              <a:t>	PlayTennis</a:t>
            </a:r>
            <a:r>
              <a:rPr lang="en-US" i="1" dirty="0">
                <a:latin typeface="Times New Roman" charset="0"/>
              </a:rPr>
              <a:t> </a:t>
            </a:r>
            <a:r>
              <a:rPr lang="en-US" i="1" dirty="0" smtClean="0">
                <a:latin typeface="Times New Roman" charset="0"/>
              </a:rPr>
              <a:t>    </a:t>
            </a:r>
            <a:r>
              <a:rPr lang="en-US" dirty="0" smtClean="0">
                <a:latin typeface="Times New Roman" charset="0"/>
                <a:ea typeface="+mn-ea"/>
              </a:rPr>
              <a:t>No   No  </a:t>
            </a:r>
            <a:r>
              <a:rPr lang="en-US" i="1" dirty="0" smtClean="0">
                <a:solidFill>
                  <a:srgbClr val="CC3300"/>
                </a:solidFill>
                <a:latin typeface="Times New Roman" charset="0"/>
                <a:ea typeface="+mn-ea"/>
              </a:rPr>
              <a:t>  54</a:t>
            </a:r>
            <a:r>
              <a:rPr lang="en-US" dirty="0">
                <a:latin typeface="Times New Roman" charset="0"/>
              </a:rPr>
              <a:t> </a:t>
            </a:r>
            <a:r>
              <a:rPr lang="en-US" dirty="0" smtClean="0">
                <a:latin typeface="Times New Roman" charset="0"/>
              </a:rPr>
              <a:t>  </a:t>
            </a:r>
            <a:r>
              <a:rPr lang="en-US" dirty="0" smtClean="0">
                <a:latin typeface="Times New Roman" charset="0"/>
                <a:ea typeface="+mn-ea"/>
              </a:rPr>
              <a:t>Yes</a:t>
            </a:r>
            <a:r>
              <a:rPr lang="en-US" dirty="0" smtClean="0">
                <a:latin typeface="Times New Roman" charset="0"/>
              </a:rPr>
              <a:t>   </a:t>
            </a:r>
            <a:r>
              <a:rPr lang="en-US" dirty="0" smtClean="0">
                <a:latin typeface="Times New Roman" charset="0"/>
                <a:ea typeface="+mn-ea"/>
              </a:rPr>
              <a:t>Yes	 Yes   </a:t>
            </a:r>
            <a:r>
              <a:rPr lang="en-US" i="1" dirty="0" smtClean="0">
                <a:solidFill>
                  <a:srgbClr val="CC3300"/>
                </a:solidFill>
                <a:latin typeface="Times New Roman" charset="0"/>
                <a:ea typeface="+mn-ea"/>
              </a:rPr>
              <a:t>85     </a:t>
            </a:r>
            <a:r>
              <a:rPr lang="en-US" dirty="0" smtClean="0">
                <a:latin typeface="Times New Roman" charset="0"/>
                <a:ea typeface="+mn-ea"/>
              </a:rPr>
              <a:t>No</a:t>
            </a:r>
            <a:endParaRPr lang="en-US" dirty="0" smtClean="0">
              <a:latin typeface="Arial" charset="0"/>
              <a:ea typeface="+mn-ea"/>
            </a:endParaRPr>
          </a:p>
          <a:p>
            <a:pPr lvl="1" eaLnBrk="1" hangingPunct="1">
              <a:lnSpc>
                <a:spcPct val="90000"/>
              </a:lnSpc>
              <a:buFont typeface="Wingdings" charset="0"/>
              <a:buChar char="§"/>
              <a:defRPr/>
            </a:pPr>
            <a:r>
              <a:rPr lang="en-US" dirty="0" smtClean="0">
                <a:ea typeface="+mn-ea"/>
                <a:cs typeface="Tw Cen MT"/>
              </a:rPr>
              <a:t>Determine candidate thresholds by averaging consecutive values where there is a change in classification: (48+60)/2=54 and (80+90)/2=85</a:t>
            </a:r>
          </a:p>
        </p:txBody>
      </p:sp>
    </p:spTree>
    <p:extLst>
      <p:ext uri="{BB962C8B-B14F-4D97-AF65-F5344CB8AC3E}">
        <p14:creationId xmlns:p14="http://schemas.microsoft.com/office/powerpoint/2010/main" val="2959317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398463" y="476250"/>
            <a:ext cx="8637587" cy="8318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Problems with information gain</a:t>
            </a:r>
          </a:p>
        </p:txBody>
      </p:sp>
      <p:sp>
        <p:nvSpPr>
          <p:cNvPr id="325635" name="Rectangle 3"/>
          <p:cNvSpPr>
            <a:spLocks noGrp="1" noChangeArrowheads="1"/>
          </p:cNvSpPr>
          <p:nvPr>
            <p:ph idx="1"/>
          </p:nvPr>
        </p:nvSpPr>
        <p:spPr>
          <a:xfrm>
            <a:off x="395288" y="1628775"/>
            <a:ext cx="8208962" cy="4114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85000" lnSpcReduction="20000"/>
          </a:bodyPr>
          <a:lstStyle/>
          <a:p>
            <a:pPr eaLnBrk="1" hangingPunct="1">
              <a:lnSpc>
                <a:spcPct val="90000"/>
              </a:lnSpc>
            </a:pPr>
            <a:r>
              <a:rPr lang="en-US" altLang="en-US" dirty="0" smtClean="0"/>
              <a:t>Natural bias of information gain: it favors attributes with many possible values.</a:t>
            </a:r>
          </a:p>
          <a:p>
            <a:pPr eaLnBrk="1" hangingPunct="1">
              <a:lnSpc>
                <a:spcPct val="90000"/>
              </a:lnSpc>
            </a:pPr>
            <a:r>
              <a:rPr lang="en-US" altLang="en-US" dirty="0" smtClean="0"/>
              <a:t>Consider the attribute </a:t>
            </a:r>
            <a:r>
              <a:rPr lang="en-US" altLang="en-US" i="1" dirty="0" smtClean="0">
                <a:latin typeface="Times New Roman" panose="02020603050405020304" pitchFamily="18" charset="0"/>
              </a:rPr>
              <a:t>Date</a:t>
            </a:r>
            <a:r>
              <a:rPr lang="en-US" altLang="en-US" i="1" dirty="0" smtClean="0"/>
              <a:t> </a:t>
            </a:r>
            <a:r>
              <a:rPr lang="en-US" altLang="en-US" dirty="0" smtClean="0"/>
              <a:t>in the</a:t>
            </a:r>
            <a:r>
              <a:rPr lang="en-US" altLang="en-US" i="1" dirty="0" smtClean="0"/>
              <a:t> </a:t>
            </a:r>
            <a:r>
              <a:rPr lang="en-US" altLang="en-US" i="1" dirty="0" smtClean="0">
                <a:latin typeface="Times New Roman" panose="02020603050405020304" pitchFamily="18" charset="0"/>
              </a:rPr>
              <a:t>PlayTennis</a:t>
            </a:r>
            <a:r>
              <a:rPr lang="en-US" altLang="en-US" i="1" dirty="0" smtClean="0"/>
              <a:t> </a:t>
            </a:r>
            <a:r>
              <a:rPr lang="en-US" altLang="en-US" dirty="0" smtClean="0"/>
              <a:t>example. </a:t>
            </a:r>
          </a:p>
          <a:p>
            <a:pPr lvl="1" eaLnBrk="1" hangingPunct="1">
              <a:lnSpc>
                <a:spcPct val="90000"/>
              </a:lnSpc>
            </a:pPr>
            <a:r>
              <a:rPr lang="en-US" altLang="en-US" i="1" dirty="0" smtClean="0">
                <a:latin typeface="Times New Roman" panose="02020603050405020304" pitchFamily="18" charset="0"/>
              </a:rPr>
              <a:t>Date</a:t>
            </a:r>
            <a:r>
              <a:rPr lang="en-US" altLang="en-US" dirty="0" smtClean="0"/>
              <a:t> would have the highest information gain since it perfectly separates the training data.</a:t>
            </a:r>
          </a:p>
          <a:p>
            <a:pPr lvl="1" eaLnBrk="1" hangingPunct="1">
              <a:lnSpc>
                <a:spcPct val="90000"/>
              </a:lnSpc>
            </a:pPr>
            <a:r>
              <a:rPr lang="en-US" altLang="en-US" dirty="0" smtClean="0"/>
              <a:t>It would be selected at the root resulting in a very broad tree</a:t>
            </a:r>
          </a:p>
          <a:p>
            <a:pPr lvl="1" eaLnBrk="1" hangingPunct="1">
              <a:lnSpc>
                <a:spcPct val="90000"/>
              </a:lnSpc>
            </a:pPr>
            <a:r>
              <a:rPr lang="en-US" altLang="en-US" dirty="0" smtClean="0"/>
              <a:t>Very good on the training, this tree would perform poorly in predicting unknown instances. Overfitting.</a:t>
            </a:r>
          </a:p>
          <a:p>
            <a:pPr eaLnBrk="1" hangingPunct="1">
              <a:lnSpc>
                <a:spcPct val="90000"/>
              </a:lnSpc>
            </a:pPr>
            <a:r>
              <a:rPr lang="en-US" altLang="en-US" dirty="0" smtClean="0"/>
              <a:t>The problem is that the partition is too specific, too many small classes are generated.</a:t>
            </a:r>
          </a:p>
          <a:p>
            <a:pPr eaLnBrk="1" hangingPunct="1">
              <a:lnSpc>
                <a:spcPct val="90000"/>
              </a:lnSpc>
            </a:pPr>
            <a:r>
              <a:rPr lang="en-US" altLang="en-US" dirty="0" smtClean="0"/>
              <a:t>We need to look at alternative measures …</a:t>
            </a:r>
          </a:p>
        </p:txBody>
      </p:sp>
    </p:spTree>
    <p:extLst>
      <p:ext uri="{BB962C8B-B14F-4D97-AF65-F5344CB8AC3E}">
        <p14:creationId xmlns:p14="http://schemas.microsoft.com/office/powerpoint/2010/main" val="361791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An alternative measure: gain ratio</a:t>
            </a:r>
          </a:p>
        </p:txBody>
      </p:sp>
      <p:sp>
        <p:nvSpPr>
          <p:cNvPr id="391171" name="Rectangle 3"/>
          <p:cNvSpPr>
            <a:spLocks noGrp="1" noChangeArrowheads="1"/>
          </p:cNvSpPr>
          <p:nvPr>
            <p:ph idx="1"/>
          </p:nvPr>
        </p:nvSpPr>
        <p:spPr>
          <a:xfrm>
            <a:off x="304800" y="1752600"/>
            <a:ext cx="8610600" cy="4495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lvl="2" eaLnBrk="1" hangingPunct="1">
              <a:lnSpc>
                <a:spcPct val="90000"/>
              </a:lnSpc>
              <a:buFont typeface="Wingdings" panose="05000000000000000000" pitchFamily="2" charset="2"/>
              <a:buNone/>
            </a:pPr>
            <a:r>
              <a:rPr lang="en-US" altLang="en-US" sz="1600" i="1" dirty="0" smtClean="0">
                <a:latin typeface="Times New Roman" panose="02020603050405020304" pitchFamily="18" charset="0"/>
              </a:rPr>
              <a:t>			         c      </a:t>
            </a:r>
            <a:r>
              <a:rPr lang="en-US" altLang="en-US" sz="2000" i="1" dirty="0" smtClean="0">
                <a:latin typeface="Times New Roman" panose="02020603050405020304" pitchFamily="18" charset="0"/>
              </a:rPr>
              <a:t>|S</a:t>
            </a:r>
            <a:r>
              <a:rPr lang="en-US" altLang="en-US" sz="2000" i="1" baseline="-25000" dirty="0" smtClean="0">
                <a:latin typeface="Times New Roman" panose="02020603050405020304" pitchFamily="18" charset="0"/>
              </a:rPr>
              <a:t>i </a:t>
            </a:r>
            <a:r>
              <a:rPr lang="en-US" altLang="en-US" sz="2000" i="1" dirty="0" smtClean="0">
                <a:latin typeface="Times New Roman" panose="02020603050405020304" pitchFamily="18" charset="0"/>
              </a:rPr>
              <a:t>|	  |S</a:t>
            </a:r>
            <a:r>
              <a:rPr lang="en-US" altLang="en-US" sz="2000" i="1" baseline="-25000" dirty="0" smtClean="0">
                <a:latin typeface="Times New Roman" panose="02020603050405020304" pitchFamily="18" charset="0"/>
              </a:rPr>
              <a:t>i </a:t>
            </a:r>
            <a:r>
              <a:rPr lang="en-US" altLang="en-US" sz="2000" i="1" dirty="0" smtClean="0">
                <a:latin typeface="Times New Roman" panose="02020603050405020304" pitchFamily="18" charset="0"/>
              </a:rPr>
              <a:t>|</a:t>
            </a:r>
          </a:p>
          <a:p>
            <a:pPr eaLnBrk="1" hangingPunct="1">
              <a:lnSpc>
                <a:spcPct val="80000"/>
              </a:lnSpc>
              <a:spcBef>
                <a:spcPct val="0"/>
              </a:spcBef>
              <a:buFont typeface="Wingdings" panose="05000000000000000000" pitchFamily="2" charset="2"/>
              <a:buNone/>
            </a:pPr>
            <a:r>
              <a:rPr lang="en-US" altLang="en-US" sz="2000" i="1" dirty="0" smtClean="0">
                <a:latin typeface="Times New Roman" panose="02020603050405020304" pitchFamily="18" charset="0"/>
              </a:rPr>
              <a:t>	SplitInformation</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r>
              <a:rPr lang="en-US" altLang="en-US" sz="2000" dirty="0" smtClean="0">
                <a:sym typeface="Symbol" panose="05050102010706020507" pitchFamily="18" charset="2"/>
              </a:rPr>
              <a:t> − </a:t>
            </a:r>
            <a:r>
              <a:rPr lang="en-US" altLang="en-US" sz="2800" dirty="0" smtClean="0">
                <a:sym typeface="Symbol" panose="05050102010706020507" pitchFamily="18" charset="2"/>
              </a:rPr>
              <a:t></a:t>
            </a:r>
            <a:r>
              <a:rPr lang="en-US" altLang="en-US" sz="2000" dirty="0" smtClean="0">
                <a:sym typeface="Symbol" panose="05050102010706020507" pitchFamily="18" charset="2"/>
              </a:rPr>
              <a:t> 	        </a:t>
            </a:r>
            <a:r>
              <a:rPr lang="en-US" altLang="en-US" sz="2000" i="1" dirty="0" smtClean="0">
                <a:latin typeface="Times New Roman" panose="02020603050405020304" pitchFamily="18" charset="0"/>
              </a:rPr>
              <a:t>log</a:t>
            </a:r>
            <a:r>
              <a:rPr lang="en-US" altLang="en-US" sz="2000" baseline="-25000" dirty="0" smtClean="0">
                <a:latin typeface="Times New Roman" panose="02020603050405020304" pitchFamily="18" charset="0"/>
              </a:rPr>
              <a:t>2</a:t>
            </a:r>
            <a:r>
              <a:rPr lang="en-US" altLang="en-US" sz="2000" dirty="0" smtClean="0">
                <a:sym typeface="Symbol" panose="05050102010706020507" pitchFamily="18" charset="2"/>
              </a:rPr>
              <a:t> </a:t>
            </a:r>
            <a:r>
              <a:rPr lang="en-US" altLang="en-US" sz="2000" i="1" dirty="0" smtClean="0">
                <a:latin typeface="Times New Roman" panose="02020603050405020304" pitchFamily="18" charset="0"/>
              </a:rPr>
              <a:t>					        	                   </a:t>
            </a:r>
            <a:r>
              <a:rPr lang="en-US" altLang="en-US" sz="1600" i="1" dirty="0" err="1" smtClean="0">
                <a:latin typeface="Times New Roman" panose="02020603050405020304" pitchFamily="18" charset="0"/>
              </a:rPr>
              <a:t>i</a:t>
            </a:r>
            <a:r>
              <a:rPr lang="en-US" altLang="en-US" sz="1600" i="1" dirty="0" smtClean="0">
                <a:latin typeface="Times New Roman" panose="02020603050405020304" pitchFamily="18" charset="0"/>
              </a:rPr>
              <a:t>=1</a:t>
            </a:r>
            <a:r>
              <a:rPr lang="en-US" altLang="en-US" sz="2000" i="1" dirty="0" smtClean="0">
                <a:latin typeface="Times New Roman" panose="02020603050405020304" pitchFamily="18" charset="0"/>
              </a:rPr>
              <a:t>  	|S |            |S |</a:t>
            </a:r>
          </a:p>
          <a:p>
            <a:pPr eaLnBrk="1" hangingPunct="1">
              <a:lnSpc>
                <a:spcPct val="90000"/>
              </a:lnSpc>
              <a:spcBef>
                <a:spcPct val="0"/>
              </a:spcBef>
            </a:pPr>
            <a:r>
              <a:rPr lang="en-US" altLang="en-US" sz="1800" i="1" dirty="0" smtClean="0">
                <a:latin typeface="Times New Roman" panose="02020603050405020304" pitchFamily="18" charset="0"/>
              </a:rPr>
              <a:t>S</a:t>
            </a:r>
            <a:r>
              <a:rPr lang="en-US" altLang="en-US" sz="2800" i="1" baseline="-25000" dirty="0" smtClean="0">
                <a:latin typeface="Times New Roman" panose="02020603050405020304" pitchFamily="18" charset="0"/>
              </a:rPr>
              <a:t>i</a:t>
            </a:r>
            <a:r>
              <a:rPr lang="en-US" altLang="en-US" sz="2000" dirty="0" smtClean="0">
                <a:latin typeface="Arial" panose="020B0604020202020204" pitchFamily="34" charset="0"/>
              </a:rPr>
              <a:t> </a:t>
            </a:r>
            <a:r>
              <a:rPr lang="en-US" altLang="en-US" sz="2000" dirty="0" smtClean="0"/>
              <a:t>are the sets obtained by partitioning on value </a:t>
            </a:r>
            <a:r>
              <a:rPr lang="en-US" altLang="en-US" sz="2000" i="1" dirty="0" err="1" smtClean="0">
                <a:latin typeface="Times New Roman" panose="02020603050405020304" pitchFamily="18" charset="0"/>
              </a:rPr>
              <a:t>i</a:t>
            </a:r>
            <a:r>
              <a:rPr lang="en-US" altLang="en-US" sz="2000" i="1" dirty="0" smtClean="0">
                <a:latin typeface="Times New Roman" panose="02020603050405020304" pitchFamily="18" charset="0"/>
              </a:rPr>
              <a:t> </a:t>
            </a:r>
            <a:r>
              <a:rPr lang="en-US" altLang="en-US" sz="2000" dirty="0" smtClean="0"/>
              <a:t>of</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A</a:t>
            </a:r>
            <a:endParaRPr lang="en-US" altLang="en-US" sz="2000" i="1" dirty="0" smtClean="0"/>
          </a:p>
          <a:p>
            <a:pPr eaLnBrk="1" hangingPunct="1">
              <a:lnSpc>
                <a:spcPct val="90000"/>
              </a:lnSpc>
              <a:spcBef>
                <a:spcPct val="0"/>
              </a:spcBef>
            </a:pPr>
            <a:r>
              <a:rPr lang="en-US" altLang="en-US" sz="2000" i="1" dirty="0" smtClean="0"/>
              <a:t>SplitInformation </a:t>
            </a:r>
            <a:r>
              <a:rPr lang="en-US" altLang="en-US" sz="2000" dirty="0" smtClean="0"/>
              <a:t>measures the entropy of </a:t>
            </a:r>
            <a:r>
              <a:rPr lang="en-US" altLang="en-US" sz="2000" i="1" dirty="0" smtClean="0"/>
              <a:t>S</a:t>
            </a:r>
            <a:r>
              <a:rPr lang="en-US" altLang="en-US" sz="2000" dirty="0" smtClean="0"/>
              <a:t> with respect to the values of </a:t>
            </a:r>
            <a:r>
              <a:rPr lang="en-US" altLang="en-US" sz="2000" i="1" dirty="0" smtClean="0"/>
              <a:t>A</a:t>
            </a:r>
            <a:r>
              <a:rPr lang="en-US" altLang="en-US" sz="2000" dirty="0" smtClean="0"/>
              <a:t>. The more uniformly dispersed the data the higher it is</a:t>
            </a:r>
            <a:r>
              <a:rPr lang="en-US" altLang="en-US" sz="2000" dirty="0" smtClean="0">
                <a:latin typeface="Arial" panose="020B0604020202020204" pitchFamily="34" charset="0"/>
              </a:rPr>
              <a:t>.</a:t>
            </a:r>
            <a:endParaRPr lang="en-US" altLang="en-US" sz="2000" i="1" dirty="0" smtClean="0">
              <a:latin typeface="Times New Roman" panose="02020603050405020304" pitchFamily="18" charset="0"/>
            </a:endParaRPr>
          </a:p>
          <a:p>
            <a:pPr eaLnBrk="1" hangingPunct="1">
              <a:lnSpc>
                <a:spcPct val="80000"/>
              </a:lnSpc>
              <a:spcBef>
                <a:spcPct val="50000"/>
              </a:spcBef>
              <a:buFont typeface="Wingdings" panose="05000000000000000000" pitchFamily="2" charset="2"/>
              <a:buNone/>
            </a:pPr>
            <a:r>
              <a:rPr lang="en-US" altLang="en-US" sz="2000" i="1" dirty="0" smtClean="0">
                <a:latin typeface="Times New Roman" panose="02020603050405020304" pitchFamily="18" charset="0"/>
              </a:rPr>
              <a:t>				             Gain</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endParaRPr lang="en-US" altLang="en-US" sz="2000" i="1" dirty="0" smtClean="0">
              <a:latin typeface="Times New Roman" panose="02020603050405020304" pitchFamily="18" charset="0"/>
            </a:endParaRPr>
          </a:p>
          <a:p>
            <a:pPr eaLnBrk="1" hangingPunct="1">
              <a:lnSpc>
                <a:spcPct val="80000"/>
              </a:lnSpc>
              <a:spcBef>
                <a:spcPct val="0"/>
              </a:spcBef>
              <a:buFont typeface="Wingdings" panose="05000000000000000000" pitchFamily="2" charset="2"/>
              <a:buNone/>
            </a:pPr>
            <a:r>
              <a:rPr lang="en-US" altLang="en-US" sz="2000" i="1" dirty="0" smtClean="0">
                <a:latin typeface="Times New Roman" panose="02020603050405020304" pitchFamily="18" charset="0"/>
              </a:rPr>
              <a:t>    		GainRatio</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r>
              <a:rPr lang="en-US" altLang="en-US" sz="2000" dirty="0" smtClean="0">
                <a:sym typeface="Symbol" panose="05050102010706020507" pitchFamily="18" charset="2"/>
              </a:rPr>
              <a:t></a:t>
            </a:r>
          </a:p>
          <a:p>
            <a:pPr eaLnBrk="1" hangingPunct="1">
              <a:lnSpc>
                <a:spcPct val="80000"/>
              </a:lnSpc>
              <a:spcBef>
                <a:spcPct val="0"/>
              </a:spcBef>
              <a:buFont typeface="Wingdings" panose="05000000000000000000" pitchFamily="2" charset="2"/>
              <a:buNone/>
            </a:pPr>
            <a:r>
              <a:rPr lang="en-US" altLang="en-US" sz="2000" dirty="0" smtClean="0">
                <a:sym typeface="Symbol" panose="05050102010706020507" pitchFamily="18" charset="2"/>
              </a:rPr>
              <a:t>				     </a:t>
            </a:r>
            <a:r>
              <a:rPr lang="en-US" altLang="en-US" sz="2000" i="1" dirty="0" smtClean="0">
                <a:latin typeface="Times New Roman" panose="02020603050405020304" pitchFamily="18" charset="0"/>
              </a:rPr>
              <a:t>SplitInformation</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p>
          <a:p>
            <a:pPr eaLnBrk="1" hangingPunct="1">
              <a:lnSpc>
                <a:spcPct val="90000"/>
              </a:lnSpc>
              <a:spcBef>
                <a:spcPct val="50000"/>
              </a:spcBef>
            </a:pPr>
            <a:r>
              <a:rPr lang="en-US" altLang="en-US" sz="2000" i="1" dirty="0" smtClean="0">
                <a:latin typeface="Times New Roman" panose="02020603050405020304" pitchFamily="18" charset="0"/>
              </a:rPr>
              <a:t>GainRatio </a:t>
            </a:r>
            <a:r>
              <a:rPr lang="en-US" altLang="en-US" sz="2000" dirty="0" smtClean="0"/>
              <a:t>penalizes attributes that split examples in many small classes such as</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Date</a:t>
            </a:r>
            <a:r>
              <a:rPr lang="en-US" altLang="en-US" sz="2000" i="1" dirty="0" smtClean="0"/>
              <a:t>. </a:t>
            </a:r>
            <a:r>
              <a:rPr lang="en-US" altLang="en-US" sz="2000" dirty="0" smtClean="0"/>
              <a:t>Let </a:t>
            </a:r>
            <a:r>
              <a:rPr lang="en-US" altLang="en-US" sz="2000" i="1" dirty="0" smtClean="0">
                <a:latin typeface="Times New Roman" panose="02020603050405020304" pitchFamily="18" charset="0"/>
              </a:rPr>
              <a:t>|S |=n, Date </a:t>
            </a:r>
            <a:r>
              <a:rPr lang="en-US" altLang="en-US" sz="2000" dirty="0" smtClean="0"/>
              <a:t>splits examples in</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n </a:t>
            </a:r>
            <a:r>
              <a:rPr lang="en-US" altLang="en-US" sz="2000" dirty="0" smtClean="0"/>
              <a:t>classes</a:t>
            </a:r>
            <a:endParaRPr lang="en-US" altLang="en-US" sz="2000" i="1" dirty="0" smtClean="0"/>
          </a:p>
          <a:p>
            <a:pPr lvl="1" eaLnBrk="1" hangingPunct="1">
              <a:lnSpc>
                <a:spcPct val="90000"/>
              </a:lnSpc>
              <a:spcBef>
                <a:spcPct val="0"/>
              </a:spcBef>
            </a:pPr>
            <a:r>
              <a:rPr lang="en-US" altLang="en-US" sz="1800" i="1" dirty="0" smtClean="0">
                <a:latin typeface="Times New Roman" panose="02020603050405020304" pitchFamily="18" charset="0"/>
              </a:rPr>
              <a:t>SplitInformation</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S</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Date</a:t>
            </a:r>
            <a:r>
              <a:rPr lang="en-US" altLang="en-US" sz="1800" dirty="0" smtClean="0">
                <a:latin typeface="Times New Roman" panose="02020603050405020304" pitchFamily="18" charset="0"/>
              </a:rPr>
              <a:t>)= −[(1/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 </a:t>
            </a:r>
            <a:r>
              <a:rPr lang="en-US" altLang="en-US" sz="1800" dirty="0" smtClean="0">
                <a:latin typeface="Times New Roman" panose="02020603050405020304" pitchFamily="18" charset="0"/>
              </a:rPr>
              <a:t>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 </a:t>
            </a:r>
            <a:r>
              <a:rPr lang="en-US" altLang="en-US" sz="1800" dirty="0" smtClean="0">
                <a:latin typeface="Times New Roman" panose="02020603050405020304" pitchFamily="18" charset="0"/>
              </a:rPr>
              <a:t>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a:t>
            </a:r>
            <a:r>
              <a:rPr lang="en-US" altLang="en-US" sz="1800" dirty="0" smtClean="0">
                <a:latin typeface="Times New Roman" panose="02020603050405020304" pitchFamily="18" charset="0"/>
              </a:rPr>
              <a:t>1/</a:t>
            </a:r>
            <a:r>
              <a:rPr lang="en-US" altLang="en-US" sz="1800" i="1" dirty="0" smtClean="0">
                <a:latin typeface="Times New Roman" panose="02020603050405020304" pitchFamily="18" charset="0"/>
              </a:rPr>
              <a:t>n </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a:t>
            </a:r>
            <a:r>
              <a:rPr lang="en-US" altLang="en-US" sz="1800" i="1" dirty="0" smtClean="0">
                <a:latin typeface="Times New Roman" panose="02020603050405020304" pitchFamily="18" charset="0"/>
              </a:rPr>
              <a:t>n</a:t>
            </a:r>
          </a:p>
          <a:p>
            <a:pPr eaLnBrk="1" hangingPunct="1">
              <a:lnSpc>
                <a:spcPct val="90000"/>
              </a:lnSpc>
              <a:spcBef>
                <a:spcPct val="30000"/>
              </a:spcBef>
            </a:pPr>
            <a:r>
              <a:rPr lang="en-US" altLang="en-US" sz="2000" dirty="0" smtClean="0"/>
              <a:t>Compare with </a:t>
            </a:r>
            <a:r>
              <a:rPr lang="en-US" altLang="en-US" sz="2000" i="1" dirty="0" smtClean="0">
                <a:latin typeface="Times New Roman" panose="02020603050405020304" pitchFamily="18" charset="0"/>
              </a:rPr>
              <a:t>A</a:t>
            </a:r>
            <a:r>
              <a:rPr lang="en-US" altLang="en-US" sz="2000" dirty="0" smtClean="0">
                <a:latin typeface="Arial" panose="020B0604020202020204" pitchFamily="34" charset="0"/>
              </a:rPr>
              <a:t>, </a:t>
            </a:r>
            <a:r>
              <a:rPr lang="en-US" altLang="en-US" sz="2000" dirty="0" smtClean="0"/>
              <a:t>which splits data in two even classes</a:t>
            </a:r>
            <a:r>
              <a:rPr lang="en-US" altLang="en-US" sz="2000" dirty="0" smtClean="0">
                <a:latin typeface="Arial" panose="020B0604020202020204" pitchFamily="34" charset="0"/>
              </a:rPr>
              <a:t>:</a:t>
            </a:r>
          </a:p>
          <a:p>
            <a:pPr lvl="1" eaLnBrk="1" hangingPunct="1">
              <a:lnSpc>
                <a:spcPct val="90000"/>
              </a:lnSpc>
              <a:spcBef>
                <a:spcPct val="0"/>
              </a:spcBef>
            </a:pPr>
            <a:r>
              <a:rPr lang="en-US" altLang="en-US" sz="1800" i="1" dirty="0" smtClean="0">
                <a:latin typeface="Times New Roman" panose="02020603050405020304" pitchFamily="18" charset="0"/>
              </a:rPr>
              <a:t>SplitInformation</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S</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A</a:t>
            </a:r>
            <a:r>
              <a:rPr lang="en-US" altLang="en-US" sz="1800" dirty="0" smtClean="0">
                <a:latin typeface="Times New Roman" panose="02020603050405020304" pitchFamily="18" charset="0"/>
              </a:rPr>
              <a:t>)= − [(1/2 log</a:t>
            </a:r>
            <a:r>
              <a:rPr lang="en-US" altLang="en-US" sz="1800" baseline="-25000" dirty="0" smtClean="0">
                <a:latin typeface="Times New Roman" panose="02020603050405020304" pitchFamily="18" charset="0"/>
              </a:rPr>
              <a:t>2</a:t>
            </a:r>
            <a:r>
              <a:rPr lang="en-US" altLang="en-US" sz="1800" dirty="0" smtClean="0">
                <a:latin typeface="Times New Roman" panose="02020603050405020304" pitchFamily="18" charset="0"/>
              </a:rPr>
              <a:t>1/2)+ (1/2 log</a:t>
            </a:r>
            <a:r>
              <a:rPr lang="en-US" altLang="en-US" sz="1800" baseline="-25000" dirty="0" smtClean="0">
                <a:latin typeface="Times New Roman" panose="02020603050405020304" pitchFamily="18" charset="0"/>
              </a:rPr>
              <a:t>2</a:t>
            </a:r>
            <a:r>
              <a:rPr lang="en-US" altLang="en-US" sz="1800" dirty="0" smtClean="0">
                <a:latin typeface="Times New Roman" panose="02020603050405020304" pitchFamily="18" charset="0"/>
              </a:rPr>
              <a:t>1/2) ]= − [− 1/2 −1/2]=1</a:t>
            </a:r>
            <a:endParaRPr lang="en-US" altLang="en-US" sz="1800" dirty="0" smtClean="0">
              <a:latin typeface="Arial" panose="020B0604020202020204" pitchFamily="34" charset="0"/>
            </a:endParaRPr>
          </a:p>
          <a:p>
            <a:pPr eaLnBrk="1" hangingPunct="1">
              <a:lnSpc>
                <a:spcPct val="90000"/>
              </a:lnSpc>
              <a:spcBef>
                <a:spcPct val="0"/>
              </a:spcBef>
              <a:buFont typeface="Wingdings" panose="05000000000000000000" pitchFamily="2" charset="2"/>
              <a:buNone/>
            </a:pPr>
            <a:endParaRPr lang="en-US" altLang="en-US" sz="2000" i="1" dirty="0" smtClean="0">
              <a:latin typeface="Times New Roman" panose="02020603050405020304" pitchFamily="18" charset="0"/>
            </a:endParaRPr>
          </a:p>
        </p:txBody>
      </p:sp>
      <p:sp>
        <p:nvSpPr>
          <p:cNvPr id="391172" name="Line 4"/>
          <p:cNvSpPr>
            <a:spLocks noChangeShapeType="1"/>
          </p:cNvSpPr>
          <p:nvPr/>
        </p:nvSpPr>
        <p:spPr bwMode="auto">
          <a:xfrm>
            <a:off x="3886200" y="2276475"/>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3" name="Line 5"/>
          <p:cNvSpPr>
            <a:spLocks noChangeShapeType="1"/>
          </p:cNvSpPr>
          <p:nvPr/>
        </p:nvSpPr>
        <p:spPr bwMode="auto">
          <a:xfrm>
            <a:off x="5076825" y="2276475"/>
            <a:ext cx="4572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4" name="Line 6"/>
          <p:cNvSpPr>
            <a:spLocks noChangeShapeType="1"/>
          </p:cNvSpPr>
          <p:nvPr/>
        </p:nvSpPr>
        <p:spPr bwMode="auto">
          <a:xfrm>
            <a:off x="3433763" y="4076700"/>
            <a:ext cx="23622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3474563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533400"/>
            <a:ext cx="9144000" cy="735874"/>
          </a:xfrm>
        </p:spPr>
        <p:txBody>
          <a:bodyPr/>
          <a:lstStyle/>
          <a:p>
            <a:pPr algn="just"/>
            <a:r>
              <a:rPr lang="en-US" sz="4400" b="1" dirty="0" smtClean="0">
                <a:latin typeface="+mn-lt"/>
              </a:rPr>
              <a:t>Choosing </a:t>
            </a:r>
            <a:r>
              <a:rPr lang="en-US" sz="4400" b="1" dirty="0">
                <a:latin typeface="+mn-lt"/>
              </a:rPr>
              <a:t>the </a:t>
            </a:r>
            <a:r>
              <a:rPr lang="en-US" sz="4400" b="1" dirty="0" smtClean="0">
                <a:latin typeface="+mn-lt"/>
              </a:rPr>
              <a:t>training </a:t>
            </a:r>
            <a:r>
              <a:rPr lang="en-US" sz="4400" b="1" dirty="0">
                <a:latin typeface="+mn-lt"/>
              </a:rPr>
              <a:t>e</a:t>
            </a:r>
            <a:r>
              <a:rPr lang="en-US" sz="4400" b="1" dirty="0" smtClean="0">
                <a:latin typeface="+mn-lt"/>
              </a:rPr>
              <a:t>xperience</a:t>
            </a:r>
            <a:endParaRPr lang="en-US" sz="4400" b="1" dirty="0">
              <a:latin typeface="+mn-lt"/>
            </a:endParaRP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8" name="Rectangle 3"/>
          <p:cNvSpPr txBox="1">
            <a:spLocks noChangeArrowheads="1"/>
          </p:cNvSpPr>
          <p:nvPr/>
        </p:nvSpPr>
        <p:spPr>
          <a:xfrm>
            <a:off x="152400" y="1524000"/>
            <a:ext cx="8763000" cy="35052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dirty="0" smtClean="0">
                <a:latin typeface="+mn-lt"/>
              </a:rPr>
              <a:t>A second important attribute of the training experience is the degree to which the learner controls the sequence of training examples.</a:t>
            </a:r>
            <a:endParaRPr lang="en-US" sz="2800" dirty="0" smtClean="0">
              <a:latin typeface="+mn-lt"/>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400" dirty="0" smtClean="0">
                <a:latin typeface="+mn-lt"/>
              </a:rPr>
              <a:t>the learner might rely on the teacher to select informative board states and to provide the correct move for each.</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400" dirty="0" smtClean="0">
                <a:latin typeface="+mn-lt"/>
              </a:rPr>
              <a:t>the learner might itself propose board states that it finds particularly confusing and ask the teacher for the correct move.</a:t>
            </a:r>
          </a:p>
        </p:txBody>
      </p:sp>
    </p:spTree>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Handling </a:t>
            </a:r>
            <a:r>
              <a:rPr lang="en-US" b="1" dirty="0" smtClean="0"/>
              <a:t>missing values training </a:t>
            </a:r>
            <a:r>
              <a:rPr lang="en-US" b="1" dirty="0"/>
              <a:t>data</a:t>
            </a:r>
          </a:p>
        </p:txBody>
      </p:sp>
      <p:sp>
        <p:nvSpPr>
          <p:cNvPr id="326659" name="Rectangle 3"/>
          <p:cNvSpPr>
            <a:spLocks noGrp="1" noChangeArrowheads="1"/>
          </p:cNvSpPr>
          <p:nvPr>
            <p:ph idx="1"/>
          </p:nvPr>
        </p:nvSpPr>
        <p:spPr>
          <a:xfrm>
            <a:off x="228600" y="1524000"/>
            <a:ext cx="8208962" cy="461168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lnSpcReduction="10000"/>
          </a:bodyPr>
          <a:lstStyle/>
          <a:p>
            <a:pPr marL="457200" indent="-457200" eaLnBrk="1" hangingPunct="1">
              <a:buFont typeface="Wingdings" charset="0"/>
              <a:buChar char="§"/>
              <a:defRPr/>
            </a:pPr>
            <a:r>
              <a:rPr lang="en-US" dirty="0" smtClean="0">
                <a:ea typeface="+mn-ea"/>
                <a:cs typeface="+mn-cs"/>
              </a:rPr>
              <a:t>How to cope with the problem that the value of some attribute may be missing?</a:t>
            </a:r>
          </a:p>
          <a:p>
            <a:pPr marL="457200" indent="-457200" eaLnBrk="1" hangingPunct="1">
              <a:buFont typeface="Wingdings" charset="0"/>
              <a:buChar char="§"/>
              <a:defRPr/>
            </a:pPr>
            <a:r>
              <a:rPr lang="en-US" dirty="0" smtClean="0">
                <a:ea typeface="+mn-ea"/>
                <a:cs typeface="+mn-cs"/>
              </a:rPr>
              <a:t>The strategy: use other examples to guess attribute</a:t>
            </a:r>
          </a:p>
          <a:p>
            <a:pPr marL="838200" lvl="1" indent="-381000" eaLnBrk="1" hangingPunct="1">
              <a:buFont typeface="Arial" charset="0"/>
              <a:buAutoNum type="arabicPeriod"/>
              <a:defRPr/>
            </a:pPr>
            <a:r>
              <a:rPr lang="en-US" dirty="0" smtClean="0">
                <a:ea typeface="+mn-ea"/>
              </a:rPr>
              <a:t>Assign the value that is most common among the training examples at the node</a:t>
            </a:r>
          </a:p>
          <a:p>
            <a:pPr marL="838200" lvl="1" indent="-381000" eaLnBrk="1" hangingPunct="1">
              <a:buFont typeface="Arial" charset="0"/>
              <a:buAutoNum type="arabicPeriod"/>
              <a:defRPr/>
            </a:pPr>
            <a:r>
              <a:rPr lang="en-US" dirty="0" smtClean="0">
                <a:ea typeface="+mn-ea"/>
              </a:rPr>
              <a:t>Assign a probability to each value, based on frequencies, and assign values to missing attribute, according to this probability distribution</a:t>
            </a:r>
          </a:p>
        </p:txBody>
      </p:sp>
    </p:spTree>
    <p:extLst>
      <p:ext uri="{BB962C8B-B14F-4D97-AF65-F5344CB8AC3E}">
        <p14:creationId xmlns:p14="http://schemas.microsoft.com/office/powerpoint/2010/main" val="3736348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Suited for following classification problems:</a:t>
            </a:r>
          </a:p>
          <a:p>
            <a:r>
              <a:rPr lang="en-US" dirty="0" smtClean="0"/>
              <a:t>Applications whose Instances </a:t>
            </a:r>
            <a:r>
              <a:rPr lang="en-US" dirty="0"/>
              <a:t>are represented by attribute-value pairs. </a:t>
            </a:r>
            <a:endParaRPr lang="en-US" dirty="0" smtClean="0"/>
          </a:p>
          <a:p>
            <a:r>
              <a:rPr lang="en-US" dirty="0"/>
              <a:t>The </a:t>
            </a:r>
            <a:r>
              <a:rPr lang="en-US" dirty="0" smtClean="0"/>
              <a:t>target function </a:t>
            </a:r>
            <a:r>
              <a:rPr lang="en-US" dirty="0"/>
              <a:t>has discrete output values</a:t>
            </a:r>
            <a:endParaRPr lang="en-US" dirty="0" smtClean="0"/>
          </a:p>
          <a:p>
            <a:r>
              <a:rPr lang="en-US" dirty="0"/>
              <a:t> Disjunctive descriptions may be required</a:t>
            </a:r>
            <a:endParaRPr lang="en-US" dirty="0" smtClean="0"/>
          </a:p>
          <a:p>
            <a:r>
              <a:rPr lang="en-US" dirty="0"/>
              <a:t> The training data may contain missing attribute </a:t>
            </a:r>
            <a:r>
              <a:rPr lang="en-US" dirty="0" smtClean="0"/>
              <a:t>values</a:t>
            </a:r>
          </a:p>
          <a:p>
            <a:pPr marL="0" indent="0">
              <a:buNone/>
            </a:pPr>
            <a:endParaRPr lang="en-US" dirty="0" smtClean="0"/>
          </a:p>
          <a:p>
            <a:pPr marL="0" indent="0">
              <a:buNone/>
            </a:pPr>
            <a:r>
              <a:rPr lang="en-US" dirty="0" smtClean="0"/>
              <a:t>Real world applications</a:t>
            </a:r>
          </a:p>
          <a:p>
            <a:r>
              <a:rPr lang="en-US" dirty="0" smtClean="0"/>
              <a:t>Biomedical applications</a:t>
            </a:r>
          </a:p>
          <a:p>
            <a:r>
              <a:rPr lang="en-US" dirty="0" smtClean="0"/>
              <a:t>Manufacturing</a:t>
            </a:r>
          </a:p>
          <a:p>
            <a:r>
              <a:rPr lang="en-US" dirty="0" smtClean="0"/>
              <a:t>Banking sector</a:t>
            </a:r>
          </a:p>
          <a:p>
            <a:r>
              <a:rPr lang="en-US" dirty="0" smtClean="0"/>
              <a:t>Make-Buy decisions</a:t>
            </a:r>
          </a:p>
          <a:p>
            <a:endParaRPr lang="en-US" dirty="0"/>
          </a:p>
        </p:txBody>
      </p:sp>
    </p:spTree>
    <p:extLst>
      <p:ext uri="{BB962C8B-B14F-4D97-AF65-F5344CB8AC3E}">
        <p14:creationId xmlns:p14="http://schemas.microsoft.com/office/powerpoint/2010/main" val="2249829360"/>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66800" y="2362200"/>
            <a:ext cx="6629400" cy="2057400"/>
          </a:xfrm>
        </p:spPr>
        <p:txBody>
          <a:bodyPr/>
          <a:lstStyle/>
          <a:p>
            <a:r>
              <a:rPr lang="en-US" dirty="0" smtClean="0"/>
              <a:t>Python </a:t>
            </a:r>
            <a:r>
              <a:rPr lang="en-US" smtClean="0"/>
              <a:t>Implementation Demo: </a:t>
            </a:r>
          </a:p>
          <a:p>
            <a:endParaRPr lang="en-US"/>
          </a:p>
          <a:p>
            <a:r>
              <a:rPr lang="en-US" smtClean="0"/>
              <a:t>Decision Tree</a:t>
            </a:r>
            <a:endParaRPr lang="en-US" dirty="0"/>
          </a:p>
        </p:txBody>
      </p:sp>
    </p:spTree>
    <p:extLst>
      <p:ext uri="{BB962C8B-B14F-4D97-AF65-F5344CB8AC3E}">
        <p14:creationId xmlns:p14="http://schemas.microsoft.com/office/powerpoint/2010/main" val="1164728524"/>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67000"/>
            <a:ext cx="8229600" cy="1143000"/>
          </a:xfrm>
        </p:spPr>
        <p:txBody>
          <a:bodyPr/>
          <a:lstStyle/>
          <a:p>
            <a:r>
              <a:rPr lang="en-US" dirty="0" smtClean="0"/>
              <a:t>Extra slides</a:t>
            </a:r>
            <a:endParaRPr lang="en-US"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493</a:t>
            </a:fld>
            <a:endParaRPr lang="en-US"/>
          </a:p>
        </p:txBody>
      </p:sp>
    </p:spTree>
    <p:extLst>
      <p:ext uri="{BB962C8B-B14F-4D97-AF65-F5344CB8AC3E}">
        <p14:creationId xmlns:p14="http://schemas.microsoft.com/office/powerpoint/2010/main" val="10638988"/>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Skewness or Kurtosis</a:t>
            </a:r>
            <a:endParaRPr lang="en-US" dirty="0"/>
          </a:p>
        </p:txBody>
      </p:sp>
      <p:sp>
        <p:nvSpPr>
          <p:cNvPr id="5" name="Content Placeholder 4"/>
          <p:cNvSpPr>
            <a:spLocks noGrp="1"/>
          </p:cNvSpPr>
          <p:nvPr>
            <p:ph idx="1"/>
          </p:nvPr>
        </p:nvSpPr>
        <p:spPr/>
        <p:txBody>
          <a:bodyPr>
            <a:normAutofit fontScale="62500" lnSpcReduction="20000"/>
          </a:bodyPr>
          <a:lstStyle/>
          <a:p>
            <a:r>
              <a:rPr lang="en-US" dirty="0"/>
              <a:t>Skewness is the measure of symmetry or asymmetry of data distribution.</a:t>
            </a:r>
          </a:p>
          <a:p>
            <a:r>
              <a:rPr lang="en-US" dirty="0"/>
              <a:t>A distribution or data set is said to be symmetric if it looks the same to the left and right points of the center.</a:t>
            </a:r>
          </a:p>
          <a:p>
            <a:r>
              <a:rPr lang="en-US" dirty="0"/>
              <a:t>Kurtosis is the characteristic of being flat or peaked. It is a measure of whether data is heavy-tailed or light-tailed in a normal </a:t>
            </a:r>
            <a:r>
              <a:rPr lang="en-US" dirty="0" smtClean="0"/>
              <a:t>distribution</a:t>
            </a:r>
          </a:p>
          <a:p>
            <a:r>
              <a:rPr lang="en-US" dirty="0"/>
              <a:t>histogram is an effective way to show both the skewness and kurtosis of a data set because you can easily spot if something is wrong with your data. A probability plot is also a great tool because a normal distribution would just follow the straight </a:t>
            </a:r>
            <a:r>
              <a:rPr lang="en-US" dirty="0" smtClean="0"/>
              <a:t>line</a:t>
            </a:r>
          </a:p>
          <a:p>
            <a:r>
              <a:rPr lang="en-US" dirty="0"/>
              <a:t>best way to fix it is to perform a log transform of the same data, with the intent to reduce the </a:t>
            </a:r>
            <a:r>
              <a:rPr lang="en-US" dirty="0" smtClean="0"/>
              <a:t>skewness</a:t>
            </a:r>
          </a:p>
          <a:p>
            <a:r>
              <a:rPr lang="en-US" dirty="0"/>
              <a:t>you can also conduct a </a:t>
            </a:r>
            <a:r>
              <a:rPr lang="en-US" dirty="0" err="1">
                <a:hlinkClick r:id="rId2"/>
              </a:rPr>
              <a:t>boxcox</a:t>
            </a:r>
            <a:r>
              <a:rPr lang="en-US" dirty="0">
                <a:hlinkClick r:id="rId2"/>
              </a:rPr>
              <a:t> transform</a:t>
            </a:r>
            <a:r>
              <a:rPr lang="en-US" dirty="0" smtClean="0"/>
              <a:t>.</a:t>
            </a:r>
            <a:r>
              <a:rPr lang="en-US" dirty="0">
                <a:hlinkClick r:id="rId3"/>
              </a:rPr>
              <a:t> </a:t>
            </a:r>
            <a:r>
              <a:rPr lang="en-US" dirty="0" err="1">
                <a:hlinkClick r:id="rId3"/>
              </a:rPr>
              <a:t>scipy</a:t>
            </a:r>
            <a:r>
              <a:rPr lang="en-US" dirty="0">
                <a:hlinkClick r:id="rId3"/>
              </a:rPr>
              <a:t> does all the </a:t>
            </a:r>
            <a:r>
              <a:rPr lang="en-US" dirty="0" err="1">
                <a:hlinkClick r:id="rId3"/>
              </a:rPr>
              <a:t>hardwork</a:t>
            </a:r>
            <a:r>
              <a:rPr lang="en-US" dirty="0">
                <a:hlinkClick r:id="rId3"/>
              </a:rPr>
              <a:t> for you</a:t>
            </a:r>
            <a:r>
              <a:rPr lang="en-US" dirty="0" smtClean="0">
                <a:hlinkClick r:id="rId3"/>
              </a:rPr>
              <a:t>.</a:t>
            </a:r>
            <a:endParaRPr lang="en-US" dirty="0" smtClean="0"/>
          </a:p>
          <a:p>
            <a:r>
              <a:rPr lang="en-US" altLang="en-US" dirty="0">
                <a:solidFill>
                  <a:srgbClr val="292929"/>
                </a:solidFill>
                <a:latin typeface="medium-content-serif-font"/>
              </a:rPr>
              <a:t>apply a square root transformation via </a:t>
            </a:r>
            <a:r>
              <a:rPr lang="en-US" altLang="en-US" i="1" dirty="0" err="1">
                <a:solidFill>
                  <a:srgbClr val="292929"/>
                </a:solidFill>
                <a:latin typeface="medium-content-serif-font"/>
              </a:rPr>
              <a:t>Numpy</a:t>
            </a:r>
            <a:r>
              <a:rPr lang="en-US" altLang="en-US" dirty="0">
                <a:solidFill>
                  <a:srgbClr val="292929"/>
                </a:solidFill>
                <a:latin typeface="medium-content-serif-font"/>
              </a:rPr>
              <a:t>, by calling the </a:t>
            </a:r>
            <a:r>
              <a:rPr lang="en-US" altLang="en-US" sz="2000" dirty="0" err="1">
                <a:solidFill>
                  <a:srgbClr val="292929"/>
                </a:solidFill>
                <a:latin typeface="Menlo"/>
              </a:rPr>
              <a:t>sqrt</a:t>
            </a:r>
            <a:r>
              <a:rPr lang="en-US" altLang="en-US" sz="2000" dirty="0">
                <a:solidFill>
                  <a:srgbClr val="292929"/>
                </a:solidFill>
                <a:latin typeface="Menlo"/>
              </a:rPr>
              <a:t>()</a:t>
            </a:r>
            <a:r>
              <a:rPr lang="en-US" altLang="en-US" dirty="0">
                <a:solidFill>
                  <a:srgbClr val="292929"/>
                </a:solidFill>
                <a:latin typeface="medium-content-serif-font"/>
              </a:rPr>
              <a:t> </a:t>
            </a:r>
            <a:r>
              <a:rPr lang="en-US" altLang="en-US" dirty="0" smtClean="0">
                <a:solidFill>
                  <a:srgbClr val="292929"/>
                </a:solidFill>
                <a:latin typeface="medium-content-serif-font"/>
              </a:rPr>
              <a:t>function</a:t>
            </a:r>
            <a:endParaRPr lang="en-US" dirty="0" smtClean="0"/>
          </a:p>
          <a:p>
            <a:endParaRPr lang="en-US" dirty="0" smtClean="0"/>
          </a:p>
          <a:p>
            <a:endParaRPr lang="en-US" dirty="0"/>
          </a:p>
        </p:txBody>
      </p:sp>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494</a:t>
            </a:fld>
            <a:endParaRPr lang="en-US"/>
          </a:p>
        </p:txBody>
      </p:sp>
    </p:spTree>
    <p:extLst>
      <p:ext uri="{BB962C8B-B14F-4D97-AF65-F5344CB8AC3E}">
        <p14:creationId xmlns:p14="http://schemas.microsoft.com/office/powerpoint/2010/main" val="2895117774"/>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57813" y="4896669"/>
            <a:ext cx="3314700" cy="738664"/>
          </a:xfrm>
          <a:prstGeom prst="rect">
            <a:avLst/>
          </a:prstGeom>
          <a:noFill/>
        </p:spPr>
        <p:txBody>
          <a:bodyPr wrap="square" rtlCol="0">
            <a:spAutoFit/>
          </a:bodyPr>
          <a:lstStyle/>
          <a:p>
            <a:r>
              <a:rPr lang="en-US" sz="2100" b="1" dirty="0">
                <a:solidFill>
                  <a:srgbClr val="0000FF"/>
                </a:solidFill>
              </a:rPr>
              <a:t>Predicting sales of an item </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314700" y="2366000"/>
              <a:ext cx="2356560" cy="1946700"/>
            </p14:xfrm>
          </p:contentPart>
        </mc:Choice>
        <mc:Fallback xmlns="">
          <p:pic>
            <p:nvPicPr>
              <p:cNvPr id="5" name="Ink 4"/>
              <p:cNvPicPr/>
              <p:nvPr/>
            </p:nvPicPr>
            <p:blipFill>
              <a:blip r:embed="rId3"/>
              <a:stretch>
                <a:fillRect/>
              </a:stretch>
            </p:blipFill>
            <p:spPr>
              <a:xfrm>
                <a:off x="3301020" y="2350521"/>
                <a:ext cx="2384280" cy="1976577"/>
              </a:xfrm>
              <a:prstGeom prst="rect">
                <a:avLst/>
              </a:prstGeom>
            </p:spPr>
          </p:pic>
        </mc:Fallback>
      </mc:AlternateContent>
      <p:graphicFrame>
        <p:nvGraphicFramePr>
          <p:cNvPr id="6" name="Table 5"/>
          <p:cNvGraphicFramePr>
            <a:graphicFrameLocks noGrp="1"/>
          </p:cNvGraphicFramePr>
          <p:nvPr>
            <p:extLst>
              <p:ext uri="{D42A27DB-BD31-4B8C-83A1-F6EECF244321}">
                <p14:modId xmlns:p14="http://schemas.microsoft.com/office/powerpoint/2010/main" val="3066086536"/>
              </p:ext>
            </p:extLst>
          </p:nvPr>
        </p:nvGraphicFramePr>
        <p:xfrm>
          <a:off x="6343650" y="1714500"/>
          <a:ext cx="2343150" cy="261366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1200150">
                  <a:extLst>
                    <a:ext uri="{9D8B030D-6E8A-4147-A177-3AD203B41FA5}">
                      <a16:colId xmlns:a16="http://schemas.microsoft.com/office/drawing/2014/main" val="20001"/>
                    </a:ext>
                  </a:extLst>
                </a:gridCol>
              </a:tblGrid>
              <a:tr h="685800">
                <a:tc>
                  <a:txBody>
                    <a:bodyPr/>
                    <a:lstStyle/>
                    <a:p>
                      <a:r>
                        <a:rPr lang="en-US" sz="1400" dirty="0" smtClean="0"/>
                        <a:t>Advertising</a:t>
                      </a:r>
                    </a:p>
                    <a:p>
                      <a:r>
                        <a:rPr lang="en-US" sz="1400" dirty="0" smtClean="0"/>
                        <a:t>(in</a:t>
                      </a:r>
                      <a:r>
                        <a:rPr lang="en-US" sz="1400" baseline="0" dirty="0" smtClean="0"/>
                        <a:t> lakhs of rupees)</a:t>
                      </a:r>
                      <a:endParaRPr lang="en-US" sz="1400" dirty="0"/>
                    </a:p>
                  </a:txBody>
                  <a:tcPr marL="68580" marR="68580" marT="34290" marB="34290"/>
                </a:tc>
                <a:tc>
                  <a:txBody>
                    <a:bodyPr/>
                    <a:lstStyle/>
                    <a:p>
                      <a:r>
                        <a:rPr lang="en-US" sz="1400" dirty="0" smtClean="0"/>
                        <a:t>Sales</a:t>
                      </a:r>
                    </a:p>
                    <a:p>
                      <a:r>
                        <a:rPr lang="en-US" sz="1400" dirty="0" smtClean="0"/>
                        <a:t>(in lakhs of</a:t>
                      </a:r>
                      <a:r>
                        <a:rPr lang="en-US" sz="1400" baseline="0" dirty="0" smtClean="0"/>
                        <a:t> rupees)</a:t>
                      </a:r>
                      <a:endParaRPr lang="en-US" sz="1400" dirty="0"/>
                    </a:p>
                  </a:txBody>
                  <a:tcPr marL="68580" marR="68580" marT="34290" marB="34290"/>
                </a:tc>
                <a:extLst>
                  <a:ext uri="{0D108BD9-81ED-4DB2-BD59-A6C34878D82A}">
                    <a16:rowId xmlns:a16="http://schemas.microsoft.com/office/drawing/2014/main" val="10000"/>
                  </a:ext>
                </a:extLst>
              </a:tr>
              <a:tr h="278130">
                <a:tc>
                  <a:txBody>
                    <a:bodyPr/>
                    <a:lstStyle/>
                    <a:p>
                      <a:r>
                        <a:rPr lang="en-US" sz="1400" dirty="0" smtClean="0"/>
                        <a:t>10</a:t>
                      </a:r>
                      <a:endParaRPr lang="en-US" sz="1400" dirty="0"/>
                    </a:p>
                  </a:txBody>
                  <a:tcPr marL="68580" marR="68580" marT="34290" marB="34290"/>
                </a:tc>
                <a:tc>
                  <a:txBody>
                    <a:bodyPr/>
                    <a:lstStyle/>
                    <a:p>
                      <a:r>
                        <a:rPr lang="en-US" sz="1400" dirty="0" smtClean="0"/>
                        <a:t>520</a:t>
                      </a:r>
                    </a:p>
                    <a:p>
                      <a:endParaRPr lang="en-US" sz="1400" dirty="0"/>
                    </a:p>
                  </a:txBody>
                  <a:tcPr marL="68580" marR="68580" marT="34290" marB="34290"/>
                </a:tc>
                <a:extLst>
                  <a:ext uri="{0D108BD9-81ED-4DB2-BD59-A6C34878D82A}">
                    <a16:rowId xmlns:a16="http://schemas.microsoft.com/office/drawing/2014/main" val="10001"/>
                  </a:ext>
                </a:extLst>
              </a:tr>
              <a:tr h="278130">
                <a:tc>
                  <a:txBody>
                    <a:bodyPr/>
                    <a:lstStyle/>
                    <a:p>
                      <a:r>
                        <a:rPr lang="en-US" sz="1400" dirty="0" smtClean="0"/>
                        <a:t>20</a:t>
                      </a:r>
                      <a:endParaRPr lang="en-US" sz="1400" dirty="0"/>
                    </a:p>
                  </a:txBody>
                  <a:tcPr marL="68580" marR="68580" marT="34290" marB="34290"/>
                </a:tc>
                <a:tc>
                  <a:txBody>
                    <a:bodyPr/>
                    <a:lstStyle/>
                    <a:p>
                      <a:r>
                        <a:rPr lang="en-US" sz="1400" dirty="0" smtClean="0"/>
                        <a:t>625</a:t>
                      </a:r>
                      <a:endParaRPr lang="en-US" sz="1400" dirty="0"/>
                    </a:p>
                  </a:txBody>
                  <a:tcPr marL="68580" marR="68580" marT="34290" marB="34290"/>
                </a:tc>
                <a:extLst>
                  <a:ext uri="{0D108BD9-81ED-4DB2-BD59-A6C34878D82A}">
                    <a16:rowId xmlns:a16="http://schemas.microsoft.com/office/drawing/2014/main" val="10002"/>
                  </a:ext>
                </a:extLst>
              </a:tr>
              <a:tr h="278130">
                <a:tc>
                  <a:txBody>
                    <a:bodyPr/>
                    <a:lstStyle/>
                    <a:p>
                      <a:r>
                        <a:rPr lang="en-US" sz="1400" dirty="0" smtClean="0"/>
                        <a:t>35</a:t>
                      </a:r>
                      <a:endParaRPr lang="en-US" sz="1400" dirty="0"/>
                    </a:p>
                  </a:txBody>
                  <a:tcPr marL="68580" marR="68580" marT="34290" marB="34290"/>
                </a:tc>
                <a:tc>
                  <a:txBody>
                    <a:bodyPr/>
                    <a:lstStyle/>
                    <a:p>
                      <a:r>
                        <a:rPr lang="en-US" sz="1400" dirty="0" smtClean="0"/>
                        <a:t>700</a:t>
                      </a:r>
                      <a:endParaRPr lang="en-US" sz="1400" dirty="0"/>
                    </a:p>
                  </a:txBody>
                  <a:tcPr marL="68580" marR="68580" marT="34290" marB="34290"/>
                </a:tc>
                <a:extLst>
                  <a:ext uri="{0D108BD9-81ED-4DB2-BD59-A6C34878D82A}">
                    <a16:rowId xmlns:a16="http://schemas.microsoft.com/office/drawing/2014/main" val="10003"/>
                  </a:ext>
                </a:extLst>
              </a:tr>
              <a:tr h="278130">
                <a:tc>
                  <a:txBody>
                    <a:bodyPr/>
                    <a:lstStyle/>
                    <a:p>
                      <a:r>
                        <a:rPr lang="en-US" sz="1400" dirty="0" smtClean="0"/>
                        <a:t>50</a:t>
                      </a:r>
                      <a:endParaRPr lang="en-US" sz="1400" dirty="0"/>
                    </a:p>
                  </a:txBody>
                  <a:tcPr marL="68580" marR="68580" marT="34290" marB="34290"/>
                </a:tc>
                <a:tc>
                  <a:txBody>
                    <a:bodyPr/>
                    <a:lstStyle/>
                    <a:p>
                      <a:r>
                        <a:rPr lang="en-US" sz="1400" dirty="0" smtClean="0"/>
                        <a:t>780</a:t>
                      </a:r>
                      <a:endParaRPr lang="en-US" sz="1400" dirty="0"/>
                    </a:p>
                  </a:txBody>
                  <a:tcPr marL="68580" marR="68580" marT="34290" marB="34290"/>
                </a:tc>
                <a:extLst>
                  <a:ext uri="{0D108BD9-81ED-4DB2-BD59-A6C34878D82A}">
                    <a16:rowId xmlns:a16="http://schemas.microsoft.com/office/drawing/2014/main" val="10004"/>
                  </a:ext>
                </a:extLst>
              </a:tr>
              <a:tr h="278130">
                <a:tc>
                  <a:txBody>
                    <a:bodyPr/>
                    <a:lstStyle/>
                    <a:p>
                      <a:r>
                        <a:rPr lang="en-US" sz="1400" dirty="0" smtClean="0"/>
                        <a:t>20</a:t>
                      </a:r>
                      <a:endParaRPr lang="en-US" sz="1400" dirty="0"/>
                    </a:p>
                  </a:txBody>
                  <a:tcPr marL="68580" marR="68580" marT="34290" marB="34290"/>
                </a:tc>
                <a:tc>
                  <a:txBody>
                    <a:bodyPr/>
                    <a:lstStyle/>
                    <a:p>
                      <a:r>
                        <a:rPr lang="en-US" sz="1400" dirty="0" smtClean="0"/>
                        <a:t>605</a:t>
                      </a:r>
                      <a:endParaRPr lang="en-US" sz="1400" dirty="0"/>
                    </a:p>
                  </a:txBody>
                  <a:tcPr marL="68580" marR="68580" marT="34290" marB="34290"/>
                </a:tc>
                <a:extLst>
                  <a:ext uri="{0D108BD9-81ED-4DB2-BD59-A6C34878D82A}">
                    <a16:rowId xmlns:a16="http://schemas.microsoft.com/office/drawing/2014/main" val="10005"/>
                  </a:ext>
                </a:extLst>
              </a:tr>
              <a:tr h="278130">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6"/>
                  </a:ext>
                </a:extLst>
              </a:tr>
            </a:tbl>
          </a:graphicData>
        </a:graphic>
      </p:graphicFrame>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428810" y="2211840"/>
              <a:ext cx="1856250" cy="1897290"/>
            </p14:xfrm>
          </p:contentPart>
        </mc:Choice>
        <mc:Fallback xmlns="">
          <p:pic>
            <p:nvPicPr>
              <p:cNvPr id="3" name="Ink 2"/>
              <p:cNvPicPr/>
              <p:nvPr/>
            </p:nvPicPr>
            <p:blipFill>
              <a:blip r:embed="rId5"/>
              <a:stretch>
                <a:fillRect/>
              </a:stretch>
            </p:blipFill>
            <p:spPr>
              <a:xfrm>
                <a:off x="4419091" y="2200319"/>
                <a:ext cx="1873527" cy="191565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3815100" y="1631610"/>
              <a:ext cx="3017790" cy="2465100"/>
            </p14:xfrm>
          </p:contentPart>
        </mc:Choice>
        <mc:Fallback xmlns="">
          <p:pic>
            <p:nvPicPr>
              <p:cNvPr id="7" name="Ink 6"/>
              <p:cNvPicPr/>
              <p:nvPr/>
            </p:nvPicPr>
            <p:blipFill>
              <a:blip r:embed="rId7"/>
              <a:stretch>
                <a:fillRect/>
              </a:stretch>
            </p:blipFill>
            <p:spPr>
              <a:xfrm>
                <a:off x="3804299" y="1626930"/>
                <a:ext cx="3038312" cy="247553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115830" y="1214460"/>
              <a:ext cx="8364060" cy="4570290"/>
            </p14:xfrm>
          </p:contentPart>
        </mc:Choice>
        <mc:Fallback xmlns="">
          <p:pic>
            <p:nvPicPr>
              <p:cNvPr id="8" name="Ink 7"/>
              <p:cNvPicPr/>
              <p:nvPr/>
            </p:nvPicPr>
            <p:blipFill>
              <a:blip r:embed="rId9"/>
              <a:stretch>
                <a:fillRect/>
              </a:stretch>
            </p:blipFill>
            <p:spPr>
              <a:xfrm>
                <a:off x="101070" y="1201500"/>
                <a:ext cx="8390341" cy="4596931"/>
              </a:xfrm>
              <a:prstGeom prst="rect">
                <a:avLst/>
              </a:prstGeom>
            </p:spPr>
          </p:pic>
        </mc:Fallback>
      </mc:AlternateContent>
      <p:sp>
        <p:nvSpPr>
          <p:cNvPr id="9" name="TextBox 8"/>
          <p:cNvSpPr txBox="1"/>
          <p:nvPr/>
        </p:nvSpPr>
        <p:spPr>
          <a:xfrm>
            <a:off x="88936" y="5767602"/>
            <a:ext cx="8153400" cy="584775"/>
          </a:xfrm>
          <a:prstGeom prst="rect">
            <a:avLst/>
          </a:prstGeom>
          <a:noFill/>
        </p:spPr>
        <p:txBody>
          <a:bodyPr wrap="square" rtlCol="0">
            <a:spAutoFit/>
          </a:bodyPr>
          <a:lstStyle/>
          <a:p>
            <a:r>
              <a:rPr lang="en-US" b="1" dirty="0" smtClean="0"/>
              <a:t>Variability without considering the independent variable is much more than the variability considering the dependent variable. </a:t>
            </a:r>
            <a:r>
              <a:rPr lang="en-US" b="1" dirty="0" err="1" smtClean="0"/>
              <a:t>i.e</a:t>
            </a:r>
            <a:r>
              <a:rPr lang="en-US" b="1" dirty="0" smtClean="0"/>
              <a:t> TSS &gt;&gt; RSS</a:t>
            </a:r>
            <a:endParaRPr lang="en-US" b="1" dirty="0"/>
          </a:p>
        </p:txBody>
      </p:sp>
      <p:sp>
        <p:nvSpPr>
          <p:cNvPr id="10" name="Title 1"/>
          <p:cNvSpPr txBox="1">
            <a:spLocks/>
          </p:cNvSpPr>
          <p:nvPr/>
        </p:nvSpPr>
        <p:spPr>
          <a:xfrm>
            <a:off x="0" y="647524"/>
            <a:ext cx="8382000" cy="76517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t>R^2 Error - </a:t>
            </a:r>
            <a:r>
              <a:rPr lang="en-US" sz="3200" b="1" dirty="0">
                <a:solidFill>
                  <a:srgbClr val="222222"/>
                </a:solidFill>
              </a:rPr>
              <a:t>BIASED ESTIMATE</a:t>
            </a:r>
            <a:r>
              <a:rPr lang="en-US" sz="3200" b="1" dirty="0" smtClean="0"/>
              <a:t> </a:t>
            </a:r>
            <a:endParaRPr lang="en-US" sz="3200" b="1" dirty="0"/>
          </a:p>
        </p:txBody>
      </p:sp>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44640" y="1205640"/>
              <a:ext cx="5313600" cy="3920400"/>
            </p14:xfrm>
          </p:contentPart>
        </mc:Choice>
        <mc:Fallback xmlns="">
          <p:pic>
            <p:nvPicPr>
              <p:cNvPr id="2" name="Ink 1"/>
              <p:cNvPicPr/>
              <p:nvPr/>
            </p:nvPicPr>
            <p:blipFill>
              <a:blip r:embed="rId11"/>
              <a:stretch>
                <a:fillRect/>
              </a:stretch>
            </p:blipFill>
            <p:spPr>
              <a:xfrm>
                <a:off x="-54000" y="1196280"/>
                <a:ext cx="5332320" cy="3939120"/>
              </a:xfrm>
              <a:prstGeom prst="rect">
                <a:avLst/>
              </a:prstGeom>
            </p:spPr>
          </p:pic>
        </mc:Fallback>
      </mc:AlternateContent>
    </p:spTree>
    <p:extLst>
      <p:ext uri="{BB962C8B-B14F-4D97-AF65-F5344CB8AC3E}">
        <p14:creationId xmlns:p14="http://schemas.microsoft.com/office/powerpoint/2010/main" val="3916792845"/>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Good References</a:t>
            </a:r>
            <a:endParaRPr lang="en-US" b="1" dirty="0"/>
          </a:p>
        </p:txBody>
      </p:sp>
      <p:sp>
        <p:nvSpPr>
          <p:cNvPr id="3" name="Content Placeholder 2"/>
          <p:cNvSpPr>
            <a:spLocks noGrp="1"/>
          </p:cNvSpPr>
          <p:nvPr>
            <p:ph idx="1"/>
          </p:nvPr>
        </p:nvSpPr>
        <p:spPr>
          <a:xfrm>
            <a:off x="152400" y="1371600"/>
            <a:ext cx="8534400" cy="4754563"/>
          </a:xfrm>
        </p:spPr>
        <p:txBody>
          <a:bodyPr>
            <a:normAutofit lnSpcReduction="10000"/>
          </a:bodyPr>
          <a:lstStyle/>
          <a:p>
            <a:pPr marL="0" indent="0">
              <a:buNone/>
            </a:pPr>
            <a:r>
              <a:rPr lang="en-US" dirty="0" smtClean="0"/>
              <a:t>Decision Tree</a:t>
            </a:r>
            <a:endParaRPr lang="en-US" dirty="0" smtClean="0">
              <a:hlinkClick r:id=""/>
            </a:endParaRPr>
          </a:p>
          <a:p>
            <a:r>
              <a:rPr lang="en-US" dirty="0" smtClean="0">
                <a:hlinkClick r:id=""/>
              </a:rPr>
              <a:t>https</a:t>
            </a:r>
            <a:r>
              <a:rPr lang="en-US" dirty="0" smtClean="0">
                <a:hlinkClick r:id="rId2"/>
              </a:rPr>
              <a:t>://www.youtube.com/watch?v=eKD5gxPPeY0&amp;list=PLBv09BD7ez_4temBw7vLA19p3tdQH6FYO&amp;index=1</a:t>
            </a:r>
            <a:endParaRPr lang="en-US" dirty="0" smtClean="0"/>
          </a:p>
          <a:p>
            <a:pPr marL="0" indent="0">
              <a:buNone/>
            </a:pPr>
            <a:r>
              <a:rPr lang="en-US" dirty="0" smtClean="0"/>
              <a:t>Overfitting</a:t>
            </a:r>
          </a:p>
          <a:p>
            <a:r>
              <a:rPr lang="en-US" dirty="0" smtClean="0">
                <a:hlinkClick r:id="rId3"/>
              </a:rPr>
              <a:t>https://www.youtube.com/watch?time_continue=1&amp;v=t56Nid85Thg</a:t>
            </a:r>
            <a:endParaRPr lang="en-US" dirty="0" smtClean="0"/>
          </a:p>
          <a:p>
            <a:r>
              <a:rPr lang="en-US" dirty="0" smtClean="0">
                <a:hlinkClick r:id="rId4"/>
              </a:rPr>
              <a:t>https://www.youtube.com/watch?v=y6SpA2Wuyt8</a:t>
            </a:r>
            <a:endParaRPr lang="en-US" dirty="0" smtClean="0"/>
          </a:p>
          <a:p>
            <a:endParaRPr lang="en-US" dirty="0"/>
          </a:p>
          <a:p>
            <a:endParaRPr lang="en-US" dirty="0" smtClean="0"/>
          </a:p>
          <a:p>
            <a:pPr marL="0" indent="0">
              <a:buNone/>
            </a:pPr>
            <a:endParaRPr lang="en-US" dirty="0" smtClean="0">
              <a:hlinkClick r:id="rId5"/>
            </a:endParaRPr>
          </a:p>
          <a:p>
            <a:endParaRPr lang="en-US" dirty="0"/>
          </a:p>
        </p:txBody>
      </p:sp>
    </p:spTree>
    <p:extLst>
      <p:ext uri="{BB962C8B-B14F-4D97-AF65-F5344CB8AC3E}">
        <p14:creationId xmlns:p14="http://schemas.microsoft.com/office/powerpoint/2010/main" val="2726874719"/>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links</a:t>
            </a:r>
            <a:endParaRPr lang="en-US" dirty="0"/>
          </a:p>
        </p:txBody>
      </p:sp>
      <p:sp>
        <p:nvSpPr>
          <p:cNvPr id="3" name="Content Placeholder 2"/>
          <p:cNvSpPr>
            <a:spLocks noGrp="1"/>
          </p:cNvSpPr>
          <p:nvPr>
            <p:ph idx="1"/>
          </p:nvPr>
        </p:nvSpPr>
        <p:spPr>
          <a:xfrm>
            <a:off x="457200" y="1600200"/>
            <a:ext cx="8382000" cy="4525963"/>
          </a:xfrm>
        </p:spPr>
        <p:txBody>
          <a:bodyPr>
            <a:normAutofit fontScale="92500" lnSpcReduction="20000"/>
          </a:bodyPr>
          <a:lstStyle/>
          <a:p>
            <a:r>
              <a:rPr lang="en-US" dirty="0">
                <a:hlinkClick r:id="rId2"/>
              </a:rPr>
              <a:t>https://towardsdatascience.com/regularization-in-machine-learning-76441ddcf99a</a:t>
            </a:r>
          </a:p>
          <a:p>
            <a:r>
              <a:rPr lang="en-US" dirty="0" smtClean="0">
                <a:hlinkClick r:id="rId2"/>
              </a:rPr>
              <a:t>https</a:t>
            </a:r>
            <a:r>
              <a:rPr lang="en-US" dirty="0">
                <a:hlinkClick r:id="rId2"/>
              </a:rPr>
              <a:t>://</a:t>
            </a:r>
            <a:r>
              <a:rPr lang="en-US" dirty="0" smtClean="0">
                <a:hlinkClick r:id="rId2"/>
              </a:rPr>
              <a:t>www.youtube.com/watch?v=SjQyLhQIXSM</a:t>
            </a:r>
            <a:endParaRPr lang="en-US" dirty="0" smtClean="0"/>
          </a:p>
          <a:p>
            <a:r>
              <a:rPr lang="en-US" dirty="0">
                <a:hlinkClick r:id="rId3"/>
              </a:rPr>
              <a:t>https://</a:t>
            </a:r>
            <a:r>
              <a:rPr lang="en-US" dirty="0" smtClean="0">
                <a:hlinkClick r:id="rId3"/>
              </a:rPr>
              <a:t>www.youtube.com/watch?v=2BH49JG_sTs&amp;feature=emb_rel_pause</a:t>
            </a:r>
            <a:endParaRPr lang="en-US" dirty="0" smtClean="0"/>
          </a:p>
          <a:p>
            <a:r>
              <a:rPr lang="en-US" dirty="0" smtClean="0">
                <a:hlinkClick r:id="rId4"/>
              </a:rPr>
              <a:t>https</a:t>
            </a:r>
            <a:r>
              <a:rPr lang="en-US" dirty="0">
                <a:hlinkClick r:id="rId4"/>
              </a:rPr>
              <a:t>://</a:t>
            </a:r>
            <a:r>
              <a:rPr lang="en-US" dirty="0" smtClean="0">
                <a:hlinkClick r:id="rId4"/>
              </a:rPr>
              <a:t>www.youtube.com/watch?v=EuBBz3bI-aA</a:t>
            </a:r>
            <a:endParaRPr lang="en-US" dirty="0" smtClean="0"/>
          </a:p>
          <a:p>
            <a:pPr marL="0" indent="0">
              <a:buNone/>
            </a:pPr>
            <a:r>
              <a:rPr lang="en-US" dirty="0" smtClean="0"/>
              <a:t>Polynomial regression Python code</a:t>
            </a:r>
          </a:p>
          <a:p>
            <a:pPr marL="0" indent="0">
              <a:buNone/>
            </a:pPr>
            <a:r>
              <a:rPr lang="en-US" dirty="0">
                <a:hlinkClick r:id="rId5"/>
              </a:rPr>
              <a:t>https://</a:t>
            </a:r>
            <a:r>
              <a:rPr lang="en-US" dirty="0" smtClean="0">
                <a:hlinkClick r:id="rId5"/>
              </a:rPr>
              <a:t>acadgild.com/blog/polynomial-regression-understand-power-of-polynomials</a:t>
            </a:r>
            <a:endParaRPr lang="en-US" dirty="0" smtClean="0"/>
          </a:p>
          <a:p>
            <a:pPr marL="0" indent="0">
              <a:buNone/>
            </a:pPr>
            <a:r>
              <a:rPr lang="en-US" dirty="0" smtClean="0">
                <a:hlinkClick r:id="rId6"/>
              </a:rPr>
              <a:t>https://www.youtube.com/watch?v=NGf0voTMlcs</a:t>
            </a:r>
            <a:endParaRPr lang="en-US" dirty="0" smtClean="0"/>
          </a:p>
          <a:p>
            <a:pPr marL="0" indent="0">
              <a:buNone/>
            </a:pPr>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497</a:t>
            </a:fld>
            <a:endParaRPr lang="en-US"/>
          </a:p>
        </p:txBody>
      </p:sp>
    </p:spTree>
    <p:extLst>
      <p:ext uri="{BB962C8B-B14F-4D97-AF65-F5344CB8AC3E}">
        <p14:creationId xmlns:p14="http://schemas.microsoft.com/office/powerpoint/2010/main" val="3935752977"/>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code references</a:t>
            </a:r>
            <a:endParaRPr lang="en-US" dirty="0"/>
          </a:p>
        </p:txBody>
      </p:sp>
      <p:sp>
        <p:nvSpPr>
          <p:cNvPr id="3" name="Content Placeholder 2"/>
          <p:cNvSpPr>
            <a:spLocks noGrp="1"/>
          </p:cNvSpPr>
          <p:nvPr>
            <p:ph idx="1"/>
          </p:nvPr>
        </p:nvSpPr>
        <p:spPr>
          <a:xfrm>
            <a:off x="23446" y="1371600"/>
            <a:ext cx="8610600" cy="4525963"/>
          </a:xfrm>
        </p:spPr>
        <p:txBody>
          <a:bodyPr>
            <a:normAutofit fontScale="92500" lnSpcReduction="20000"/>
          </a:bodyPr>
          <a:lstStyle/>
          <a:p>
            <a:pPr marL="0" indent="0">
              <a:buNone/>
            </a:pPr>
            <a:r>
              <a:rPr lang="en-US" dirty="0" smtClean="0">
                <a:hlinkClick r:id=""/>
              </a:rPr>
              <a:t>Detecting outliers</a:t>
            </a:r>
          </a:p>
          <a:p>
            <a:r>
              <a:rPr lang="en-US" dirty="0" smtClean="0">
                <a:hlinkClick r:id=""/>
              </a:rPr>
              <a:t>https</a:t>
            </a:r>
            <a:r>
              <a:rPr lang="en-US" dirty="0">
                <a:hlinkClick r:id="rId2"/>
              </a:rPr>
              <a:t>://</a:t>
            </a:r>
            <a:r>
              <a:rPr lang="en-US" dirty="0" smtClean="0">
                <a:hlinkClick r:id="rId2"/>
              </a:rPr>
              <a:t>towardsdatascience.com/ways-to-detect-and-remove-the-outliers-404d16608dba</a:t>
            </a:r>
            <a:endParaRPr lang="en-US" dirty="0" smtClean="0"/>
          </a:p>
          <a:p>
            <a:r>
              <a:rPr lang="en-US" dirty="0">
                <a:hlinkClick r:id="rId3"/>
              </a:rPr>
              <a:t>https://mc.ai/difference-between-batch-gradient-descent-bgd-minibatch-gradient-descentmgd-and-stochastic</a:t>
            </a:r>
            <a:r>
              <a:rPr lang="en-US" dirty="0" smtClean="0">
                <a:hlinkClick r:id="rId3"/>
              </a:rPr>
              <a:t>/</a:t>
            </a:r>
            <a:endParaRPr lang="en-US" dirty="0" smtClean="0"/>
          </a:p>
          <a:p>
            <a:r>
              <a:rPr lang="en-US" dirty="0">
                <a:hlinkClick r:id="rId4"/>
              </a:rPr>
              <a:t>https://</a:t>
            </a:r>
            <a:r>
              <a:rPr lang="en-US" dirty="0" smtClean="0">
                <a:hlinkClick r:id="rId4"/>
              </a:rPr>
              <a:t>towardsdatascience.com/learning-parameters-part-3-ee8558f65dd7</a:t>
            </a:r>
            <a:endParaRPr lang="en-US" dirty="0" smtClean="0"/>
          </a:p>
          <a:p>
            <a:r>
              <a:rPr lang="en-US" dirty="0">
                <a:hlinkClick r:id="rId5"/>
              </a:rPr>
              <a:t>https://www.geeksforgeeks.org/gradient-descent-algorithm-and-its-variants/?</a:t>
            </a:r>
            <a:r>
              <a:rPr lang="en-US" dirty="0" smtClean="0">
                <a:hlinkClick r:id="rId5"/>
              </a:rPr>
              <a:t>ref=rp</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498</a:t>
            </a:fld>
            <a:endParaRPr lang="en-US"/>
          </a:p>
        </p:txBody>
      </p:sp>
    </p:spTree>
    <p:extLst>
      <p:ext uri="{BB962C8B-B14F-4D97-AF65-F5344CB8AC3E}">
        <p14:creationId xmlns:p14="http://schemas.microsoft.com/office/powerpoint/2010/main" val="3820031971"/>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362200" y="3352800"/>
            <a:ext cx="6172200" cy="1524000"/>
          </a:xfrm>
        </p:spPr>
        <p:txBody>
          <a:bodyPr/>
          <a:lstStyle/>
          <a:p>
            <a:pPr algn="ctr" fontAlgn="auto">
              <a:spcAft>
                <a:spcPts val="0"/>
              </a:spcAft>
              <a:defRPr/>
            </a:pPr>
            <a:r>
              <a:rPr lang="en-US" dirty="0" smtClean="0">
                <a:solidFill>
                  <a:srgbClr val="FFFF66"/>
                </a:solidFill>
                <a:latin typeface="+mn-lt"/>
              </a:rPr>
              <a:t>Machine Learning</a:t>
            </a:r>
            <a:br>
              <a:rPr lang="en-US" dirty="0" smtClean="0">
                <a:solidFill>
                  <a:srgbClr val="FFFF66"/>
                </a:solidFill>
                <a:latin typeface="+mn-lt"/>
              </a:rPr>
            </a:br>
            <a:r>
              <a:rPr lang="en-US" dirty="0">
                <a:solidFill>
                  <a:srgbClr val="FFFF66"/>
                </a:solidFill>
                <a:latin typeface="+mn-lt"/>
              </a:rPr>
              <a:t>DSECL    ZG565</a:t>
            </a:r>
            <a:endParaRPr lang="en-US" dirty="0" smtClean="0">
              <a:solidFill>
                <a:srgbClr val="FFFF66"/>
              </a:solidFill>
              <a:latin typeface="+mn-lt"/>
            </a:endParaRPr>
          </a:p>
        </p:txBody>
      </p:sp>
      <p:sp>
        <p:nvSpPr>
          <p:cNvPr id="5" name="Content Placeholder 1"/>
          <p:cNvSpPr>
            <a:spLocks noGrp="1"/>
          </p:cNvSpPr>
          <p:nvPr>
            <p:ph sz="quarter" idx="4294967295"/>
          </p:nvPr>
        </p:nvSpPr>
        <p:spPr>
          <a:xfrm>
            <a:off x="2690948" y="4926874"/>
            <a:ext cx="5943600" cy="1143000"/>
          </a:xfrm>
          <a:prstGeom prst="rect">
            <a:avLst/>
          </a:prstGeom>
        </p:spPr>
        <p:txBody>
          <a:bodyPr rtlCol="0">
            <a:normAutofit fontScale="85000" lnSpcReduction="20000"/>
          </a:bodyPr>
          <a:lstStyle/>
          <a:p>
            <a:pPr marL="365760" indent="-256032" algn="r" fontAlgn="auto">
              <a:lnSpc>
                <a:spcPct val="100000"/>
              </a:lnSpc>
              <a:spcAft>
                <a:spcPts val="0"/>
              </a:spcAft>
              <a:buClr>
                <a:schemeClr val="accent1"/>
              </a:buClr>
              <a:buSzPct val="68000"/>
              <a:buNone/>
              <a:defRPr/>
            </a:pPr>
            <a:r>
              <a:rPr lang="en-US" sz="2800" smtClean="0">
                <a:solidFill>
                  <a:schemeClr val="bg1"/>
                </a:solidFill>
                <a:latin typeface="+mn-lt"/>
                <a:cs typeface="Courier New" pitchFamily="49" charset="0"/>
              </a:rPr>
              <a:t>Dr. Chetana Gavankar, Ph.D,</a:t>
            </a:r>
          </a:p>
          <a:p>
            <a:pPr marL="365760" indent="-256032" algn="r" fontAlgn="auto">
              <a:lnSpc>
                <a:spcPct val="100000"/>
              </a:lnSpc>
              <a:spcAft>
                <a:spcPts val="0"/>
              </a:spcAft>
              <a:buClr>
                <a:schemeClr val="accent1"/>
              </a:buClr>
              <a:buSzPct val="68000"/>
              <a:buNone/>
              <a:defRPr/>
            </a:pPr>
            <a:r>
              <a:rPr lang="en-US" sz="2800" smtClean="0">
                <a:solidFill>
                  <a:schemeClr val="bg1"/>
                </a:solidFill>
                <a:latin typeface="+mn-lt"/>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smtClean="0">
                <a:solidFill>
                  <a:schemeClr val="bg1"/>
                </a:solidFill>
                <a:latin typeface="+mn-lt"/>
                <a:cs typeface="Courier New" pitchFamily="49" charset="0"/>
              </a:rPr>
              <a:t>Chetana.gavankar@pilani.bits-pilani.ac.in</a:t>
            </a:r>
            <a:endParaRPr lang="en-US" sz="2800" dirty="0" smtClean="0">
              <a:solidFill>
                <a:schemeClr val="bg1"/>
              </a:solidFill>
              <a:latin typeface="+mn-lt"/>
              <a:cs typeface="Courier New" pitchFamily="49" charset="0"/>
            </a:endParaRPr>
          </a:p>
        </p:txBody>
      </p:sp>
    </p:spTree>
    <p:extLst>
      <p:ext uri="{BB962C8B-B14F-4D97-AF65-F5344CB8AC3E}">
        <p14:creationId xmlns:p14="http://schemas.microsoft.com/office/powerpoint/2010/main" val="2106541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13"/>
          <p:cNvSpPr txBox="1">
            <a:spLocks noGrp="1"/>
          </p:cNvSpPr>
          <p:nvPr>
            <p:ph type="title"/>
          </p:nvPr>
        </p:nvSpPr>
        <p:spPr>
          <a:xfrm>
            <a:off x="0" y="557824"/>
            <a:ext cx="64008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None/>
            </a:pPr>
            <a:r>
              <a:rPr lang="en-US" sz="3600" dirty="0"/>
              <a:t>What We’ll Cover in this Course</a:t>
            </a:r>
          </a:p>
        </p:txBody>
      </p:sp>
      <p:sp>
        <p:nvSpPr>
          <p:cNvPr id="1486" name="Google Shape;1486;p113"/>
          <p:cNvSpPr txBox="1"/>
          <p:nvPr/>
        </p:nvSpPr>
        <p:spPr>
          <a:xfrm>
            <a:off x="228600" y="1501100"/>
            <a:ext cx="8517900" cy="3972600"/>
          </a:xfrm>
          <a:prstGeom prst="rect">
            <a:avLst/>
          </a:prstGeom>
          <a:noFill/>
          <a:ln>
            <a:noFill/>
          </a:ln>
        </p:spPr>
        <p:txBody>
          <a:bodyPr spcFirstLastPara="1" wrap="square" lIns="0" tIns="12700" rIns="0" bIns="0" anchor="t" anchorCtr="0">
            <a:noAutofit/>
          </a:bodyPr>
          <a:lstStyle/>
          <a:p>
            <a:pPr marL="355600" indent="-342900" fontAlgn="auto">
              <a:spcBef>
                <a:spcPts val="0"/>
              </a:spcBef>
              <a:spcAft>
                <a:spcPts val="0"/>
              </a:spcAft>
              <a:buClr>
                <a:srgbClr val="000000"/>
              </a:buClr>
              <a:buSzPts val="2800"/>
              <a:buFont typeface="Arial" panose="020B0604020202020204"/>
              <a:buChar char="•"/>
            </a:pPr>
            <a:r>
              <a:rPr lang="en-US" sz="2800" b="1" kern="0" dirty="0">
                <a:solidFill>
                  <a:srgbClr val="000000"/>
                </a:solidFill>
                <a:latin typeface="Trebuchet MS" panose="020B0603020202020204"/>
                <a:ea typeface="Trebuchet MS" panose="020B0603020202020204"/>
                <a:cs typeface="Trebuchet MS" panose="020B0603020202020204"/>
                <a:sym typeface="Trebuchet MS" panose="020B0603020202020204"/>
              </a:rPr>
              <a:t>Supervised </a:t>
            </a:r>
            <a:r>
              <a:rPr lang="en-US" sz="2800" b="1" kern="0" dirty="0" smtClean="0">
                <a:solidFill>
                  <a:srgbClr val="000000"/>
                </a:solidFill>
                <a:latin typeface="Trebuchet MS" panose="020B0603020202020204"/>
                <a:ea typeface="Trebuchet MS" panose="020B0603020202020204"/>
                <a:cs typeface="Trebuchet MS" panose="020B0603020202020204"/>
                <a:sym typeface="Trebuchet MS" panose="020B0603020202020204"/>
              </a:rPr>
              <a:t>learning algorithms</a:t>
            </a:r>
          </a:p>
          <a:p>
            <a:pPr marL="755650" lvl="1" indent="-285750" fontAlgn="auto">
              <a:spcBef>
                <a:spcPts val="20"/>
              </a:spcBef>
              <a:spcAft>
                <a:spcPts val="0"/>
              </a:spcAft>
              <a:buClr>
                <a:srgbClr val="000000"/>
              </a:buClr>
              <a:buSzPts val="2400"/>
              <a:buFont typeface="Arial" panose="020B0604020202020204"/>
              <a:buChar char="–"/>
            </a:pPr>
            <a:r>
              <a:rPr lang="en-US" sz="2400" kern="0" dirty="0" smtClean="0">
                <a:solidFill>
                  <a:srgbClr val="000000"/>
                </a:solidFill>
                <a:latin typeface="Trebuchet MS" panose="020B0603020202020204"/>
                <a:ea typeface="Trebuchet MS" panose="020B0603020202020204"/>
                <a:cs typeface="Trebuchet MS" panose="020B0603020202020204"/>
                <a:sym typeface="Trebuchet MS" panose="020B0603020202020204"/>
              </a:rPr>
              <a:t>Regression</a:t>
            </a:r>
            <a:endParaRPr lang="en-US" sz="2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lnSpc>
                <a:spcPct val="118000"/>
              </a:lnSpc>
              <a:spcBef>
                <a:spcPts val="20"/>
              </a:spcBef>
              <a:spcAft>
                <a:spcPts val="0"/>
              </a:spcAft>
              <a:buClr>
                <a:srgbClr val="000000"/>
              </a:buClr>
              <a:buSzPts val="2400"/>
              <a:buFont typeface="Arial" panose="020B0604020202020204"/>
              <a:buChar char="–"/>
            </a:pPr>
            <a:r>
              <a:rPr lang="en-US" sz="2400" kern="0" dirty="0" smtClean="0">
                <a:solidFill>
                  <a:srgbClr val="000000"/>
                </a:solidFill>
                <a:latin typeface="Trebuchet MS" panose="020B0603020202020204"/>
                <a:ea typeface="Trebuchet MS" panose="020B0603020202020204"/>
                <a:cs typeface="Trebuchet MS" panose="020B0603020202020204"/>
                <a:sym typeface="Trebuchet MS" panose="020B0603020202020204"/>
              </a:rPr>
              <a:t>Naïve Bayes </a:t>
            </a:r>
          </a:p>
          <a:p>
            <a:pPr marL="755650" lvl="1" indent="-285750" fontAlgn="auto">
              <a:lnSpc>
                <a:spcPct val="118000"/>
              </a:lnSpc>
              <a:spcBef>
                <a:spcPts val="20"/>
              </a:spcBef>
              <a:spcAft>
                <a:spcPts val="0"/>
              </a:spcAft>
              <a:buClr>
                <a:srgbClr val="000000"/>
              </a:buClr>
              <a:buSzPts val="2400"/>
              <a:buFont typeface="Arial" panose="020B0604020202020204"/>
              <a:buChar char="–"/>
            </a:pPr>
            <a:r>
              <a:rPr lang="en-US" sz="2400" kern="0" dirty="0" smtClean="0">
                <a:solidFill>
                  <a:srgbClr val="000000"/>
                </a:solidFill>
                <a:latin typeface="Trebuchet MS" panose="020B0603020202020204"/>
                <a:ea typeface="Trebuchet MS" panose="020B0603020202020204"/>
                <a:cs typeface="Trebuchet MS" panose="020B0603020202020204"/>
                <a:sym typeface="Trebuchet MS" panose="020B0603020202020204"/>
              </a:rPr>
              <a:t>Logistic </a:t>
            </a:r>
            <a:r>
              <a:rPr lang="en-US" sz="2400" kern="0" dirty="0">
                <a:solidFill>
                  <a:srgbClr val="000000"/>
                </a:solidFill>
                <a:latin typeface="Trebuchet MS" panose="020B0603020202020204"/>
                <a:ea typeface="Trebuchet MS" panose="020B0603020202020204"/>
                <a:cs typeface="Trebuchet MS" panose="020B0603020202020204"/>
                <a:sym typeface="Trebuchet MS" panose="020B0603020202020204"/>
              </a:rPr>
              <a:t>regression</a:t>
            </a:r>
          </a:p>
          <a:p>
            <a:pPr marL="755650" lvl="1" indent="-285750" fontAlgn="auto">
              <a:spcBef>
                <a:spcPts val="20"/>
              </a:spcBef>
              <a:spcAft>
                <a:spcPts val="0"/>
              </a:spcAft>
              <a:buClr>
                <a:srgbClr val="000000"/>
              </a:buClr>
              <a:buSzPts val="2400"/>
              <a:buFont typeface="Arial" panose="020B0604020202020204"/>
              <a:buChar char="–"/>
            </a:pPr>
            <a:r>
              <a:rPr lang="en-US" sz="2400" kern="0" dirty="0" smtClean="0">
                <a:solidFill>
                  <a:srgbClr val="000000"/>
                </a:solidFill>
                <a:latin typeface="Trebuchet MS" panose="020B0603020202020204"/>
                <a:ea typeface="Trebuchet MS" panose="020B0603020202020204"/>
                <a:cs typeface="Trebuchet MS" panose="020B0603020202020204"/>
                <a:sym typeface="Trebuchet MS" panose="020B0603020202020204"/>
              </a:rPr>
              <a:t>Decision Tree (Random Forest)</a:t>
            </a:r>
            <a:endParaRPr lang="en-US" sz="2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marR="79375" lvl="1" indent="-285750" fontAlgn="auto">
              <a:lnSpc>
                <a:spcPct val="80000"/>
              </a:lnSpc>
              <a:spcBef>
                <a:spcPts val="600"/>
              </a:spcBef>
              <a:spcAft>
                <a:spcPts val="0"/>
              </a:spcAft>
              <a:buClr>
                <a:srgbClr val="000000"/>
              </a:buClr>
              <a:buSzPts val="2400"/>
              <a:buFont typeface="Arial" panose="020B0604020202020204"/>
              <a:buChar char="–"/>
            </a:pPr>
            <a:r>
              <a:rPr lang="en-US" sz="2400" kern="0" dirty="0">
                <a:solidFill>
                  <a:srgbClr val="000000"/>
                </a:solidFill>
                <a:latin typeface="Trebuchet MS" panose="020B0603020202020204"/>
                <a:ea typeface="Trebuchet MS" panose="020B0603020202020204"/>
                <a:cs typeface="Trebuchet MS" panose="020B0603020202020204"/>
                <a:sym typeface="Trebuchet MS" panose="020B0603020202020204"/>
              </a:rPr>
              <a:t>Neural </a:t>
            </a:r>
            <a:r>
              <a:rPr lang="en-US" sz="2400" kern="0" dirty="0" smtClean="0">
                <a:solidFill>
                  <a:srgbClr val="000000"/>
                </a:solidFill>
                <a:latin typeface="Trebuchet MS" panose="020B0603020202020204"/>
                <a:ea typeface="Trebuchet MS" panose="020B0603020202020204"/>
                <a:cs typeface="Trebuchet MS" panose="020B0603020202020204"/>
                <a:sym typeface="Trebuchet MS" panose="020B0603020202020204"/>
              </a:rPr>
              <a:t>networks</a:t>
            </a:r>
          </a:p>
          <a:p>
            <a:pPr marL="755650" marR="79375" lvl="1" indent="-285750" fontAlgn="auto">
              <a:lnSpc>
                <a:spcPct val="80000"/>
              </a:lnSpc>
              <a:spcBef>
                <a:spcPts val="600"/>
              </a:spcBef>
              <a:spcAft>
                <a:spcPts val="0"/>
              </a:spcAft>
              <a:buClr>
                <a:srgbClr val="000000"/>
              </a:buClr>
              <a:buSzPts val="2400"/>
              <a:buFont typeface="Arial" panose="020B0604020202020204"/>
              <a:buChar char="–"/>
            </a:pPr>
            <a:r>
              <a:rPr lang="en-US" sz="2400" kern="0" dirty="0">
                <a:solidFill>
                  <a:srgbClr val="000000"/>
                </a:solidFill>
                <a:latin typeface="Trebuchet MS" panose="020B0603020202020204"/>
                <a:ea typeface="Trebuchet MS" panose="020B0603020202020204"/>
                <a:cs typeface="Trebuchet MS" panose="020B0603020202020204"/>
                <a:sym typeface="Trebuchet MS" panose="020B0603020202020204"/>
              </a:rPr>
              <a:t>Support vector machines</a:t>
            </a:r>
          </a:p>
          <a:p>
            <a:pPr marL="355600" indent="-342900" fontAlgn="auto">
              <a:spcBef>
                <a:spcPts val="0"/>
              </a:spcBef>
              <a:spcAft>
                <a:spcPts val="0"/>
              </a:spcAft>
              <a:buClr>
                <a:srgbClr val="000000"/>
              </a:buClr>
              <a:buSzPts val="2800"/>
              <a:buFont typeface="Arial" panose="020B0604020202020204"/>
              <a:buChar char="•"/>
            </a:pPr>
            <a:r>
              <a:rPr lang="en-US" sz="2800" b="1" kern="0" dirty="0" smtClean="0">
                <a:solidFill>
                  <a:srgbClr val="000000"/>
                </a:solidFill>
                <a:latin typeface="Trebuchet MS" panose="020B0603020202020204"/>
                <a:ea typeface="Trebuchet MS" panose="020B0603020202020204"/>
                <a:cs typeface="Trebuchet MS" panose="020B0603020202020204"/>
                <a:sym typeface="Trebuchet MS" panose="020B0603020202020204"/>
              </a:rPr>
              <a:t>Unsupervised learning</a:t>
            </a:r>
          </a:p>
          <a:p>
            <a:pPr marL="812800" lvl="1" indent="-342900" fontAlgn="auto">
              <a:spcBef>
                <a:spcPts val="0"/>
              </a:spcBef>
              <a:spcAft>
                <a:spcPts val="0"/>
              </a:spcAft>
              <a:buClr>
                <a:srgbClr val="000000"/>
              </a:buClr>
              <a:buSzPts val="2800"/>
              <a:buFont typeface="Arial" panose="020B0604020202020204" pitchFamily="34" charset="0"/>
              <a:buChar char="•"/>
            </a:pPr>
            <a:r>
              <a:rPr lang="en-US" sz="2400" dirty="0" smtClean="0">
                <a:latin typeface="Trebuchet MS" panose="020B0603020202020204"/>
                <a:ea typeface="Trebuchet MS" panose="020B0603020202020204"/>
                <a:cs typeface="Trebuchet MS" panose="020B0603020202020204"/>
                <a:sym typeface="Trebuchet MS" panose="020B0603020202020204"/>
              </a:rPr>
              <a:t>Clustering</a:t>
            </a:r>
          </a:p>
          <a:p>
            <a:pPr marL="812800" lvl="1" indent="-342900" fontAlgn="auto">
              <a:spcBef>
                <a:spcPts val="0"/>
              </a:spcBef>
              <a:spcAft>
                <a:spcPts val="0"/>
              </a:spcAft>
              <a:buClr>
                <a:srgbClr val="000000"/>
              </a:buClr>
              <a:buSzPts val="2800"/>
              <a:buFont typeface="Arial" panose="020B0604020202020204"/>
              <a:buChar char="•"/>
            </a:pPr>
            <a:r>
              <a:rPr lang="en-US" sz="2400" dirty="0" smtClean="0">
                <a:latin typeface="Trebuchet MS" panose="020B0603020202020204"/>
                <a:ea typeface="Trebuchet MS" panose="020B0603020202020204"/>
                <a:cs typeface="Trebuchet MS" panose="020B0603020202020204"/>
                <a:sym typeface="Trebuchet MS" panose="020B0603020202020204"/>
              </a:rPr>
              <a:t>Dimensionality reduction</a:t>
            </a:r>
          </a:p>
          <a:p>
            <a:pPr marL="355600" indent="-342900" fontAlgn="auto">
              <a:spcBef>
                <a:spcPts val="0"/>
              </a:spcBef>
              <a:spcAft>
                <a:spcPts val="0"/>
              </a:spcAft>
              <a:buClr>
                <a:srgbClr val="000000"/>
              </a:buClr>
              <a:buSzPts val="2800"/>
              <a:buFont typeface="Arial" panose="020B0604020202020204"/>
              <a:buChar char="•"/>
            </a:pPr>
            <a:r>
              <a:rPr lang="en-US" sz="2800" b="1" kern="0" dirty="0">
                <a:solidFill>
                  <a:srgbClr val="000000"/>
                </a:solidFill>
                <a:latin typeface="Trebuchet MS" panose="020B0603020202020204"/>
                <a:ea typeface="Trebuchet MS" panose="020B0603020202020204"/>
                <a:cs typeface="Trebuchet MS" panose="020B0603020202020204"/>
                <a:sym typeface="Trebuchet MS" panose="020B0603020202020204"/>
              </a:rPr>
              <a:t>Applications</a:t>
            </a:r>
          </a:p>
          <a:p>
            <a:pPr marL="355600" indent="-342900" fontAlgn="auto">
              <a:spcBef>
                <a:spcPts val="0"/>
              </a:spcBef>
              <a:spcAft>
                <a:spcPts val="0"/>
              </a:spcAft>
              <a:buClr>
                <a:srgbClr val="000000"/>
              </a:buClr>
              <a:buSzPts val="2800"/>
              <a:buFont typeface="Arial" panose="020B0604020202020204"/>
              <a:buChar char="•"/>
            </a:pPr>
            <a:r>
              <a:rPr lang="en-US" sz="2800" b="1" kern="0" dirty="0">
                <a:solidFill>
                  <a:srgbClr val="000000"/>
                </a:solidFill>
                <a:latin typeface="Trebuchet MS" panose="020B0603020202020204"/>
                <a:ea typeface="Trebuchet MS" panose="020B0603020202020204"/>
                <a:cs typeface="Trebuchet MS" panose="020B0603020202020204"/>
                <a:sym typeface="Trebuchet MS" panose="020B0603020202020204"/>
              </a:rPr>
              <a:t>Ensemble Learning</a:t>
            </a:r>
          </a:p>
          <a:p>
            <a:pPr marL="355600" indent="-342900" fontAlgn="auto">
              <a:spcBef>
                <a:spcPts val="0"/>
              </a:spcBef>
              <a:spcAft>
                <a:spcPts val="0"/>
              </a:spcAft>
              <a:buClr>
                <a:srgbClr val="000000"/>
              </a:buClr>
              <a:buSzPts val="2800"/>
              <a:buFont typeface="Arial" panose="020B0604020202020204"/>
              <a:buChar char="•"/>
            </a:pP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40"/>
              </a:spcBef>
              <a:spcAft>
                <a:spcPts val="0"/>
              </a:spcAft>
              <a:buClr>
                <a:srgbClr val="000000"/>
              </a:buClr>
              <a:buSzPts val="2400"/>
              <a:buFont typeface="Arial" panose="020B0604020202020204"/>
              <a:buChar char="–"/>
            </a:pPr>
            <a:endParaRPr lang="en-US" sz="2400" kern="0" dirty="0" smtClea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4203065" lvl="0">
              <a:spcBef>
                <a:spcPts val="0"/>
              </a:spcBef>
              <a:spcAft>
                <a:spcPts val="0"/>
              </a:spcAft>
              <a:buClr>
                <a:schemeClr val="dk1"/>
              </a:buClr>
              <a:buSzPts val="2800"/>
            </a:pPr>
            <a:r>
              <a:rPr lang="en-US" dirty="0"/>
              <a:t>Unsupervised learning</a:t>
            </a:r>
          </a:p>
          <a:p>
            <a:pPr marL="4545965" lvl="0" indent="-342900">
              <a:lnSpc>
                <a:spcPct val="119000"/>
              </a:lnSpc>
              <a:spcBef>
                <a:spcPts val="20"/>
              </a:spcBef>
              <a:spcAft>
                <a:spcPts val="0"/>
              </a:spcAft>
              <a:buClr>
                <a:schemeClr val="dk1"/>
              </a:buClr>
              <a:buSzPts val="2800"/>
              <a:buFont typeface="Arial" panose="020B0604020202020204"/>
              <a:buChar char="•"/>
            </a:pPr>
            <a:r>
              <a:rPr lang="en-US" dirty="0" smtClean="0"/>
              <a:t>Evaluation</a:t>
            </a:r>
            <a:endParaRPr lang="en-US" dirty="0"/>
          </a:p>
          <a:p>
            <a:pPr marL="4545965" lvl="0" indent="-342900">
              <a:lnSpc>
                <a:spcPct val="119000"/>
              </a:lnSpc>
              <a:spcBef>
                <a:spcPts val="0"/>
              </a:spcBef>
              <a:spcAft>
                <a:spcPts val="0"/>
              </a:spcAft>
              <a:buClr>
                <a:schemeClr val="dk1"/>
              </a:buClr>
              <a:buSzPts val="2800"/>
              <a:buFont typeface="Arial" panose="020B0604020202020204"/>
              <a:buChar char="•"/>
            </a:pPr>
            <a:r>
              <a:rPr lang="en-US" dirty="0"/>
              <a:t>Applications</a:t>
            </a:r>
          </a:p>
          <a:p>
            <a:pPr marL="4545965" lvl="0" indent="-342900">
              <a:lnSpc>
                <a:spcPct val="119000"/>
              </a:lnSpc>
              <a:spcBef>
                <a:spcPts val="0"/>
              </a:spcBef>
              <a:spcAft>
                <a:spcPts val="0"/>
              </a:spcAft>
              <a:buClr>
                <a:schemeClr val="dk1"/>
              </a:buClr>
              <a:buSzPts val="2800"/>
              <a:buFont typeface="Arial" panose="020B0604020202020204"/>
              <a:buChar char="•"/>
            </a:pPr>
            <a:r>
              <a:rPr lang="en-US" dirty="0"/>
              <a:t>Combining Classifiers</a:t>
            </a:r>
          </a:p>
          <a:p>
            <a:pPr marL="755650" marR="79375" lvl="1" indent="-285750" fontAlgn="auto">
              <a:lnSpc>
                <a:spcPct val="80000"/>
              </a:lnSpc>
              <a:spcBef>
                <a:spcPts val="600"/>
              </a:spcBef>
              <a:spcAft>
                <a:spcPts val="0"/>
              </a:spcAft>
              <a:buClr>
                <a:srgbClr val="000000"/>
              </a:buClr>
              <a:buSzPts val="2400"/>
              <a:buFont typeface="Arial" panose="020B0604020202020204"/>
              <a:buChar char="–"/>
            </a:pPr>
            <a:endParaRPr lang="en-US" sz="2400" kern="0" dirty="0" smtClea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marR="79375" lvl="1" indent="-285750" fontAlgn="auto">
              <a:lnSpc>
                <a:spcPct val="80000"/>
              </a:lnSpc>
              <a:spcBef>
                <a:spcPts val="600"/>
              </a:spcBef>
              <a:spcAft>
                <a:spcPts val="0"/>
              </a:spcAft>
              <a:buClr>
                <a:srgbClr val="000000"/>
              </a:buClr>
              <a:buSzPts val="2400"/>
              <a:buFont typeface="Arial" panose="020B0604020202020204"/>
              <a:buChar char="–"/>
            </a:pPr>
            <a:endParaRPr lang="en-US" sz="2400" kern="0" dirty="0" smtClea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marR="79375" lvl="1" indent="-285750" fontAlgn="auto">
              <a:lnSpc>
                <a:spcPct val="80000"/>
              </a:lnSpc>
              <a:spcBef>
                <a:spcPts val="600"/>
              </a:spcBef>
              <a:spcAft>
                <a:spcPts val="0"/>
              </a:spcAft>
              <a:buClr>
                <a:srgbClr val="000000"/>
              </a:buClr>
              <a:buSzPts val="2400"/>
              <a:buFont typeface="Arial" panose="020B0604020202020204"/>
              <a:buChar char="–"/>
            </a:pPr>
            <a:endParaRPr sz="2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488" name="Google Shape;1488;p113"/>
          <p:cNvSpPr/>
          <p:nvPr/>
        </p:nvSpPr>
        <p:spPr>
          <a:xfrm>
            <a:off x="0" y="5473700"/>
            <a:ext cx="9143999" cy="48158"/>
          </a:xfrm>
          <a:prstGeom prst="rect">
            <a:avLst/>
          </a:prstGeom>
          <a:blipFill rotWithShape="1">
            <a:blip r:embed="rId3"/>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236318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533400"/>
            <a:ext cx="9144000" cy="735874"/>
          </a:xfrm>
        </p:spPr>
        <p:txBody>
          <a:bodyPr/>
          <a:lstStyle/>
          <a:p>
            <a:pPr algn="just"/>
            <a:r>
              <a:rPr lang="en-US" sz="4400" b="1" dirty="0" smtClean="0">
                <a:latin typeface="+mn-lt"/>
              </a:rPr>
              <a:t>Choosing </a:t>
            </a:r>
            <a:r>
              <a:rPr lang="en-US" sz="4400" b="1" dirty="0">
                <a:latin typeface="+mn-lt"/>
              </a:rPr>
              <a:t>the </a:t>
            </a:r>
            <a:r>
              <a:rPr lang="en-US" sz="4400" b="1" dirty="0" smtClean="0">
                <a:latin typeface="+mn-lt"/>
              </a:rPr>
              <a:t>training </a:t>
            </a:r>
            <a:r>
              <a:rPr lang="en-US" sz="4400" b="1" dirty="0">
                <a:latin typeface="+mn-lt"/>
              </a:rPr>
              <a:t>e</a:t>
            </a:r>
            <a:r>
              <a:rPr lang="en-US" sz="4400" b="1" dirty="0" smtClean="0">
                <a:latin typeface="+mn-lt"/>
              </a:rPr>
              <a:t>xperience</a:t>
            </a:r>
            <a:endParaRPr lang="en-US" sz="4400" b="1" dirty="0">
              <a:latin typeface="+mn-lt"/>
            </a:endParaRP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8" name="Rectangle 3"/>
          <p:cNvSpPr txBox="1">
            <a:spLocks noChangeArrowheads="1"/>
          </p:cNvSpPr>
          <p:nvPr/>
        </p:nvSpPr>
        <p:spPr>
          <a:xfrm>
            <a:off x="152400" y="1524000"/>
            <a:ext cx="8763000" cy="48768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dirty="0" smtClean="0">
                <a:latin typeface="+mn-lt"/>
              </a:rPr>
              <a:t>A third important attribute of the training experience is how well it represents the distribution of examples over which the final system performance </a:t>
            </a:r>
            <a:r>
              <a:rPr lang="en-IN" sz="2800" b="1" i="1" dirty="0" smtClean="0">
                <a:latin typeface="+mn-lt"/>
              </a:rPr>
              <a:t>P</a:t>
            </a:r>
            <a:r>
              <a:rPr lang="en-IN" sz="2800" dirty="0" smtClean="0">
                <a:latin typeface="+mn-lt"/>
              </a:rPr>
              <a:t> must be measured.</a:t>
            </a:r>
            <a:endParaRPr lang="en-US" sz="2800" dirty="0" smtClean="0">
              <a:latin typeface="+mn-lt"/>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400" dirty="0" smtClean="0">
                <a:latin typeface="+mn-lt"/>
              </a:rPr>
              <a:t>learning is most reliable when the training examples follow a distribution similar to that of future test examples.</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400" dirty="0" smtClean="0">
                <a:latin typeface="+mn-lt"/>
              </a:rPr>
              <a:t>the performance metric </a:t>
            </a:r>
            <a:r>
              <a:rPr lang="en-IN" sz="2400" b="1" i="1" dirty="0" smtClean="0">
                <a:latin typeface="+mn-lt"/>
              </a:rPr>
              <a:t>P</a:t>
            </a:r>
            <a:r>
              <a:rPr lang="en-IN" sz="2400" dirty="0" smtClean="0">
                <a:latin typeface="+mn-lt"/>
              </a:rPr>
              <a:t> is the percent of games the system wins in the world tournament. If its training experience </a:t>
            </a:r>
            <a:r>
              <a:rPr lang="en-IN" sz="2400" b="1" i="1" dirty="0" smtClean="0">
                <a:latin typeface="+mn-lt"/>
              </a:rPr>
              <a:t>E</a:t>
            </a:r>
            <a:r>
              <a:rPr lang="en-IN" sz="2400" dirty="0" smtClean="0">
                <a:latin typeface="+mn-lt"/>
              </a:rPr>
              <a:t> consists only of games played against itself, there is an obvious danger that this training experience might not be fully representative of the distribution of situations over which it will later be tested.</a:t>
            </a:r>
          </a:p>
        </p:txBody>
      </p:sp>
    </p:spTree>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800" y="4419600"/>
            <a:ext cx="8458200" cy="2209800"/>
          </a:xfrm>
        </p:spPr>
        <p:txBody>
          <a:bodyPr rtlCol="0">
            <a:normAutofit fontScale="77500" lnSpcReduction="20000"/>
          </a:bodyPr>
          <a:lstStyle/>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Session 8</a:t>
            </a:r>
          </a:p>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Date – 18</a:t>
            </a:r>
            <a:r>
              <a:rPr lang="en-US" sz="3600" baseline="30000" dirty="0" smtClean="0">
                <a:latin typeface="+mn-lt"/>
                <a:cs typeface="Courier New" pitchFamily="49" charset="0"/>
              </a:rPr>
              <a:t>th</a:t>
            </a:r>
            <a:r>
              <a:rPr lang="en-US" sz="3600" dirty="0" smtClean="0">
                <a:latin typeface="+mn-lt"/>
                <a:cs typeface="Courier New" pitchFamily="49" charset="0"/>
              </a:rPr>
              <a:t> October 2020</a:t>
            </a:r>
          </a:p>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Time –  2 </a:t>
            </a:r>
            <a:r>
              <a:rPr lang="en-US" sz="3600" dirty="0">
                <a:latin typeface="+mn-lt"/>
                <a:cs typeface="Courier New" pitchFamily="49" charset="0"/>
              </a:rPr>
              <a:t>p</a:t>
            </a:r>
            <a:r>
              <a:rPr lang="en-US" sz="3600" dirty="0" smtClean="0">
                <a:latin typeface="+mn-lt"/>
                <a:cs typeface="Courier New" pitchFamily="49" charset="0"/>
              </a:rPr>
              <a:t>m to </a:t>
            </a:r>
            <a:r>
              <a:rPr lang="en-US" sz="3600" dirty="0">
                <a:latin typeface="+mn-lt"/>
                <a:cs typeface="Courier New" pitchFamily="49" charset="0"/>
              </a:rPr>
              <a:t>4</a:t>
            </a:r>
            <a:r>
              <a:rPr lang="en-US" sz="3600" dirty="0" smtClean="0">
                <a:latin typeface="+mn-lt"/>
                <a:cs typeface="Courier New" pitchFamily="49" charset="0"/>
              </a:rPr>
              <a:t> </a:t>
            </a:r>
            <a:r>
              <a:rPr lang="en-US" sz="3600" dirty="0">
                <a:latin typeface="+mn-lt"/>
                <a:cs typeface="Courier New" pitchFamily="49" charset="0"/>
              </a:rPr>
              <a:t>p</a:t>
            </a:r>
            <a:r>
              <a:rPr lang="en-US" sz="3600" dirty="0" smtClean="0">
                <a:latin typeface="+mn-lt"/>
                <a:cs typeface="Courier New" pitchFamily="49" charset="0"/>
              </a:rPr>
              <a:t>m</a:t>
            </a:r>
          </a:p>
          <a:p>
            <a:pPr marR="176530" lvl="0">
              <a:lnSpc>
                <a:spcPct val="120000"/>
              </a:lnSpc>
              <a:spcBef>
                <a:spcPts val="1170"/>
              </a:spcBef>
              <a:spcAft>
                <a:spcPts val="0"/>
              </a:spcAft>
            </a:pPr>
            <a:r>
              <a:rPr lang="en-US" sz="2600" b="0" dirty="0">
                <a:latin typeface="+mn-lt"/>
                <a:ea typeface="Trebuchet MS"/>
                <a:cs typeface="Trebuchet MS"/>
                <a:sym typeface="Trebuchet MS"/>
              </a:rPr>
              <a:t>These </a:t>
            </a:r>
            <a:r>
              <a:rPr lang="en-US" sz="2600" b="0" dirty="0" smtClean="0">
                <a:latin typeface="+mn-lt"/>
                <a:ea typeface="Trebuchet MS"/>
                <a:cs typeface="Trebuchet MS"/>
                <a:sym typeface="Trebuchet MS"/>
              </a:rPr>
              <a:t>slides are prepared </a:t>
            </a:r>
            <a:r>
              <a:rPr lang="en-US" sz="2600" b="0" dirty="0">
                <a:latin typeface="+mn-lt"/>
                <a:ea typeface="Trebuchet MS"/>
                <a:cs typeface="Trebuchet MS"/>
                <a:sym typeface="Trebuchet MS"/>
              </a:rPr>
              <a:t>by the instructor, with grateful acknowledgement of </a:t>
            </a:r>
            <a:r>
              <a:rPr lang="en-US" sz="2600" b="0" dirty="0" smtClean="0">
                <a:latin typeface="+mn-lt"/>
                <a:ea typeface="Trebuchet MS"/>
                <a:cs typeface="Trebuchet MS"/>
                <a:sym typeface="Trebuchet MS"/>
              </a:rPr>
              <a:t> Prof. Andrew Ng, Prof. Tom Mitchell and many </a:t>
            </a:r>
            <a:r>
              <a:rPr lang="en-US" sz="2600" b="0" dirty="0">
                <a:latin typeface="+mn-lt"/>
                <a:ea typeface="Trebuchet MS"/>
                <a:cs typeface="Trebuchet MS"/>
                <a:sym typeface="Trebuchet MS"/>
              </a:rPr>
              <a:t>others who made  their course materials freely available online.</a:t>
            </a:r>
          </a:p>
          <a:p>
            <a:pPr lvl="0">
              <a:lnSpc>
                <a:spcPct val="117083"/>
              </a:lnSpc>
              <a:spcAft>
                <a:spcPts val="0"/>
              </a:spcAft>
            </a:pPr>
            <a:endParaRPr lang="en-US" sz="3200" dirty="0">
              <a:latin typeface="Trebuchet MS"/>
              <a:ea typeface="Trebuchet MS"/>
              <a:cs typeface="Trebuchet MS"/>
              <a:sym typeface="Trebuchet MS"/>
            </a:endParaRPr>
          </a:p>
          <a:p>
            <a:pPr marL="365760" indent="-256032" algn="ctr" fontAlgn="auto">
              <a:lnSpc>
                <a:spcPct val="100000"/>
              </a:lnSpc>
              <a:spcAft>
                <a:spcPts val="0"/>
              </a:spcAft>
              <a:buClr>
                <a:schemeClr val="accent1"/>
              </a:buClr>
              <a:buSzPct val="68000"/>
              <a:defRPr/>
            </a:pPr>
            <a:endParaRPr lang="en-US" sz="3600" dirty="0" smtClean="0">
              <a:latin typeface="+mn-lt"/>
              <a:cs typeface="Courier New" pitchFamily="49" charset="0"/>
            </a:endParaRPr>
          </a:p>
        </p:txBody>
      </p:sp>
    </p:spTree>
    <p:extLst>
      <p:ext uri="{BB962C8B-B14F-4D97-AF65-F5344CB8AC3E}">
        <p14:creationId xmlns:p14="http://schemas.microsoft.com/office/powerpoint/2010/main" val="1751553587"/>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839200" cy="4525963"/>
          </a:xfrm>
        </p:spPr>
        <p:txBody>
          <a:bodyPr/>
          <a:lstStyle/>
          <a:p>
            <a:pPr>
              <a:buFont typeface="Arial" panose="020B0604020202020204" pitchFamily="34" charset="0"/>
              <a:buChar char="•"/>
            </a:pPr>
            <a:r>
              <a:rPr lang="en-US" sz="3200" dirty="0"/>
              <a:t>Session </a:t>
            </a:r>
            <a:r>
              <a:rPr lang="en-US" sz="3200" dirty="0" smtClean="0"/>
              <a:t>1 Review: ML Introduction</a:t>
            </a:r>
          </a:p>
          <a:p>
            <a:pPr>
              <a:buFont typeface="Arial" panose="020B0604020202020204" pitchFamily="34" charset="0"/>
              <a:buChar char="•"/>
            </a:pPr>
            <a:r>
              <a:rPr lang="en-US" sz="3200" dirty="0" smtClean="0"/>
              <a:t>Session </a:t>
            </a:r>
            <a:r>
              <a:rPr lang="en-US" sz="3200" dirty="0"/>
              <a:t>2 Review: Math </a:t>
            </a:r>
            <a:r>
              <a:rPr lang="en-US" sz="3200" dirty="0" smtClean="0"/>
              <a:t>Prelims</a:t>
            </a:r>
          </a:p>
          <a:p>
            <a:pPr>
              <a:buFont typeface="Arial" panose="020B0604020202020204" pitchFamily="34" charset="0"/>
              <a:buChar char="•"/>
            </a:pPr>
            <a:r>
              <a:rPr lang="en-US" sz="3200" dirty="0"/>
              <a:t>Session </a:t>
            </a:r>
            <a:r>
              <a:rPr lang="en-US" sz="3200" dirty="0" smtClean="0"/>
              <a:t>3 </a:t>
            </a:r>
            <a:r>
              <a:rPr lang="en-US" sz="3200" dirty="0"/>
              <a:t>Review</a:t>
            </a:r>
            <a:r>
              <a:rPr lang="en-US" sz="3200" dirty="0" smtClean="0"/>
              <a:t>: Bayesian Learning</a:t>
            </a:r>
          </a:p>
          <a:p>
            <a:pPr>
              <a:buFont typeface="Arial" panose="020B0604020202020204" pitchFamily="34" charset="0"/>
              <a:buChar char="•"/>
            </a:pPr>
            <a:r>
              <a:rPr lang="en-US" sz="3200" dirty="0"/>
              <a:t>Session </a:t>
            </a:r>
            <a:r>
              <a:rPr lang="en-US" sz="3200" dirty="0" smtClean="0"/>
              <a:t>4 </a:t>
            </a:r>
            <a:r>
              <a:rPr lang="en-US" sz="3200" dirty="0"/>
              <a:t>Review</a:t>
            </a:r>
            <a:r>
              <a:rPr lang="en-US" sz="3200" dirty="0" smtClean="0"/>
              <a:t>: Naïve Bayes Classifier</a:t>
            </a:r>
          </a:p>
          <a:p>
            <a:pPr>
              <a:buFont typeface="Arial" panose="020B0604020202020204" pitchFamily="34" charset="0"/>
              <a:buChar char="•"/>
            </a:pPr>
            <a:r>
              <a:rPr lang="en-US" sz="3200" dirty="0"/>
              <a:t>Session </a:t>
            </a:r>
            <a:r>
              <a:rPr lang="en-US" sz="3200" dirty="0" smtClean="0"/>
              <a:t>5 </a:t>
            </a:r>
            <a:r>
              <a:rPr lang="en-US" sz="3200" dirty="0"/>
              <a:t>Review</a:t>
            </a:r>
            <a:r>
              <a:rPr lang="en-US" sz="3200" dirty="0" smtClean="0"/>
              <a:t>: Logistic Regression</a:t>
            </a:r>
          </a:p>
          <a:p>
            <a:pPr>
              <a:buFont typeface="Arial" panose="020B0604020202020204" pitchFamily="34" charset="0"/>
              <a:buChar char="•"/>
            </a:pPr>
            <a:r>
              <a:rPr lang="en-US" sz="3200" dirty="0"/>
              <a:t>Session </a:t>
            </a:r>
            <a:r>
              <a:rPr lang="en-US" sz="3200" dirty="0" smtClean="0"/>
              <a:t>6 </a:t>
            </a:r>
            <a:r>
              <a:rPr lang="en-US" sz="3200" dirty="0"/>
              <a:t>Review</a:t>
            </a:r>
            <a:r>
              <a:rPr lang="en-US" sz="3200" dirty="0" smtClean="0"/>
              <a:t>: Linear Regression</a:t>
            </a:r>
          </a:p>
          <a:p>
            <a:pPr>
              <a:buFont typeface="Arial" panose="020B0604020202020204" pitchFamily="34" charset="0"/>
              <a:buChar char="•"/>
            </a:pPr>
            <a:r>
              <a:rPr lang="en-US" sz="3200" dirty="0"/>
              <a:t>Session </a:t>
            </a:r>
            <a:r>
              <a:rPr lang="en-US" sz="3200" dirty="0" smtClean="0"/>
              <a:t>7 </a:t>
            </a:r>
            <a:r>
              <a:rPr lang="en-US" sz="3200" dirty="0"/>
              <a:t>Review</a:t>
            </a:r>
            <a:r>
              <a:rPr lang="en-US" sz="3200" dirty="0" smtClean="0"/>
              <a:t>: Decision Tree</a:t>
            </a:r>
            <a:endParaRPr lang="en-US" sz="3200" dirty="0"/>
          </a:p>
        </p:txBody>
      </p:sp>
      <p:sp>
        <p:nvSpPr>
          <p:cNvPr id="3" name="Content Placeholder 2"/>
          <p:cNvSpPr>
            <a:spLocks noGrp="1"/>
          </p:cNvSpPr>
          <p:nvPr>
            <p:ph sz="quarter" idx="10"/>
          </p:nvPr>
        </p:nvSpPr>
        <p:spPr>
          <a:xfrm>
            <a:off x="0" y="533400"/>
            <a:ext cx="8077200" cy="1143000"/>
          </a:xfrm>
        </p:spPr>
        <p:txBody>
          <a:bodyPr/>
          <a:lstStyle/>
          <a:p>
            <a:r>
              <a:rPr lang="en-US" dirty="0"/>
              <a:t>Session </a:t>
            </a:r>
            <a:r>
              <a:rPr lang="en-US" dirty="0" smtClean="0"/>
              <a:t>8: Review of session 1 to 7</a:t>
            </a:r>
            <a:endParaRPr lang="en-US" dirty="0"/>
          </a:p>
        </p:txBody>
      </p:sp>
    </p:spTree>
    <p:extLst>
      <p:ext uri="{BB962C8B-B14F-4D97-AF65-F5344CB8AC3E}">
        <p14:creationId xmlns:p14="http://schemas.microsoft.com/office/powerpoint/2010/main" val="4027683236"/>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0"/>
            <a:ext cx="8229600" cy="1143000"/>
          </a:xfrm>
        </p:spPr>
        <p:txBody>
          <a:bodyPr/>
          <a:lstStyle/>
          <a:p>
            <a:r>
              <a:rPr lang="en-US" dirty="0" smtClean="0"/>
              <a:t>Session 1 Review: ML Introduction</a:t>
            </a:r>
            <a:endParaRPr lang="en-US" dirty="0"/>
          </a:p>
        </p:txBody>
      </p:sp>
      <p:sp>
        <p:nvSpPr>
          <p:cNvPr id="3" name="Date Placeholder 2"/>
          <p:cNvSpPr>
            <a:spLocks noGrp="1"/>
          </p:cNvSpPr>
          <p:nvPr>
            <p:ph type="dt" sz="half" idx="10"/>
          </p:nvPr>
        </p:nvSpPr>
        <p:spPr/>
        <p:txBody>
          <a:bodyPr/>
          <a:lstStyle/>
          <a:p>
            <a:pPr>
              <a:defRPr/>
            </a:pPr>
            <a:fld id="{13DA625C-7372-4E2B-BF73-7A3B77124A1E}" type="datetime1">
              <a:rPr lang="en-US" smtClean="0"/>
              <a:t>10/28/2020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502</a:t>
            </a:fld>
            <a:endParaRPr lang="en-US"/>
          </a:p>
        </p:txBody>
      </p:sp>
    </p:spTree>
    <p:extLst>
      <p:ext uri="{BB962C8B-B14F-4D97-AF65-F5344CB8AC3E}">
        <p14:creationId xmlns:p14="http://schemas.microsoft.com/office/powerpoint/2010/main" val="1046436805"/>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533400"/>
            <a:ext cx="9144000" cy="762000"/>
          </a:xfrm>
        </p:spPr>
        <p:txBody>
          <a:bodyPr/>
          <a:lstStyle/>
          <a:p>
            <a:pPr algn="just"/>
            <a:r>
              <a:rPr lang="en-US" b="1" dirty="0" smtClean="0">
                <a:latin typeface="+mn-lt"/>
              </a:rPr>
              <a:t>What is Machine Learning?</a:t>
            </a:r>
            <a:endParaRPr lang="en-US" b="1" dirty="0">
              <a:latin typeface="+mn-lt"/>
            </a:endParaRPr>
          </a:p>
        </p:txBody>
      </p:sp>
      <p:sp>
        <p:nvSpPr>
          <p:cNvPr id="3075" name="Rectangle 3"/>
          <p:cNvSpPr>
            <a:spLocks noGrp="1" noChangeArrowheads="1"/>
          </p:cNvSpPr>
          <p:nvPr>
            <p:ph type="subTitle" idx="1"/>
          </p:nvPr>
        </p:nvSpPr>
        <p:spPr>
          <a:xfrm>
            <a:off x="304800" y="1524000"/>
            <a:ext cx="8686800" cy="2819400"/>
          </a:xfrm>
        </p:spPr>
        <p:txBody>
          <a:bodyPr>
            <a:noAutofit/>
          </a:bodyPr>
          <a:lstStyle/>
          <a:p>
            <a:pPr marL="12700" lvl="0" algn="l">
              <a:spcBef>
                <a:spcPts val="0"/>
              </a:spcBef>
            </a:pPr>
            <a:r>
              <a:rPr lang="en-US" sz="2800" dirty="0" smtClean="0">
                <a:latin typeface="Trebuchet MS"/>
                <a:ea typeface="Trebuchet MS"/>
                <a:cs typeface="Trebuchet MS"/>
                <a:sym typeface="Trebuchet MS"/>
              </a:rPr>
              <a:t>Definition </a:t>
            </a:r>
            <a:r>
              <a:rPr lang="en-US" sz="2800" dirty="0">
                <a:latin typeface="Trebuchet MS"/>
                <a:ea typeface="Trebuchet MS"/>
                <a:cs typeface="Trebuchet MS"/>
                <a:sym typeface="Trebuchet MS"/>
              </a:rPr>
              <a:t>by Tom Mitchell (1998):</a:t>
            </a:r>
          </a:p>
          <a:p>
            <a:pPr algn="l"/>
            <a:r>
              <a:rPr lang="en-US" sz="2800" dirty="0" smtClean="0">
                <a:solidFill>
                  <a:schemeClr val="tx1"/>
                </a:solidFill>
              </a:rPr>
              <a:t>"</a:t>
            </a:r>
            <a:r>
              <a:rPr lang="en-US" sz="2800" dirty="0">
                <a:solidFill>
                  <a:schemeClr val="tx1"/>
                </a:solidFill>
              </a:rPr>
              <a:t>A computer program is said to learn from experience E with respect to some class of tasks T and performance measure P, if its performance at tasks in T, as measured by P, improves with experience E</a:t>
            </a:r>
            <a:r>
              <a:rPr lang="en-US" sz="2800" dirty="0" smtClean="0">
                <a:solidFill>
                  <a:schemeClr val="tx1"/>
                </a:solidFill>
              </a:rPr>
              <a:t>.” Example</a:t>
            </a:r>
            <a:r>
              <a:rPr lang="en-US" sz="2800" dirty="0">
                <a:solidFill>
                  <a:schemeClr val="tx1"/>
                </a:solidFill>
              </a:rPr>
              <a:t>: playing checkers.</a:t>
            </a:r>
          </a:p>
          <a:p>
            <a:pPr algn="l"/>
            <a:r>
              <a:rPr lang="en-US" sz="2800" dirty="0">
                <a:solidFill>
                  <a:schemeClr val="tx1"/>
                </a:solidFill>
              </a:rPr>
              <a:t>E = the experience of playing many games of checkers</a:t>
            </a:r>
          </a:p>
          <a:p>
            <a:pPr algn="l"/>
            <a:r>
              <a:rPr lang="en-US" sz="2800" dirty="0">
                <a:solidFill>
                  <a:schemeClr val="tx1"/>
                </a:solidFill>
              </a:rPr>
              <a:t>T = the task of playing checkers.</a:t>
            </a:r>
          </a:p>
          <a:p>
            <a:pPr algn="l"/>
            <a:r>
              <a:rPr lang="en-US" sz="2800" dirty="0">
                <a:solidFill>
                  <a:schemeClr val="tx1"/>
                </a:solidFill>
              </a:rPr>
              <a:t>P = the probability that the program will win the next game</a:t>
            </a:r>
            <a:r>
              <a:rPr lang="en-US" sz="2800" dirty="0" smtClean="0">
                <a:solidFill>
                  <a:schemeClr val="tx1"/>
                </a:solidFill>
              </a:rPr>
              <a:t>.</a:t>
            </a:r>
            <a:endParaRPr lang="en-US" sz="2800" dirty="0">
              <a:solidFill>
                <a:schemeClr val="tx1"/>
              </a:solidFill>
            </a:endParaRP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3326402185"/>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432231"/>
            <a:ext cx="9144000" cy="850106"/>
          </a:xfrm>
        </p:spPr>
        <p:txBody>
          <a:bodyPr/>
          <a:lstStyle/>
          <a:p>
            <a:r>
              <a:rPr lang="en-US" sz="4400" b="1" dirty="0" smtClean="0">
                <a:latin typeface="+mn-lt"/>
              </a:rPr>
              <a:t>A </a:t>
            </a:r>
            <a:r>
              <a:rPr lang="en-US" sz="4400" b="1" dirty="0">
                <a:latin typeface="+mn-lt"/>
              </a:rPr>
              <a:t>Checker Learning Problem</a:t>
            </a:r>
          </a:p>
        </p:txBody>
      </p:sp>
      <p:sp>
        <p:nvSpPr>
          <p:cNvPr id="17412" name="Rectangle 4"/>
          <p:cNvSpPr>
            <a:spLocks noGrp="1" noChangeArrowheads="1"/>
          </p:cNvSpPr>
          <p:nvPr>
            <p:ph type="body" idx="1"/>
          </p:nvPr>
        </p:nvSpPr>
        <p:spPr>
          <a:xfrm>
            <a:off x="457200" y="1600201"/>
            <a:ext cx="8229600" cy="3048000"/>
          </a:xfrm>
        </p:spPr>
        <p:txBody>
          <a:bodyPr>
            <a:normAutofit/>
          </a:bodyPr>
          <a:lstStyle/>
          <a:p>
            <a:pPr algn="just"/>
            <a:r>
              <a:rPr lang="en-US" sz="2800" b="1" dirty="0"/>
              <a:t>Task T:</a:t>
            </a:r>
            <a:r>
              <a:rPr lang="en-US" sz="2800" dirty="0"/>
              <a:t> Playing Checkers</a:t>
            </a:r>
          </a:p>
          <a:p>
            <a:pPr algn="just"/>
            <a:r>
              <a:rPr lang="en-US" sz="2800" b="1" dirty="0"/>
              <a:t>Performance Measure P:</a:t>
            </a:r>
            <a:r>
              <a:rPr lang="en-US" sz="2800" dirty="0"/>
              <a:t> Percent of games won against opponents</a:t>
            </a:r>
          </a:p>
          <a:p>
            <a:pPr algn="just"/>
            <a:r>
              <a:rPr lang="en-US" sz="2800" b="1" dirty="0"/>
              <a:t>Training Experience E: </a:t>
            </a:r>
            <a:r>
              <a:rPr lang="en-US" sz="2800" dirty="0"/>
              <a:t>To be selected ==&gt; Games Played against itself</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504</a:t>
            </a:fld>
            <a:endParaRPr lang="en-US"/>
          </a:p>
        </p:txBody>
      </p:sp>
    </p:spTree>
    <p:extLst>
      <p:ext uri="{BB962C8B-B14F-4D97-AF65-F5344CB8AC3E}">
        <p14:creationId xmlns:p14="http://schemas.microsoft.com/office/powerpoint/2010/main" val="1076936601"/>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9"/>
          <p:cNvSpPr txBox="1">
            <a:spLocks noGrp="1"/>
          </p:cNvSpPr>
          <p:nvPr>
            <p:ph type="title"/>
          </p:nvPr>
        </p:nvSpPr>
        <p:spPr>
          <a:xfrm>
            <a:off x="57309" y="605900"/>
            <a:ext cx="67824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b="1" dirty="0"/>
              <a:t>Supervised Learning: Regression</a:t>
            </a:r>
            <a:endParaRPr sz="3600" b="1" dirty="0"/>
          </a:p>
        </p:txBody>
      </p:sp>
      <p:sp>
        <p:nvSpPr>
          <p:cNvPr id="632" name="Google Shape;632;p79"/>
          <p:cNvSpPr txBox="1"/>
          <p:nvPr/>
        </p:nvSpPr>
        <p:spPr>
          <a:xfrm>
            <a:off x="612150" y="787400"/>
            <a:ext cx="7977600" cy="1926600"/>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SzPts val="3200"/>
              <a:buFont typeface="Arial"/>
              <a:buChar char="•"/>
            </a:pPr>
            <a:endParaRPr lang="en-US" sz="3200" dirty="0" smtClean="0">
              <a:latin typeface="Trebuchet MS"/>
              <a:ea typeface="Trebuchet MS"/>
              <a:cs typeface="Trebuchet MS"/>
              <a:sym typeface="Trebuchet MS"/>
            </a:endParaRPr>
          </a:p>
          <a:p>
            <a:pPr marL="355600" marR="0" lvl="0" indent="-342900" algn="l" rtl="0">
              <a:lnSpc>
                <a:spcPct val="100000"/>
              </a:lnSpc>
              <a:spcBef>
                <a:spcPts val="0"/>
              </a:spcBef>
              <a:spcAft>
                <a:spcPts val="0"/>
              </a:spcAft>
              <a:buSzPts val="3200"/>
              <a:buFont typeface="Arial"/>
              <a:buChar char="•"/>
            </a:pPr>
            <a:r>
              <a:rPr lang="en-US" sz="3200" dirty="0" smtClean="0">
                <a:latin typeface="Trebuchet MS"/>
                <a:ea typeface="Trebuchet MS"/>
                <a:cs typeface="Trebuchet MS"/>
                <a:sym typeface="Trebuchet MS"/>
              </a:rPr>
              <a:t>Given </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 </a:t>
            </a:r>
            <a:r>
              <a:rPr lang="en-US" sz="3200" i="1" dirty="0" err="1">
                <a:latin typeface="Times New Roman"/>
                <a:ea typeface="Times New Roman"/>
                <a:cs typeface="Times New Roman"/>
                <a:sym typeface="Times New Roman"/>
              </a:rPr>
              <a:t>y</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a:t>
            </a:r>
            <a:endParaRPr sz="3200" dirty="0">
              <a:latin typeface="Trebuchet MS"/>
              <a:ea typeface="Trebuchet MS"/>
              <a:cs typeface="Trebuchet MS"/>
              <a:sym typeface="Trebuchet MS"/>
            </a:endParaRPr>
          </a:p>
          <a:p>
            <a:pPr marL="35560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Learn a function </a:t>
            </a:r>
            <a:r>
              <a:rPr lang="en-US" sz="3200" i="1" dirty="0">
                <a:latin typeface="Times New Roman"/>
                <a:ea typeface="Times New Roman"/>
                <a:cs typeface="Times New Roman"/>
                <a:sym typeface="Times New Roman"/>
              </a:rPr>
              <a:t>f</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 to predict </a:t>
            </a:r>
            <a:r>
              <a:rPr lang="en-US" sz="3200" i="1" dirty="0">
                <a:latin typeface="Times New Roman"/>
                <a:ea typeface="Times New Roman"/>
                <a:cs typeface="Times New Roman"/>
                <a:sym typeface="Times New Roman"/>
              </a:rPr>
              <a:t>y </a:t>
            </a:r>
            <a:r>
              <a:rPr lang="en-US" sz="3200" dirty="0">
                <a:latin typeface="Trebuchet MS"/>
                <a:ea typeface="Trebuchet MS"/>
                <a:cs typeface="Trebuchet MS"/>
                <a:sym typeface="Trebuchet MS"/>
              </a:rPr>
              <a:t>given </a:t>
            </a:r>
            <a:r>
              <a:rPr lang="en-US" sz="3200" i="1" dirty="0" smtClean="0">
                <a:latin typeface="Times New Roman"/>
                <a:ea typeface="Times New Roman"/>
                <a:cs typeface="Times New Roman"/>
                <a:sym typeface="Times New Roman"/>
              </a:rPr>
              <a:t>x</a:t>
            </a:r>
            <a:endParaRPr sz="3200" dirty="0">
              <a:latin typeface="Times New Roman"/>
              <a:ea typeface="Times New Roman"/>
              <a:cs typeface="Times New Roman"/>
              <a:sym typeface="Times New Roman"/>
            </a:endParaRPr>
          </a:p>
        </p:txBody>
      </p:sp>
      <p:sp>
        <p:nvSpPr>
          <p:cNvPr id="633" name="Google Shape;633;p79"/>
          <p:cNvSpPr/>
          <p:nvPr/>
        </p:nvSpPr>
        <p:spPr>
          <a:xfrm>
            <a:off x="2470315" y="5333998"/>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4" name="Google Shape;634;p79"/>
          <p:cNvSpPr/>
          <p:nvPr/>
        </p:nvSpPr>
        <p:spPr>
          <a:xfrm>
            <a:off x="2470315" y="50291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5" name="Google Shape;635;p79"/>
          <p:cNvSpPr/>
          <p:nvPr/>
        </p:nvSpPr>
        <p:spPr>
          <a:xfrm>
            <a:off x="2470315" y="47243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6" name="Google Shape;636;p79"/>
          <p:cNvSpPr/>
          <p:nvPr/>
        </p:nvSpPr>
        <p:spPr>
          <a:xfrm>
            <a:off x="2470315" y="44068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7" name="Google Shape;637;p79"/>
          <p:cNvSpPr/>
          <p:nvPr/>
        </p:nvSpPr>
        <p:spPr>
          <a:xfrm>
            <a:off x="2470315" y="41020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8" name="Google Shape;638;p79"/>
          <p:cNvSpPr/>
          <p:nvPr/>
        </p:nvSpPr>
        <p:spPr>
          <a:xfrm>
            <a:off x="2470315" y="3797301"/>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9" name="Google Shape;639;p79"/>
          <p:cNvSpPr/>
          <p:nvPr/>
        </p:nvSpPr>
        <p:spPr>
          <a:xfrm>
            <a:off x="2470315" y="34925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0" name="Google Shape;640;p79"/>
          <p:cNvSpPr/>
          <p:nvPr/>
        </p:nvSpPr>
        <p:spPr>
          <a:xfrm>
            <a:off x="2470315" y="31877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1" name="Google Shape;641;p79"/>
          <p:cNvSpPr/>
          <p:nvPr/>
        </p:nvSpPr>
        <p:spPr>
          <a:xfrm>
            <a:off x="2470315" y="2873946"/>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2" name="Google Shape;642;p79"/>
          <p:cNvSpPr/>
          <p:nvPr/>
        </p:nvSpPr>
        <p:spPr>
          <a:xfrm>
            <a:off x="2470315" y="2873946"/>
            <a:ext cx="0" cy="2767329"/>
          </a:xfrm>
          <a:custGeom>
            <a:avLst/>
            <a:gdLst/>
            <a:ahLst/>
            <a:cxnLst/>
            <a:rect l="l" t="t" r="r" b="b"/>
            <a:pathLst>
              <a:path w="120000" h="2767329" extrusionOk="0">
                <a:moveTo>
                  <a:pt x="0" y="2767181"/>
                </a:moveTo>
                <a:lnTo>
                  <a:pt x="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3" name="Google Shape;643;p79"/>
          <p:cNvSpPr/>
          <p:nvPr/>
        </p:nvSpPr>
        <p:spPr>
          <a:xfrm>
            <a:off x="2413889" y="564112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4" name="Google Shape;644;p79"/>
          <p:cNvSpPr/>
          <p:nvPr/>
        </p:nvSpPr>
        <p:spPr>
          <a:xfrm>
            <a:off x="2413889" y="533399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5" name="Google Shape;645;p79"/>
          <p:cNvSpPr/>
          <p:nvPr/>
        </p:nvSpPr>
        <p:spPr>
          <a:xfrm>
            <a:off x="2413889" y="50291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6" name="Google Shape;646;p79"/>
          <p:cNvSpPr/>
          <p:nvPr/>
        </p:nvSpPr>
        <p:spPr>
          <a:xfrm>
            <a:off x="2413889" y="47243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7" name="Google Shape;647;p79"/>
          <p:cNvSpPr/>
          <p:nvPr/>
        </p:nvSpPr>
        <p:spPr>
          <a:xfrm>
            <a:off x="2413889" y="44068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8" name="Google Shape;648;p79"/>
          <p:cNvSpPr/>
          <p:nvPr/>
        </p:nvSpPr>
        <p:spPr>
          <a:xfrm>
            <a:off x="2413889" y="41020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9" name="Google Shape;649;p79"/>
          <p:cNvSpPr/>
          <p:nvPr/>
        </p:nvSpPr>
        <p:spPr>
          <a:xfrm>
            <a:off x="2413889" y="3797301"/>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0" name="Google Shape;650;p79"/>
          <p:cNvSpPr/>
          <p:nvPr/>
        </p:nvSpPr>
        <p:spPr>
          <a:xfrm>
            <a:off x="2413889" y="34925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1" name="Google Shape;651;p79"/>
          <p:cNvSpPr/>
          <p:nvPr/>
        </p:nvSpPr>
        <p:spPr>
          <a:xfrm>
            <a:off x="2413889" y="31877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2" name="Google Shape;652;p79"/>
          <p:cNvSpPr/>
          <p:nvPr/>
        </p:nvSpPr>
        <p:spPr>
          <a:xfrm>
            <a:off x="2413889" y="2873946"/>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3" name="Google Shape;653;p79"/>
          <p:cNvSpPr/>
          <p:nvPr/>
        </p:nvSpPr>
        <p:spPr>
          <a:xfrm>
            <a:off x="2470315" y="5641129"/>
            <a:ext cx="4928234" cy="0"/>
          </a:xfrm>
          <a:custGeom>
            <a:avLst/>
            <a:gdLst/>
            <a:ahLst/>
            <a:cxnLst/>
            <a:rect l="l" t="t" r="r" b="b"/>
            <a:pathLst>
              <a:path w="4928234" h="120000" extrusionOk="0">
                <a:moveTo>
                  <a:pt x="0" y="0"/>
                </a:moveTo>
                <a:lnTo>
                  <a:pt x="4928192"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4" name="Google Shape;654;p79"/>
          <p:cNvSpPr/>
          <p:nvPr/>
        </p:nvSpPr>
        <p:spPr>
          <a:xfrm>
            <a:off x="2470315"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5" name="Google Shape;655;p79"/>
          <p:cNvSpPr/>
          <p:nvPr/>
        </p:nvSpPr>
        <p:spPr>
          <a:xfrm>
            <a:off x="34543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6" name="Google Shape;656;p79"/>
          <p:cNvSpPr/>
          <p:nvPr/>
        </p:nvSpPr>
        <p:spPr>
          <a:xfrm>
            <a:off x="44449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7" name="Google Shape;657;p79"/>
          <p:cNvSpPr/>
          <p:nvPr/>
        </p:nvSpPr>
        <p:spPr>
          <a:xfrm>
            <a:off x="54228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8" name="Google Shape;658;p79"/>
          <p:cNvSpPr/>
          <p:nvPr/>
        </p:nvSpPr>
        <p:spPr>
          <a:xfrm>
            <a:off x="6413497"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9" name="Google Shape;659;p79"/>
          <p:cNvSpPr/>
          <p:nvPr/>
        </p:nvSpPr>
        <p:spPr>
          <a:xfrm>
            <a:off x="7398508"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0" name="Google Shape;660;p79"/>
          <p:cNvSpPr/>
          <p:nvPr/>
        </p:nvSpPr>
        <p:spPr>
          <a:xfrm>
            <a:off x="3238500" y="3327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1" name="Google Shape;661;p79"/>
          <p:cNvSpPr/>
          <p:nvPr/>
        </p:nvSpPr>
        <p:spPr>
          <a:xfrm>
            <a:off x="3340100" y="3136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2" name="Google Shape;662;p79"/>
          <p:cNvSpPr/>
          <p:nvPr/>
        </p:nvSpPr>
        <p:spPr>
          <a:xfrm>
            <a:off x="3429000" y="33147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3" name="Google Shape;663;p79"/>
          <p:cNvSpPr/>
          <p:nvPr/>
        </p:nvSpPr>
        <p:spPr>
          <a:xfrm>
            <a:off x="35306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4" name="Google Shape;664;p79"/>
          <p:cNvSpPr/>
          <p:nvPr/>
        </p:nvSpPr>
        <p:spPr>
          <a:xfrm>
            <a:off x="36322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5" name="Google Shape;665;p79"/>
          <p:cNvSpPr/>
          <p:nvPr/>
        </p:nvSpPr>
        <p:spPr>
          <a:xfrm>
            <a:off x="37338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6" name="Google Shape;666;p79"/>
          <p:cNvSpPr/>
          <p:nvPr/>
        </p:nvSpPr>
        <p:spPr>
          <a:xfrm>
            <a:off x="3822700" y="3416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7" name="Google Shape;667;p79"/>
          <p:cNvSpPr/>
          <p:nvPr/>
        </p:nvSpPr>
        <p:spPr>
          <a:xfrm>
            <a:off x="39243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8" name="Google Shape;668;p79"/>
          <p:cNvSpPr/>
          <p:nvPr/>
        </p:nvSpPr>
        <p:spPr>
          <a:xfrm>
            <a:off x="40259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9" name="Google Shape;669;p79"/>
          <p:cNvSpPr/>
          <p:nvPr/>
        </p:nvSpPr>
        <p:spPr>
          <a:xfrm>
            <a:off x="41275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0" name="Google Shape;670;p79"/>
          <p:cNvSpPr/>
          <p:nvPr/>
        </p:nvSpPr>
        <p:spPr>
          <a:xfrm>
            <a:off x="4216400" y="3378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1" name="Google Shape;671;p79"/>
          <p:cNvSpPr/>
          <p:nvPr/>
        </p:nvSpPr>
        <p:spPr>
          <a:xfrm>
            <a:off x="4318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2" name="Google Shape;672;p79"/>
          <p:cNvSpPr/>
          <p:nvPr/>
        </p:nvSpPr>
        <p:spPr>
          <a:xfrm>
            <a:off x="44196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3" name="Google Shape;673;p79"/>
          <p:cNvSpPr/>
          <p:nvPr/>
        </p:nvSpPr>
        <p:spPr>
          <a:xfrm>
            <a:off x="45212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4" name="Google Shape;674;p79"/>
          <p:cNvSpPr/>
          <p:nvPr/>
        </p:nvSpPr>
        <p:spPr>
          <a:xfrm>
            <a:off x="4622800" y="3543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5" name="Google Shape;675;p79"/>
          <p:cNvSpPr/>
          <p:nvPr/>
        </p:nvSpPr>
        <p:spPr>
          <a:xfrm>
            <a:off x="47117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6" name="Google Shape;676;p79"/>
          <p:cNvSpPr/>
          <p:nvPr/>
        </p:nvSpPr>
        <p:spPr>
          <a:xfrm>
            <a:off x="48133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7" name="Google Shape;677;p79"/>
          <p:cNvSpPr/>
          <p:nvPr/>
        </p:nvSpPr>
        <p:spPr>
          <a:xfrm>
            <a:off x="4914900" y="3124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8" name="Google Shape;678;p79"/>
          <p:cNvSpPr/>
          <p:nvPr/>
        </p:nvSpPr>
        <p:spPr>
          <a:xfrm>
            <a:off x="5016500" y="3479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9" name="Google Shape;679;p79"/>
          <p:cNvSpPr/>
          <p:nvPr/>
        </p:nvSpPr>
        <p:spPr>
          <a:xfrm>
            <a:off x="51054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0" name="Google Shape;680;p79"/>
          <p:cNvSpPr/>
          <p:nvPr/>
        </p:nvSpPr>
        <p:spPr>
          <a:xfrm>
            <a:off x="5207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1" name="Google Shape;681;p79"/>
          <p:cNvSpPr/>
          <p:nvPr/>
        </p:nvSpPr>
        <p:spPr>
          <a:xfrm>
            <a:off x="5308600" y="3606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2" name="Google Shape;682;p79"/>
          <p:cNvSpPr/>
          <p:nvPr/>
        </p:nvSpPr>
        <p:spPr>
          <a:xfrm>
            <a:off x="5410200" y="3467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3" name="Google Shape;683;p79"/>
          <p:cNvSpPr/>
          <p:nvPr/>
        </p:nvSpPr>
        <p:spPr>
          <a:xfrm>
            <a:off x="5499100" y="3708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4" name="Google Shape;684;p79"/>
          <p:cNvSpPr/>
          <p:nvPr/>
        </p:nvSpPr>
        <p:spPr>
          <a:xfrm>
            <a:off x="56007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5" name="Google Shape;685;p79"/>
          <p:cNvSpPr/>
          <p:nvPr/>
        </p:nvSpPr>
        <p:spPr>
          <a:xfrm>
            <a:off x="5702300" y="36830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6" name="Google Shape;686;p79"/>
          <p:cNvSpPr/>
          <p:nvPr/>
        </p:nvSpPr>
        <p:spPr>
          <a:xfrm>
            <a:off x="5803900" y="3835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7" name="Google Shape;687;p79"/>
          <p:cNvSpPr/>
          <p:nvPr/>
        </p:nvSpPr>
        <p:spPr>
          <a:xfrm>
            <a:off x="5892800" y="3721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8" name="Google Shape;688;p79"/>
          <p:cNvSpPr/>
          <p:nvPr/>
        </p:nvSpPr>
        <p:spPr>
          <a:xfrm>
            <a:off x="5994400" y="4229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9" name="Google Shape;689;p79"/>
          <p:cNvSpPr/>
          <p:nvPr/>
        </p:nvSpPr>
        <p:spPr>
          <a:xfrm>
            <a:off x="6096000" y="4102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0" name="Google Shape;690;p79"/>
          <p:cNvSpPr/>
          <p:nvPr/>
        </p:nvSpPr>
        <p:spPr>
          <a:xfrm>
            <a:off x="6197600" y="3898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1" name="Google Shape;691;p79"/>
          <p:cNvSpPr/>
          <p:nvPr/>
        </p:nvSpPr>
        <p:spPr>
          <a:xfrm>
            <a:off x="6286500" y="4038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2" name="Google Shape;692;p79"/>
          <p:cNvSpPr/>
          <p:nvPr/>
        </p:nvSpPr>
        <p:spPr>
          <a:xfrm>
            <a:off x="6388100" y="4127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3" name="Google Shape;693;p79"/>
          <p:cNvSpPr/>
          <p:nvPr/>
        </p:nvSpPr>
        <p:spPr>
          <a:xfrm>
            <a:off x="6489700" y="4432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4" name="Google Shape;694;p79"/>
          <p:cNvSpPr/>
          <p:nvPr/>
        </p:nvSpPr>
        <p:spPr>
          <a:xfrm>
            <a:off x="3311525" y="33686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5" name="Google Shape;695;p79"/>
          <p:cNvSpPr/>
          <p:nvPr/>
        </p:nvSpPr>
        <p:spPr>
          <a:xfrm>
            <a:off x="3311525" y="3368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6" name="Google Shape;696;p79"/>
          <p:cNvSpPr/>
          <p:nvPr/>
        </p:nvSpPr>
        <p:spPr>
          <a:xfrm>
            <a:off x="3413125" y="3178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7" name="Google Shape;697;p79"/>
          <p:cNvSpPr/>
          <p:nvPr/>
        </p:nvSpPr>
        <p:spPr>
          <a:xfrm>
            <a:off x="3413125" y="3178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8" name="Google Shape;698;p79"/>
          <p:cNvSpPr/>
          <p:nvPr/>
        </p:nvSpPr>
        <p:spPr>
          <a:xfrm>
            <a:off x="3502025" y="33559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9" name="Google Shape;699;p79"/>
          <p:cNvSpPr/>
          <p:nvPr/>
        </p:nvSpPr>
        <p:spPr>
          <a:xfrm>
            <a:off x="3502025" y="33559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0" name="Google Shape;700;p79"/>
          <p:cNvSpPr/>
          <p:nvPr/>
        </p:nvSpPr>
        <p:spPr>
          <a:xfrm>
            <a:off x="36036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1" name="Google Shape;701;p79"/>
          <p:cNvSpPr/>
          <p:nvPr/>
        </p:nvSpPr>
        <p:spPr>
          <a:xfrm>
            <a:off x="36036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2" name="Google Shape;702;p79"/>
          <p:cNvSpPr/>
          <p:nvPr/>
        </p:nvSpPr>
        <p:spPr>
          <a:xfrm>
            <a:off x="37052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3" name="Google Shape;703;p79"/>
          <p:cNvSpPr/>
          <p:nvPr/>
        </p:nvSpPr>
        <p:spPr>
          <a:xfrm>
            <a:off x="37052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4" name="Google Shape;704;p79"/>
          <p:cNvSpPr/>
          <p:nvPr/>
        </p:nvSpPr>
        <p:spPr>
          <a:xfrm>
            <a:off x="3806825" y="3381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5" name="Google Shape;705;p79"/>
          <p:cNvSpPr/>
          <p:nvPr/>
        </p:nvSpPr>
        <p:spPr>
          <a:xfrm>
            <a:off x="38068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6" name="Google Shape;706;p79"/>
          <p:cNvSpPr/>
          <p:nvPr/>
        </p:nvSpPr>
        <p:spPr>
          <a:xfrm>
            <a:off x="3895725" y="3457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7" name="Google Shape;707;p79"/>
          <p:cNvSpPr/>
          <p:nvPr/>
        </p:nvSpPr>
        <p:spPr>
          <a:xfrm>
            <a:off x="3895725" y="3457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8" name="Google Shape;708;p79"/>
          <p:cNvSpPr/>
          <p:nvPr/>
        </p:nvSpPr>
        <p:spPr>
          <a:xfrm>
            <a:off x="3997325" y="32670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9" name="Google Shape;709;p79"/>
          <p:cNvSpPr/>
          <p:nvPr/>
        </p:nvSpPr>
        <p:spPr>
          <a:xfrm>
            <a:off x="39973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0" name="Google Shape;710;p79"/>
          <p:cNvSpPr/>
          <p:nvPr/>
        </p:nvSpPr>
        <p:spPr>
          <a:xfrm>
            <a:off x="40989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1" name="Google Shape;711;p79"/>
          <p:cNvSpPr/>
          <p:nvPr/>
        </p:nvSpPr>
        <p:spPr>
          <a:xfrm>
            <a:off x="40989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2" name="Google Shape;712;p79"/>
          <p:cNvSpPr/>
          <p:nvPr/>
        </p:nvSpPr>
        <p:spPr>
          <a:xfrm>
            <a:off x="42005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3" name="Google Shape;713;p79"/>
          <p:cNvSpPr/>
          <p:nvPr/>
        </p:nvSpPr>
        <p:spPr>
          <a:xfrm>
            <a:off x="42005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4" name="Google Shape;714;p79"/>
          <p:cNvSpPr/>
          <p:nvPr/>
        </p:nvSpPr>
        <p:spPr>
          <a:xfrm>
            <a:off x="4289425" y="34194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5" name="Google Shape;715;p79"/>
          <p:cNvSpPr/>
          <p:nvPr/>
        </p:nvSpPr>
        <p:spPr>
          <a:xfrm>
            <a:off x="4289425" y="3419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6" name="Google Shape;716;p79"/>
          <p:cNvSpPr/>
          <p:nvPr/>
        </p:nvSpPr>
        <p:spPr>
          <a:xfrm>
            <a:off x="4391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7" name="Google Shape;717;p79"/>
          <p:cNvSpPr/>
          <p:nvPr/>
        </p:nvSpPr>
        <p:spPr>
          <a:xfrm>
            <a:off x="4391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8" name="Google Shape;718;p79"/>
          <p:cNvSpPr/>
          <p:nvPr/>
        </p:nvSpPr>
        <p:spPr>
          <a:xfrm>
            <a:off x="44926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9" name="Google Shape;719;p79"/>
          <p:cNvSpPr/>
          <p:nvPr/>
        </p:nvSpPr>
        <p:spPr>
          <a:xfrm>
            <a:off x="44926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0" name="Google Shape;720;p79"/>
          <p:cNvSpPr/>
          <p:nvPr/>
        </p:nvSpPr>
        <p:spPr>
          <a:xfrm>
            <a:off x="4594225" y="3267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1" name="Google Shape;721;p79"/>
          <p:cNvSpPr/>
          <p:nvPr/>
        </p:nvSpPr>
        <p:spPr>
          <a:xfrm>
            <a:off x="45942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2" name="Google Shape;722;p79"/>
          <p:cNvSpPr/>
          <p:nvPr/>
        </p:nvSpPr>
        <p:spPr>
          <a:xfrm>
            <a:off x="4695825" y="3584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3" name="Google Shape;723;p79"/>
          <p:cNvSpPr/>
          <p:nvPr/>
        </p:nvSpPr>
        <p:spPr>
          <a:xfrm>
            <a:off x="4695825" y="3584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4" name="Google Shape;724;p79"/>
          <p:cNvSpPr/>
          <p:nvPr/>
        </p:nvSpPr>
        <p:spPr>
          <a:xfrm>
            <a:off x="4784725" y="3381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5" name="Google Shape;725;p79"/>
          <p:cNvSpPr/>
          <p:nvPr/>
        </p:nvSpPr>
        <p:spPr>
          <a:xfrm>
            <a:off x="47847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6" name="Google Shape;726;p79"/>
          <p:cNvSpPr/>
          <p:nvPr/>
        </p:nvSpPr>
        <p:spPr>
          <a:xfrm>
            <a:off x="4886325" y="36988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7" name="Google Shape;727;p79"/>
          <p:cNvSpPr/>
          <p:nvPr/>
        </p:nvSpPr>
        <p:spPr>
          <a:xfrm>
            <a:off x="48863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8" name="Google Shape;728;p79"/>
          <p:cNvSpPr/>
          <p:nvPr/>
        </p:nvSpPr>
        <p:spPr>
          <a:xfrm>
            <a:off x="4987925" y="31654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9" name="Google Shape;729;p79"/>
          <p:cNvSpPr/>
          <p:nvPr/>
        </p:nvSpPr>
        <p:spPr>
          <a:xfrm>
            <a:off x="4987925" y="3165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0" name="Google Shape;730;p79"/>
          <p:cNvSpPr/>
          <p:nvPr/>
        </p:nvSpPr>
        <p:spPr>
          <a:xfrm>
            <a:off x="5089525" y="35210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1" name="Google Shape;731;p79"/>
          <p:cNvSpPr/>
          <p:nvPr/>
        </p:nvSpPr>
        <p:spPr>
          <a:xfrm>
            <a:off x="5089525" y="3521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2" name="Google Shape;732;p79"/>
          <p:cNvSpPr/>
          <p:nvPr/>
        </p:nvSpPr>
        <p:spPr>
          <a:xfrm>
            <a:off x="51784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3" name="Google Shape;733;p79"/>
          <p:cNvSpPr/>
          <p:nvPr/>
        </p:nvSpPr>
        <p:spPr>
          <a:xfrm>
            <a:off x="51784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4" name="Google Shape;734;p79"/>
          <p:cNvSpPr/>
          <p:nvPr/>
        </p:nvSpPr>
        <p:spPr>
          <a:xfrm>
            <a:off x="5280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5" name="Google Shape;735;p79"/>
          <p:cNvSpPr/>
          <p:nvPr/>
        </p:nvSpPr>
        <p:spPr>
          <a:xfrm>
            <a:off x="5280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6" name="Google Shape;736;p79"/>
          <p:cNvSpPr/>
          <p:nvPr/>
        </p:nvSpPr>
        <p:spPr>
          <a:xfrm>
            <a:off x="5381625" y="3648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7" name="Google Shape;737;p79"/>
          <p:cNvSpPr/>
          <p:nvPr/>
        </p:nvSpPr>
        <p:spPr>
          <a:xfrm>
            <a:off x="5381625" y="3648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8" name="Google Shape;738;p79"/>
          <p:cNvSpPr/>
          <p:nvPr/>
        </p:nvSpPr>
        <p:spPr>
          <a:xfrm>
            <a:off x="5483225" y="3508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9" name="Google Shape;739;p79"/>
          <p:cNvSpPr/>
          <p:nvPr/>
        </p:nvSpPr>
        <p:spPr>
          <a:xfrm>
            <a:off x="5483225" y="3508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0" name="Google Shape;740;p79"/>
          <p:cNvSpPr/>
          <p:nvPr/>
        </p:nvSpPr>
        <p:spPr>
          <a:xfrm>
            <a:off x="5572125" y="37496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1" name="Google Shape;741;p79"/>
          <p:cNvSpPr/>
          <p:nvPr/>
        </p:nvSpPr>
        <p:spPr>
          <a:xfrm>
            <a:off x="5572125" y="3749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2" name="Google Shape;742;p79"/>
          <p:cNvSpPr/>
          <p:nvPr/>
        </p:nvSpPr>
        <p:spPr>
          <a:xfrm>
            <a:off x="5673725" y="3698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3" name="Google Shape;743;p79"/>
          <p:cNvSpPr/>
          <p:nvPr/>
        </p:nvSpPr>
        <p:spPr>
          <a:xfrm>
            <a:off x="56737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4" name="Google Shape;744;p79"/>
          <p:cNvSpPr/>
          <p:nvPr/>
        </p:nvSpPr>
        <p:spPr>
          <a:xfrm>
            <a:off x="5775325" y="37242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5" name="Google Shape;745;p79"/>
          <p:cNvSpPr/>
          <p:nvPr/>
        </p:nvSpPr>
        <p:spPr>
          <a:xfrm>
            <a:off x="5775325" y="37242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6" name="Google Shape;746;p79"/>
          <p:cNvSpPr/>
          <p:nvPr/>
        </p:nvSpPr>
        <p:spPr>
          <a:xfrm>
            <a:off x="5876925" y="3762375"/>
            <a:ext cx="190500" cy="2160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7" name="Google Shape;747;p79"/>
          <p:cNvSpPr/>
          <p:nvPr/>
        </p:nvSpPr>
        <p:spPr>
          <a:xfrm>
            <a:off x="5876925" y="3876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8" name="Google Shape;748;p79"/>
          <p:cNvSpPr/>
          <p:nvPr/>
        </p:nvSpPr>
        <p:spPr>
          <a:xfrm>
            <a:off x="5965825" y="3762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9" name="Google Shape;749;p79"/>
          <p:cNvSpPr/>
          <p:nvPr/>
        </p:nvSpPr>
        <p:spPr>
          <a:xfrm>
            <a:off x="6067425" y="4270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0" name="Google Shape;750;p79"/>
          <p:cNvSpPr/>
          <p:nvPr/>
        </p:nvSpPr>
        <p:spPr>
          <a:xfrm>
            <a:off x="6067425" y="4270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1" name="Google Shape;751;p79"/>
          <p:cNvSpPr/>
          <p:nvPr/>
        </p:nvSpPr>
        <p:spPr>
          <a:xfrm>
            <a:off x="6169025" y="4143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2" name="Google Shape;752;p79"/>
          <p:cNvSpPr/>
          <p:nvPr/>
        </p:nvSpPr>
        <p:spPr>
          <a:xfrm>
            <a:off x="6169025" y="4143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3" name="Google Shape;753;p79"/>
          <p:cNvSpPr/>
          <p:nvPr/>
        </p:nvSpPr>
        <p:spPr>
          <a:xfrm>
            <a:off x="6270625" y="3940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4" name="Google Shape;754;p79"/>
          <p:cNvSpPr/>
          <p:nvPr/>
        </p:nvSpPr>
        <p:spPr>
          <a:xfrm>
            <a:off x="6270625" y="3940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5" name="Google Shape;755;p79"/>
          <p:cNvSpPr/>
          <p:nvPr/>
        </p:nvSpPr>
        <p:spPr>
          <a:xfrm>
            <a:off x="6359525" y="4079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6" name="Google Shape;756;p79"/>
          <p:cNvSpPr/>
          <p:nvPr/>
        </p:nvSpPr>
        <p:spPr>
          <a:xfrm>
            <a:off x="6359525" y="4079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7" name="Google Shape;757;p79"/>
          <p:cNvSpPr/>
          <p:nvPr/>
        </p:nvSpPr>
        <p:spPr>
          <a:xfrm>
            <a:off x="6461125" y="41687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8" name="Google Shape;758;p79"/>
          <p:cNvSpPr/>
          <p:nvPr/>
        </p:nvSpPr>
        <p:spPr>
          <a:xfrm>
            <a:off x="6461125" y="4168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9" name="Google Shape;759;p79"/>
          <p:cNvSpPr/>
          <p:nvPr/>
        </p:nvSpPr>
        <p:spPr>
          <a:xfrm>
            <a:off x="6562725" y="44735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0" name="Google Shape;760;p79"/>
          <p:cNvSpPr/>
          <p:nvPr/>
        </p:nvSpPr>
        <p:spPr>
          <a:xfrm>
            <a:off x="6562725" y="4473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1" name="Google Shape;761;p79"/>
          <p:cNvSpPr txBox="1"/>
          <p:nvPr/>
        </p:nvSpPr>
        <p:spPr>
          <a:xfrm>
            <a:off x="2202560" y="2645918"/>
            <a:ext cx="1446600" cy="3321600"/>
          </a:xfrm>
          <a:prstGeom prst="rect">
            <a:avLst/>
          </a:prstGeom>
          <a:noFill/>
          <a:ln>
            <a:noFill/>
          </a:ln>
        </p:spPr>
        <p:txBody>
          <a:bodyPr spcFirstLastPara="1" wrap="square" lIns="0" tIns="106675"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9</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8</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7</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6</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5</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4</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3</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2</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1</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0</a:t>
            </a:r>
            <a:endParaRPr sz="1400" dirty="0">
              <a:latin typeface="Trebuchet MS"/>
              <a:ea typeface="Trebuchet MS"/>
              <a:cs typeface="Trebuchet MS"/>
              <a:sym typeface="Trebuchet MS"/>
            </a:endParaRPr>
          </a:p>
          <a:p>
            <a:pPr marL="86995" marR="0" lvl="0" indent="0" algn="l" rtl="0">
              <a:lnSpc>
                <a:spcPct val="100000"/>
              </a:lnSpc>
              <a:spcBef>
                <a:spcPts val="60"/>
              </a:spcBef>
              <a:spcAft>
                <a:spcPts val="0"/>
              </a:spcAft>
              <a:buNone/>
            </a:pPr>
            <a:r>
              <a:rPr lang="en-US" sz="1400" dirty="0">
                <a:latin typeface="Trebuchet MS"/>
                <a:ea typeface="Trebuchet MS"/>
                <a:cs typeface="Trebuchet MS"/>
                <a:sym typeface="Trebuchet MS"/>
              </a:rPr>
              <a:t>1970	1980</a:t>
            </a:r>
            <a:endParaRPr sz="1400" dirty="0">
              <a:latin typeface="Trebuchet MS"/>
              <a:ea typeface="Trebuchet MS"/>
              <a:cs typeface="Trebuchet MS"/>
              <a:sym typeface="Trebuchet MS"/>
            </a:endParaRPr>
          </a:p>
        </p:txBody>
      </p:sp>
      <p:sp>
        <p:nvSpPr>
          <p:cNvPr id="762" name="Google Shape;762;p79"/>
          <p:cNvSpPr txBox="1"/>
          <p:nvPr/>
        </p:nvSpPr>
        <p:spPr>
          <a:xfrm>
            <a:off x="4248673" y="5728600"/>
            <a:ext cx="447152" cy="315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smtClean="0">
                <a:latin typeface="Trebuchet MS"/>
                <a:ea typeface="Trebuchet MS"/>
                <a:cs typeface="Trebuchet MS"/>
                <a:sym typeface="Trebuchet MS"/>
              </a:rPr>
              <a:t>1990</a:t>
            </a:r>
            <a:endParaRPr sz="1400" dirty="0">
              <a:latin typeface="Trebuchet MS"/>
              <a:ea typeface="Trebuchet MS"/>
              <a:cs typeface="Trebuchet MS"/>
              <a:sym typeface="Trebuchet MS"/>
            </a:endParaRPr>
          </a:p>
        </p:txBody>
      </p:sp>
      <p:sp>
        <p:nvSpPr>
          <p:cNvPr id="763" name="Google Shape;763;p79"/>
          <p:cNvSpPr txBox="1"/>
          <p:nvPr/>
        </p:nvSpPr>
        <p:spPr>
          <a:xfrm>
            <a:off x="6219980"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2010</a:t>
            </a:r>
            <a:endParaRPr sz="1400" dirty="0">
              <a:latin typeface="Trebuchet MS"/>
              <a:ea typeface="Trebuchet MS"/>
              <a:cs typeface="Trebuchet MS"/>
              <a:sym typeface="Trebuchet MS"/>
            </a:endParaRPr>
          </a:p>
        </p:txBody>
      </p:sp>
      <p:sp>
        <p:nvSpPr>
          <p:cNvPr id="764" name="Google Shape;764;p79"/>
          <p:cNvSpPr txBox="1"/>
          <p:nvPr/>
        </p:nvSpPr>
        <p:spPr>
          <a:xfrm>
            <a:off x="7205601"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2020</a:t>
            </a:r>
            <a:endParaRPr sz="1400" dirty="0">
              <a:latin typeface="Trebuchet MS"/>
              <a:ea typeface="Trebuchet MS"/>
              <a:cs typeface="Trebuchet MS"/>
              <a:sym typeface="Trebuchet MS"/>
            </a:endParaRPr>
          </a:p>
        </p:txBody>
      </p:sp>
      <p:sp>
        <p:nvSpPr>
          <p:cNvPr id="765" name="Google Shape;765;p79"/>
          <p:cNvSpPr txBox="1"/>
          <p:nvPr/>
        </p:nvSpPr>
        <p:spPr>
          <a:xfrm rot="-5400000">
            <a:off x="373975" y="3973375"/>
            <a:ext cx="2946900" cy="458400"/>
          </a:xfrm>
          <a:prstGeom prst="rect">
            <a:avLst/>
          </a:prstGeom>
          <a:noFill/>
          <a:ln>
            <a:noFill/>
          </a:ln>
        </p:spPr>
        <p:txBody>
          <a:bodyPr spcFirstLastPara="1" wrap="square" lIns="0" tIns="1250" rIns="0" bIns="0" anchor="t" anchorCtr="0">
            <a:noAutofit/>
          </a:bodyPr>
          <a:lstStyle/>
          <a:p>
            <a:pPr marL="527050" marR="5080" lvl="0" indent="-514984" algn="l" rtl="0">
              <a:lnSpc>
                <a:spcPct val="101200"/>
              </a:lnSpc>
              <a:spcBef>
                <a:spcPts val="0"/>
              </a:spcBef>
              <a:spcAft>
                <a:spcPts val="0"/>
              </a:spcAft>
              <a:buNone/>
            </a:pPr>
            <a:r>
              <a:rPr lang="en-US" sz="1400" b="1" dirty="0">
                <a:latin typeface="Trebuchet MS"/>
                <a:ea typeface="Trebuchet MS"/>
                <a:cs typeface="Trebuchet MS"/>
                <a:sym typeface="Trebuchet MS"/>
              </a:rPr>
              <a:t>September Arctic Sea Ice Extent  (1,000,000 </a:t>
            </a:r>
            <a:r>
              <a:rPr lang="en-US" sz="1400" b="1" dirty="0" err="1">
                <a:latin typeface="Trebuchet MS"/>
                <a:ea typeface="Trebuchet MS"/>
                <a:cs typeface="Trebuchet MS"/>
                <a:sym typeface="Trebuchet MS"/>
              </a:rPr>
              <a:t>sq</a:t>
            </a:r>
            <a:r>
              <a:rPr lang="en-US" sz="1400" b="1" dirty="0">
                <a:latin typeface="Trebuchet MS"/>
                <a:ea typeface="Trebuchet MS"/>
                <a:cs typeface="Trebuchet MS"/>
                <a:sym typeface="Trebuchet MS"/>
              </a:rPr>
              <a:t> km)</a:t>
            </a:r>
            <a:endParaRPr sz="1400" dirty="0">
              <a:latin typeface="Trebuchet MS"/>
              <a:ea typeface="Trebuchet MS"/>
              <a:cs typeface="Trebuchet MS"/>
              <a:sym typeface="Trebuchet MS"/>
            </a:endParaRPr>
          </a:p>
        </p:txBody>
      </p:sp>
      <p:sp>
        <p:nvSpPr>
          <p:cNvPr id="766" name="Google Shape;766;p79"/>
          <p:cNvSpPr txBox="1"/>
          <p:nvPr/>
        </p:nvSpPr>
        <p:spPr>
          <a:xfrm>
            <a:off x="270174" y="6133448"/>
            <a:ext cx="8569025" cy="814500"/>
          </a:xfrm>
          <a:prstGeom prst="rect">
            <a:avLst/>
          </a:prstGeom>
          <a:noFill/>
          <a:ln>
            <a:noFill/>
          </a:ln>
        </p:spPr>
        <p:txBody>
          <a:bodyPr spcFirstLastPara="1" wrap="square" lIns="0" tIns="12700" rIns="0" bIns="0" anchor="t" anchorCtr="0">
            <a:noAutofit/>
          </a:bodyPr>
          <a:lstStyle/>
          <a:p>
            <a:pPr marL="12700">
              <a:spcBef>
                <a:spcPts val="1090"/>
              </a:spcBef>
              <a:spcAft>
                <a:spcPts val="0"/>
              </a:spcAft>
            </a:pPr>
            <a:r>
              <a:rPr lang="en-US" sz="1400" dirty="0" smtClean="0">
                <a:latin typeface="Trebuchet MS"/>
                <a:ea typeface="Trebuchet MS"/>
                <a:cs typeface="Trebuchet MS"/>
                <a:sym typeface="Trebuchet MS"/>
              </a:rPr>
              <a:t>Data </a:t>
            </a:r>
            <a:r>
              <a:rPr lang="en-US" sz="1400" dirty="0">
                <a:latin typeface="Trebuchet MS"/>
                <a:ea typeface="Trebuchet MS"/>
                <a:cs typeface="Trebuchet MS"/>
                <a:sym typeface="Trebuchet MS"/>
              </a:rPr>
              <a:t>from G. Witt. Journal of Statistics Education, </a:t>
            </a:r>
            <a:r>
              <a:rPr lang="en-US" sz="1400" dirty="0" smtClean="0">
                <a:latin typeface="Trebuchet MS"/>
                <a:ea typeface="Trebuchet MS"/>
                <a:cs typeface="Trebuchet MS"/>
                <a:sym typeface="Trebuchet MS"/>
              </a:rPr>
              <a:t>Volume 21</a:t>
            </a:r>
            <a:r>
              <a:rPr lang="en-US" sz="1400" dirty="0">
                <a:latin typeface="Trebuchet MS"/>
                <a:ea typeface="Trebuchet MS"/>
                <a:cs typeface="Trebuchet MS"/>
                <a:sym typeface="Trebuchet MS"/>
              </a:rPr>
              <a:t>, Number 1 (2013</a:t>
            </a:r>
            <a:r>
              <a:rPr lang="en-US" sz="1400" dirty="0" smtClean="0">
                <a:latin typeface="Trebuchet MS"/>
                <a:ea typeface="Trebuchet MS"/>
                <a:cs typeface="Trebuchet MS"/>
                <a:sym typeface="Trebuchet MS"/>
              </a:rPr>
              <a:t>) </a:t>
            </a:r>
            <a:r>
              <a:rPr lang="en-US" sz="1400" dirty="0">
                <a:solidFill>
                  <a:schemeClr val="dk1"/>
                </a:solidFill>
                <a:latin typeface="Trebuchet MS"/>
                <a:ea typeface="Trebuchet MS"/>
                <a:cs typeface="Trebuchet MS"/>
                <a:sym typeface="Trebuchet MS"/>
              </a:rPr>
              <a:t>Slide Credit: Eric Eaton</a:t>
            </a:r>
            <a:endParaRPr lang="en-US" sz="1400" dirty="0">
              <a:latin typeface="Trebuchet MS"/>
              <a:ea typeface="Trebuchet MS"/>
              <a:cs typeface="Trebuchet MS"/>
              <a:sym typeface="Trebuchet MS"/>
            </a:endParaRPr>
          </a:p>
          <a:p>
            <a:pPr marL="12700" marR="0" lvl="0" indent="0" algn="l" rtl="0">
              <a:lnSpc>
                <a:spcPct val="100000"/>
              </a:lnSpc>
              <a:spcBef>
                <a:spcPts val="1090"/>
              </a:spcBef>
              <a:spcAft>
                <a:spcPts val="0"/>
              </a:spcAft>
              <a:buNone/>
            </a:pPr>
            <a:endParaRPr sz="1400" dirty="0">
              <a:latin typeface="Trebuchet MS"/>
              <a:ea typeface="Trebuchet MS"/>
              <a:cs typeface="Trebuchet MS"/>
              <a:sym typeface="Trebuchet MS"/>
            </a:endParaRPr>
          </a:p>
        </p:txBody>
      </p:sp>
      <p:sp>
        <p:nvSpPr>
          <p:cNvPr id="767" name="Google Shape;767;p79"/>
          <p:cNvSpPr/>
          <p:nvPr/>
        </p:nvSpPr>
        <p:spPr>
          <a:xfrm>
            <a:off x="2870200" y="3136900"/>
            <a:ext cx="4254600" cy="1104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8" name="Google Shape;768;p79"/>
          <p:cNvSpPr/>
          <p:nvPr/>
        </p:nvSpPr>
        <p:spPr>
          <a:xfrm>
            <a:off x="2933700" y="3187700"/>
            <a:ext cx="4114800" cy="952500"/>
          </a:xfrm>
          <a:custGeom>
            <a:avLst/>
            <a:gdLst/>
            <a:ahLst/>
            <a:cxnLst/>
            <a:rect l="l" t="t" r="r" b="b"/>
            <a:pathLst>
              <a:path w="4114800" h="952500" extrusionOk="0">
                <a:moveTo>
                  <a:pt x="0" y="0"/>
                </a:moveTo>
                <a:lnTo>
                  <a:pt x="4114802" y="952500"/>
                </a:lnTo>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9" name="Google Shape;769;p79"/>
          <p:cNvSpPr/>
          <p:nvPr/>
        </p:nvSpPr>
        <p:spPr>
          <a:xfrm>
            <a:off x="2908300" y="3289300"/>
            <a:ext cx="4241700" cy="1257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70" name="Google Shape;770;p79"/>
          <p:cNvSpPr/>
          <p:nvPr/>
        </p:nvSpPr>
        <p:spPr>
          <a:xfrm>
            <a:off x="2971800" y="3340100"/>
            <a:ext cx="4114800" cy="1117600"/>
          </a:xfrm>
          <a:custGeom>
            <a:avLst/>
            <a:gdLst/>
            <a:ahLst/>
            <a:cxnLst/>
            <a:rect l="l" t="t" r="r" b="b"/>
            <a:pathLst>
              <a:path w="4114800" h="1117600" extrusionOk="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w="25400" cap="flat" cmpd="sng">
            <a:solidFill>
              <a:srgbClr val="008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2" name="Google Shape;763;p79"/>
          <p:cNvSpPr txBox="1"/>
          <p:nvPr/>
        </p:nvSpPr>
        <p:spPr>
          <a:xfrm>
            <a:off x="5241270" y="5697643"/>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smtClean="0">
                <a:latin typeface="Trebuchet MS"/>
                <a:ea typeface="Trebuchet MS"/>
                <a:cs typeface="Trebuchet MS"/>
                <a:sym typeface="Trebuchet MS"/>
              </a:rPr>
              <a:t>2000</a:t>
            </a:r>
            <a:endParaRPr sz="1400" dirty="0">
              <a:latin typeface="Trebuchet MS"/>
              <a:ea typeface="Trebuchet MS"/>
              <a:cs typeface="Trebuchet MS"/>
              <a:sym typeface="Trebuchet MS"/>
            </a:endParaRPr>
          </a:p>
        </p:txBody>
      </p:sp>
      <p:sp>
        <p:nvSpPr>
          <p:cNvPr id="2" name="Rectangle 1"/>
          <p:cNvSpPr/>
          <p:nvPr/>
        </p:nvSpPr>
        <p:spPr>
          <a:xfrm>
            <a:off x="4539958" y="5984073"/>
            <a:ext cx="667042" cy="338554"/>
          </a:xfrm>
          <a:prstGeom prst="rect">
            <a:avLst/>
          </a:prstGeom>
        </p:spPr>
        <p:txBody>
          <a:bodyPr wrap="none">
            <a:spAutoFit/>
          </a:bodyPr>
          <a:lstStyle/>
          <a:p>
            <a:r>
              <a:rPr lang="en-US" b="1" dirty="0">
                <a:latin typeface="Trebuchet MS"/>
                <a:ea typeface="Trebuchet MS"/>
                <a:cs typeface="Trebuchet MS"/>
                <a:sym typeface="Trebuchet MS"/>
              </a:rPr>
              <a:t> Year</a:t>
            </a:r>
            <a:endParaRPr lang="en-US" dirty="0"/>
          </a:p>
        </p:txBody>
      </p:sp>
      <p:sp>
        <p:nvSpPr>
          <p:cNvPr id="6" name="Slide Number Placeholder 5"/>
          <p:cNvSpPr>
            <a:spLocks noGrp="1"/>
          </p:cNvSpPr>
          <p:nvPr>
            <p:ph type="sldNum" sz="quarter" idx="12"/>
          </p:nvPr>
        </p:nvSpPr>
        <p:spPr/>
        <p:txBody>
          <a:bodyPr/>
          <a:lstStyle/>
          <a:p>
            <a:pPr>
              <a:defRPr/>
            </a:pPr>
            <a:fld id="{60DB935C-A2BB-404C-A6C5-67E9068028EC}" type="slidenum">
              <a:rPr lang="en-US" smtClean="0"/>
              <a:pPr>
                <a:defRPr/>
              </a:pPr>
              <a:t>505</a:t>
            </a:fld>
            <a:endParaRPr lang="en-US"/>
          </a:p>
        </p:txBody>
      </p:sp>
    </p:spTree>
    <p:extLst>
      <p:ext uri="{BB962C8B-B14F-4D97-AF65-F5344CB8AC3E}">
        <p14:creationId xmlns:p14="http://schemas.microsoft.com/office/powerpoint/2010/main" val="1626166664"/>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81"/>
          <p:cNvSpPr txBox="1">
            <a:spLocks noGrp="1"/>
          </p:cNvSpPr>
          <p:nvPr>
            <p:ph type="title"/>
          </p:nvPr>
        </p:nvSpPr>
        <p:spPr>
          <a:xfrm>
            <a:off x="39114" y="571243"/>
            <a:ext cx="73086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b="1" dirty="0"/>
              <a:t>Supervised Learning: Classification</a:t>
            </a:r>
            <a:endParaRPr sz="3600" b="1" dirty="0"/>
          </a:p>
        </p:txBody>
      </p:sp>
      <p:sp>
        <p:nvSpPr>
          <p:cNvPr id="814" name="Google Shape;814;p81"/>
          <p:cNvSpPr/>
          <p:nvPr/>
        </p:nvSpPr>
        <p:spPr>
          <a:xfrm>
            <a:off x="2015702" y="3406317"/>
            <a:ext cx="171450" cy="1972310"/>
          </a:xfrm>
          <a:custGeom>
            <a:avLst/>
            <a:gdLst/>
            <a:ahLst/>
            <a:cxnLst/>
            <a:rect l="l" t="t" r="r" b="b"/>
            <a:pathLst>
              <a:path w="171450" h="1972310" extrusionOk="0">
                <a:moveTo>
                  <a:pt x="104625" y="108267"/>
                </a:moveTo>
                <a:lnTo>
                  <a:pt x="66525" y="108267"/>
                </a:lnTo>
                <a:lnTo>
                  <a:pt x="66525" y="1972132"/>
                </a:lnTo>
                <a:lnTo>
                  <a:pt x="104625" y="1972132"/>
                </a:lnTo>
                <a:lnTo>
                  <a:pt x="104625" y="108267"/>
                </a:lnTo>
                <a:close/>
              </a:path>
              <a:path w="171450" h="1972310" extrusionOk="0">
                <a:moveTo>
                  <a:pt x="85575" y="0"/>
                </a:moveTo>
                <a:lnTo>
                  <a:pt x="2441" y="142506"/>
                </a:lnTo>
                <a:lnTo>
                  <a:pt x="0" y="149668"/>
                </a:lnTo>
                <a:lnTo>
                  <a:pt x="474" y="156956"/>
                </a:lnTo>
                <a:lnTo>
                  <a:pt x="3646" y="163534"/>
                </a:lnTo>
                <a:lnTo>
                  <a:pt x="9299" y="168567"/>
                </a:lnTo>
                <a:lnTo>
                  <a:pt x="16455" y="171006"/>
                </a:lnTo>
                <a:lnTo>
                  <a:pt x="23742" y="170529"/>
                </a:lnTo>
                <a:lnTo>
                  <a:pt x="30319" y="167356"/>
                </a:lnTo>
                <a:lnTo>
                  <a:pt x="35347" y="161709"/>
                </a:lnTo>
                <a:lnTo>
                  <a:pt x="66525" y="108267"/>
                </a:lnTo>
                <a:lnTo>
                  <a:pt x="148725" y="108267"/>
                </a:lnTo>
                <a:lnTo>
                  <a:pt x="85575" y="0"/>
                </a:lnTo>
                <a:close/>
              </a:path>
              <a:path w="171450" h="1972310" extrusionOk="0">
                <a:moveTo>
                  <a:pt x="148725" y="108267"/>
                </a:moveTo>
                <a:lnTo>
                  <a:pt x="104625" y="108267"/>
                </a:lnTo>
                <a:lnTo>
                  <a:pt x="135791" y="161709"/>
                </a:lnTo>
                <a:lnTo>
                  <a:pt x="140818" y="167356"/>
                </a:lnTo>
                <a:lnTo>
                  <a:pt x="147396" y="170529"/>
                </a:lnTo>
                <a:lnTo>
                  <a:pt x="154683" y="171006"/>
                </a:lnTo>
                <a:lnTo>
                  <a:pt x="161839" y="168567"/>
                </a:lnTo>
                <a:lnTo>
                  <a:pt x="167493" y="163534"/>
                </a:lnTo>
                <a:lnTo>
                  <a:pt x="170668" y="156956"/>
                </a:lnTo>
                <a:lnTo>
                  <a:pt x="171143"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15" name="Google Shape;815;p81"/>
          <p:cNvSpPr/>
          <p:nvPr/>
        </p:nvSpPr>
        <p:spPr>
          <a:xfrm>
            <a:off x="1962975" y="4834915"/>
            <a:ext cx="4946015" cy="172085"/>
          </a:xfrm>
          <a:custGeom>
            <a:avLst/>
            <a:gdLst/>
            <a:ahLst/>
            <a:cxnLst/>
            <a:rect l="l" t="t" r="r" b="b"/>
            <a:pathLst>
              <a:path w="4946015" h="172085" extrusionOk="0">
                <a:moveTo>
                  <a:pt x="4793665" y="0"/>
                </a:moveTo>
                <a:lnTo>
                  <a:pt x="4784242" y="2476"/>
                </a:lnTo>
                <a:lnTo>
                  <a:pt x="4780000" y="5511"/>
                </a:lnTo>
                <a:lnTo>
                  <a:pt x="4777346" y="10058"/>
                </a:lnTo>
                <a:lnTo>
                  <a:pt x="4774906" y="17220"/>
                </a:lnTo>
                <a:lnTo>
                  <a:pt x="4775384" y="24507"/>
                </a:lnTo>
                <a:lnTo>
                  <a:pt x="4778557" y="31086"/>
                </a:lnTo>
                <a:lnTo>
                  <a:pt x="4784204" y="36118"/>
                </a:lnTo>
                <a:lnTo>
                  <a:pt x="4837645" y="67284"/>
                </a:lnTo>
                <a:lnTo>
                  <a:pt x="0" y="67284"/>
                </a:lnTo>
                <a:lnTo>
                  <a:pt x="0" y="105384"/>
                </a:lnTo>
                <a:lnTo>
                  <a:pt x="4837645" y="105384"/>
                </a:lnTo>
                <a:lnTo>
                  <a:pt x="4784204" y="136550"/>
                </a:lnTo>
                <a:lnTo>
                  <a:pt x="4778557" y="141583"/>
                </a:lnTo>
                <a:lnTo>
                  <a:pt x="4775384" y="148161"/>
                </a:lnTo>
                <a:lnTo>
                  <a:pt x="4774906" y="155449"/>
                </a:lnTo>
                <a:lnTo>
                  <a:pt x="4777346" y="162610"/>
                </a:lnTo>
                <a:lnTo>
                  <a:pt x="4782379" y="168257"/>
                </a:lnTo>
                <a:lnTo>
                  <a:pt x="4788957" y="171430"/>
                </a:lnTo>
                <a:lnTo>
                  <a:pt x="4796245" y="171908"/>
                </a:lnTo>
                <a:lnTo>
                  <a:pt x="4803406" y="169468"/>
                </a:lnTo>
                <a:lnTo>
                  <a:pt x="4945913" y="86334"/>
                </a:lnTo>
                <a:lnTo>
                  <a:pt x="4798860" y="558"/>
                </a:lnTo>
                <a:lnTo>
                  <a:pt x="479366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16" name="Google Shape;816;p81"/>
          <p:cNvSpPr/>
          <p:nvPr/>
        </p:nvSpPr>
        <p:spPr>
          <a:xfrm>
            <a:off x="1955800" y="3930650"/>
            <a:ext cx="266700" cy="0"/>
          </a:xfrm>
          <a:custGeom>
            <a:avLst/>
            <a:gdLst/>
            <a:ahLst/>
            <a:cxnLst/>
            <a:rect l="l" t="t" r="r" b="b"/>
            <a:pathLst>
              <a:path w="266700" h="120000" extrusionOk="0">
                <a:moveTo>
                  <a:pt x="0" y="0"/>
                </a:moveTo>
                <a:lnTo>
                  <a:pt x="266700" y="0"/>
                </a:lnTo>
              </a:path>
            </a:pathLst>
          </a:custGeom>
          <a:noFill/>
          <a:ln w="38100"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17" name="Google Shape;817;p81"/>
          <p:cNvSpPr txBox="1"/>
          <p:nvPr/>
        </p:nvSpPr>
        <p:spPr>
          <a:xfrm>
            <a:off x="200660" y="1198880"/>
            <a:ext cx="7765340" cy="4030345"/>
          </a:xfrm>
          <a:prstGeom prst="rect">
            <a:avLst/>
          </a:prstGeom>
          <a:noFill/>
          <a:ln>
            <a:noFill/>
          </a:ln>
        </p:spPr>
        <p:txBody>
          <a:bodyPr spcFirstLastPara="1" wrap="square" lIns="0" tIns="109200" rIns="0" bIns="0" anchor="t" anchorCtr="0">
            <a:noAutofit/>
          </a:bodyPr>
          <a:lstStyle/>
          <a:p>
            <a:pPr marL="358140" marR="0" lvl="0" indent="-342900" algn="l" rtl="0">
              <a:lnSpc>
                <a:spcPct val="100000"/>
              </a:lnSpc>
              <a:spcBef>
                <a:spcPts val="0"/>
              </a:spcBef>
              <a:spcAft>
                <a:spcPts val="0"/>
              </a:spcAft>
              <a:buSzPts val="3200"/>
              <a:buFont typeface="Arial"/>
              <a:buChar char="•"/>
            </a:pP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y</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 </a:t>
            </a:r>
            <a:r>
              <a:rPr lang="en-US" sz="3200" i="1" dirty="0" err="1">
                <a:latin typeface="Times New Roman"/>
                <a:ea typeface="Times New Roman"/>
                <a:cs typeface="Times New Roman"/>
                <a:sym typeface="Times New Roman"/>
              </a:rPr>
              <a:t>y</a:t>
            </a:r>
            <a:r>
              <a:rPr lang="en-US" sz="3150" baseline="-25000" dirty="0" err="1">
                <a:latin typeface="Trebuchet MS"/>
                <a:ea typeface="Trebuchet MS"/>
                <a:cs typeface="Trebuchet MS"/>
                <a:sym typeface="Trebuchet MS"/>
              </a:rPr>
              <a:t>n</a:t>
            </a:r>
            <a:r>
              <a:rPr lang="en-US" sz="3200" dirty="0">
                <a:latin typeface="Trebuchet MS"/>
                <a:ea typeface="Trebuchet MS"/>
                <a:cs typeface="Trebuchet MS"/>
                <a:sym typeface="Trebuchet MS"/>
              </a:rPr>
              <a:t>)</a:t>
            </a:r>
            <a:endParaRPr sz="3200" dirty="0">
              <a:latin typeface="Trebuchet MS"/>
              <a:ea typeface="Trebuchet MS"/>
              <a:cs typeface="Trebuchet MS"/>
              <a:sym typeface="Trebuchet MS"/>
            </a:endParaRPr>
          </a:p>
          <a:p>
            <a:pPr marL="35814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Learn a function </a:t>
            </a:r>
            <a:r>
              <a:rPr lang="en-US" sz="3200" i="1" dirty="0">
                <a:latin typeface="Times New Roman"/>
                <a:ea typeface="Times New Roman"/>
                <a:cs typeface="Times New Roman"/>
                <a:sym typeface="Times New Roman"/>
              </a:rPr>
              <a:t>f</a:t>
            </a:r>
            <a:r>
              <a:rPr lang="en-US" sz="3200" dirty="0">
                <a:latin typeface="Trebuchet MS"/>
                <a:ea typeface="Trebuchet MS"/>
                <a:cs typeface="Trebuchet MS"/>
                <a:sym typeface="Trebuchet MS"/>
              </a:rPr>
              <a:t>(</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 to predict </a:t>
            </a:r>
            <a:r>
              <a:rPr lang="en-US" sz="3200" i="1" dirty="0">
                <a:latin typeface="Times New Roman"/>
                <a:ea typeface="Times New Roman"/>
                <a:cs typeface="Times New Roman"/>
                <a:sym typeface="Times New Roman"/>
              </a:rPr>
              <a:t>y </a:t>
            </a: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endParaRPr sz="3200" dirty="0">
              <a:latin typeface="Times New Roman"/>
              <a:ea typeface="Times New Roman"/>
              <a:cs typeface="Times New Roman"/>
              <a:sym typeface="Times New Roman"/>
            </a:endParaRPr>
          </a:p>
          <a:p>
            <a:pPr marL="472440" marR="0" lvl="0" indent="0" algn="l" rtl="0">
              <a:lnSpc>
                <a:spcPct val="100000"/>
              </a:lnSpc>
              <a:spcBef>
                <a:spcPts val="760"/>
              </a:spcBef>
              <a:spcAft>
                <a:spcPts val="0"/>
              </a:spcAft>
              <a:buNone/>
            </a:pPr>
            <a:r>
              <a:rPr lang="en-US" sz="2800" dirty="0">
                <a:latin typeface="Arial"/>
                <a:ea typeface="Arial"/>
                <a:cs typeface="Arial"/>
                <a:sym typeface="Arial"/>
              </a:rPr>
              <a:t>– </a:t>
            </a:r>
            <a:r>
              <a:rPr lang="en-US" sz="2800" i="1" dirty="0">
                <a:latin typeface="Times New Roman"/>
                <a:ea typeface="Times New Roman"/>
                <a:cs typeface="Times New Roman"/>
                <a:sym typeface="Times New Roman"/>
              </a:rPr>
              <a:t>y </a:t>
            </a:r>
            <a:r>
              <a:rPr lang="en-US" sz="2800" dirty="0">
                <a:latin typeface="Trebuchet MS"/>
                <a:ea typeface="Trebuchet MS"/>
                <a:cs typeface="Trebuchet MS"/>
                <a:sym typeface="Trebuchet MS"/>
              </a:rPr>
              <a:t>is categorical == </a:t>
            </a:r>
            <a:r>
              <a:rPr lang="en-US" sz="2800" dirty="0" smtClean="0">
                <a:latin typeface="Trebuchet MS"/>
                <a:ea typeface="Trebuchet MS"/>
                <a:cs typeface="Trebuchet MS"/>
                <a:sym typeface="Trebuchet MS"/>
              </a:rPr>
              <a:t>classification</a:t>
            </a:r>
            <a:endParaRPr lang="en-US" sz="2800" dirty="0">
              <a:latin typeface="Trebuchet MS"/>
              <a:ea typeface="Trebuchet MS"/>
              <a:cs typeface="Trebuchet MS"/>
              <a:sym typeface="Trebuchet MS"/>
            </a:endParaRPr>
          </a:p>
          <a:p>
            <a:pPr marL="472440" marR="0" lvl="0" indent="0" algn="l" rtl="0">
              <a:lnSpc>
                <a:spcPct val="100000"/>
              </a:lnSpc>
              <a:spcBef>
                <a:spcPts val="760"/>
              </a:spcBef>
              <a:spcAft>
                <a:spcPts val="0"/>
              </a:spcAft>
              <a:buNone/>
            </a:pPr>
            <a:r>
              <a:rPr lang="en-US" sz="2000" dirty="0" smtClean="0">
                <a:latin typeface="Trebuchet MS"/>
                <a:ea typeface="Trebuchet MS"/>
                <a:cs typeface="Trebuchet MS"/>
                <a:sym typeface="Trebuchet MS"/>
              </a:rPr>
              <a:t>Breast </a:t>
            </a:r>
            <a:r>
              <a:rPr lang="en-US" sz="2000" dirty="0">
                <a:latin typeface="Trebuchet MS"/>
                <a:ea typeface="Trebuchet MS"/>
                <a:cs typeface="Trebuchet MS"/>
                <a:sym typeface="Trebuchet MS"/>
              </a:rPr>
              <a:t>Cancer (Malignant / Benign)</a:t>
            </a:r>
            <a:endParaRPr sz="2000" dirty="0">
              <a:latin typeface="Trebuchet MS"/>
              <a:ea typeface="Trebuchet MS"/>
              <a:cs typeface="Trebuchet MS"/>
              <a:sym typeface="Trebuchet MS"/>
            </a:endParaRPr>
          </a:p>
          <a:p>
            <a:pPr marL="0" marR="0" lvl="0" indent="0" algn="l" rtl="0">
              <a:lnSpc>
                <a:spcPct val="100000"/>
              </a:lnSpc>
              <a:spcBef>
                <a:spcPts val="25"/>
              </a:spcBef>
              <a:spcAft>
                <a:spcPts val="0"/>
              </a:spcAft>
              <a:buNone/>
            </a:pPr>
            <a:endParaRPr sz="2450" dirty="0">
              <a:latin typeface="Times New Roman"/>
              <a:ea typeface="Times New Roman"/>
              <a:cs typeface="Times New Roman"/>
              <a:sym typeface="Times New Roman"/>
            </a:endParaRPr>
          </a:p>
          <a:p>
            <a:pPr marL="12700" marR="0" lvl="0" indent="0" algn="l" rtl="0">
              <a:lnSpc>
                <a:spcPct val="100000"/>
              </a:lnSpc>
              <a:spcBef>
                <a:spcPts val="5"/>
              </a:spcBef>
              <a:spcAft>
                <a:spcPts val="0"/>
              </a:spcAft>
              <a:buNone/>
            </a:pPr>
            <a:r>
              <a:rPr lang="en-US" sz="2000" dirty="0">
                <a:latin typeface="Trebuchet MS"/>
                <a:ea typeface="Trebuchet MS"/>
                <a:cs typeface="Trebuchet MS"/>
                <a:sym typeface="Trebuchet MS"/>
              </a:rPr>
              <a:t>1(Malignant)</a:t>
            </a:r>
            <a:endParaRPr sz="2000" dirty="0">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2400" dirty="0">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2300" dirty="0">
              <a:latin typeface="Times New Roman"/>
              <a:ea typeface="Times New Roman"/>
              <a:cs typeface="Times New Roman"/>
              <a:sym typeface="Times New Roman"/>
            </a:endParaRPr>
          </a:p>
          <a:p>
            <a:pPr marL="375920" marR="0" lvl="0" indent="0" algn="l" rtl="0">
              <a:lnSpc>
                <a:spcPct val="100000"/>
              </a:lnSpc>
              <a:spcBef>
                <a:spcPts val="5"/>
              </a:spcBef>
              <a:spcAft>
                <a:spcPts val="0"/>
              </a:spcAft>
              <a:buNone/>
            </a:pPr>
            <a:r>
              <a:rPr lang="en-US" sz="2000" dirty="0">
                <a:latin typeface="Trebuchet MS"/>
                <a:ea typeface="Trebuchet MS"/>
                <a:cs typeface="Trebuchet MS"/>
                <a:sym typeface="Trebuchet MS"/>
              </a:rPr>
              <a:t>0(Benign)</a:t>
            </a:r>
            <a:endParaRPr sz="2000" dirty="0">
              <a:latin typeface="Trebuchet MS"/>
              <a:ea typeface="Trebuchet MS"/>
              <a:cs typeface="Trebuchet MS"/>
              <a:sym typeface="Trebuchet MS"/>
            </a:endParaRPr>
          </a:p>
        </p:txBody>
      </p:sp>
      <p:sp>
        <p:nvSpPr>
          <p:cNvPr id="818" name="Google Shape;818;p81"/>
          <p:cNvSpPr/>
          <p:nvPr/>
        </p:nvSpPr>
        <p:spPr>
          <a:xfrm>
            <a:off x="23114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19" name="Google Shape;819;p81"/>
          <p:cNvSpPr/>
          <p:nvPr/>
        </p:nvSpPr>
        <p:spPr>
          <a:xfrm>
            <a:off x="23749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0" name="Google Shape;820;p81"/>
          <p:cNvSpPr/>
          <p:nvPr/>
        </p:nvSpPr>
        <p:spPr>
          <a:xfrm>
            <a:off x="2368550" y="4800600"/>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1" name="Google Shape;821;p81"/>
          <p:cNvSpPr/>
          <p:nvPr/>
        </p:nvSpPr>
        <p:spPr>
          <a:xfrm>
            <a:off x="28829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2" name="Google Shape;822;p81"/>
          <p:cNvSpPr/>
          <p:nvPr/>
        </p:nvSpPr>
        <p:spPr>
          <a:xfrm>
            <a:off x="29464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3" name="Google Shape;823;p81"/>
          <p:cNvSpPr/>
          <p:nvPr/>
        </p:nvSpPr>
        <p:spPr>
          <a:xfrm>
            <a:off x="2946400" y="480695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4" name="Google Shape;824;p81"/>
          <p:cNvSpPr/>
          <p:nvPr/>
        </p:nvSpPr>
        <p:spPr>
          <a:xfrm>
            <a:off x="26924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5" name="Google Shape;825;p81"/>
          <p:cNvSpPr/>
          <p:nvPr/>
        </p:nvSpPr>
        <p:spPr>
          <a:xfrm>
            <a:off x="27559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6" name="Google Shape;826;p81"/>
          <p:cNvSpPr/>
          <p:nvPr/>
        </p:nvSpPr>
        <p:spPr>
          <a:xfrm>
            <a:off x="2755900" y="480695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7" name="Google Shape;827;p81"/>
          <p:cNvSpPr/>
          <p:nvPr/>
        </p:nvSpPr>
        <p:spPr>
          <a:xfrm>
            <a:off x="3390900" y="47625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8" name="Google Shape;828;p81"/>
          <p:cNvSpPr/>
          <p:nvPr/>
        </p:nvSpPr>
        <p:spPr>
          <a:xfrm>
            <a:off x="3462782"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9" name="Google Shape;829;p81"/>
          <p:cNvSpPr/>
          <p:nvPr/>
        </p:nvSpPr>
        <p:spPr>
          <a:xfrm>
            <a:off x="3456432" y="480060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0" name="Google Shape;830;p81"/>
          <p:cNvSpPr/>
          <p:nvPr/>
        </p:nvSpPr>
        <p:spPr>
          <a:xfrm>
            <a:off x="41910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1" name="Google Shape;831;p81"/>
          <p:cNvSpPr/>
          <p:nvPr/>
        </p:nvSpPr>
        <p:spPr>
          <a:xfrm>
            <a:off x="42545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2" name="Google Shape;832;p81"/>
          <p:cNvSpPr/>
          <p:nvPr/>
        </p:nvSpPr>
        <p:spPr>
          <a:xfrm>
            <a:off x="4248150" y="4800600"/>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3" name="Google Shape;833;p81"/>
          <p:cNvSpPr/>
          <p:nvPr/>
        </p:nvSpPr>
        <p:spPr>
          <a:xfrm>
            <a:off x="47371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4" name="Google Shape;834;p81"/>
          <p:cNvSpPr/>
          <p:nvPr/>
        </p:nvSpPr>
        <p:spPr>
          <a:xfrm>
            <a:off x="48006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5" name="Google Shape;835;p81"/>
          <p:cNvSpPr/>
          <p:nvPr/>
        </p:nvSpPr>
        <p:spPr>
          <a:xfrm>
            <a:off x="4794250" y="480060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6" name="Google Shape;836;p81"/>
          <p:cNvSpPr/>
          <p:nvPr/>
        </p:nvSpPr>
        <p:spPr>
          <a:xfrm>
            <a:off x="5257800" y="37592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7" name="Google Shape;837;p81"/>
          <p:cNvSpPr/>
          <p:nvPr/>
        </p:nvSpPr>
        <p:spPr>
          <a:xfrm>
            <a:off x="5316689"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8" name="Google Shape;838;p81"/>
          <p:cNvSpPr/>
          <p:nvPr/>
        </p:nvSpPr>
        <p:spPr>
          <a:xfrm>
            <a:off x="57277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9" name="Google Shape;839;p81"/>
          <p:cNvSpPr/>
          <p:nvPr/>
        </p:nvSpPr>
        <p:spPr>
          <a:xfrm>
            <a:off x="5784850" y="3803650"/>
            <a:ext cx="241300" cy="241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0" name="Google Shape;840;p81"/>
          <p:cNvSpPr/>
          <p:nvPr/>
        </p:nvSpPr>
        <p:spPr>
          <a:xfrm>
            <a:off x="6032500" y="37592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1" name="Google Shape;841;p81"/>
          <p:cNvSpPr/>
          <p:nvPr/>
        </p:nvSpPr>
        <p:spPr>
          <a:xfrm>
            <a:off x="6102286"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2" name="Google Shape;842;p81"/>
          <p:cNvSpPr/>
          <p:nvPr/>
        </p:nvSpPr>
        <p:spPr>
          <a:xfrm>
            <a:off x="45085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3" name="Google Shape;843;p81"/>
          <p:cNvSpPr/>
          <p:nvPr/>
        </p:nvSpPr>
        <p:spPr>
          <a:xfrm>
            <a:off x="4565650" y="3803650"/>
            <a:ext cx="241300" cy="241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4" name="Google Shape;844;p81"/>
          <p:cNvSpPr/>
          <p:nvPr/>
        </p:nvSpPr>
        <p:spPr>
          <a:xfrm>
            <a:off x="40767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5" name="Google Shape;845;p81"/>
          <p:cNvSpPr/>
          <p:nvPr/>
        </p:nvSpPr>
        <p:spPr>
          <a:xfrm>
            <a:off x="4133850"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6" name="Google Shape;846;p81"/>
          <p:cNvSpPr/>
          <p:nvPr/>
        </p:nvSpPr>
        <p:spPr>
          <a:xfrm>
            <a:off x="1962975" y="6076078"/>
            <a:ext cx="4946015" cy="172085"/>
          </a:xfrm>
          <a:custGeom>
            <a:avLst/>
            <a:gdLst/>
            <a:ahLst/>
            <a:cxnLst/>
            <a:rect l="l" t="t" r="r" b="b"/>
            <a:pathLst>
              <a:path w="4946015" h="172085" extrusionOk="0">
                <a:moveTo>
                  <a:pt x="4793665" y="0"/>
                </a:moveTo>
                <a:lnTo>
                  <a:pt x="4784242" y="2481"/>
                </a:lnTo>
                <a:lnTo>
                  <a:pt x="4780000" y="5520"/>
                </a:lnTo>
                <a:lnTo>
                  <a:pt x="4777346" y="10064"/>
                </a:lnTo>
                <a:lnTo>
                  <a:pt x="4774906" y="17223"/>
                </a:lnTo>
                <a:lnTo>
                  <a:pt x="4775384" y="24511"/>
                </a:lnTo>
                <a:lnTo>
                  <a:pt x="4778557" y="31088"/>
                </a:lnTo>
                <a:lnTo>
                  <a:pt x="4784204" y="36118"/>
                </a:lnTo>
                <a:lnTo>
                  <a:pt x="4837645" y="67288"/>
                </a:lnTo>
                <a:lnTo>
                  <a:pt x="0" y="67288"/>
                </a:lnTo>
                <a:lnTo>
                  <a:pt x="0" y="105388"/>
                </a:lnTo>
                <a:lnTo>
                  <a:pt x="4837645" y="105388"/>
                </a:lnTo>
                <a:lnTo>
                  <a:pt x="4784204" y="136558"/>
                </a:lnTo>
                <a:lnTo>
                  <a:pt x="4778557" y="141587"/>
                </a:lnTo>
                <a:lnTo>
                  <a:pt x="4775384" y="148164"/>
                </a:lnTo>
                <a:lnTo>
                  <a:pt x="4774906" y="155452"/>
                </a:lnTo>
                <a:lnTo>
                  <a:pt x="4777346" y="162612"/>
                </a:lnTo>
                <a:lnTo>
                  <a:pt x="4782379" y="168262"/>
                </a:lnTo>
                <a:lnTo>
                  <a:pt x="4788957" y="171436"/>
                </a:lnTo>
                <a:lnTo>
                  <a:pt x="4796245" y="171911"/>
                </a:lnTo>
                <a:lnTo>
                  <a:pt x="4803406" y="169467"/>
                </a:lnTo>
                <a:lnTo>
                  <a:pt x="4945913" y="86338"/>
                </a:lnTo>
                <a:lnTo>
                  <a:pt x="4798860" y="557"/>
                </a:lnTo>
                <a:lnTo>
                  <a:pt x="479366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7" name="Google Shape;847;p81"/>
          <p:cNvSpPr txBox="1"/>
          <p:nvPr/>
        </p:nvSpPr>
        <p:spPr>
          <a:xfrm>
            <a:off x="7099490" y="5979517"/>
            <a:ext cx="1930800" cy="3912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2400" dirty="0">
                <a:latin typeface="Trebuchet MS"/>
                <a:ea typeface="Trebuchet MS"/>
                <a:cs typeface="Trebuchet MS"/>
                <a:sym typeface="Trebuchet MS"/>
              </a:rPr>
              <a:t>Tumor Size</a:t>
            </a:r>
            <a:endParaRPr sz="2400" dirty="0">
              <a:latin typeface="Trebuchet MS"/>
              <a:ea typeface="Trebuchet MS"/>
              <a:cs typeface="Trebuchet MS"/>
              <a:sym typeface="Trebuchet MS"/>
            </a:endParaRPr>
          </a:p>
        </p:txBody>
      </p:sp>
      <p:sp>
        <p:nvSpPr>
          <p:cNvPr id="848" name="Google Shape;848;p81"/>
          <p:cNvSpPr/>
          <p:nvPr/>
        </p:nvSpPr>
        <p:spPr>
          <a:xfrm>
            <a:off x="22987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9" name="Google Shape;849;p81"/>
          <p:cNvSpPr/>
          <p:nvPr/>
        </p:nvSpPr>
        <p:spPr>
          <a:xfrm>
            <a:off x="23705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0" name="Google Shape;850;p81"/>
          <p:cNvSpPr/>
          <p:nvPr/>
        </p:nvSpPr>
        <p:spPr>
          <a:xfrm>
            <a:off x="2364232" y="6054467"/>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1" name="Google Shape;851;p81"/>
          <p:cNvSpPr/>
          <p:nvPr/>
        </p:nvSpPr>
        <p:spPr>
          <a:xfrm>
            <a:off x="28702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2" name="Google Shape;852;p81"/>
          <p:cNvSpPr/>
          <p:nvPr/>
        </p:nvSpPr>
        <p:spPr>
          <a:xfrm>
            <a:off x="29420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3" name="Google Shape;853;p81"/>
          <p:cNvSpPr/>
          <p:nvPr/>
        </p:nvSpPr>
        <p:spPr>
          <a:xfrm>
            <a:off x="29420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4" name="Google Shape;854;p81"/>
          <p:cNvSpPr/>
          <p:nvPr/>
        </p:nvSpPr>
        <p:spPr>
          <a:xfrm>
            <a:off x="26797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5" name="Google Shape;855;p81"/>
          <p:cNvSpPr/>
          <p:nvPr/>
        </p:nvSpPr>
        <p:spPr>
          <a:xfrm>
            <a:off x="27515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6" name="Google Shape;856;p81"/>
          <p:cNvSpPr/>
          <p:nvPr/>
        </p:nvSpPr>
        <p:spPr>
          <a:xfrm>
            <a:off x="27515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7" name="Google Shape;857;p81"/>
          <p:cNvSpPr/>
          <p:nvPr/>
        </p:nvSpPr>
        <p:spPr>
          <a:xfrm>
            <a:off x="3390900" y="6019800"/>
            <a:ext cx="368300" cy="368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8" name="Google Shape;858;p81"/>
          <p:cNvSpPr/>
          <p:nvPr/>
        </p:nvSpPr>
        <p:spPr>
          <a:xfrm>
            <a:off x="3458464"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9" name="Google Shape;859;p81"/>
          <p:cNvSpPr/>
          <p:nvPr/>
        </p:nvSpPr>
        <p:spPr>
          <a:xfrm>
            <a:off x="3452114" y="6054467"/>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0" name="Google Shape;860;p81"/>
          <p:cNvSpPr/>
          <p:nvPr/>
        </p:nvSpPr>
        <p:spPr>
          <a:xfrm>
            <a:off x="41783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1" name="Google Shape;861;p81"/>
          <p:cNvSpPr/>
          <p:nvPr/>
        </p:nvSpPr>
        <p:spPr>
          <a:xfrm>
            <a:off x="42501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2" name="Google Shape;862;p81"/>
          <p:cNvSpPr/>
          <p:nvPr/>
        </p:nvSpPr>
        <p:spPr>
          <a:xfrm>
            <a:off x="42501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3" name="Google Shape;863;p81"/>
          <p:cNvSpPr/>
          <p:nvPr/>
        </p:nvSpPr>
        <p:spPr>
          <a:xfrm>
            <a:off x="47244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4" name="Google Shape;864;p81"/>
          <p:cNvSpPr/>
          <p:nvPr/>
        </p:nvSpPr>
        <p:spPr>
          <a:xfrm>
            <a:off x="47962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5" name="Google Shape;865;p81"/>
          <p:cNvSpPr/>
          <p:nvPr/>
        </p:nvSpPr>
        <p:spPr>
          <a:xfrm>
            <a:off x="47962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6" name="Google Shape;866;p81"/>
          <p:cNvSpPr/>
          <p:nvPr/>
        </p:nvSpPr>
        <p:spPr>
          <a:xfrm>
            <a:off x="5257800" y="6032500"/>
            <a:ext cx="368300" cy="368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7" name="Google Shape;867;p81"/>
          <p:cNvSpPr/>
          <p:nvPr/>
        </p:nvSpPr>
        <p:spPr>
          <a:xfrm>
            <a:off x="5316689" y="6067167"/>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8" name="Google Shape;868;p81"/>
          <p:cNvSpPr/>
          <p:nvPr/>
        </p:nvSpPr>
        <p:spPr>
          <a:xfrm>
            <a:off x="57277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9" name="Google Shape;869;p81"/>
          <p:cNvSpPr/>
          <p:nvPr/>
        </p:nvSpPr>
        <p:spPr>
          <a:xfrm>
            <a:off x="5784850" y="6067167"/>
            <a:ext cx="241300" cy="2413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0" name="Google Shape;870;p81"/>
          <p:cNvSpPr/>
          <p:nvPr/>
        </p:nvSpPr>
        <p:spPr>
          <a:xfrm>
            <a:off x="6032500" y="6032500"/>
            <a:ext cx="368300" cy="3683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1" name="Google Shape;871;p81"/>
          <p:cNvSpPr/>
          <p:nvPr/>
        </p:nvSpPr>
        <p:spPr>
          <a:xfrm>
            <a:off x="6102286" y="6067167"/>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2" name="Google Shape;872;p81"/>
          <p:cNvSpPr/>
          <p:nvPr/>
        </p:nvSpPr>
        <p:spPr>
          <a:xfrm>
            <a:off x="45085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3" name="Google Shape;873;p81"/>
          <p:cNvSpPr/>
          <p:nvPr/>
        </p:nvSpPr>
        <p:spPr>
          <a:xfrm>
            <a:off x="4572000" y="6073517"/>
            <a:ext cx="228600" cy="228600"/>
          </a:xfrm>
          <a:custGeom>
            <a:avLst/>
            <a:gdLst/>
            <a:ahLst/>
            <a:cxnLst/>
            <a:rect l="l" t="t" r="r" b="b"/>
            <a:pathLst>
              <a:path w="228600" h="228600" extrusionOk="0">
                <a:moveTo>
                  <a:pt x="114300" y="0"/>
                </a:moveTo>
                <a:lnTo>
                  <a:pt x="69806" y="8982"/>
                </a:lnTo>
                <a:lnTo>
                  <a:pt x="33475" y="33477"/>
                </a:lnTo>
                <a:lnTo>
                  <a:pt x="8981" y="69809"/>
                </a:lnTo>
                <a:lnTo>
                  <a:pt x="0" y="114300"/>
                </a:lnTo>
                <a:lnTo>
                  <a:pt x="8981" y="158790"/>
                </a:lnTo>
                <a:lnTo>
                  <a:pt x="33475" y="195122"/>
                </a:lnTo>
                <a:lnTo>
                  <a:pt x="69806" y="219617"/>
                </a:lnTo>
                <a:lnTo>
                  <a:pt x="114300" y="228600"/>
                </a:lnTo>
                <a:lnTo>
                  <a:pt x="158793" y="219617"/>
                </a:lnTo>
                <a:lnTo>
                  <a:pt x="195124" y="195122"/>
                </a:lnTo>
                <a:lnTo>
                  <a:pt x="219618" y="158790"/>
                </a:lnTo>
                <a:lnTo>
                  <a:pt x="228600" y="114300"/>
                </a:lnTo>
                <a:lnTo>
                  <a:pt x="219618" y="69809"/>
                </a:lnTo>
                <a:lnTo>
                  <a:pt x="195124" y="33477"/>
                </a:lnTo>
                <a:lnTo>
                  <a:pt x="158793" y="8982"/>
                </a:lnTo>
                <a:lnTo>
                  <a:pt x="114300"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4" name="Google Shape;874;p81"/>
          <p:cNvSpPr/>
          <p:nvPr/>
        </p:nvSpPr>
        <p:spPr>
          <a:xfrm>
            <a:off x="4572000" y="60735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5" name="Google Shape;875;p81"/>
          <p:cNvSpPr/>
          <p:nvPr/>
        </p:nvSpPr>
        <p:spPr>
          <a:xfrm>
            <a:off x="40767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6" name="Google Shape;876;p81"/>
          <p:cNvSpPr/>
          <p:nvPr/>
        </p:nvSpPr>
        <p:spPr>
          <a:xfrm>
            <a:off x="4140200" y="6073517"/>
            <a:ext cx="228600" cy="228600"/>
          </a:xfrm>
          <a:custGeom>
            <a:avLst/>
            <a:gdLst/>
            <a:ahLst/>
            <a:cxnLst/>
            <a:rect l="l" t="t" r="r" b="b"/>
            <a:pathLst>
              <a:path w="228600" h="228600" extrusionOk="0">
                <a:moveTo>
                  <a:pt x="114300" y="0"/>
                </a:moveTo>
                <a:lnTo>
                  <a:pt x="69806" y="8982"/>
                </a:lnTo>
                <a:lnTo>
                  <a:pt x="33475" y="33477"/>
                </a:lnTo>
                <a:lnTo>
                  <a:pt x="8981" y="69809"/>
                </a:lnTo>
                <a:lnTo>
                  <a:pt x="0" y="114300"/>
                </a:lnTo>
                <a:lnTo>
                  <a:pt x="8981" y="158790"/>
                </a:lnTo>
                <a:lnTo>
                  <a:pt x="33475" y="195122"/>
                </a:lnTo>
                <a:lnTo>
                  <a:pt x="69806" y="219617"/>
                </a:lnTo>
                <a:lnTo>
                  <a:pt x="114300" y="228600"/>
                </a:lnTo>
                <a:lnTo>
                  <a:pt x="158793" y="219617"/>
                </a:lnTo>
                <a:lnTo>
                  <a:pt x="195124" y="195122"/>
                </a:lnTo>
                <a:lnTo>
                  <a:pt x="219618" y="158790"/>
                </a:lnTo>
                <a:lnTo>
                  <a:pt x="228600" y="114300"/>
                </a:lnTo>
                <a:lnTo>
                  <a:pt x="219618" y="69809"/>
                </a:lnTo>
                <a:lnTo>
                  <a:pt x="195124" y="33477"/>
                </a:lnTo>
                <a:lnTo>
                  <a:pt x="158793" y="8982"/>
                </a:lnTo>
                <a:lnTo>
                  <a:pt x="114300"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7" name="Google Shape;877;p81"/>
          <p:cNvSpPr/>
          <p:nvPr/>
        </p:nvSpPr>
        <p:spPr>
          <a:xfrm>
            <a:off x="4140200" y="60735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8" name="Google Shape;878;p81"/>
          <p:cNvSpPr/>
          <p:nvPr/>
        </p:nvSpPr>
        <p:spPr>
          <a:xfrm>
            <a:off x="4495800" y="5715000"/>
            <a:ext cx="152400" cy="9271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9" name="Google Shape;879;p81"/>
          <p:cNvSpPr/>
          <p:nvPr/>
        </p:nvSpPr>
        <p:spPr>
          <a:xfrm>
            <a:off x="4572000" y="5753100"/>
            <a:ext cx="0" cy="796290"/>
          </a:xfrm>
          <a:custGeom>
            <a:avLst/>
            <a:gdLst/>
            <a:ahLst/>
            <a:cxnLst/>
            <a:rect l="l" t="t" r="r" b="b"/>
            <a:pathLst>
              <a:path w="120000" h="796290" extrusionOk="0">
                <a:moveTo>
                  <a:pt x="0" y="0"/>
                </a:moveTo>
                <a:lnTo>
                  <a:pt x="0" y="796091"/>
                </a:lnTo>
              </a:path>
            </a:pathLst>
          </a:custGeom>
          <a:noFill/>
          <a:ln w="25400" cap="flat" cmpd="sng">
            <a:solidFill>
              <a:srgbClr val="4F81B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80" name="Google Shape;880;p81"/>
          <p:cNvSpPr txBox="1"/>
          <p:nvPr/>
        </p:nvSpPr>
        <p:spPr>
          <a:xfrm>
            <a:off x="3251700" y="5092950"/>
            <a:ext cx="2850600" cy="828600"/>
          </a:xfrm>
          <a:prstGeom prst="rect">
            <a:avLst/>
          </a:prstGeom>
          <a:noFill/>
          <a:ln>
            <a:noFill/>
          </a:ln>
        </p:spPr>
        <p:txBody>
          <a:bodyPr spcFirstLastPara="1" wrap="square" lIns="0" tIns="12700" rIns="0" bIns="0" anchor="t" anchorCtr="0">
            <a:noAutofit/>
          </a:bodyPr>
          <a:lstStyle/>
          <a:p>
            <a:pPr marL="532765" marR="0" lvl="0" indent="0" algn="l" rtl="0">
              <a:lnSpc>
                <a:spcPct val="100000"/>
              </a:lnSpc>
              <a:spcBef>
                <a:spcPts val="0"/>
              </a:spcBef>
              <a:spcAft>
                <a:spcPts val="0"/>
              </a:spcAft>
              <a:buNone/>
            </a:pPr>
            <a:r>
              <a:rPr lang="en-US" sz="2400" dirty="0">
                <a:latin typeface="Trebuchet MS"/>
                <a:ea typeface="Trebuchet MS"/>
                <a:cs typeface="Trebuchet MS"/>
                <a:sym typeface="Trebuchet MS"/>
              </a:rPr>
              <a:t>Tumor Size</a:t>
            </a:r>
            <a:endParaRPr sz="2400" dirty="0">
              <a:latin typeface="Trebuchet MS"/>
              <a:ea typeface="Trebuchet MS"/>
              <a:cs typeface="Trebuchet MS"/>
              <a:sym typeface="Trebuchet MS"/>
            </a:endParaRPr>
          </a:p>
          <a:p>
            <a:pPr marL="12700" marR="0" lvl="0" indent="0" algn="l" rtl="0">
              <a:lnSpc>
                <a:spcPct val="100000"/>
              </a:lnSpc>
              <a:spcBef>
                <a:spcPts val="1765"/>
              </a:spcBef>
              <a:spcAft>
                <a:spcPts val="0"/>
              </a:spcAft>
              <a:buNone/>
            </a:pPr>
            <a:r>
              <a:rPr lang="en-US" sz="2100" baseline="30000" dirty="0">
                <a:latin typeface="Trebuchet MS"/>
                <a:ea typeface="Trebuchet MS"/>
                <a:cs typeface="Trebuchet MS"/>
                <a:sym typeface="Trebuchet MS"/>
              </a:rPr>
              <a:t>Predict Benign       </a:t>
            </a:r>
            <a:r>
              <a:rPr lang="en-US" sz="1400" dirty="0">
                <a:latin typeface="Trebuchet MS"/>
                <a:ea typeface="Trebuchet MS"/>
                <a:cs typeface="Trebuchet MS"/>
                <a:sym typeface="Trebuchet MS"/>
              </a:rPr>
              <a:t>Predict Malignant</a:t>
            </a:r>
            <a:endParaRPr sz="1400" dirty="0">
              <a:latin typeface="Trebuchet MS"/>
              <a:ea typeface="Trebuchet MS"/>
              <a:cs typeface="Trebuchet MS"/>
              <a:sym typeface="Trebuchet MS"/>
            </a:endParaRPr>
          </a:p>
        </p:txBody>
      </p:sp>
      <p:sp>
        <p:nvSpPr>
          <p:cNvPr id="881" name="Google Shape;881;p81"/>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Slide Credit: Eric Eaton</a:t>
            </a:r>
            <a:endParaRPr/>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506</a:t>
            </a:fld>
            <a:endParaRPr lang="en-US"/>
          </a:p>
        </p:txBody>
      </p:sp>
    </p:spTree>
    <p:extLst>
      <p:ext uri="{BB962C8B-B14F-4D97-AF65-F5344CB8AC3E}">
        <p14:creationId xmlns:p14="http://schemas.microsoft.com/office/powerpoint/2010/main" val="1234248753"/>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83"/>
          <p:cNvSpPr txBox="1">
            <a:spLocks noGrp="1"/>
          </p:cNvSpPr>
          <p:nvPr>
            <p:ph type="title"/>
          </p:nvPr>
        </p:nvSpPr>
        <p:spPr>
          <a:xfrm>
            <a:off x="81696" y="698461"/>
            <a:ext cx="47805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b="1" dirty="0"/>
              <a:t>Unsupervised Learning</a:t>
            </a:r>
            <a:endParaRPr sz="3600" b="1" dirty="0"/>
          </a:p>
        </p:txBody>
      </p:sp>
      <p:sp>
        <p:nvSpPr>
          <p:cNvPr id="926" name="Google Shape;926;p83"/>
          <p:cNvSpPr txBox="1"/>
          <p:nvPr/>
        </p:nvSpPr>
        <p:spPr>
          <a:xfrm>
            <a:off x="421200" y="1272273"/>
            <a:ext cx="7578600" cy="1716900"/>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SzPts val="3200"/>
              <a:buFont typeface="Arial"/>
              <a:buChar char="•"/>
            </a:pPr>
            <a:r>
              <a:rPr lang="en-US" sz="3200" dirty="0">
                <a:latin typeface="Trebuchet MS"/>
                <a:ea typeface="Trebuchet MS"/>
                <a:cs typeface="Trebuchet MS"/>
                <a:sym typeface="Trebuchet MS"/>
              </a:rPr>
              <a:t>Given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1</a:t>
            </a:r>
            <a:r>
              <a:rPr lang="en-US" sz="3200" dirty="0">
                <a:latin typeface="Trebuchet MS"/>
                <a:ea typeface="Trebuchet MS"/>
                <a:cs typeface="Trebuchet MS"/>
                <a:sym typeface="Trebuchet MS"/>
              </a:rPr>
              <a:t>, </a:t>
            </a:r>
            <a:r>
              <a:rPr lang="en-US" sz="3200" i="1" dirty="0">
                <a:latin typeface="Times New Roman"/>
                <a:ea typeface="Times New Roman"/>
                <a:cs typeface="Times New Roman"/>
                <a:sym typeface="Times New Roman"/>
              </a:rPr>
              <a:t>x</a:t>
            </a:r>
            <a:r>
              <a:rPr lang="en-US" sz="3150" baseline="-25000" dirty="0">
                <a:latin typeface="Trebuchet MS"/>
                <a:ea typeface="Trebuchet MS"/>
                <a:cs typeface="Trebuchet MS"/>
                <a:sym typeface="Trebuchet MS"/>
              </a:rPr>
              <a:t>2</a:t>
            </a:r>
            <a:r>
              <a:rPr lang="en-US" sz="3200" dirty="0">
                <a:latin typeface="Trebuchet MS"/>
                <a:ea typeface="Trebuchet MS"/>
                <a:cs typeface="Trebuchet MS"/>
                <a:sym typeface="Trebuchet MS"/>
              </a:rPr>
              <a:t>, ..., </a:t>
            </a:r>
            <a:r>
              <a:rPr lang="en-US" sz="3200" i="1" dirty="0" err="1">
                <a:latin typeface="Times New Roman"/>
                <a:ea typeface="Times New Roman"/>
                <a:cs typeface="Times New Roman"/>
                <a:sym typeface="Times New Roman"/>
              </a:rPr>
              <a:t>x</a:t>
            </a:r>
            <a:r>
              <a:rPr lang="en-US" sz="3150" baseline="-25000" dirty="0" err="1">
                <a:latin typeface="Trebuchet MS"/>
                <a:ea typeface="Trebuchet MS"/>
                <a:cs typeface="Trebuchet MS"/>
                <a:sym typeface="Trebuchet MS"/>
              </a:rPr>
              <a:t>n</a:t>
            </a:r>
            <a:r>
              <a:rPr lang="en-US" sz="3150" baseline="-25000" dirty="0">
                <a:latin typeface="Trebuchet MS"/>
                <a:ea typeface="Trebuchet MS"/>
                <a:cs typeface="Trebuchet MS"/>
                <a:sym typeface="Trebuchet MS"/>
              </a:rPr>
              <a:t>	</a:t>
            </a:r>
            <a:r>
              <a:rPr lang="en-US" sz="3200" dirty="0">
                <a:latin typeface="Trebuchet MS"/>
                <a:ea typeface="Trebuchet MS"/>
                <a:cs typeface="Trebuchet MS"/>
                <a:sym typeface="Trebuchet MS"/>
              </a:rPr>
              <a:t>(without labels)</a:t>
            </a:r>
            <a:endParaRPr sz="3200" dirty="0">
              <a:latin typeface="Trebuchet MS"/>
              <a:ea typeface="Trebuchet MS"/>
              <a:cs typeface="Trebuchet MS"/>
              <a:sym typeface="Trebuchet MS"/>
            </a:endParaRPr>
          </a:p>
          <a:p>
            <a:pPr marL="355600" marR="0" lvl="0" indent="-342900" algn="l" rtl="0">
              <a:lnSpc>
                <a:spcPct val="100000"/>
              </a:lnSpc>
              <a:spcBef>
                <a:spcPts val="760"/>
              </a:spcBef>
              <a:spcAft>
                <a:spcPts val="0"/>
              </a:spcAft>
              <a:buSzPts val="3200"/>
              <a:buFont typeface="Arial"/>
              <a:buChar char="•"/>
            </a:pPr>
            <a:r>
              <a:rPr lang="en-US" sz="3200" dirty="0">
                <a:latin typeface="Trebuchet MS"/>
                <a:ea typeface="Trebuchet MS"/>
                <a:cs typeface="Trebuchet MS"/>
                <a:sym typeface="Trebuchet MS"/>
              </a:rPr>
              <a:t>Output hidden structure behind the </a:t>
            </a:r>
            <a:r>
              <a:rPr lang="en-US" sz="3200" i="1" dirty="0">
                <a:latin typeface="Times New Roman"/>
                <a:ea typeface="Times New Roman"/>
                <a:cs typeface="Times New Roman"/>
                <a:sym typeface="Times New Roman"/>
              </a:rPr>
              <a:t>x</a:t>
            </a:r>
            <a:r>
              <a:rPr lang="en-US" sz="3200" dirty="0">
                <a:latin typeface="Trebuchet MS"/>
                <a:ea typeface="Trebuchet MS"/>
                <a:cs typeface="Trebuchet MS"/>
                <a:sym typeface="Trebuchet MS"/>
              </a:rPr>
              <a:t>’s</a:t>
            </a:r>
            <a:endParaRPr sz="3200" dirty="0">
              <a:latin typeface="Trebuchet MS"/>
              <a:ea typeface="Trebuchet MS"/>
              <a:cs typeface="Trebuchet MS"/>
              <a:sym typeface="Trebuchet MS"/>
            </a:endParaRPr>
          </a:p>
          <a:p>
            <a:pPr marL="469900" marR="0" lvl="0" indent="0" algn="l" rtl="0">
              <a:lnSpc>
                <a:spcPct val="100000"/>
              </a:lnSpc>
              <a:spcBef>
                <a:spcPts val="760"/>
              </a:spcBef>
              <a:spcAft>
                <a:spcPts val="0"/>
              </a:spcAft>
              <a:buNone/>
            </a:pPr>
            <a:r>
              <a:rPr lang="en-US" sz="2800" dirty="0">
                <a:latin typeface="Arial"/>
                <a:ea typeface="Arial"/>
                <a:cs typeface="Arial"/>
                <a:sym typeface="Arial"/>
              </a:rPr>
              <a:t>– </a:t>
            </a:r>
            <a:r>
              <a:rPr lang="en-US" sz="2800" dirty="0">
                <a:latin typeface="Trebuchet MS"/>
                <a:ea typeface="Trebuchet MS"/>
                <a:cs typeface="Trebuchet MS"/>
                <a:sym typeface="Trebuchet MS"/>
              </a:rPr>
              <a:t>E.g., clustering</a:t>
            </a:r>
            <a:endParaRPr sz="2800" dirty="0">
              <a:latin typeface="Trebuchet MS"/>
              <a:ea typeface="Trebuchet MS"/>
              <a:cs typeface="Trebuchet MS"/>
              <a:sym typeface="Trebuchet MS"/>
            </a:endParaRPr>
          </a:p>
        </p:txBody>
      </p:sp>
      <p:sp>
        <p:nvSpPr>
          <p:cNvPr id="927" name="Google Shape;927;p83"/>
          <p:cNvSpPr/>
          <p:nvPr/>
        </p:nvSpPr>
        <p:spPr>
          <a:xfrm>
            <a:off x="751481" y="3044736"/>
            <a:ext cx="171450" cy="2726055"/>
          </a:xfrm>
          <a:custGeom>
            <a:avLst/>
            <a:gdLst/>
            <a:ahLst/>
            <a:cxnLst/>
            <a:rect l="l" t="t" r="r" b="b"/>
            <a:pathLst>
              <a:path w="171450" h="2726054" extrusionOk="0">
                <a:moveTo>
                  <a:pt x="104623" y="108267"/>
                </a:moveTo>
                <a:lnTo>
                  <a:pt x="66523" y="108267"/>
                </a:lnTo>
                <a:lnTo>
                  <a:pt x="66522" y="2725623"/>
                </a:lnTo>
                <a:lnTo>
                  <a:pt x="104622" y="2725623"/>
                </a:lnTo>
                <a:lnTo>
                  <a:pt x="104623" y="108267"/>
                </a:lnTo>
                <a:close/>
              </a:path>
              <a:path w="171450" h="2726054" extrusionOk="0">
                <a:moveTo>
                  <a:pt x="85573" y="0"/>
                </a:moveTo>
                <a:lnTo>
                  <a:pt x="2443" y="142506"/>
                </a:lnTo>
                <a:lnTo>
                  <a:pt x="0" y="149668"/>
                </a:lnTo>
                <a:lnTo>
                  <a:pt x="475" y="156956"/>
                </a:lnTo>
                <a:lnTo>
                  <a:pt x="3648" y="163534"/>
                </a:lnTo>
                <a:lnTo>
                  <a:pt x="9299" y="168567"/>
                </a:lnTo>
                <a:lnTo>
                  <a:pt x="16458" y="171006"/>
                </a:lnTo>
                <a:lnTo>
                  <a:pt x="23745" y="170529"/>
                </a:lnTo>
                <a:lnTo>
                  <a:pt x="30323" y="167356"/>
                </a:lnTo>
                <a:lnTo>
                  <a:pt x="35352" y="161709"/>
                </a:lnTo>
                <a:lnTo>
                  <a:pt x="66523" y="108267"/>
                </a:lnTo>
                <a:lnTo>
                  <a:pt x="148729" y="108267"/>
                </a:lnTo>
                <a:lnTo>
                  <a:pt x="85573" y="0"/>
                </a:lnTo>
                <a:close/>
              </a:path>
              <a:path w="171450" h="2726054" extrusionOk="0">
                <a:moveTo>
                  <a:pt x="148729" y="108267"/>
                </a:moveTo>
                <a:lnTo>
                  <a:pt x="104623" y="108267"/>
                </a:lnTo>
                <a:lnTo>
                  <a:pt x="135793" y="161709"/>
                </a:lnTo>
                <a:lnTo>
                  <a:pt x="140822" y="167356"/>
                </a:lnTo>
                <a:lnTo>
                  <a:pt x="147399" y="170529"/>
                </a:lnTo>
                <a:lnTo>
                  <a:pt x="154687" y="171006"/>
                </a:lnTo>
                <a:lnTo>
                  <a:pt x="161847" y="168567"/>
                </a:lnTo>
                <a:lnTo>
                  <a:pt x="167497" y="163534"/>
                </a:lnTo>
                <a:lnTo>
                  <a:pt x="170670" y="156956"/>
                </a:lnTo>
                <a:lnTo>
                  <a:pt x="171145" y="149668"/>
                </a:lnTo>
                <a:lnTo>
                  <a:pt x="168702" y="142506"/>
                </a:lnTo>
                <a:lnTo>
                  <a:pt x="148729"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8" name="Google Shape;928;p83"/>
          <p:cNvSpPr/>
          <p:nvPr/>
        </p:nvSpPr>
        <p:spPr>
          <a:xfrm>
            <a:off x="672674" y="5531624"/>
            <a:ext cx="3598545" cy="172085"/>
          </a:xfrm>
          <a:custGeom>
            <a:avLst/>
            <a:gdLst/>
            <a:ahLst/>
            <a:cxnLst/>
            <a:rect l="l" t="t" r="r" b="b"/>
            <a:pathLst>
              <a:path w="3598545" h="172085" extrusionOk="0">
                <a:moveTo>
                  <a:pt x="0" y="67284"/>
                </a:moveTo>
                <a:lnTo>
                  <a:pt x="0" y="105384"/>
                </a:lnTo>
                <a:lnTo>
                  <a:pt x="3490106" y="105384"/>
                </a:lnTo>
                <a:lnTo>
                  <a:pt x="3436664" y="136555"/>
                </a:lnTo>
                <a:lnTo>
                  <a:pt x="3431017" y="141584"/>
                </a:lnTo>
                <a:lnTo>
                  <a:pt x="3427844" y="148162"/>
                </a:lnTo>
                <a:lnTo>
                  <a:pt x="3427366" y="155449"/>
                </a:lnTo>
                <a:lnTo>
                  <a:pt x="3429806" y="162609"/>
                </a:lnTo>
                <a:lnTo>
                  <a:pt x="3434839" y="168259"/>
                </a:lnTo>
                <a:lnTo>
                  <a:pt x="3441417" y="171432"/>
                </a:lnTo>
                <a:lnTo>
                  <a:pt x="3448705" y="171908"/>
                </a:lnTo>
                <a:lnTo>
                  <a:pt x="3455866" y="169464"/>
                </a:lnTo>
                <a:lnTo>
                  <a:pt x="3598373" y="86335"/>
                </a:lnTo>
                <a:lnTo>
                  <a:pt x="3565714" y="67285"/>
                </a:lnTo>
                <a:lnTo>
                  <a:pt x="0" y="67284"/>
                </a:lnTo>
                <a:close/>
              </a:path>
              <a:path w="3598545" h="172085" extrusionOk="0">
                <a:moveTo>
                  <a:pt x="3446138" y="0"/>
                </a:moveTo>
                <a:lnTo>
                  <a:pt x="3436702" y="2476"/>
                </a:lnTo>
                <a:lnTo>
                  <a:pt x="3432460" y="5511"/>
                </a:lnTo>
                <a:lnTo>
                  <a:pt x="3429806" y="10058"/>
                </a:lnTo>
                <a:lnTo>
                  <a:pt x="3427366" y="17220"/>
                </a:lnTo>
                <a:lnTo>
                  <a:pt x="3427844" y="24507"/>
                </a:lnTo>
                <a:lnTo>
                  <a:pt x="3431017" y="31086"/>
                </a:lnTo>
                <a:lnTo>
                  <a:pt x="3436664" y="36118"/>
                </a:lnTo>
                <a:lnTo>
                  <a:pt x="3490106" y="67285"/>
                </a:lnTo>
                <a:lnTo>
                  <a:pt x="3565714" y="67285"/>
                </a:lnTo>
                <a:lnTo>
                  <a:pt x="3451320" y="558"/>
                </a:lnTo>
                <a:lnTo>
                  <a:pt x="3446138"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9" name="Google Shape;929;p83"/>
          <p:cNvSpPr/>
          <p:nvPr/>
        </p:nvSpPr>
        <p:spPr>
          <a:xfrm>
            <a:off x="12954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0" name="Google Shape;930;p83"/>
          <p:cNvSpPr/>
          <p:nvPr/>
        </p:nvSpPr>
        <p:spPr>
          <a:xfrm>
            <a:off x="1359916" y="4294911"/>
            <a:ext cx="241300" cy="241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1" name="Google Shape;931;p83"/>
          <p:cNvSpPr/>
          <p:nvPr/>
        </p:nvSpPr>
        <p:spPr>
          <a:xfrm>
            <a:off x="170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2" name="Google Shape;932;p83"/>
          <p:cNvSpPr/>
          <p:nvPr/>
        </p:nvSpPr>
        <p:spPr>
          <a:xfrm>
            <a:off x="1770824" y="4415561"/>
            <a:ext cx="228600" cy="228600"/>
          </a:xfrm>
          <a:custGeom>
            <a:avLst/>
            <a:gdLst/>
            <a:ahLst/>
            <a:cxnLst/>
            <a:rect l="l" t="t" r="r" b="b"/>
            <a:pathLst>
              <a:path w="228600" h="228600" extrusionOk="0">
                <a:moveTo>
                  <a:pt x="114300" y="0"/>
                </a:moveTo>
                <a:lnTo>
                  <a:pt x="69806" y="8981"/>
                </a:lnTo>
                <a:lnTo>
                  <a:pt x="33475" y="33475"/>
                </a:lnTo>
                <a:lnTo>
                  <a:pt x="8981" y="69806"/>
                </a:lnTo>
                <a:lnTo>
                  <a:pt x="0" y="114299"/>
                </a:lnTo>
                <a:lnTo>
                  <a:pt x="8981" y="158787"/>
                </a:lnTo>
                <a:lnTo>
                  <a:pt x="33475" y="195119"/>
                </a:lnTo>
                <a:lnTo>
                  <a:pt x="69806" y="219616"/>
                </a:lnTo>
                <a:lnTo>
                  <a:pt x="114300" y="228599"/>
                </a:lnTo>
                <a:lnTo>
                  <a:pt x="158787" y="219616"/>
                </a:lnTo>
                <a:lnTo>
                  <a:pt x="195119" y="195119"/>
                </a:lnTo>
                <a:lnTo>
                  <a:pt x="219616" y="158787"/>
                </a:lnTo>
                <a:lnTo>
                  <a:pt x="228600" y="114299"/>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3" name="Google Shape;933;p83"/>
          <p:cNvSpPr/>
          <p:nvPr/>
        </p:nvSpPr>
        <p:spPr>
          <a:xfrm>
            <a:off x="17708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4" name="Google Shape;934;p83"/>
          <p:cNvSpPr/>
          <p:nvPr/>
        </p:nvSpPr>
        <p:spPr>
          <a:xfrm>
            <a:off x="17018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5" name="Google Shape;935;p83"/>
          <p:cNvSpPr/>
          <p:nvPr/>
        </p:nvSpPr>
        <p:spPr>
          <a:xfrm>
            <a:off x="1770824" y="49128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6" name="Google Shape;936;p83"/>
          <p:cNvSpPr/>
          <p:nvPr/>
        </p:nvSpPr>
        <p:spPr>
          <a:xfrm>
            <a:off x="17708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7" name="Google Shape;937;p83"/>
          <p:cNvSpPr/>
          <p:nvPr/>
        </p:nvSpPr>
        <p:spPr>
          <a:xfrm>
            <a:off x="12446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8" name="Google Shape;938;p83"/>
          <p:cNvSpPr/>
          <p:nvPr/>
        </p:nvSpPr>
        <p:spPr>
          <a:xfrm>
            <a:off x="1313624" y="47985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9" name="Google Shape;939;p83"/>
          <p:cNvSpPr/>
          <p:nvPr/>
        </p:nvSpPr>
        <p:spPr>
          <a:xfrm>
            <a:off x="13136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0" name="Google Shape;940;p83"/>
          <p:cNvSpPr/>
          <p:nvPr/>
        </p:nvSpPr>
        <p:spPr>
          <a:xfrm>
            <a:off x="16256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1" name="Google Shape;941;p83"/>
          <p:cNvSpPr/>
          <p:nvPr/>
        </p:nvSpPr>
        <p:spPr>
          <a:xfrm>
            <a:off x="1688274" y="370003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2" name="Google Shape;942;p83"/>
          <p:cNvSpPr/>
          <p:nvPr/>
        </p:nvSpPr>
        <p:spPr>
          <a:xfrm>
            <a:off x="19304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3" name="Google Shape;943;p83"/>
          <p:cNvSpPr/>
          <p:nvPr/>
        </p:nvSpPr>
        <p:spPr>
          <a:xfrm>
            <a:off x="1993074" y="3949979"/>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4" name="Google Shape;944;p83"/>
          <p:cNvSpPr/>
          <p:nvPr/>
        </p:nvSpPr>
        <p:spPr>
          <a:xfrm>
            <a:off x="22733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5" name="Google Shape;945;p83"/>
          <p:cNvSpPr/>
          <p:nvPr/>
        </p:nvSpPr>
        <p:spPr>
          <a:xfrm>
            <a:off x="2335974" y="373004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6" name="Google Shape;946;p83"/>
          <p:cNvSpPr/>
          <p:nvPr/>
        </p:nvSpPr>
        <p:spPr>
          <a:xfrm>
            <a:off x="20066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7" name="Google Shape;947;p83"/>
          <p:cNvSpPr/>
          <p:nvPr/>
        </p:nvSpPr>
        <p:spPr>
          <a:xfrm>
            <a:off x="2077453" y="34630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599"/>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8" name="Google Shape;948;p83"/>
          <p:cNvSpPr/>
          <p:nvPr/>
        </p:nvSpPr>
        <p:spPr>
          <a:xfrm>
            <a:off x="20774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9" name="Google Shape;949;p83"/>
          <p:cNvSpPr/>
          <p:nvPr/>
        </p:nvSpPr>
        <p:spPr>
          <a:xfrm>
            <a:off x="297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0" name="Google Shape;950;p83"/>
          <p:cNvSpPr/>
          <p:nvPr/>
        </p:nvSpPr>
        <p:spPr>
          <a:xfrm>
            <a:off x="3034474" y="44092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1" name="Google Shape;951;p83"/>
          <p:cNvSpPr/>
          <p:nvPr/>
        </p:nvSpPr>
        <p:spPr>
          <a:xfrm>
            <a:off x="27178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2" name="Google Shape;952;p83"/>
          <p:cNvSpPr/>
          <p:nvPr/>
        </p:nvSpPr>
        <p:spPr>
          <a:xfrm>
            <a:off x="2782303"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3" name="Google Shape;953;p83"/>
          <p:cNvSpPr/>
          <p:nvPr/>
        </p:nvSpPr>
        <p:spPr>
          <a:xfrm>
            <a:off x="30861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4" name="Google Shape;954;p83"/>
          <p:cNvSpPr/>
          <p:nvPr/>
        </p:nvSpPr>
        <p:spPr>
          <a:xfrm>
            <a:off x="3148774"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5" name="Google Shape;955;p83"/>
          <p:cNvSpPr/>
          <p:nvPr/>
        </p:nvSpPr>
        <p:spPr>
          <a:xfrm>
            <a:off x="34544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6" name="Google Shape;956;p83"/>
          <p:cNvSpPr/>
          <p:nvPr/>
        </p:nvSpPr>
        <p:spPr>
          <a:xfrm>
            <a:off x="3517074" y="4584979"/>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7" name="Google Shape;957;p83"/>
          <p:cNvSpPr/>
          <p:nvPr/>
        </p:nvSpPr>
        <p:spPr>
          <a:xfrm>
            <a:off x="14986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8" name="Google Shape;958;p83"/>
          <p:cNvSpPr/>
          <p:nvPr/>
        </p:nvSpPr>
        <p:spPr>
          <a:xfrm>
            <a:off x="1573136" y="4667529"/>
            <a:ext cx="228600" cy="228600"/>
          </a:xfrm>
          <a:custGeom>
            <a:avLst/>
            <a:gdLst/>
            <a:ahLst/>
            <a:cxnLst/>
            <a:rect l="l" t="t" r="r" b="b"/>
            <a:pathLst>
              <a:path w="228600" h="228600" extrusionOk="0">
                <a:moveTo>
                  <a:pt x="114300" y="0"/>
                </a:moveTo>
                <a:lnTo>
                  <a:pt x="69812" y="8983"/>
                </a:lnTo>
                <a:lnTo>
                  <a:pt x="33480" y="33480"/>
                </a:lnTo>
                <a:lnTo>
                  <a:pt x="8983" y="69812"/>
                </a:lnTo>
                <a:lnTo>
                  <a:pt x="0" y="114300"/>
                </a:lnTo>
                <a:lnTo>
                  <a:pt x="8983" y="158793"/>
                </a:lnTo>
                <a:lnTo>
                  <a:pt x="33480" y="195124"/>
                </a:lnTo>
                <a:lnTo>
                  <a:pt x="69812" y="219618"/>
                </a:lnTo>
                <a:lnTo>
                  <a:pt x="114300" y="228600"/>
                </a:lnTo>
                <a:lnTo>
                  <a:pt x="158793" y="219618"/>
                </a:lnTo>
                <a:lnTo>
                  <a:pt x="195124" y="195124"/>
                </a:lnTo>
                <a:lnTo>
                  <a:pt x="219618" y="158793"/>
                </a:lnTo>
                <a:lnTo>
                  <a:pt x="228600" y="114300"/>
                </a:lnTo>
                <a:lnTo>
                  <a:pt x="219618" y="69812"/>
                </a:lnTo>
                <a:lnTo>
                  <a:pt x="195124" y="33480"/>
                </a:lnTo>
                <a:lnTo>
                  <a:pt x="158793" y="8983"/>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9" name="Google Shape;959;p83"/>
          <p:cNvSpPr/>
          <p:nvPr/>
        </p:nvSpPr>
        <p:spPr>
          <a:xfrm>
            <a:off x="15731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0" name="Google Shape;960;p83"/>
          <p:cNvSpPr/>
          <p:nvPr/>
        </p:nvSpPr>
        <p:spPr>
          <a:xfrm>
            <a:off x="17653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1" name="Google Shape;961;p83"/>
          <p:cNvSpPr/>
          <p:nvPr/>
        </p:nvSpPr>
        <p:spPr>
          <a:xfrm>
            <a:off x="18289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2" name="Google Shape;962;p83"/>
          <p:cNvSpPr/>
          <p:nvPr/>
        </p:nvSpPr>
        <p:spPr>
          <a:xfrm>
            <a:off x="18289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3" name="Google Shape;963;p83"/>
          <p:cNvSpPr/>
          <p:nvPr/>
        </p:nvSpPr>
        <p:spPr>
          <a:xfrm>
            <a:off x="5107581" y="3044736"/>
            <a:ext cx="171450" cy="2726055"/>
          </a:xfrm>
          <a:custGeom>
            <a:avLst/>
            <a:gdLst/>
            <a:ahLst/>
            <a:cxnLst/>
            <a:rect l="l" t="t" r="r" b="b"/>
            <a:pathLst>
              <a:path w="171450" h="2726054" extrusionOk="0">
                <a:moveTo>
                  <a:pt x="104625" y="108267"/>
                </a:moveTo>
                <a:lnTo>
                  <a:pt x="66525" y="108267"/>
                </a:lnTo>
                <a:lnTo>
                  <a:pt x="66525" y="2725623"/>
                </a:lnTo>
                <a:lnTo>
                  <a:pt x="104625" y="2725623"/>
                </a:lnTo>
                <a:lnTo>
                  <a:pt x="104625" y="108267"/>
                </a:lnTo>
                <a:close/>
              </a:path>
              <a:path w="171450" h="2726054" extrusionOk="0">
                <a:moveTo>
                  <a:pt x="85575" y="0"/>
                </a:moveTo>
                <a:lnTo>
                  <a:pt x="2441" y="142506"/>
                </a:lnTo>
                <a:lnTo>
                  <a:pt x="0" y="149668"/>
                </a:lnTo>
                <a:lnTo>
                  <a:pt x="474" y="156956"/>
                </a:lnTo>
                <a:lnTo>
                  <a:pt x="3646" y="163534"/>
                </a:lnTo>
                <a:lnTo>
                  <a:pt x="9299" y="168567"/>
                </a:lnTo>
                <a:lnTo>
                  <a:pt x="16460" y="171006"/>
                </a:lnTo>
                <a:lnTo>
                  <a:pt x="23747" y="170529"/>
                </a:lnTo>
                <a:lnTo>
                  <a:pt x="30321" y="167356"/>
                </a:lnTo>
                <a:lnTo>
                  <a:pt x="35347" y="161709"/>
                </a:lnTo>
                <a:lnTo>
                  <a:pt x="66525" y="108267"/>
                </a:lnTo>
                <a:lnTo>
                  <a:pt x="148725" y="108267"/>
                </a:lnTo>
                <a:lnTo>
                  <a:pt x="85575" y="0"/>
                </a:lnTo>
                <a:close/>
              </a:path>
              <a:path w="171450" h="2726054" extrusionOk="0">
                <a:moveTo>
                  <a:pt x="148725" y="108267"/>
                </a:moveTo>
                <a:lnTo>
                  <a:pt x="104625" y="108267"/>
                </a:lnTo>
                <a:lnTo>
                  <a:pt x="135791" y="161709"/>
                </a:lnTo>
                <a:lnTo>
                  <a:pt x="140818" y="167356"/>
                </a:lnTo>
                <a:lnTo>
                  <a:pt x="147397" y="170529"/>
                </a:lnTo>
                <a:lnTo>
                  <a:pt x="154688" y="171006"/>
                </a:lnTo>
                <a:lnTo>
                  <a:pt x="161851" y="168567"/>
                </a:lnTo>
                <a:lnTo>
                  <a:pt x="167498" y="163534"/>
                </a:lnTo>
                <a:lnTo>
                  <a:pt x="170670" y="156956"/>
                </a:lnTo>
                <a:lnTo>
                  <a:pt x="171144"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4" name="Google Shape;964;p83"/>
          <p:cNvSpPr/>
          <p:nvPr/>
        </p:nvSpPr>
        <p:spPr>
          <a:xfrm>
            <a:off x="5028768" y="5531624"/>
            <a:ext cx="3598545" cy="172085"/>
          </a:xfrm>
          <a:custGeom>
            <a:avLst/>
            <a:gdLst/>
            <a:ahLst/>
            <a:cxnLst/>
            <a:rect l="l" t="t" r="r" b="b"/>
            <a:pathLst>
              <a:path w="3598545" h="172085" extrusionOk="0">
                <a:moveTo>
                  <a:pt x="0" y="67284"/>
                </a:moveTo>
                <a:lnTo>
                  <a:pt x="0" y="105384"/>
                </a:lnTo>
                <a:lnTo>
                  <a:pt x="3490112" y="105384"/>
                </a:lnTo>
                <a:lnTo>
                  <a:pt x="3436670" y="136555"/>
                </a:lnTo>
                <a:lnTo>
                  <a:pt x="3431023" y="141584"/>
                </a:lnTo>
                <a:lnTo>
                  <a:pt x="3427850" y="148162"/>
                </a:lnTo>
                <a:lnTo>
                  <a:pt x="3427373" y="155449"/>
                </a:lnTo>
                <a:lnTo>
                  <a:pt x="3429812" y="162609"/>
                </a:lnTo>
                <a:lnTo>
                  <a:pt x="3434845" y="168259"/>
                </a:lnTo>
                <a:lnTo>
                  <a:pt x="3441423" y="171432"/>
                </a:lnTo>
                <a:lnTo>
                  <a:pt x="3448711" y="171908"/>
                </a:lnTo>
                <a:lnTo>
                  <a:pt x="3455873" y="169464"/>
                </a:lnTo>
                <a:lnTo>
                  <a:pt x="3598379" y="86335"/>
                </a:lnTo>
                <a:lnTo>
                  <a:pt x="3565721" y="67285"/>
                </a:lnTo>
                <a:lnTo>
                  <a:pt x="0" y="67284"/>
                </a:lnTo>
                <a:close/>
              </a:path>
              <a:path w="3598545" h="172085" extrusionOk="0">
                <a:moveTo>
                  <a:pt x="3446145" y="0"/>
                </a:moveTo>
                <a:lnTo>
                  <a:pt x="3436708" y="2476"/>
                </a:lnTo>
                <a:lnTo>
                  <a:pt x="3432467" y="5511"/>
                </a:lnTo>
                <a:lnTo>
                  <a:pt x="3429812" y="10058"/>
                </a:lnTo>
                <a:lnTo>
                  <a:pt x="3427373" y="17220"/>
                </a:lnTo>
                <a:lnTo>
                  <a:pt x="3427850" y="24507"/>
                </a:lnTo>
                <a:lnTo>
                  <a:pt x="3431023" y="31086"/>
                </a:lnTo>
                <a:lnTo>
                  <a:pt x="3436670" y="36118"/>
                </a:lnTo>
                <a:lnTo>
                  <a:pt x="3490112" y="67285"/>
                </a:lnTo>
                <a:lnTo>
                  <a:pt x="3565721" y="67285"/>
                </a:lnTo>
                <a:lnTo>
                  <a:pt x="3451326" y="558"/>
                </a:lnTo>
                <a:lnTo>
                  <a:pt x="344614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5" name="Google Shape;965;p83"/>
          <p:cNvSpPr/>
          <p:nvPr/>
        </p:nvSpPr>
        <p:spPr>
          <a:xfrm>
            <a:off x="56515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6" name="Google Shape;966;p83"/>
          <p:cNvSpPr/>
          <p:nvPr/>
        </p:nvSpPr>
        <p:spPr>
          <a:xfrm>
            <a:off x="5722353" y="43012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7" name="Google Shape;967;p83"/>
          <p:cNvSpPr/>
          <p:nvPr/>
        </p:nvSpPr>
        <p:spPr>
          <a:xfrm>
            <a:off x="5716003" y="4294911"/>
            <a:ext cx="241300" cy="241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8" name="Google Shape;968;p83"/>
          <p:cNvSpPr/>
          <p:nvPr/>
        </p:nvSpPr>
        <p:spPr>
          <a:xfrm>
            <a:off x="605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9" name="Google Shape;969;p83"/>
          <p:cNvSpPr/>
          <p:nvPr/>
        </p:nvSpPr>
        <p:spPr>
          <a:xfrm>
            <a:off x="6126924" y="44155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0" name="Google Shape;970;p83"/>
          <p:cNvSpPr/>
          <p:nvPr/>
        </p:nvSpPr>
        <p:spPr>
          <a:xfrm>
            <a:off x="61269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1" name="Google Shape;971;p83"/>
          <p:cNvSpPr/>
          <p:nvPr/>
        </p:nvSpPr>
        <p:spPr>
          <a:xfrm>
            <a:off x="60579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2" name="Google Shape;972;p83"/>
          <p:cNvSpPr/>
          <p:nvPr/>
        </p:nvSpPr>
        <p:spPr>
          <a:xfrm>
            <a:off x="6126924" y="49128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3" name="Google Shape;973;p83"/>
          <p:cNvSpPr/>
          <p:nvPr/>
        </p:nvSpPr>
        <p:spPr>
          <a:xfrm>
            <a:off x="61269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4" name="Google Shape;974;p83"/>
          <p:cNvSpPr/>
          <p:nvPr/>
        </p:nvSpPr>
        <p:spPr>
          <a:xfrm>
            <a:off x="56007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5" name="Google Shape;975;p83"/>
          <p:cNvSpPr/>
          <p:nvPr/>
        </p:nvSpPr>
        <p:spPr>
          <a:xfrm>
            <a:off x="5669724" y="47985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6" name="Google Shape;976;p83"/>
          <p:cNvSpPr/>
          <p:nvPr/>
        </p:nvSpPr>
        <p:spPr>
          <a:xfrm>
            <a:off x="56697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7" name="Google Shape;977;p83"/>
          <p:cNvSpPr/>
          <p:nvPr/>
        </p:nvSpPr>
        <p:spPr>
          <a:xfrm>
            <a:off x="59817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8" name="Google Shape;978;p83"/>
          <p:cNvSpPr/>
          <p:nvPr/>
        </p:nvSpPr>
        <p:spPr>
          <a:xfrm>
            <a:off x="6044374" y="370003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9" name="Google Shape;979;p83"/>
          <p:cNvSpPr/>
          <p:nvPr/>
        </p:nvSpPr>
        <p:spPr>
          <a:xfrm>
            <a:off x="62865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0" name="Google Shape;980;p83"/>
          <p:cNvSpPr/>
          <p:nvPr/>
        </p:nvSpPr>
        <p:spPr>
          <a:xfrm>
            <a:off x="6349174" y="3949979"/>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1" name="Google Shape;981;p83"/>
          <p:cNvSpPr/>
          <p:nvPr/>
        </p:nvSpPr>
        <p:spPr>
          <a:xfrm>
            <a:off x="66294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2" name="Google Shape;982;p83"/>
          <p:cNvSpPr/>
          <p:nvPr/>
        </p:nvSpPr>
        <p:spPr>
          <a:xfrm>
            <a:off x="6692074" y="373004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3" name="Google Shape;983;p83"/>
          <p:cNvSpPr/>
          <p:nvPr/>
        </p:nvSpPr>
        <p:spPr>
          <a:xfrm>
            <a:off x="63627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4" name="Google Shape;984;p83"/>
          <p:cNvSpPr/>
          <p:nvPr/>
        </p:nvSpPr>
        <p:spPr>
          <a:xfrm>
            <a:off x="6433553" y="3463061"/>
            <a:ext cx="229235" cy="228600"/>
          </a:xfrm>
          <a:custGeom>
            <a:avLst/>
            <a:gdLst/>
            <a:ahLst/>
            <a:cxnLst/>
            <a:rect l="l" t="t" r="r" b="b"/>
            <a:pathLst>
              <a:path w="229234" h="228600" extrusionOk="0">
                <a:moveTo>
                  <a:pt x="114312" y="0"/>
                </a:moveTo>
                <a:lnTo>
                  <a:pt x="69817" y="8981"/>
                </a:lnTo>
                <a:lnTo>
                  <a:pt x="33481" y="33475"/>
                </a:lnTo>
                <a:lnTo>
                  <a:pt x="8983" y="69806"/>
                </a:lnTo>
                <a:lnTo>
                  <a:pt x="0" y="114300"/>
                </a:lnTo>
                <a:lnTo>
                  <a:pt x="8983" y="158787"/>
                </a:lnTo>
                <a:lnTo>
                  <a:pt x="33481" y="195119"/>
                </a:lnTo>
                <a:lnTo>
                  <a:pt x="69817" y="219616"/>
                </a:lnTo>
                <a:lnTo>
                  <a:pt x="114312" y="228599"/>
                </a:lnTo>
                <a:lnTo>
                  <a:pt x="158800" y="219616"/>
                </a:lnTo>
                <a:lnTo>
                  <a:pt x="195132" y="195119"/>
                </a:lnTo>
                <a:lnTo>
                  <a:pt x="219629" y="158787"/>
                </a:lnTo>
                <a:lnTo>
                  <a:pt x="228612" y="114300"/>
                </a:lnTo>
                <a:lnTo>
                  <a:pt x="219629" y="69806"/>
                </a:lnTo>
                <a:lnTo>
                  <a:pt x="195132" y="33475"/>
                </a:lnTo>
                <a:lnTo>
                  <a:pt x="158800" y="8981"/>
                </a:lnTo>
                <a:lnTo>
                  <a:pt x="114312"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5" name="Google Shape;985;p83"/>
          <p:cNvSpPr/>
          <p:nvPr/>
        </p:nvSpPr>
        <p:spPr>
          <a:xfrm>
            <a:off x="64335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6" name="Google Shape;986;p83"/>
          <p:cNvSpPr/>
          <p:nvPr/>
        </p:nvSpPr>
        <p:spPr>
          <a:xfrm>
            <a:off x="732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7" name="Google Shape;987;p83"/>
          <p:cNvSpPr/>
          <p:nvPr/>
        </p:nvSpPr>
        <p:spPr>
          <a:xfrm>
            <a:off x="7390574" y="44092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8" name="Google Shape;988;p83"/>
          <p:cNvSpPr/>
          <p:nvPr/>
        </p:nvSpPr>
        <p:spPr>
          <a:xfrm>
            <a:off x="70739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9" name="Google Shape;989;p83"/>
          <p:cNvSpPr/>
          <p:nvPr/>
        </p:nvSpPr>
        <p:spPr>
          <a:xfrm>
            <a:off x="7138403" y="4752111"/>
            <a:ext cx="241300" cy="241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0" name="Google Shape;990;p83"/>
          <p:cNvSpPr/>
          <p:nvPr/>
        </p:nvSpPr>
        <p:spPr>
          <a:xfrm>
            <a:off x="74422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1" name="Google Shape;991;p83"/>
          <p:cNvSpPr/>
          <p:nvPr/>
        </p:nvSpPr>
        <p:spPr>
          <a:xfrm>
            <a:off x="7504874" y="47521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2" name="Google Shape;992;p83"/>
          <p:cNvSpPr/>
          <p:nvPr/>
        </p:nvSpPr>
        <p:spPr>
          <a:xfrm>
            <a:off x="78105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3" name="Google Shape;993;p83"/>
          <p:cNvSpPr/>
          <p:nvPr/>
        </p:nvSpPr>
        <p:spPr>
          <a:xfrm>
            <a:off x="7873174" y="4584979"/>
            <a:ext cx="241300" cy="2413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4" name="Google Shape;994;p83"/>
          <p:cNvSpPr/>
          <p:nvPr/>
        </p:nvSpPr>
        <p:spPr>
          <a:xfrm>
            <a:off x="58547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5" name="Google Shape;995;p83"/>
          <p:cNvSpPr/>
          <p:nvPr/>
        </p:nvSpPr>
        <p:spPr>
          <a:xfrm>
            <a:off x="5929236" y="4667529"/>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6" name="Google Shape;996;p83"/>
          <p:cNvSpPr/>
          <p:nvPr/>
        </p:nvSpPr>
        <p:spPr>
          <a:xfrm>
            <a:off x="59292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7" name="Google Shape;997;p83"/>
          <p:cNvSpPr/>
          <p:nvPr/>
        </p:nvSpPr>
        <p:spPr>
          <a:xfrm>
            <a:off x="61214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8" name="Google Shape;998;p83"/>
          <p:cNvSpPr/>
          <p:nvPr/>
        </p:nvSpPr>
        <p:spPr>
          <a:xfrm>
            <a:off x="61850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9" name="Google Shape;999;p83"/>
          <p:cNvSpPr/>
          <p:nvPr/>
        </p:nvSpPr>
        <p:spPr>
          <a:xfrm>
            <a:off x="61850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0" name="Google Shape;1000;p83"/>
          <p:cNvSpPr/>
          <p:nvPr/>
        </p:nvSpPr>
        <p:spPr>
          <a:xfrm>
            <a:off x="3886200" y="3873500"/>
            <a:ext cx="1219200" cy="6985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1" name="Google Shape;1001;p83"/>
          <p:cNvSpPr/>
          <p:nvPr/>
        </p:nvSpPr>
        <p:spPr>
          <a:xfrm>
            <a:off x="3949700" y="3934980"/>
            <a:ext cx="1079068" cy="534492"/>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2" name="Google Shape;1002;p83"/>
          <p:cNvSpPr/>
          <p:nvPr/>
        </p:nvSpPr>
        <p:spPr>
          <a:xfrm>
            <a:off x="3949700" y="3934980"/>
            <a:ext cx="1079500" cy="534670"/>
          </a:xfrm>
          <a:custGeom>
            <a:avLst/>
            <a:gdLst/>
            <a:ahLst/>
            <a:cxnLst/>
            <a:rect l="l" t="t" r="r" b="b"/>
            <a:pathLst>
              <a:path w="1079500" h="534670" extrusionOk="0">
                <a:moveTo>
                  <a:pt x="0" y="133624"/>
                </a:moveTo>
                <a:lnTo>
                  <a:pt x="811828" y="133624"/>
                </a:lnTo>
                <a:lnTo>
                  <a:pt x="811828" y="0"/>
                </a:lnTo>
                <a:lnTo>
                  <a:pt x="1079080" y="267248"/>
                </a:lnTo>
                <a:lnTo>
                  <a:pt x="811828" y="534495"/>
                </a:lnTo>
                <a:lnTo>
                  <a:pt x="811828" y="400871"/>
                </a:lnTo>
                <a:lnTo>
                  <a:pt x="0" y="400871"/>
                </a:lnTo>
                <a:lnTo>
                  <a:pt x="0" y="133624"/>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3" name="Google Shape;1003;p83"/>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Slide Credit: Eric Eaton</a:t>
            </a:r>
            <a:endParaRPr/>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507</a:t>
            </a:fld>
            <a:endParaRPr lang="en-US"/>
          </a:p>
        </p:txBody>
      </p:sp>
    </p:spTree>
    <p:extLst>
      <p:ext uri="{BB962C8B-B14F-4D97-AF65-F5344CB8AC3E}">
        <p14:creationId xmlns:p14="http://schemas.microsoft.com/office/powerpoint/2010/main" val="460194070"/>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92"/>
          <p:cNvSpPr txBox="1">
            <a:spLocks noGrp="1"/>
          </p:cNvSpPr>
          <p:nvPr>
            <p:ph type="title"/>
          </p:nvPr>
        </p:nvSpPr>
        <p:spPr>
          <a:xfrm>
            <a:off x="1971" y="638858"/>
            <a:ext cx="59412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dirty="0"/>
              <a:t>Designing a Learning System</a:t>
            </a:r>
            <a:endParaRPr sz="3600" dirty="0"/>
          </a:p>
        </p:txBody>
      </p:sp>
      <p:sp>
        <p:nvSpPr>
          <p:cNvPr id="1169" name="Google Shape;1169;p92"/>
          <p:cNvSpPr txBox="1"/>
          <p:nvPr/>
        </p:nvSpPr>
        <p:spPr>
          <a:xfrm>
            <a:off x="764550" y="1303025"/>
            <a:ext cx="7919100" cy="2445900"/>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SzPts val="2800"/>
              <a:buFont typeface="Arial"/>
              <a:buChar char="•"/>
            </a:pPr>
            <a:r>
              <a:rPr lang="en-US" sz="2800" dirty="0">
                <a:latin typeface="Trebuchet MS"/>
                <a:ea typeface="Trebuchet MS"/>
                <a:cs typeface="Trebuchet MS"/>
                <a:sym typeface="Trebuchet MS"/>
              </a:rPr>
              <a:t>Choose the training </a:t>
            </a:r>
            <a:r>
              <a:rPr lang="en-US" sz="2800" dirty="0" smtClean="0">
                <a:latin typeface="Trebuchet MS"/>
                <a:ea typeface="Trebuchet MS"/>
                <a:cs typeface="Trebuchet MS"/>
                <a:sym typeface="Trebuchet MS"/>
              </a:rPr>
              <a:t>experience(data)</a:t>
            </a:r>
            <a:endParaRPr sz="2800" dirty="0">
              <a:latin typeface="Trebuchet MS"/>
              <a:ea typeface="Trebuchet MS"/>
              <a:cs typeface="Trebuchet MS"/>
              <a:sym typeface="Trebuchet MS"/>
            </a:endParaRPr>
          </a:p>
          <a:p>
            <a:pPr marL="355600" marR="0" lvl="0" indent="-342900" algn="l" rtl="0">
              <a:lnSpc>
                <a:spcPct val="100000"/>
              </a:lnSpc>
              <a:spcBef>
                <a:spcPts val="40"/>
              </a:spcBef>
              <a:spcAft>
                <a:spcPts val="0"/>
              </a:spcAft>
              <a:buSzPts val="2800"/>
              <a:buFont typeface="Arial"/>
              <a:buChar char="•"/>
            </a:pPr>
            <a:r>
              <a:rPr lang="en-US" sz="2800" dirty="0">
                <a:latin typeface="Trebuchet MS"/>
                <a:ea typeface="Trebuchet MS"/>
                <a:cs typeface="Trebuchet MS"/>
                <a:sym typeface="Trebuchet MS"/>
              </a:rPr>
              <a:t>Choose exactly what is to be learned</a:t>
            </a:r>
            <a:endParaRPr sz="2800" dirty="0">
              <a:latin typeface="Trebuchet MS"/>
              <a:ea typeface="Trebuchet MS"/>
              <a:cs typeface="Trebuchet MS"/>
              <a:sym typeface="Trebuchet MS"/>
            </a:endParaRPr>
          </a:p>
          <a:p>
            <a:pPr marL="469900" marR="0" lvl="0" indent="0" algn="l" rtl="0">
              <a:lnSpc>
                <a:spcPct val="118333"/>
              </a:lnSpc>
              <a:spcBef>
                <a:spcPts val="40"/>
              </a:spcBef>
              <a:spcAft>
                <a:spcPts val="0"/>
              </a:spcAft>
              <a:buNone/>
            </a:pPr>
            <a:r>
              <a:rPr lang="en-US" sz="2400" dirty="0">
                <a:latin typeface="Arial"/>
                <a:ea typeface="Arial"/>
                <a:cs typeface="Arial"/>
                <a:sym typeface="Arial"/>
              </a:rPr>
              <a:t>– </a:t>
            </a:r>
            <a:r>
              <a:rPr lang="en-US" sz="2400" dirty="0">
                <a:latin typeface="Trebuchet MS"/>
                <a:ea typeface="Trebuchet MS"/>
                <a:cs typeface="Trebuchet MS"/>
                <a:sym typeface="Trebuchet MS"/>
              </a:rPr>
              <a:t>i.e. the </a:t>
            </a:r>
            <a:r>
              <a:rPr lang="en-US" sz="2400" b="1" i="1" dirty="0">
                <a:solidFill>
                  <a:srgbClr val="FF0000"/>
                </a:solidFill>
                <a:latin typeface="Trebuchet MS"/>
                <a:ea typeface="Trebuchet MS"/>
                <a:cs typeface="Trebuchet MS"/>
                <a:sym typeface="Trebuchet MS"/>
              </a:rPr>
              <a:t>target function</a:t>
            </a:r>
            <a:endParaRPr sz="2400" dirty="0">
              <a:latin typeface="Trebuchet MS"/>
              <a:ea typeface="Trebuchet MS"/>
              <a:cs typeface="Trebuchet MS"/>
              <a:sym typeface="Trebuchet MS"/>
            </a:endParaRPr>
          </a:p>
          <a:p>
            <a:pPr marL="355600" marR="0" lvl="0" indent="-342900" algn="l" rtl="0">
              <a:lnSpc>
                <a:spcPct val="118571"/>
              </a:lnSpc>
              <a:spcBef>
                <a:spcPts val="0"/>
              </a:spcBef>
              <a:spcAft>
                <a:spcPts val="0"/>
              </a:spcAft>
              <a:buSzPts val="2800"/>
              <a:buFont typeface="Arial"/>
              <a:buChar char="•"/>
            </a:pPr>
            <a:r>
              <a:rPr lang="en-US" sz="2800" dirty="0">
                <a:latin typeface="Trebuchet MS"/>
                <a:ea typeface="Trebuchet MS"/>
                <a:cs typeface="Trebuchet MS"/>
                <a:sym typeface="Trebuchet MS"/>
              </a:rPr>
              <a:t>Choose how to represent the target function</a:t>
            </a:r>
            <a:endParaRPr sz="2800" dirty="0">
              <a:latin typeface="Trebuchet MS"/>
              <a:ea typeface="Trebuchet MS"/>
              <a:cs typeface="Trebuchet MS"/>
              <a:sym typeface="Trebuchet MS"/>
            </a:endParaRPr>
          </a:p>
          <a:p>
            <a:pPr marL="355600" marR="5080" lvl="0" indent="-342900" algn="l" rtl="0">
              <a:lnSpc>
                <a:spcPct val="96428"/>
              </a:lnSpc>
              <a:spcBef>
                <a:spcPts val="680"/>
              </a:spcBef>
              <a:spcAft>
                <a:spcPts val="0"/>
              </a:spcAft>
              <a:buSzPts val="2800"/>
              <a:buFont typeface="Arial"/>
              <a:buChar char="•"/>
            </a:pPr>
            <a:r>
              <a:rPr lang="en-US" sz="2800" dirty="0">
                <a:latin typeface="Trebuchet MS"/>
                <a:ea typeface="Trebuchet MS"/>
                <a:cs typeface="Trebuchet MS"/>
                <a:sym typeface="Trebuchet MS"/>
              </a:rPr>
              <a:t>Choose a learning algorithm to infer the target function from the experience</a:t>
            </a:r>
            <a:endParaRPr sz="2800" dirty="0">
              <a:latin typeface="Trebuchet MS"/>
              <a:ea typeface="Trebuchet MS"/>
              <a:cs typeface="Trebuchet MS"/>
              <a:sym typeface="Trebuchet MS"/>
            </a:endParaRPr>
          </a:p>
        </p:txBody>
      </p:sp>
      <p:sp>
        <p:nvSpPr>
          <p:cNvPr id="1170" name="Google Shape;1170;p92"/>
          <p:cNvSpPr/>
          <p:nvPr/>
        </p:nvSpPr>
        <p:spPr>
          <a:xfrm>
            <a:off x="1680951" y="4812992"/>
            <a:ext cx="2165350" cy="967105"/>
          </a:xfrm>
          <a:custGeom>
            <a:avLst/>
            <a:gdLst/>
            <a:ahLst/>
            <a:cxnLst/>
            <a:rect l="l" t="t" r="r" b="b"/>
            <a:pathLst>
              <a:path w="2165350" h="967104" extrusionOk="0">
                <a:moveTo>
                  <a:pt x="1082675" y="0"/>
                </a:moveTo>
                <a:lnTo>
                  <a:pt x="1016721" y="882"/>
                </a:lnTo>
                <a:lnTo>
                  <a:pt x="951813" y="3495"/>
                </a:lnTo>
                <a:lnTo>
                  <a:pt x="888063" y="7788"/>
                </a:lnTo>
                <a:lnTo>
                  <a:pt x="825585" y="13710"/>
                </a:lnTo>
                <a:lnTo>
                  <a:pt x="764491" y="21212"/>
                </a:lnTo>
                <a:lnTo>
                  <a:pt x="704896" y="30242"/>
                </a:lnTo>
                <a:lnTo>
                  <a:pt x="646911" y="40749"/>
                </a:lnTo>
                <a:lnTo>
                  <a:pt x="590651" y="52684"/>
                </a:lnTo>
                <a:lnTo>
                  <a:pt x="536229" y="65996"/>
                </a:lnTo>
                <a:lnTo>
                  <a:pt x="483758" y="80634"/>
                </a:lnTo>
                <a:lnTo>
                  <a:pt x="433351" y="96548"/>
                </a:lnTo>
                <a:lnTo>
                  <a:pt x="385122" y="113686"/>
                </a:lnTo>
                <a:lnTo>
                  <a:pt x="339184" y="132000"/>
                </a:lnTo>
                <a:lnTo>
                  <a:pt x="295649" y="151437"/>
                </a:lnTo>
                <a:lnTo>
                  <a:pt x="254632" y="171947"/>
                </a:lnTo>
                <a:lnTo>
                  <a:pt x="216246" y="193480"/>
                </a:lnTo>
                <a:lnTo>
                  <a:pt x="180603" y="215985"/>
                </a:lnTo>
                <a:lnTo>
                  <a:pt x="147817" y="239412"/>
                </a:lnTo>
                <a:lnTo>
                  <a:pt x="118002" y="263710"/>
                </a:lnTo>
                <a:lnTo>
                  <a:pt x="67735" y="314718"/>
                </a:lnTo>
                <a:lnTo>
                  <a:pt x="30708" y="368603"/>
                </a:lnTo>
                <a:lnTo>
                  <a:pt x="7828" y="424960"/>
                </a:lnTo>
                <a:lnTo>
                  <a:pt x="0" y="483387"/>
                </a:lnTo>
                <a:lnTo>
                  <a:pt x="1975" y="512835"/>
                </a:lnTo>
                <a:lnTo>
                  <a:pt x="17443" y="570280"/>
                </a:lnTo>
                <a:lnTo>
                  <a:pt x="47510" y="625453"/>
                </a:lnTo>
                <a:lnTo>
                  <a:pt x="91270" y="677952"/>
                </a:lnTo>
                <a:lnTo>
                  <a:pt x="147817" y="727370"/>
                </a:lnTo>
                <a:lnTo>
                  <a:pt x="180603" y="750797"/>
                </a:lnTo>
                <a:lnTo>
                  <a:pt x="216246" y="773303"/>
                </a:lnTo>
                <a:lnTo>
                  <a:pt x="254632" y="794837"/>
                </a:lnTo>
                <a:lnTo>
                  <a:pt x="295649" y="815348"/>
                </a:lnTo>
                <a:lnTo>
                  <a:pt x="339184" y="834785"/>
                </a:lnTo>
                <a:lnTo>
                  <a:pt x="385122" y="853099"/>
                </a:lnTo>
                <a:lnTo>
                  <a:pt x="433351" y="870237"/>
                </a:lnTo>
                <a:lnTo>
                  <a:pt x="483758" y="886151"/>
                </a:lnTo>
                <a:lnTo>
                  <a:pt x="536229" y="900790"/>
                </a:lnTo>
                <a:lnTo>
                  <a:pt x="590651" y="914102"/>
                </a:lnTo>
                <a:lnTo>
                  <a:pt x="646911" y="926037"/>
                </a:lnTo>
                <a:lnTo>
                  <a:pt x="704896" y="936545"/>
                </a:lnTo>
                <a:lnTo>
                  <a:pt x="764491" y="945575"/>
                </a:lnTo>
                <a:lnTo>
                  <a:pt x="825585" y="953076"/>
                </a:lnTo>
                <a:lnTo>
                  <a:pt x="888063" y="958999"/>
                </a:lnTo>
                <a:lnTo>
                  <a:pt x="951813" y="963292"/>
                </a:lnTo>
                <a:lnTo>
                  <a:pt x="1016721" y="965905"/>
                </a:lnTo>
                <a:lnTo>
                  <a:pt x="1082675" y="966787"/>
                </a:lnTo>
                <a:lnTo>
                  <a:pt x="1148628" y="965905"/>
                </a:lnTo>
                <a:lnTo>
                  <a:pt x="1213536" y="963292"/>
                </a:lnTo>
                <a:lnTo>
                  <a:pt x="1277286" y="958999"/>
                </a:lnTo>
                <a:lnTo>
                  <a:pt x="1339764" y="953076"/>
                </a:lnTo>
                <a:lnTo>
                  <a:pt x="1400858" y="945575"/>
                </a:lnTo>
                <a:lnTo>
                  <a:pt x="1460453" y="936545"/>
                </a:lnTo>
                <a:lnTo>
                  <a:pt x="1518438" y="926037"/>
                </a:lnTo>
                <a:lnTo>
                  <a:pt x="1574698" y="914102"/>
                </a:lnTo>
                <a:lnTo>
                  <a:pt x="1629120" y="900790"/>
                </a:lnTo>
                <a:lnTo>
                  <a:pt x="1681591" y="886151"/>
                </a:lnTo>
                <a:lnTo>
                  <a:pt x="1731998" y="870237"/>
                </a:lnTo>
                <a:lnTo>
                  <a:pt x="1780227" y="853099"/>
                </a:lnTo>
                <a:lnTo>
                  <a:pt x="1826165" y="834785"/>
                </a:lnTo>
                <a:lnTo>
                  <a:pt x="1869700" y="815348"/>
                </a:lnTo>
                <a:lnTo>
                  <a:pt x="1910717" y="794837"/>
                </a:lnTo>
                <a:lnTo>
                  <a:pt x="1949103" y="773303"/>
                </a:lnTo>
                <a:lnTo>
                  <a:pt x="1984746" y="750797"/>
                </a:lnTo>
                <a:lnTo>
                  <a:pt x="2017532" y="727370"/>
                </a:lnTo>
                <a:lnTo>
                  <a:pt x="2047347" y="703071"/>
                </a:lnTo>
                <a:lnTo>
                  <a:pt x="2097614" y="652062"/>
                </a:lnTo>
                <a:lnTo>
                  <a:pt x="2134641" y="598176"/>
                </a:lnTo>
                <a:lnTo>
                  <a:pt x="2157521" y="541816"/>
                </a:lnTo>
                <a:lnTo>
                  <a:pt x="2165350" y="483387"/>
                </a:lnTo>
                <a:lnTo>
                  <a:pt x="2163374" y="453940"/>
                </a:lnTo>
                <a:lnTo>
                  <a:pt x="2147906" y="396498"/>
                </a:lnTo>
                <a:lnTo>
                  <a:pt x="2117839" y="341326"/>
                </a:lnTo>
                <a:lnTo>
                  <a:pt x="2074079" y="288829"/>
                </a:lnTo>
                <a:lnTo>
                  <a:pt x="2017532" y="239412"/>
                </a:lnTo>
                <a:lnTo>
                  <a:pt x="1984746" y="215985"/>
                </a:lnTo>
                <a:lnTo>
                  <a:pt x="1949103" y="193480"/>
                </a:lnTo>
                <a:lnTo>
                  <a:pt x="1910717" y="171947"/>
                </a:lnTo>
                <a:lnTo>
                  <a:pt x="1869700" y="151437"/>
                </a:lnTo>
                <a:lnTo>
                  <a:pt x="1826165" y="132000"/>
                </a:lnTo>
                <a:lnTo>
                  <a:pt x="1780227" y="113686"/>
                </a:lnTo>
                <a:lnTo>
                  <a:pt x="1731998" y="96548"/>
                </a:lnTo>
                <a:lnTo>
                  <a:pt x="1681591" y="80634"/>
                </a:lnTo>
                <a:lnTo>
                  <a:pt x="1629120" y="65996"/>
                </a:lnTo>
                <a:lnTo>
                  <a:pt x="1574698" y="52684"/>
                </a:lnTo>
                <a:lnTo>
                  <a:pt x="1518438" y="40749"/>
                </a:lnTo>
                <a:lnTo>
                  <a:pt x="1460453" y="30242"/>
                </a:lnTo>
                <a:lnTo>
                  <a:pt x="1400858" y="21212"/>
                </a:lnTo>
                <a:lnTo>
                  <a:pt x="1339764" y="13710"/>
                </a:lnTo>
                <a:lnTo>
                  <a:pt x="1277286" y="7788"/>
                </a:lnTo>
                <a:lnTo>
                  <a:pt x="1213536" y="3495"/>
                </a:lnTo>
                <a:lnTo>
                  <a:pt x="1148628" y="882"/>
                </a:lnTo>
                <a:lnTo>
                  <a:pt x="1082675"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1" name="Google Shape;1171;p92"/>
          <p:cNvSpPr/>
          <p:nvPr/>
        </p:nvSpPr>
        <p:spPr>
          <a:xfrm>
            <a:off x="1646237" y="4838700"/>
            <a:ext cx="2165350" cy="967105"/>
          </a:xfrm>
          <a:custGeom>
            <a:avLst/>
            <a:gdLst/>
            <a:ahLst/>
            <a:cxnLst/>
            <a:rect l="l" t="t" r="r" b="b"/>
            <a:pathLst>
              <a:path w="2165350" h="967104" extrusionOk="0">
                <a:moveTo>
                  <a:pt x="0" y="483394"/>
                </a:moveTo>
                <a:lnTo>
                  <a:pt x="7828" y="424966"/>
                </a:lnTo>
                <a:lnTo>
                  <a:pt x="30708" y="368608"/>
                </a:lnTo>
                <a:lnTo>
                  <a:pt x="67734" y="314722"/>
                </a:lnTo>
                <a:lnTo>
                  <a:pt x="118001" y="263714"/>
                </a:lnTo>
                <a:lnTo>
                  <a:pt x="147817" y="239415"/>
                </a:lnTo>
                <a:lnTo>
                  <a:pt x="180602" y="215988"/>
                </a:lnTo>
                <a:lnTo>
                  <a:pt x="216245" y="193482"/>
                </a:lnTo>
                <a:lnTo>
                  <a:pt x="254632" y="171949"/>
                </a:lnTo>
                <a:lnTo>
                  <a:pt x="295649" y="151438"/>
                </a:lnTo>
                <a:lnTo>
                  <a:pt x="339183" y="132001"/>
                </a:lnTo>
                <a:lnTo>
                  <a:pt x="385122" y="113688"/>
                </a:lnTo>
                <a:lnTo>
                  <a:pt x="433351" y="96549"/>
                </a:lnTo>
                <a:lnTo>
                  <a:pt x="483758" y="80635"/>
                </a:lnTo>
                <a:lnTo>
                  <a:pt x="536229" y="65997"/>
                </a:lnTo>
                <a:lnTo>
                  <a:pt x="590652" y="52685"/>
                </a:lnTo>
                <a:lnTo>
                  <a:pt x="646912" y="40750"/>
                </a:lnTo>
                <a:lnTo>
                  <a:pt x="704897" y="30242"/>
                </a:lnTo>
                <a:lnTo>
                  <a:pt x="764493" y="21212"/>
                </a:lnTo>
                <a:lnTo>
                  <a:pt x="825587" y="13710"/>
                </a:lnTo>
                <a:lnTo>
                  <a:pt x="888066" y="7788"/>
                </a:lnTo>
                <a:lnTo>
                  <a:pt x="951817" y="3495"/>
                </a:lnTo>
                <a:lnTo>
                  <a:pt x="1016726" y="882"/>
                </a:lnTo>
                <a:lnTo>
                  <a:pt x="1082680" y="0"/>
                </a:lnTo>
                <a:lnTo>
                  <a:pt x="1148633" y="882"/>
                </a:lnTo>
                <a:lnTo>
                  <a:pt x="1213541" y="3495"/>
                </a:lnTo>
                <a:lnTo>
                  <a:pt x="1277291" y="7788"/>
                </a:lnTo>
                <a:lnTo>
                  <a:pt x="1339769" y="13710"/>
                </a:lnTo>
                <a:lnTo>
                  <a:pt x="1400863" y="21212"/>
                </a:lnTo>
                <a:lnTo>
                  <a:pt x="1460458" y="30242"/>
                </a:lnTo>
                <a:lnTo>
                  <a:pt x="1518442" y="40750"/>
                </a:lnTo>
                <a:lnTo>
                  <a:pt x="1574702" y="52685"/>
                </a:lnTo>
                <a:lnTo>
                  <a:pt x="1629124" y="65997"/>
                </a:lnTo>
                <a:lnTo>
                  <a:pt x="1681595" y="80635"/>
                </a:lnTo>
                <a:lnTo>
                  <a:pt x="1732001" y="96549"/>
                </a:lnTo>
                <a:lnTo>
                  <a:pt x="1780230" y="113688"/>
                </a:lnTo>
                <a:lnTo>
                  <a:pt x="1826168" y="132001"/>
                </a:lnTo>
                <a:lnTo>
                  <a:pt x="1869703" y="151438"/>
                </a:lnTo>
                <a:lnTo>
                  <a:pt x="1910719" y="171949"/>
                </a:lnTo>
                <a:lnTo>
                  <a:pt x="1949106" y="193482"/>
                </a:lnTo>
                <a:lnTo>
                  <a:pt x="1984748" y="215988"/>
                </a:lnTo>
                <a:lnTo>
                  <a:pt x="2017534" y="239415"/>
                </a:lnTo>
                <a:lnTo>
                  <a:pt x="2047349" y="263714"/>
                </a:lnTo>
                <a:lnTo>
                  <a:pt x="2097616" y="314722"/>
                </a:lnTo>
                <a:lnTo>
                  <a:pt x="2134642" y="368608"/>
                </a:lnTo>
                <a:lnTo>
                  <a:pt x="2157523" y="424966"/>
                </a:lnTo>
                <a:lnTo>
                  <a:pt x="2165351" y="483394"/>
                </a:lnTo>
                <a:lnTo>
                  <a:pt x="2163375" y="512841"/>
                </a:lnTo>
                <a:lnTo>
                  <a:pt x="2147907" y="570284"/>
                </a:lnTo>
                <a:lnTo>
                  <a:pt x="2117841" y="625457"/>
                </a:lnTo>
                <a:lnTo>
                  <a:pt x="2074081" y="677955"/>
                </a:lnTo>
                <a:lnTo>
                  <a:pt x="2017534" y="727372"/>
                </a:lnTo>
                <a:lnTo>
                  <a:pt x="1984748" y="750799"/>
                </a:lnTo>
                <a:lnTo>
                  <a:pt x="1949106" y="773305"/>
                </a:lnTo>
                <a:lnTo>
                  <a:pt x="1910719" y="794839"/>
                </a:lnTo>
                <a:lnTo>
                  <a:pt x="1869703" y="815349"/>
                </a:lnTo>
                <a:lnTo>
                  <a:pt x="1826168" y="834786"/>
                </a:lnTo>
                <a:lnTo>
                  <a:pt x="1780230" y="853100"/>
                </a:lnTo>
                <a:lnTo>
                  <a:pt x="1732001" y="870239"/>
                </a:lnTo>
                <a:lnTo>
                  <a:pt x="1681595" y="886152"/>
                </a:lnTo>
                <a:lnTo>
                  <a:pt x="1629124" y="900791"/>
                </a:lnTo>
                <a:lnTo>
                  <a:pt x="1574702" y="914103"/>
                </a:lnTo>
                <a:lnTo>
                  <a:pt x="1518442" y="926038"/>
                </a:lnTo>
                <a:lnTo>
                  <a:pt x="1460458" y="936546"/>
                </a:lnTo>
                <a:lnTo>
                  <a:pt x="1400863" y="945576"/>
                </a:lnTo>
                <a:lnTo>
                  <a:pt x="1339769" y="953077"/>
                </a:lnTo>
                <a:lnTo>
                  <a:pt x="1277291" y="959000"/>
                </a:lnTo>
                <a:lnTo>
                  <a:pt x="1213541" y="963293"/>
                </a:lnTo>
                <a:lnTo>
                  <a:pt x="1148633" y="965906"/>
                </a:lnTo>
                <a:lnTo>
                  <a:pt x="1082680" y="966788"/>
                </a:lnTo>
                <a:lnTo>
                  <a:pt x="1016726" y="965906"/>
                </a:lnTo>
                <a:lnTo>
                  <a:pt x="951817" y="963293"/>
                </a:lnTo>
                <a:lnTo>
                  <a:pt x="888066" y="959000"/>
                </a:lnTo>
                <a:lnTo>
                  <a:pt x="825587" y="953077"/>
                </a:lnTo>
                <a:lnTo>
                  <a:pt x="764493" y="945576"/>
                </a:lnTo>
                <a:lnTo>
                  <a:pt x="704897" y="936546"/>
                </a:lnTo>
                <a:lnTo>
                  <a:pt x="646912" y="926038"/>
                </a:lnTo>
                <a:lnTo>
                  <a:pt x="590652" y="914103"/>
                </a:lnTo>
                <a:lnTo>
                  <a:pt x="536229" y="900791"/>
                </a:lnTo>
                <a:lnTo>
                  <a:pt x="483758" y="886152"/>
                </a:lnTo>
                <a:lnTo>
                  <a:pt x="433351" y="870239"/>
                </a:lnTo>
                <a:lnTo>
                  <a:pt x="385122" y="853100"/>
                </a:lnTo>
                <a:lnTo>
                  <a:pt x="339183" y="834786"/>
                </a:lnTo>
                <a:lnTo>
                  <a:pt x="295649" y="815349"/>
                </a:lnTo>
                <a:lnTo>
                  <a:pt x="254632" y="794839"/>
                </a:lnTo>
                <a:lnTo>
                  <a:pt x="216245" y="773305"/>
                </a:lnTo>
                <a:lnTo>
                  <a:pt x="180602" y="750799"/>
                </a:lnTo>
                <a:lnTo>
                  <a:pt x="147817" y="727372"/>
                </a:lnTo>
                <a:lnTo>
                  <a:pt x="118001" y="703074"/>
                </a:lnTo>
                <a:lnTo>
                  <a:pt x="67734" y="652066"/>
                </a:lnTo>
                <a:lnTo>
                  <a:pt x="30708" y="598180"/>
                </a:lnTo>
                <a:lnTo>
                  <a:pt x="7828" y="541821"/>
                </a:lnTo>
                <a:lnTo>
                  <a:pt x="0" y="48339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2" name="Google Shape;1172;p92"/>
          <p:cNvSpPr txBox="1"/>
          <p:nvPr/>
        </p:nvSpPr>
        <p:spPr>
          <a:xfrm>
            <a:off x="2040651" y="5022375"/>
            <a:ext cx="1600200" cy="566400"/>
          </a:xfrm>
          <a:prstGeom prst="rect">
            <a:avLst/>
          </a:prstGeom>
          <a:noFill/>
          <a:ln>
            <a:noFill/>
          </a:ln>
        </p:spPr>
        <p:txBody>
          <a:bodyPr spcFirstLastPara="1" wrap="square" lIns="0" tIns="27925" rIns="0" bIns="0" anchor="t" anchorCtr="0">
            <a:noAutofit/>
          </a:bodyPr>
          <a:lstStyle/>
          <a:p>
            <a:pPr marL="12700" marR="5080" lvl="0" indent="0" algn="l" rtl="0">
              <a:lnSpc>
                <a:spcPct val="116666"/>
              </a:lnSpc>
              <a:spcBef>
                <a:spcPts val="0"/>
              </a:spcBef>
              <a:spcAft>
                <a:spcPts val="0"/>
              </a:spcAft>
              <a:buNone/>
            </a:pPr>
            <a:r>
              <a:rPr lang="en-US" sz="1800">
                <a:latin typeface="Trebuchet MS"/>
                <a:ea typeface="Trebuchet MS"/>
                <a:cs typeface="Trebuchet MS"/>
                <a:sym typeface="Trebuchet MS"/>
              </a:rPr>
              <a:t>Environment/  Experience</a:t>
            </a:r>
            <a:endParaRPr sz="1800">
              <a:latin typeface="Trebuchet MS"/>
              <a:ea typeface="Trebuchet MS"/>
              <a:cs typeface="Trebuchet MS"/>
              <a:sym typeface="Trebuchet MS"/>
            </a:endParaRPr>
          </a:p>
        </p:txBody>
      </p:sp>
      <p:sp>
        <p:nvSpPr>
          <p:cNvPr id="1173" name="Google Shape;1173;p92"/>
          <p:cNvSpPr/>
          <p:nvPr/>
        </p:nvSpPr>
        <p:spPr>
          <a:xfrm>
            <a:off x="5143500" y="4305300"/>
            <a:ext cx="2133600" cy="546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4" name="Google Shape;1174;p92"/>
          <p:cNvSpPr/>
          <p:nvPr/>
        </p:nvSpPr>
        <p:spPr>
          <a:xfrm>
            <a:off x="5105400" y="4305300"/>
            <a:ext cx="1117600" cy="609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5" name="Google Shape;1175;p92"/>
          <p:cNvSpPr/>
          <p:nvPr/>
        </p:nvSpPr>
        <p:spPr>
          <a:xfrm>
            <a:off x="5213350" y="4349750"/>
            <a:ext cx="1993900" cy="4095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6" name="Google Shape;1176;p92"/>
          <p:cNvSpPr txBox="1"/>
          <p:nvPr/>
        </p:nvSpPr>
        <p:spPr>
          <a:xfrm>
            <a:off x="5213350" y="4349750"/>
            <a:ext cx="1993900" cy="409575"/>
          </a:xfrm>
          <a:prstGeom prst="rect">
            <a:avLst/>
          </a:prstGeom>
          <a:noFill/>
          <a:ln w="12700" cap="flat" cmpd="sng">
            <a:solidFill>
              <a:srgbClr val="4A7EBB"/>
            </a:solidFill>
            <a:prstDash val="solid"/>
            <a:round/>
            <a:headEnd type="none" w="sm" len="sm"/>
            <a:tailEnd type="none" w="sm" len="sm"/>
          </a:ln>
        </p:spPr>
        <p:txBody>
          <a:bodyPr spcFirstLastPara="1" wrap="square" lIns="0" tIns="54600" rIns="0" bIns="0" anchor="t" anchorCtr="0">
            <a:noAutofit/>
          </a:bodyPr>
          <a:lstStyle/>
          <a:p>
            <a:pPr marL="89535" marR="0" lvl="0" indent="0" algn="l" rtl="0">
              <a:lnSpc>
                <a:spcPct val="100000"/>
              </a:lnSpc>
              <a:spcBef>
                <a:spcPts val="0"/>
              </a:spcBef>
              <a:spcAft>
                <a:spcPts val="0"/>
              </a:spcAft>
              <a:buNone/>
            </a:pPr>
            <a:r>
              <a:rPr lang="en-US" sz="1800">
                <a:latin typeface="Trebuchet MS"/>
                <a:ea typeface="Trebuchet MS"/>
                <a:cs typeface="Trebuchet MS"/>
                <a:sym typeface="Trebuchet MS"/>
              </a:rPr>
              <a:t>Learner</a:t>
            </a:r>
            <a:endParaRPr sz="1800">
              <a:latin typeface="Trebuchet MS"/>
              <a:ea typeface="Trebuchet MS"/>
              <a:cs typeface="Trebuchet MS"/>
              <a:sym typeface="Trebuchet MS"/>
            </a:endParaRPr>
          </a:p>
        </p:txBody>
      </p:sp>
      <p:sp>
        <p:nvSpPr>
          <p:cNvPr id="1177" name="Google Shape;1177;p92"/>
          <p:cNvSpPr/>
          <p:nvPr/>
        </p:nvSpPr>
        <p:spPr>
          <a:xfrm>
            <a:off x="3804234" y="4522787"/>
            <a:ext cx="1341120" cy="812800"/>
          </a:xfrm>
          <a:custGeom>
            <a:avLst/>
            <a:gdLst/>
            <a:ahLst/>
            <a:cxnLst/>
            <a:rect l="l" t="t" r="r" b="b"/>
            <a:pathLst>
              <a:path w="1341120" h="812800" extrusionOk="0">
                <a:moveTo>
                  <a:pt x="1340853" y="0"/>
                </a:moveTo>
                <a:lnTo>
                  <a:pt x="1245298" y="7353"/>
                </a:lnTo>
                <a:lnTo>
                  <a:pt x="1259992" y="31851"/>
                </a:lnTo>
                <a:lnTo>
                  <a:pt x="0" y="787844"/>
                </a:lnTo>
                <a:lnTo>
                  <a:pt x="14706" y="812355"/>
                </a:lnTo>
                <a:lnTo>
                  <a:pt x="1274699" y="56362"/>
                </a:lnTo>
                <a:lnTo>
                  <a:pt x="1304983" y="56362"/>
                </a:lnTo>
                <a:lnTo>
                  <a:pt x="1340853" y="0"/>
                </a:lnTo>
                <a:close/>
              </a:path>
              <a:path w="1341120" h="812800" extrusionOk="0">
                <a:moveTo>
                  <a:pt x="1304983" y="56362"/>
                </a:moveTo>
                <a:lnTo>
                  <a:pt x="1274699" y="56362"/>
                </a:lnTo>
                <a:lnTo>
                  <a:pt x="1289392" y="80860"/>
                </a:lnTo>
                <a:lnTo>
                  <a:pt x="1304983" y="5636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8" name="Google Shape;1178;p92"/>
          <p:cNvSpPr/>
          <p:nvPr/>
        </p:nvSpPr>
        <p:spPr>
          <a:xfrm>
            <a:off x="5299075" y="5102225"/>
            <a:ext cx="1851025" cy="536575"/>
          </a:xfrm>
          <a:custGeom>
            <a:avLst/>
            <a:gdLst/>
            <a:ahLst/>
            <a:cxnLst/>
            <a:rect l="l" t="t" r="r" b="b"/>
            <a:pathLst>
              <a:path w="1851025" h="536575" extrusionOk="0">
                <a:moveTo>
                  <a:pt x="925512" y="0"/>
                </a:moveTo>
                <a:lnTo>
                  <a:pt x="853183" y="807"/>
                </a:lnTo>
                <a:lnTo>
                  <a:pt x="782377" y="3188"/>
                </a:lnTo>
                <a:lnTo>
                  <a:pt x="713299" y="7085"/>
                </a:lnTo>
                <a:lnTo>
                  <a:pt x="646156" y="12437"/>
                </a:lnTo>
                <a:lnTo>
                  <a:pt x="581152" y="19185"/>
                </a:lnTo>
                <a:lnTo>
                  <a:pt x="518494" y="27269"/>
                </a:lnTo>
                <a:lnTo>
                  <a:pt x="458387" y="36629"/>
                </a:lnTo>
                <a:lnTo>
                  <a:pt x="401037" y="47205"/>
                </a:lnTo>
                <a:lnTo>
                  <a:pt x="346650" y="58939"/>
                </a:lnTo>
                <a:lnTo>
                  <a:pt x="295431" y="71771"/>
                </a:lnTo>
                <a:lnTo>
                  <a:pt x="247587" y="85640"/>
                </a:lnTo>
                <a:lnTo>
                  <a:pt x="203323" y="100487"/>
                </a:lnTo>
                <a:lnTo>
                  <a:pt x="162845" y="116253"/>
                </a:lnTo>
                <a:lnTo>
                  <a:pt x="126358" y="132877"/>
                </a:lnTo>
                <a:lnTo>
                  <a:pt x="66183" y="168464"/>
                </a:lnTo>
                <a:lnTo>
                  <a:pt x="24443" y="206771"/>
                </a:lnTo>
                <a:lnTo>
                  <a:pt x="2784" y="247321"/>
                </a:lnTo>
                <a:lnTo>
                  <a:pt x="0" y="268287"/>
                </a:lnTo>
                <a:lnTo>
                  <a:pt x="2784" y="289253"/>
                </a:lnTo>
                <a:lnTo>
                  <a:pt x="24443" y="329803"/>
                </a:lnTo>
                <a:lnTo>
                  <a:pt x="66183" y="368110"/>
                </a:lnTo>
                <a:lnTo>
                  <a:pt x="126358" y="403697"/>
                </a:lnTo>
                <a:lnTo>
                  <a:pt x="162845" y="420321"/>
                </a:lnTo>
                <a:lnTo>
                  <a:pt x="203323" y="436087"/>
                </a:lnTo>
                <a:lnTo>
                  <a:pt x="247587" y="450934"/>
                </a:lnTo>
                <a:lnTo>
                  <a:pt x="295431" y="464803"/>
                </a:lnTo>
                <a:lnTo>
                  <a:pt x="346650" y="477635"/>
                </a:lnTo>
                <a:lnTo>
                  <a:pt x="401037" y="489369"/>
                </a:lnTo>
                <a:lnTo>
                  <a:pt x="458387" y="499945"/>
                </a:lnTo>
                <a:lnTo>
                  <a:pt x="518494" y="509305"/>
                </a:lnTo>
                <a:lnTo>
                  <a:pt x="581152" y="517389"/>
                </a:lnTo>
                <a:lnTo>
                  <a:pt x="646156" y="524137"/>
                </a:lnTo>
                <a:lnTo>
                  <a:pt x="713299" y="529489"/>
                </a:lnTo>
                <a:lnTo>
                  <a:pt x="782377" y="533386"/>
                </a:lnTo>
                <a:lnTo>
                  <a:pt x="853183" y="535767"/>
                </a:lnTo>
                <a:lnTo>
                  <a:pt x="925512" y="536575"/>
                </a:lnTo>
                <a:lnTo>
                  <a:pt x="997841" y="535767"/>
                </a:lnTo>
                <a:lnTo>
                  <a:pt x="1068647" y="533386"/>
                </a:lnTo>
                <a:lnTo>
                  <a:pt x="1137725" y="529489"/>
                </a:lnTo>
                <a:lnTo>
                  <a:pt x="1204868" y="524137"/>
                </a:lnTo>
                <a:lnTo>
                  <a:pt x="1269872" y="517389"/>
                </a:lnTo>
                <a:lnTo>
                  <a:pt x="1332530" y="509305"/>
                </a:lnTo>
                <a:lnTo>
                  <a:pt x="1392637" y="499945"/>
                </a:lnTo>
                <a:lnTo>
                  <a:pt x="1449987" y="489369"/>
                </a:lnTo>
                <a:lnTo>
                  <a:pt x="1504374" y="477635"/>
                </a:lnTo>
                <a:lnTo>
                  <a:pt x="1555593" y="464803"/>
                </a:lnTo>
                <a:lnTo>
                  <a:pt x="1603437" y="450934"/>
                </a:lnTo>
                <a:lnTo>
                  <a:pt x="1647701" y="436087"/>
                </a:lnTo>
                <a:lnTo>
                  <a:pt x="1688179" y="420321"/>
                </a:lnTo>
                <a:lnTo>
                  <a:pt x="1724666" y="403697"/>
                </a:lnTo>
                <a:lnTo>
                  <a:pt x="1784841" y="368110"/>
                </a:lnTo>
                <a:lnTo>
                  <a:pt x="1826581" y="329803"/>
                </a:lnTo>
                <a:lnTo>
                  <a:pt x="1848240" y="289253"/>
                </a:lnTo>
                <a:lnTo>
                  <a:pt x="1851025" y="268287"/>
                </a:lnTo>
                <a:lnTo>
                  <a:pt x="1848240" y="247321"/>
                </a:lnTo>
                <a:lnTo>
                  <a:pt x="1826581" y="206771"/>
                </a:lnTo>
                <a:lnTo>
                  <a:pt x="1784841" y="168464"/>
                </a:lnTo>
                <a:lnTo>
                  <a:pt x="1724666" y="132877"/>
                </a:lnTo>
                <a:lnTo>
                  <a:pt x="1688179" y="116253"/>
                </a:lnTo>
                <a:lnTo>
                  <a:pt x="1647701" y="100487"/>
                </a:lnTo>
                <a:lnTo>
                  <a:pt x="1603437" y="85640"/>
                </a:lnTo>
                <a:lnTo>
                  <a:pt x="1555593" y="71771"/>
                </a:lnTo>
                <a:lnTo>
                  <a:pt x="1504374" y="58939"/>
                </a:lnTo>
                <a:lnTo>
                  <a:pt x="1449987" y="47205"/>
                </a:lnTo>
                <a:lnTo>
                  <a:pt x="1392637" y="36629"/>
                </a:lnTo>
                <a:lnTo>
                  <a:pt x="1332530" y="27269"/>
                </a:lnTo>
                <a:lnTo>
                  <a:pt x="1269872" y="19185"/>
                </a:lnTo>
                <a:lnTo>
                  <a:pt x="1204868" y="12437"/>
                </a:lnTo>
                <a:lnTo>
                  <a:pt x="1137725" y="7085"/>
                </a:lnTo>
                <a:lnTo>
                  <a:pt x="1068647" y="3188"/>
                </a:lnTo>
                <a:lnTo>
                  <a:pt x="997841" y="807"/>
                </a:lnTo>
                <a:lnTo>
                  <a:pt x="925512"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9" name="Google Shape;1179;p92"/>
          <p:cNvSpPr/>
          <p:nvPr/>
        </p:nvSpPr>
        <p:spPr>
          <a:xfrm>
            <a:off x="5299075" y="5102225"/>
            <a:ext cx="1851025" cy="536575"/>
          </a:xfrm>
          <a:custGeom>
            <a:avLst/>
            <a:gdLst/>
            <a:ahLst/>
            <a:cxnLst/>
            <a:rect l="l" t="t" r="r" b="b"/>
            <a:pathLst>
              <a:path w="1851025" h="536575" extrusionOk="0">
                <a:moveTo>
                  <a:pt x="0" y="268287"/>
                </a:moveTo>
                <a:lnTo>
                  <a:pt x="11000" y="226795"/>
                </a:lnTo>
                <a:lnTo>
                  <a:pt x="42906" y="187307"/>
                </a:lnTo>
                <a:lnTo>
                  <a:pt x="94070" y="150301"/>
                </a:lnTo>
                <a:lnTo>
                  <a:pt x="162846" y="116252"/>
                </a:lnTo>
                <a:lnTo>
                  <a:pt x="203324" y="100487"/>
                </a:lnTo>
                <a:lnTo>
                  <a:pt x="247588" y="85639"/>
                </a:lnTo>
                <a:lnTo>
                  <a:pt x="295433" y="71770"/>
                </a:lnTo>
                <a:lnTo>
                  <a:pt x="346651" y="58939"/>
                </a:lnTo>
                <a:lnTo>
                  <a:pt x="401038" y="47205"/>
                </a:lnTo>
                <a:lnTo>
                  <a:pt x="458388" y="36629"/>
                </a:lnTo>
                <a:lnTo>
                  <a:pt x="518495" y="27268"/>
                </a:lnTo>
                <a:lnTo>
                  <a:pt x="581153" y="19185"/>
                </a:lnTo>
                <a:lnTo>
                  <a:pt x="646157" y="12437"/>
                </a:lnTo>
                <a:lnTo>
                  <a:pt x="713301" y="7085"/>
                </a:lnTo>
                <a:lnTo>
                  <a:pt x="782378" y="3188"/>
                </a:lnTo>
                <a:lnTo>
                  <a:pt x="853184" y="807"/>
                </a:lnTo>
                <a:lnTo>
                  <a:pt x="925512" y="0"/>
                </a:lnTo>
                <a:lnTo>
                  <a:pt x="997840" y="807"/>
                </a:lnTo>
                <a:lnTo>
                  <a:pt x="1068646" y="3188"/>
                </a:lnTo>
                <a:lnTo>
                  <a:pt x="1137724" y="7085"/>
                </a:lnTo>
                <a:lnTo>
                  <a:pt x="1204867" y="12437"/>
                </a:lnTo>
                <a:lnTo>
                  <a:pt x="1269871" y="19185"/>
                </a:lnTo>
                <a:lnTo>
                  <a:pt x="1332529" y="27268"/>
                </a:lnTo>
                <a:lnTo>
                  <a:pt x="1392636" y="36629"/>
                </a:lnTo>
                <a:lnTo>
                  <a:pt x="1449985" y="47205"/>
                </a:lnTo>
                <a:lnTo>
                  <a:pt x="1504372" y="58939"/>
                </a:lnTo>
                <a:lnTo>
                  <a:pt x="1555590" y="71770"/>
                </a:lnTo>
                <a:lnTo>
                  <a:pt x="1603434" y="85639"/>
                </a:lnTo>
                <a:lnTo>
                  <a:pt x="1647698" y="100487"/>
                </a:lnTo>
                <a:lnTo>
                  <a:pt x="1688176" y="116252"/>
                </a:lnTo>
                <a:lnTo>
                  <a:pt x="1724662" y="132877"/>
                </a:lnTo>
                <a:lnTo>
                  <a:pt x="1784838" y="168464"/>
                </a:lnTo>
                <a:lnTo>
                  <a:pt x="1826577" y="206771"/>
                </a:lnTo>
                <a:lnTo>
                  <a:pt x="1848236" y="247320"/>
                </a:lnTo>
                <a:lnTo>
                  <a:pt x="1851021" y="268287"/>
                </a:lnTo>
                <a:lnTo>
                  <a:pt x="1848236" y="289253"/>
                </a:lnTo>
                <a:lnTo>
                  <a:pt x="1826577" y="329803"/>
                </a:lnTo>
                <a:lnTo>
                  <a:pt x="1784838" y="368110"/>
                </a:lnTo>
                <a:lnTo>
                  <a:pt x="1724662" y="403697"/>
                </a:lnTo>
                <a:lnTo>
                  <a:pt x="1688176" y="420322"/>
                </a:lnTo>
                <a:lnTo>
                  <a:pt x="1647698" y="436087"/>
                </a:lnTo>
                <a:lnTo>
                  <a:pt x="1603434" y="450935"/>
                </a:lnTo>
                <a:lnTo>
                  <a:pt x="1555590" y="464804"/>
                </a:lnTo>
                <a:lnTo>
                  <a:pt x="1504372" y="477635"/>
                </a:lnTo>
                <a:lnTo>
                  <a:pt x="1449985" y="489369"/>
                </a:lnTo>
                <a:lnTo>
                  <a:pt x="1392636" y="499946"/>
                </a:lnTo>
                <a:lnTo>
                  <a:pt x="1332529" y="509306"/>
                </a:lnTo>
                <a:lnTo>
                  <a:pt x="1269871" y="517389"/>
                </a:lnTo>
                <a:lnTo>
                  <a:pt x="1204867" y="524137"/>
                </a:lnTo>
                <a:lnTo>
                  <a:pt x="1137724" y="529489"/>
                </a:lnTo>
                <a:lnTo>
                  <a:pt x="1068646" y="533386"/>
                </a:lnTo>
                <a:lnTo>
                  <a:pt x="997840" y="535768"/>
                </a:lnTo>
                <a:lnTo>
                  <a:pt x="925512" y="536575"/>
                </a:lnTo>
                <a:lnTo>
                  <a:pt x="853184" y="535768"/>
                </a:lnTo>
                <a:lnTo>
                  <a:pt x="782378" y="533386"/>
                </a:lnTo>
                <a:lnTo>
                  <a:pt x="713301" y="529489"/>
                </a:lnTo>
                <a:lnTo>
                  <a:pt x="646157" y="524137"/>
                </a:lnTo>
                <a:lnTo>
                  <a:pt x="581153" y="517389"/>
                </a:lnTo>
                <a:lnTo>
                  <a:pt x="518495" y="509306"/>
                </a:lnTo>
                <a:lnTo>
                  <a:pt x="458388" y="499946"/>
                </a:lnTo>
                <a:lnTo>
                  <a:pt x="401038" y="489369"/>
                </a:lnTo>
                <a:lnTo>
                  <a:pt x="346651" y="477635"/>
                </a:lnTo>
                <a:lnTo>
                  <a:pt x="295433" y="464804"/>
                </a:lnTo>
                <a:lnTo>
                  <a:pt x="247588" y="450935"/>
                </a:lnTo>
                <a:lnTo>
                  <a:pt x="203324" y="436087"/>
                </a:lnTo>
                <a:lnTo>
                  <a:pt x="162846" y="420322"/>
                </a:lnTo>
                <a:lnTo>
                  <a:pt x="126359" y="403697"/>
                </a:lnTo>
                <a:lnTo>
                  <a:pt x="66183" y="368110"/>
                </a:lnTo>
                <a:lnTo>
                  <a:pt x="24443" y="329803"/>
                </a:lnTo>
                <a:lnTo>
                  <a:pt x="2784" y="289253"/>
                </a:lnTo>
                <a:lnTo>
                  <a:pt x="0" y="268287"/>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0" name="Google Shape;1180;p92"/>
          <p:cNvSpPr txBox="1"/>
          <p:nvPr/>
        </p:nvSpPr>
        <p:spPr>
          <a:xfrm>
            <a:off x="5647450" y="5207950"/>
            <a:ext cx="1224900" cy="2997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Knowledge</a:t>
            </a:r>
            <a:endParaRPr sz="1800">
              <a:latin typeface="Trebuchet MS"/>
              <a:ea typeface="Trebuchet MS"/>
              <a:cs typeface="Trebuchet MS"/>
              <a:sym typeface="Trebuchet MS"/>
            </a:endParaRPr>
          </a:p>
        </p:txBody>
      </p:sp>
      <p:sp>
        <p:nvSpPr>
          <p:cNvPr id="1181" name="Google Shape;1181;p92"/>
          <p:cNvSpPr/>
          <p:nvPr/>
        </p:nvSpPr>
        <p:spPr>
          <a:xfrm>
            <a:off x="5156200" y="5918200"/>
            <a:ext cx="2343312" cy="863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2" name="Google Shape;1182;p92"/>
          <p:cNvSpPr/>
          <p:nvPr/>
        </p:nvSpPr>
        <p:spPr>
          <a:xfrm>
            <a:off x="5105400" y="5943600"/>
            <a:ext cx="1600200" cy="876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3" name="Google Shape;1183;p92"/>
          <p:cNvSpPr/>
          <p:nvPr/>
        </p:nvSpPr>
        <p:spPr>
          <a:xfrm>
            <a:off x="5219700" y="5972176"/>
            <a:ext cx="2279812" cy="59275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4" name="Google Shape;1184;p92"/>
          <p:cNvSpPr txBox="1"/>
          <p:nvPr/>
        </p:nvSpPr>
        <p:spPr>
          <a:xfrm>
            <a:off x="5219699" y="5972175"/>
            <a:ext cx="2279813" cy="632628"/>
          </a:xfrm>
          <a:prstGeom prst="rect">
            <a:avLst/>
          </a:prstGeom>
          <a:noFill/>
          <a:ln w="12700" cap="flat" cmpd="sng">
            <a:solidFill>
              <a:srgbClr val="4A7EBB"/>
            </a:solidFill>
            <a:prstDash val="solid"/>
            <a:round/>
            <a:headEnd type="none" w="sm" len="sm"/>
            <a:tailEnd type="none" w="sm" len="sm"/>
          </a:ln>
        </p:spPr>
        <p:txBody>
          <a:bodyPr spcFirstLastPara="1" wrap="square" lIns="0" tIns="85075" rIns="0" bIns="0" anchor="t" anchorCtr="0">
            <a:noAutofit/>
          </a:bodyPr>
          <a:lstStyle/>
          <a:p>
            <a:pPr marL="89535" marR="701675" lvl="0" indent="0" algn="l" rtl="0">
              <a:lnSpc>
                <a:spcPct val="116666"/>
              </a:lnSpc>
              <a:spcBef>
                <a:spcPts val="0"/>
              </a:spcBef>
              <a:spcAft>
                <a:spcPts val="0"/>
              </a:spcAft>
              <a:buNone/>
            </a:pPr>
            <a:r>
              <a:rPr lang="en-US" sz="1600" dirty="0">
                <a:latin typeface="Trebuchet MS"/>
                <a:ea typeface="Trebuchet MS"/>
                <a:cs typeface="Trebuchet MS"/>
                <a:sym typeface="Trebuchet MS"/>
              </a:rPr>
              <a:t>Performance  Element</a:t>
            </a:r>
            <a:endParaRPr sz="1600" dirty="0">
              <a:latin typeface="Trebuchet MS"/>
              <a:ea typeface="Trebuchet MS"/>
              <a:cs typeface="Trebuchet MS"/>
              <a:sym typeface="Trebuchet MS"/>
            </a:endParaRPr>
          </a:p>
        </p:txBody>
      </p:sp>
      <p:sp>
        <p:nvSpPr>
          <p:cNvPr id="1185" name="Google Shape;1185;p92"/>
          <p:cNvSpPr/>
          <p:nvPr/>
        </p:nvSpPr>
        <p:spPr>
          <a:xfrm>
            <a:off x="6178194" y="4758728"/>
            <a:ext cx="85725" cy="343535"/>
          </a:xfrm>
          <a:custGeom>
            <a:avLst/>
            <a:gdLst/>
            <a:ahLst/>
            <a:cxnLst/>
            <a:rect l="l" t="t" r="r" b="b"/>
            <a:pathLst>
              <a:path w="85725" h="343535" extrusionOk="0">
                <a:moveTo>
                  <a:pt x="46380" y="0"/>
                </a:moveTo>
                <a:lnTo>
                  <a:pt x="17830" y="1193"/>
                </a:lnTo>
                <a:lnTo>
                  <a:pt x="28549" y="258445"/>
                </a:lnTo>
                <a:lnTo>
                  <a:pt x="0" y="259626"/>
                </a:lnTo>
                <a:lnTo>
                  <a:pt x="46393" y="343496"/>
                </a:lnTo>
                <a:lnTo>
                  <a:pt x="85112" y="257251"/>
                </a:lnTo>
                <a:lnTo>
                  <a:pt x="57099" y="257251"/>
                </a:lnTo>
                <a:lnTo>
                  <a:pt x="46380" y="0"/>
                </a:lnTo>
                <a:close/>
              </a:path>
              <a:path w="85725" h="343535" extrusionOk="0">
                <a:moveTo>
                  <a:pt x="85648" y="256057"/>
                </a:moveTo>
                <a:lnTo>
                  <a:pt x="57099" y="257251"/>
                </a:lnTo>
                <a:lnTo>
                  <a:pt x="85112" y="257251"/>
                </a:lnTo>
                <a:lnTo>
                  <a:pt x="85648" y="25605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6" name="Google Shape;1186;p92"/>
          <p:cNvSpPr/>
          <p:nvPr/>
        </p:nvSpPr>
        <p:spPr>
          <a:xfrm>
            <a:off x="6175844" y="5638459"/>
            <a:ext cx="85725" cy="334010"/>
          </a:xfrm>
          <a:custGeom>
            <a:avLst/>
            <a:gdLst/>
            <a:ahLst/>
            <a:cxnLst/>
            <a:rect l="l" t="t" r="r" b="b"/>
            <a:pathLst>
              <a:path w="85725" h="334010" extrusionOk="0">
                <a:moveTo>
                  <a:pt x="0" y="246994"/>
                </a:moveTo>
                <a:lnTo>
                  <a:pt x="40805" y="333715"/>
                </a:lnTo>
                <a:lnTo>
                  <a:pt x="85699" y="249034"/>
                </a:lnTo>
                <a:lnTo>
                  <a:pt x="57124" y="248354"/>
                </a:lnTo>
                <a:lnTo>
                  <a:pt x="57140" y="247674"/>
                </a:lnTo>
                <a:lnTo>
                  <a:pt x="28562" y="247674"/>
                </a:lnTo>
                <a:lnTo>
                  <a:pt x="0" y="246994"/>
                </a:lnTo>
                <a:close/>
              </a:path>
              <a:path w="85725" h="334010" extrusionOk="0">
                <a:moveTo>
                  <a:pt x="34455" y="0"/>
                </a:moveTo>
                <a:lnTo>
                  <a:pt x="28562" y="247674"/>
                </a:lnTo>
                <a:lnTo>
                  <a:pt x="57140" y="247674"/>
                </a:lnTo>
                <a:lnTo>
                  <a:pt x="63030" y="680"/>
                </a:lnTo>
                <a:lnTo>
                  <a:pt x="3445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7" name="Google Shape;1187;p92"/>
          <p:cNvSpPr/>
          <p:nvPr/>
        </p:nvSpPr>
        <p:spPr>
          <a:xfrm>
            <a:off x="3803281" y="5311266"/>
            <a:ext cx="1416685" cy="1018540"/>
          </a:xfrm>
          <a:custGeom>
            <a:avLst/>
            <a:gdLst/>
            <a:ahLst/>
            <a:cxnLst/>
            <a:rect l="l" t="t" r="r" b="b"/>
            <a:pathLst>
              <a:path w="1416685" h="1018539" extrusionOk="0">
                <a:moveTo>
                  <a:pt x="16611" y="0"/>
                </a:moveTo>
                <a:lnTo>
                  <a:pt x="0" y="23241"/>
                </a:lnTo>
                <a:lnTo>
                  <a:pt x="1338364" y="979869"/>
                </a:lnTo>
                <a:lnTo>
                  <a:pt x="1321752" y="1003117"/>
                </a:lnTo>
                <a:lnTo>
                  <a:pt x="1416418" y="1018095"/>
                </a:lnTo>
                <a:lnTo>
                  <a:pt x="1383898" y="956623"/>
                </a:lnTo>
                <a:lnTo>
                  <a:pt x="1354988" y="956623"/>
                </a:lnTo>
                <a:lnTo>
                  <a:pt x="16611" y="0"/>
                </a:lnTo>
                <a:close/>
              </a:path>
              <a:path w="1416685" h="1018539" extrusionOk="0">
                <a:moveTo>
                  <a:pt x="1371600" y="933376"/>
                </a:moveTo>
                <a:lnTo>
                  <a:pt x="1354988" y="956623"/>
                </a:lnTo>
                <a:lnTo>
                  <a:pt x="1383898" y="956623"/>
                </a:lnTo>
                <a:lnTo>
                  <a:pt x="1371600" y="93337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8" name="Google Shape;1188;p92"/>
          <p:cNvSpPr txBox="1"/>
          <p:nvPr/>
        </p:nvSpPr>
        <p:spPr>
          <a:xfrm>
            <a:off x="78753" y="6569500"/>
            <a:ext cx="2747100" cy="2388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en-US">
                <a:latin typeface="Trebuchet MS"/>
                <a:ea typeface="Trebuchet MS"/>
                <a:cs typeface="Trebuchet MS"/>
                <a:sym typeface="Trebuchet MS"/>
              </a:rPr>
              <a:t>Slide Credit: Ray Mooney</a:t>
            </a:r>
            <a:endParaRPr sz="1400">
              <a:latin typeface="Trebuchet MS"/>
              <a:ea typeface="Trebuchet MS"/>
              <a:cs typeface="Trebuchet MS"/>
              <a:sym typeface="Trebuchet MS"/>
            </a:endParaRPr>
          </a:p>
        </p:txBody>
      </p:sp>
      <p:sp>
        <p:nvSpPr>
          <p:cNvPr id="1189" name="Google Shape;1189;p92"/>
          <p:cNvSpPr txBox="1"/>
          <p:nvPr/>
        </p:nvSpPr>
        <p:spPr>
          <a:xfrm>
            <a:off x="3583940" y="4423016"/>
            <a:ext cx="1224915"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Training data</a:t>
            </a:r>
            <a:endParaRPr sz="1800">
              <a:latin typeface="Trebuchet MS"/>
              <a:ea typeface="Trebuchet MS"/>
              <a:cs typeface="Trebuchet MS"/>
              <a:sym typeface="Trebuchet MS"/>
            </a:endParaRPr>
          </a:p>
        </p:txBody>
      </p:sp>
      <p:sp>
        <p:nvSpPr>
          <p:cNvPr id="1190" name="Google Shape;1190;p92"/>
          <p:cNvSpPr txBox="1"/>
          <p:nvPr/>
        </p:nvSpPr>
        <p:spPr>
          <a:xfrm>
            <a:off x="3561105" y="5876132"/>
            <a:ext cx="1137920"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800">
                <a:latin typeface="Trebuchet MS"/>
                <a:ea typeface="Trebuchet MS"/>
                <a:cs typeface="Trebuchet MS"/>
                <a:sym typeface="Trebuchet MS"/>
              </a:rPr>
              <a:t>Testing data</a:t>
            </a:r>
            <a:endParaRPr sz="1800">
              <a:latin typeface="Trebuchet MS"/>
              <a:ea typeface="Trebuchet MS"/>
              <a:cs typeface="Trebuchet MS"/>
              <a:sym typeface="Trebuchet MS"/>
            </a:endParaRPr>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508</a:t>
            </a:fld>
            <a:endParaRPr lang="en-US"/>
          </a:p>
        </p:txBody>
      </p:sp>
    </p:spTree>
    <p:extLst>
      <p:ext uri="{BB962C8B-B14F-4D97-AF65-F5344CB8AC3E}">
        <p14:creationId xmlns:p14="http://schemas.microsoft.com/office/powerpoint/2010/main" val="709782677"/>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533399"/>
            <a:ext cx="9144000" cy="751115"/>
          </a:xfrm>
        </p:spPr>
        <p:txBody>
          <a:bodyPr/>
          <a:lstStyle/>
          <a:p>
            <a:r>
              <a:rPr lang="en-US" sz="4400" b="1" dirty="0">
                <a:latin typeface="+mn-lt"/>
              </a:rPr>
              <a:t>Issues in Machine </a:t>
            </a:r>
            <a:r>
              <a:rPr lang="en-US" sz="4400" b="1" dirty="0" smtClean="0">
                <a:latin typeface="+mn-lt"/>
              </a:rPr>
              <a:t>Learning</a:t>
            </a:r>
            <a:endParaRPr lang="en-US" sz="4400" b="1" dirty="0">
              <a:latin typeface="+mn-lt"/>
            </a:endParaRPr>
          </a:p>
        </p:txBody>
      </p:sp>
      <p:sp>
        <p:nvSpPr>
          <p:cNvPr id="16387" name="Rectangle 3"/>
          <p:cNvSpPr>
            <a:spLocks noGrp="1" noChangeArrowheads="1"/>
          </p:cNvSpPr>
          <p:nvPr>
            <p:ph idx="1"/>
          </p:nvPr>
        </p:nvSpPr>
        <p:spPr>
          <a:xfrm>
            <a:off x="304800" y="1524000"/>
            <a:ext cx="8458200" cy="4800600"/>
          </a:xfrm>
        </p:spPr>
        <p:txBody>
          <a:bodyPr>
            <a:noAutofit/>
          </a:bodyPr>
          <a:lstStyle/>
          <a:p>
            <a:pPr algn="just"/>
            <a:r>
              <a:rPr lang="en-US" sz="2800" dirty="0"/>
              <a:t>What algorithms are available for learning a concept? How well do they perform?</a:t>
            </a:r>
          </a:p>
          <a:p>
            <a:pPr algn="just"/>
            <a:r>
              <a:rPr lang="en-US" sz="2800" dirty="0"/>
              <a:t>How much training data is sufficient to learn a concept with high confidence?</a:t>
            </a:r>
          </a:p>
          <a:p>
            <a:pPr algn="just"/>
            <a:r>
              <a:rPr lang="en-US" sz="2800" dirty="0"/>
              <a:t>When is it useful to use prior knowledge?</a:t>
            </a:r>
          </a:p>
          <a:p>
            <a:pPr algn="just"/>
            <a:r>
              <a:rPr lang="en-US" sz="2800" dirty="0"/>
              <a:t>Are some training examples more useful than others?</a:t>
            </a:r>
          </a:p>
          <a:p>
            <a:pPr algn="just"/>
            <a:r>
              <a:rPr lang="en-US" sz="2800" dirty="0"/>
              <a:t>What are </a:t>
            </a:r>
            <a:r>
              <a:rPr lang="en-US" sz="2800" dirty="0" smtClean="0"/>
              <a:t>the best </a:t>
            </a:r>
            <a:r>
              <a:rPr lang="en-US" sz="2800" dirty="0"/>
              <a:t>tasks for a system to learn?</a:t>
            </a:r>
          </a:p>
          <a:p>
            <a:pPr algn="just"/>
            <a:r>
              <a:rPr lang="en-US" sz="2800" dirty="0"/>
              <a:t>What is the best way for a system to represent its knowledge?</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509</a:t>
            </a:fld>
            <a:endParaRPr lang="en-US"/>
          </a:p>
        </p:txBody>
      </p:sp>
    </p:spTree>
    <p:extLst>
      <p:ext uri="{BB962C8B-B14F-4D97-AF65-F5344CB8AC3E}">
        <p14:creationId xmlns:p14="http://schemas.microsoft.com/office/powerpoint/2010/main" val="36955784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533400"/>
            <a:ext cx="9144000" cy="735874"/>
          </a:xfrm>
        </p:spPr>
        <p:txBody>
          <a:bodyPr/>
          <a:lstStyle/>
          <a:p>
            <a:pPr algn="just"/>
            <a:r>
              <a:rPr lang="en-US" sz="4400" b="1" dirty="0" smtClean="0">
                <a:latin typeface="+mn-lt"/>
              </a:rPr>
              <a:t>Choosing </a:t>
            </a:r>
            <a:r>
              <a:rPr lang="en-US" sz="4400" b="1" dirty="0">
                <a:latin typeface="+mn-lt"/>
              </a:rPr>
              <a:t>the </a:t>
            </a:r>
            <a:r>
              <a:rPr lang="en-US" sz="4400" b="1" dirty="0" smtClean="0">
                <a:latin typeface="+mn-lt"/>
              </a:rPr>
              <a:t>training </a:t>
            </a:r>
            <a:r>
              <a:rPr lang="en-US" sz="4400" b="1" dirty="0">
                <a:latin typeface="+mn-lt"/>
              </a:rPr>
              <a:t>e</a:t>
            </a:r>
            <a:r>
              <a:rPr lang="en-US" sz="4400" b="1" dirty="0" smtClean="0">
                <a:latin typeface="+mn-lt"/>
              </a:rPr>
              <a:t>xperience</a:t>
            </a:r>
            <a:endParaRPr lang="en-US" sz="4400" b="1" dirty="0">
              <a:latin typeface="+mn-lt"/>
            </a:endParaRP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8" name="Rectangle 3"/>
          <p:cNvSpPr txBox="1">
            <a:spLocks noChangeArrowheads="1"/>
          </p:cNvSpPr>
          <p:nvPr/>
        </p:nvSpPr>
        <p:spPr>
          <a:xfrm>
            <a:off x="152400" y="1524000"/>
            <a:ext cx="8763000" cy="4267200"/>
          </a:xfrm>
          <a:prstGeom prst="rect">
            <a:avLst/>
          </a:prstGeom>
        </p:spPr>
        <p:txBody>
          <a:bodyPr vert="horz" lIns="91440" tIns="45720" rIns="91440" bIns="45720" rtlCol="0">
            <a:noAutofit/>
          </a:bodyPr>
          <a:lstStyle/>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dirty="0" smtClean="0">
                <a:latin typeface="+mn-lt"/>
              </a:rPr>
              <a:t>For example, the learner might never encounter certain crucial board states that are very likely to be played by the human checkers champion. </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dirty="0" smtClean="0">
                <a:latin typeface="+mn-lt"/>
              </a:rPr>
              <a:t>it is often necessary to learn from a distribution of examples that is somewhat different from those on which the final system will be evaluated</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dirty="0" smtClean="0">
                <a:latin typeface="+mn-lt"/>
              </a:rPr>
              <a:t>one distribution of examples will not necessary lead to strong performance over some other distribution.</a:t>
            </a:r>
          </a:p>
        </p:txBody>
      </p:sp>
    </p:spTree>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0"/>
            <a:ext cx="8229600" cy="1143000"/>
          </a:xfrm>
        </p:spPr>
        <p:txBody>
          <a:bodyPr/>
          <a:lstStyle/>
          <a:p>
            <a:r>
              <a:rPr lang="en-US" dirty="0" smtClean="0"/>
              <a:t>Session 2 Review: Math Prelims</a:t>
            </a:r>
            <a:endParaRPr lang="en-US" dirty="0"/>
          </a:p>
        </p:txBody>
      </p:sp>
      <p:sp>
        <p:nvSpPr>
          <p:cNvPr id="3" name="Date Placeholder 2"/>
          <p:cNvSpPr>
            <a:spLocks noGrp="1"/>
          </p:cNvSpPr>
          <p:nvPr>
            <p:ph type="dt" sz="half" idx="10"/>
          </p:nvPr>
        </p:nvSpPr>
        <p:spPr/>
        <p:txBody>
          <a:bodyPr/>
          <a:lstStyle/>
          <a:p>
            <a:pPr>
              <a:defRPr/>
            </a:pPr>
            <a:fld id="{13DA625C-7372-4E2B-BF73-7A3B77124A1E}" type="datetime1">
              <a:rPr lang="en-US" smtClean="0"/>
              <a:t>10/28/2020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510</a:t>
            </a:fld>
            <a:endParaRPr lang="en-US"/>
          </a:p>
        </p:txBody>
      </p:sp>
    </p:spTree>
    <p:extLst>
      <p:ext uri="{BB962C8B-B14F-4D97-AF65-F5344CB8AC3E}">
        <p14:creationId xmlns:p14="http://schemas.microsoft.com/office/powerpoint/2010/main" val="1759766103"/>
      </p:ext>
    </p:extLst>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4"/>
          <p:cNvSpPr txBox="1">
            <a:spLocks noGrp="1"/>
          </p:cNvSpPr>
          <p:nvPr>
            <p:ph type="body" idx="4294967295"/>
          </p:nvPr>
        </p:nvSpPr>
        <p:spPr>
          <a:xfrm>
            <a:off x="152400" y="1605821"/>
            <a:ext cx="8229600" cy="396557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960"/>
              <a:buChar char="•"/>
            </a:pPr>
            <a:r>
              <a:rPr lang="en-US" sz="2960" dirty="0"/>
              <a:t>Given a matrix </a:t>
            </a:r>
            <a:r>
              <a:rPr lang="en-US" sz="2960" b="1" dirty="0"/>
              <a:t>A</a:t>
            </a:r>
            <a:r>
              <a:rPr lang="en-US" sz="2960" dirty="0"/>
              <a:t>, its inverse </a:t>
            </a:r>
            <a:r>
              <a:rPr lang="en-US" sz="2960" b="1" dirty="0"/>
              <a:t>A</a:t>
            </a:r>
            <a:r>
              <a:rPr lang="en-US" sz="2960" b="1" baseline="30000" dirty="0"/>
              <a:t>-1</a:t>
            </a:r>
            <a:r>
              <a:rPr lang="en-US" sz="2960" baseline="30000" dirty="0"/>
              <a:t>  </a:t>
            </a:r>
            <a:r>
              <a:rPr lang="en-US" sz="2960" dirty="0"/>
              <a:t>is a matrix such that </a:t>
            </a:r>
            <a:r>
              <a:rPr lang="en-US" sz="2960" b="1" dirty="0"/>
              <a:t>AA</a:t>
            </a:r>
            <a:r>
              <a:rPr lang="en-US" sz="2960" b="1" baseline="30000" dirty="0"/>
              <a:t>-1 </a:t>
            </a:r>
            <a:r>
              <a:rPr lang="en-US" sz="2960" b="1" dirty="0"/>
              <a:t>= A</a:t>
            </a:r>
            <a:r>
              <a:rPr lang="en-US" sz="2960" b="1" baseline="30000" dirty="0"/>
              <a:t>-1</a:t>
            </a:r>
            <a:r>
              <a:rPr lang="en-US" sz="2960" b="1" dirty="0"/>
              <a:t>A = </a:t>
            </a:r>
            <a:r>
              <a:rPr lang="en-US" sz="2960" b="1" dirty="0">
                <a:latin typeface="Times New Roman"/>
                <a:ea typeface="Times New Roman"/>
                <a:cs typeface="Times New Roman"/>
                <a:sym typeface="Times New Roman"/>
              </a:rPr>
              <a:t>I</a:t>
            </a:r>
            <a:endParaRPr dirty="0"/>
          </a:p>
          <a:p>
            <a:pPr marL="342900" lvl="0" indent="-154940" algn="l" rtl="0">
              <a:spcBef>
                <a:spcPts val="592"/>
              </a:spcBef>
              <a:spcAft>
                <a:spcPts val="0"/>
              </a:spcAft>
              <a:buClr>
                <a:schemeClr val="dk1"/>
              </a:buClr>
              <a:buSzPts val="2960"/>
              <a:buNone/>
            </a:pPr>
            <a:endParaRPr sz="2960" dirty="0"/>
          </a:p>
          <a:p>
            <a:pPr marL="342900" lvl="0" indent="-342900" algn="l" rtl="0">
              <a:spcBef>
                <a:spcPts val="592"/>
              </a:spcBef>
              <a:spcAft>
                <a:spcPts val="0"/>
              </a:spcAft>
              <a:buClr>
                <a:schemeClr val="dk1"/>
              </a:buClr>
              <a:buSzPts val="2960"/>
              <a:buChar char="•"/>
            </a:pPr>
            <a:r>
              <a:rPr lang="en-US" sz="2960" dirty="0"/>
              <a:t>E.g.</a:t>
            </a:r>
            <a:endParaRPr dirty="0"/>
          </a:p>
          <a:p>
            <a:pPr marL="0" lvl="0" indent="0" algn="l" rtl="0">
              <a:spcBef>
                <a:spcPts val="592"/>
              </a:spcBef>
              <a:spcAft>
                <a:spcPts val="0"/>
              </a:spcAft>
              <a:buClr>
                <a:schemeClr val="dk1"/>
              </a:buClr>
              <a:buSzPts val="2960"/>
              <a:buNone/>
            </a:pPr>
            <a:endParaRPr sz="2960" dirty="0"/>
          </a:p>
          <a:p>
            <a:pPr marL="342900" lvl="0" indent="-342900" algn="l" rtl="0">
              <a:spcBef>
                <a:spcPts val="592"/>
              </a:spcBef>
              <a:spcAft>
                <a:spcPts val="0"/>
              </a:spcAft>
              <a:buClr>
                <a:schemeClr val="dk1"/>
              </a:buClr>
              <a:buSzPts val="2960"/>
              <a:buChar char="•"/>
            </a:pPr>
            <a:r>
              <a:rPr lang="en-US" sz="2960" dirty="0"/>
              <a:t>Inverse does not always exist. If </a:t>
            </a:r>
            <a:r>
              <a:rPr lang="en-US" sz="2960" b="1" dirty="0"/>
              <a:t>A</a:t>
            </a:r>
            <a:r>
              <a:rPr lang="en-US" sz="2960" b="1" baseline="30000" dirty="0"/>
              <a:t>-1</a:t>
            </a:r>
            <a:r>
              <a:rPr lang="en-US" sz="2960" dirty="0"/>
              <a:t> exists, </a:t>
            </a:r>
            <a:r>
              <a:rPr lang="en-US" sz="2960" b="1" dirty="0"/>
              <a:t>A</a:t>
            </a:r>
            <a:r>
              <a:rPr lang="en-US" sz="2960" dirty="0"/>
              <a:t> is </a:t>
            </a:r>
            <a:r>
              <a:rPr lang="en-US" sz="2960" i="1" dirty="0"/>
              <a:t>invertible</a:t>
            </a:r>
            <a:r>
              <a:rPr lang="en-US" sz="2960" dirty="0"/>
              <a:t> or </a:t>
            </a:r>
            <a:r>
              <a:rPr lang="en-US" sz="2960" i="1" dirty="0"/>
              <a:t>non-singular</a:t>
            </a:r>
            <a:r>
              <a:rPr lang="en-US" sz="2960" dirty="0"/>
              <a:t>. Otherwise, it’s </a:t>
            </a:r>
            <a:r>
              <a:rPr lang="en-US" sz="2960" i="1" dirty="0"/>
              <a:t>singular</a:t>
            </a:r>
            <a:r>
              <a:rPr lang="en-US" sz="2960" dirty="0"/>
              <a:t>.</a:t>
            </a:r>
            <a:endParaRPr dirty="0"/>
          </a:p>
        </p:txBody>
      </p:sp>
      <p:sp>
        <p:nvSpPr>
          <p:cNvPr id="439" name="Google Shape;439;p64"/>
          <p:cNvSpPr txBox="1"/>
          <p:nvPr/>
        </p:nvSpPr>
        <p:spPr>
          <a:xfrm>
            <a:off x="-3237333" y="38100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Calibri"/>
              <a:buNone/>
            </a:pPr>
            <a:r>
              <a:rPr lang="en-US" sz="4400" b="0" i="0" u="none" strike="noStrike" cap="none" dirty="0">
                <a:solidFill>
                  <a:srgbClr val="000000"/>
                </a:solidFill>
                <a:latin typeface="Calibri"/>
                <a:ea typeface="Calibri"/>
                <a:cs typeface="Calibri"/>
                <a:sym typeface="Calibri"/>
              </a:rPr>
              <a:t>Inverse</a:t>
            </a:r>
            <a:endParaRPr dirty="0"/>
          </a:p>
        </p:txBody>
      </p:sp>
      <p:pic>
        <p:nvPicPr>
          <p:cNvPr id="440" name="Google Shape;440;p64"/>
          <p:cNvPicPr preferRelativeResize="0"/>
          <p:nvPr/>
        </p:nvPicPr>
        <p:blipFill rotWithShape="1">
          <a:blip r:embed="rId3">
            <a:alphaModFix/>
          </a:blip>
          <a:srcRect/>
          <a:stretch/>
        </p:blipFill>
        <p:spPr>
          <a:xfrm>
            <a:off x="1600200" y="2743200"/>
            <a:ext cx="3379875" cy="1175609"/>
          </a:xfrm>
          <a:prstGeom prst="rect">
            <a:avLst/>
          </a:prstGeom>
          <a:noFill/>
          <a:ln>
            <a:noFill/>
          </a:ln>
        </p:spPr>
      </p:pic>
    </p:spTree>
    <p:extLst>
      <p:ext uri="{BB962C8B-B14F-4D97-AF65-F5344CB8AC3E}">
        <p14:creationId xmlns:p14="http://schemas.microsoft.com/office/powerpoint/2010/main" val="2684148059"/>
      </p:ext>
    </p:extLst>
  </p:cSld>
  <p:clrMapOvr>
    <a:masterClrMapping/>
  </p:clrMapOvr>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5"/>
          <p:cNvSpPr txBox="1">
            <a:spLocks noGrp="1"/>
          </p:cNvSpPr>
          <p:nvPr>
            <p:ph type="title" idx="4294967295"/>
          </p:nvPr>
        </p:nvSpPr>
        <p:spPr>
          <a:xfrm>
            <a:off x="-2012851" y="32636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Matrix Operations</a:t>
            </a:r>
            <a:endParaRPr dirty="0"/>
          </a:p>
        </p:txBody>
      </p:sp>
      <p:sp>
        <p:nvSpPr>
          <p:cNvPr id="446" name="Google Shape;446;p65"/>
          <p:cNvSpPr txBox="1">
            <a:spLocks noGrp="1"/>
          </p:cNvSpPr>
          <p:nvPr>
            <p:ph type="body" idx="4294967295"/>
          </p:nvPr>
        </p:nvSpPr>
        <p:spPr>
          <a:xfrm>
            <a:off x="76200" y="1752600"/>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Transpose – flip matrix, so row 1 becomes column 1</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342900" algn="l" rtl="0">
              <a:spcBef>
                <a:spcPts val="640"/>
              </a:spcBef>
              <a:spcAft>
                <a:spcPts val="0"/>
              </a:spcAft>
              <a:buClr>
                <a:schemeClr val="dk1"/>
              </a:buClr>
              <a:buSzPts val="3200"/>
              <a:buChar char="•"/>
            </a:pPr>
            <a:r>
              <a:rPr lang="en-US" dirty="0"/>
              <a:t>A useful identity: </a:t>
            </a:r>
            <a:endParaRPr dirty="0"/>
          </a:p>
        </p:txBody>
      </p:sp>
      <p:pic>
        <p:nvPicPr>
          <p:cNvPr id="449" name="Google Shape;449;p65"/>
          <p:cNvPicPr preferRelativeResize="0"/>
          <p:nvPr/>
        </p:nvPicPr>
        <p:blipFill rotWithShape="1">
          <a:blip r:embed="rId3">
            <a:alphaModFix/>
          </a:blip>
          <a:srcRect/>
          <a:stretch/>
        </p:blipFill>
        <p:spPr>
          <a:xfrm>
            <a:off x="3962400" y="2574594"/>
            <a:ext cx="4384491" cy="2027238"/>
          </a:xfrm>
          <a:prstGeom prst="rect">
            <a:avLst/>
          </a:prstGeom>
          <a:noFill/>
          <a:ln>
            <a:noFill/>
          </a:ln>
        </p:spPr>
      </p:pic>
      <p:pic>
        <p:nvPicPr>
          <p:cNvPr id="450" name="Google Shape;450;p65"/>
          <p:cNvPicPr preferRelativeResize="0"/>
          <p:nvPr/>
        </p:nvPicPr>
        <p:blipFill rotWithShape="1">
          <a:blip r:embed="rId4">
            <a:alphaModFix/>
          </a:blip>
          <a:srcRect/>
          <a:stretch/>
        </p:blipFill>
        <p:spPr>
          <a:xfrm>
            <a:off x="752503" y="2895392"/>
            <a:ext cx="1809486" cy="1385642"/>
          </a:xfrm>
          <a:prstGeom prst="rect">
            <a:avLst/>
          </a:prstGeom>
          <a:noFill/>
          <a:ln>
            <a:noFill/>
          </a:ln>
        </p:spPr>
      </p:pic>
      <p:pic>
        <p:nvPicPr>
          <p:cNvPr id="451" name="Google Shape;451;p65"/>
          <p:cNvPicPr preferRelativeResize="0"/>
          <p:nvPr/>
        </p:nvPicPr>
        <p:blipFill rotWithShape="1">
          <a:blip r:embed="rId5">
            <a:alphaModFix/>
          </a:blip>
          <a:srcRect/>
          <a:stretch/>
        </p:blipFill>
        <p:spPr>
          <a:xfrm>
            <a:off x="2101949" y="5266581"/>
            <a:ext cx="4800600" cy="809625"/>
          </a:xfrm>
          <a:prstGeom prst="rect">
            <a:avLst/>
          </a:prstGeom>
          <a:noFill/>
          <a:ln>
            <a:noFill/>
          </a:ln>
        </p:spPr>
      </p:pic>
    </p:spTree>
    <p:extLst>
      <p:ext uri="{BB962C8B-B14F-4D97-AF65-F5344CB8AC3E}">
        <p14:creationId xmlns:p14="http://schemas.microsoft.com/office/powerpoint/2010/main" val="3523525851"/>
      </p:ext>
    </p:extLst>
  </p:cSld>
  <p:clrMapOvr>
    <a:masterClrMapping/>
  </p:clrMapOvr>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0"/>
          <p:cNvSpPr txBox="1">
            <a:spLocks noGrp="1"/>
          </p:cNvSpPr>
          <p:nvPr>
            <p:ph type="title" idx="4294967295"/>
          </p:nvPr>
        </p:nvSpPr>
        <p:spPr>
          <a:xfrm>
            <a:off x="152400" y="578168"/>
            <a:ext cx="6646862"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Differentiation Formulas</a:t>
            </a:r>
            <a:endParaRPr dirty="0"/>
          </a:p>
        </p:txBody>
      </p:sp>
      <p:sp>
        <p:nvSpPr>
          <p:cNvPr id="574" name="Google Shape;574;p80"/>
          <p:cNvSpPr txBox="1"/>
          <p:nvPr/>
        </p:nvSpPr>
        <p:spPr>
          <a:xfrm>
            <a:off x="609600" y="1557020"/>
            <a:ext cx="8113485" cy="1722120"/>
          </a:xfrm>
          <a:prstGeom prst="rect">
            <a:avLst/>
          </a:prstGeom>
          <a:noFill/>
          <a:ln>
            <a:noFill/>
          </a:ln>
        </p:spPr>
        <p:txBody>
          <a:bodyPr spcFirstLastPara="1" wrap="square" lIns="0" tIns="33000" rIns="0" bIns="0" anchor="t" anchorCtr="0">
            <a:noAutofit/>
          </a:bodyPr>
          <a:lstStyle/>
          <a:p>
            <a:pPr marL="12700" marR="5080" lvl="0" indent="0"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The following are common differentiation  formulas:</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20"/>
              </a:spcBef>
              <a:spcAft>
                <a:spcPts val="0"/>
              </a:spcAft>
              <a:buClr>
                <a:schemeClr val="dk1"/>
              </a:buClr>
              <a:buSzPts val="2800"/>
              <a:buFont typeface="Calibri"/>
              <a:buNone/>
            </a:pPr>
            <a:endParaRPr sz="2800" b="0" i="0" u="none" strike="noStrike" cap="none" dirty="0">
              <a:solidFill>
                <a:srgbClr val="000000"/>
              </a:solidFill>
              <a:latin typeface="Times New Roman"/>
              <a:ea typeface="Times New Roman"/>
              <a:cs typeface="Times New Roman"/>
              <a:sym typeface="Times New Roman"/>
            </a:endParaRPr>
          </a:p>
          <a:p>
            <a:pPr marL="210184"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The derivative of a constant is 0.</a:t>
            </a:r>
            <a:endParaRPr sz="2800" b="0" i="0" u="none" strike="noStrike" cap="none" dirty="0">
              <a:solidFill>
                <a:srgbClr val="000000"/>
              </a:solidFill>
              <a:latin typeface="Arial"/>
              <a:ea typeface="Arial"/>
              <a:cs typeface="Arial"/>
              <a:sym typeface="Arial"/>
            </a:endParaRPr>
          </a:p>
        </p:txBody>
      </p:sp>
      <p:sp>
        <p:nvSpPr>
          <p:cNvPr id="575" name="Google Shape;575;p80"/>
          <p:cNvSpPr txBox="1"/>
          <p:nvPr/>
        </p:nvSpPr>
        <p:spPr>
          <a:xfrm>
            <a:off x="914400" y="4114800"/>
            <a:ext cx="7050738" cy="871219"/>
          </a:xfrm>
          <a:prstGeom prst="rect">
            <a:avLst/>
          </a:prstGeom>
          <a:noFill/>
          <a:ln>
            <a:noFill/>
          </a:ln>
        </p:spPr>
        <p:txBody>
          <a:bodyPr spcFirstLastPara="1" wrap="square" lIns="0" tIns="33000" rIns="0" bIns="0" anchor="t" anchorCtr="0">
            <a:noAutofit/>
          </a:bodyPr>
          <a:lstStyle/>
          <a:p>
            <a:pPr marL="407669" marR="5080" lvl="0" indent="-395604"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The derivative of a sum is the sum of the  derivatives.</a:t>
            </a:r>
            <a:endParaRPr sz="2800" b="0" i="0" u="none" strike="noStrike" cap="none" dirty="0">
              <a:solidFill>
                <a:srgbClr val="000000"/>
              </a:solidFill>
              <a:latin typeface="Arial"/>
              <a:ea typeface="Arial"/>
              <a:cs typeface="Arial"/>
              <a:sym typeface="Arial"/>
            </a:endParaRPr>
          </a:p>
        </p:txBody>
      </p:sp>
      <p:sp>
        <p:nvSpPr>
          <p:cNvPr id="576" name="Google Shape;576;p80"/>
          <p:cNvSpPr/>
          <p:nvPr/>
        </p:nvSpPr>
        <p:spPr>
          <a:xfrm>
            <a:off x="2029763" y="3491437"/>
            <a:ext cx="432434" cy="0"/>
          </a:xfrm>
          <a:custGeom>
            <a:avLst/>
            <a:gdLst/>
            <a:ahLst/>
            <a:cxnLst/>
            <a:rect l="l" t="t" r="r" b="b"/>
            <a:pathLst>
              <a:path w="432435" h="120000" extrusionOk="0">
                <a:moveTo>
                  <a:pt x="0" y="0"/>
                </a:moveTo>
                <a:lnTo>
                  <a:pt x="432383" y="0"/>
                </a:lnTo>
              </a:path>
            </a:pathLst>
          </a:custGeom>
          <a:noFill/>
          <a:ln w="157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77" name="Google Shape;577;p80"/>
          <p:cNvSpPr txBox="1"/>
          <p:nvPr/>
        </p:nvSpPr>
        <p:spPr>
          <a:xfrm>
            <a:off x="2042048" y="3490050"/>
            <a:ext cx="867300"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a:solidFill>
                  <a:srgbClr val="000000"/>
                </a:solidFill>
                <a:latin typeface="Times New Roman"/>
                <a:ea typeface="Times New Roman"/>
                <a:cs typeface="Times New Roman"/>
                <a:sym typeface="Times New Roman"/>
              </a:rPr>
              <a:t>du</a:t>
            </a:r>
            <a:endParaRPr sz="2900" b="0" i="0" u="none" strike="noStrike" cap="none">
              <a:solidFill>
                <a:srgbClr val="000000"/>
              </a:solidFill>
              <a:latin typeface="Times New Roman"/>
              <a:ea typeface="Times New Roman"/>
              <a:cs typeface="Times New Roman"/>
              <a:sym typeface="Times New Roman"/>
            </a:endParaRPr>
          </a:p>
        </p:txBody>
      </p:sp>
      <p:sp>
        <p:nvSpPr>
          <p:cNvPr id="578" name="Google Shape;578;p80"/>
          <p:cNvSpPr txBox="1"/>
          <p:nvPr/>
        </p:nvSpPr>
        <p:spPr>
          <a:xfrm>
            <a:off x="2124600" y="3048000"/>
            <a:ext cx="1664100"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4350"/>
              <a:buFont typeface="Times New Roman"/>
              <a:buNone/>
            </a:pPr>
            <a:r>
              <a:rPr lang="en-US" sz="4350" i="1" baseline="30000" dirty="0">
                <a:latin typeface="Times New Roman"/>
                <a:ea typeface="Times New Roman"/>
                <a:cs typeface="Times New Roman"/>
                <a:sym typeface="Times New Roman"/>
              </a:rPr>
              <a:t>d</a:t>
            </a:r>
            <a:r>
              <a:rPr lang="en-US" sz="4350" i="1" dirty="0">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c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0</a:t>
            </a:r>
            <a:endParaRPr sz="2900" b="0" i="0" u="none" strike="noStrike" cap="none" dirty="0">
              <a:solidFill>
                <a:srgbClr val="000000"/>
              </a:solidFill>
              <a:latin typeface="Times New Roman"/>
              <a:ea typeface="Times New Roman"/>
              <a:cs typeface="Times New Roman"/>
              <a:sym typeface="Times New Roman"/>
            </a:endParaRPr>
          </a:p>
        </p:txBody>
      </p:sp>
      <p:sp>
        <p:nvSpPr>
          <p:cNvPr id="579" name="Google Shape;579;p80"/>
          <p:cNvSpPr/>
          <p:nvPr/>
        </p:nvSpPr>
        <p:spPr>
          <a:xfrm>
            <a:off x="2000111" y="5668579"/>
            <a:ext cx="424180" cy="0"/>
          </a:xfrm>
          <a:custGeom>
            <a:avLst/>
            <a:gdLst/>
            <a:ahLst/>
            <a:cxnLst/>
            <a:rect l="l" t="t" r="r" b="b"/>
            <a:pathLst>
              <a:path w="424180" h="120000" extrusionOk="0">
                <a:moveTo>
                  <a:pt x="0" y="0"/>
                </a:moveTo>
                <a:lnTo>
                  <a:pt x="424016" y="0"/>
                </a:lnTo>
              </a:path>
            </a:pathLst>
          </a:custGeom>
          <a:noFill/>
          <a:ln w="15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80" name="Google Shape;580;p80"/>
          <p:cNvSpPr txBox="1"/>
          <p:nvPr/>
        </p:nvSpPr>
        <p:spPr>
          <a:xfrm>
            <a:off x="2011839" y="5667192"/>
            <a:ext cx="867300"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a:solidFill>
                  <a:srgbClr val="000000"/>
                </a:solidFill>
                <a:latin typeface="Times New Roman"/>
                <a:ea typeface="Times New Roman"/>
                <a:cs typeface="Times New Roman"/>
                <a:sym typeface="Times New Roman"/>
              </a:rPr>
              <a:t>du</a:t>
            </a:r>
            <a:endParaRPr sz="2900" b="0" i="0" u="none" strike="noStrike" cap="none">
              <a:solidFill>
                <a:srgbClr val="000000"/>
              </a:solidFill>
              <a:latin typeface="Times New Roman"/>
              <a:ea typeface="Times New Roman"/>
              <a:cs typeface="Times New Roman"/>
              <a:sym typeface="Times New Roman"/>
            </a:endParaRPr>
          </a:p>
        </p:txBody>
      </p:sp>
      <p:sp>
        <p:nvSpPr>
          <p:cNvPr id="581" name="Google Shape;581;p80"/>
          <p:cNvSpPr txBox="1"/>
          <p:nvPr/>
        </p:nvSpPr>
        <p:spPr>
          <a:xfrm>
            <a:off x="2092649" y="5181600"/>
            <a:ext cx="5996400"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4350"/>
              <a:buFont typeface="Times New Roman"/>
              <a:buNone/>
            </a:pPr>
            <a:r>
              <a:rPr lang="en-US" sz="4350" i="1" baseline="30000" dirty="0">
                <a:latin typeface="Times New Roman"/>
                <a:ea typeface="Times New Roman"/>
                <a:cs typeface="Times New Roman"/>
                <a:sym typeface="Times New Roman"/>
              </a:rPr>
              <a:t>d</a:t>
            </a:r>
            <a:r>
              <a:rPr lang="en-US" sz="4350" i="1" dirty="0">
                <a:latin typeface="Times New Roman"/>
                <a:ea typeface="Times New Roman"/>
                <a:cs typeface="Times New Roman"/>
                <a:sym typeface="Times New Roman"/>
              </a:rPr>
              <a:t> </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a:t>
            </a:r>
            <a:endParaRPr sz="2900" b="0" i="0" u="none" strike="noStrike" cap="none" dirty="0">
              <a:solidFill>
                <a:srgbClr val="000000"/>
              </a:solidFill>
              <a:latin typeface="Times New Roman"/>
              <a:ea typeface="Times New Roman"/>
              <a:cs typeface="Times New Roman"/>
              <a:sym typeface="Times New Roman"/>
            </a:endParaRPr>
          </a:p>
        </p:txBody>
      </p:sp>
      <p:sp>
        <p:nvSpPr>
          <p:cNvPr id="582" name="Google Shape;582;p80"/>
          <p:cNvSpPr txBox="1"/>
          <p:nvPr/>
        </p:nvSpPr>
        <p:spPr>
          <a:xfrm>
            <a:off x="50052" y="6551175"/>
            <a:ext cx="2346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Texas A&amp;M Dept of Statistics</a:t>
            </a:r>
            <a:endParaRPr/>
          </a:p>
        </p:txBody>
      </p:sp>
    </p:spTree>
    <p:extLst>
      <p:ext uri="{BB962C8B-B14F-4D97-AF65-F5344CB8AC3E}">
        <p14:creationId xmlns:p14="http://schemas.microsoft.com/office/powerpoint/2010/main" val="2695812164"/>
      </p:ext>
    </p:extLst>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2"/>
          <p:cNvSpPr txBox="1">
            <a:spLocks noGrp="1"/>
          </p:cNvSpPr>
          <p:nvPr>
            <p:ph type="title" idx="4294967295"/>
          </p:nvPr>
        </p:nvSpPr>
        <p:spPr>
          <a:xfrm>
            <a:off x="228600" y="604998"/>
            <a:ext cx="5070475"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More Formulas</a:t>
            </a:r>
            <a:endParaRPr dirty="0"/>
          </a:p>
        </p:txBody>
      </p:sp>
      <p:sp>
        <p:nvSpPr>
          <p:cNvPr id="602" name="Google Shape;602;p82"/>
          <p:cNvSpPr/>
          <p:nvPr/>
        </p:nvSpPr>
        <p:spPr>
          <a:xfrm>
            <a:off x="1732226" y="2586767"/>
            <a:ext cx="385445" cy="0"/>
          </a:xfrm>
          <a:custGeom>
            <a:avLst/>
            <a:gdLst/>
            <a:ahLst/>
            <a:cxnLst/>
            <a:rect l="l" t="t" r="r" b="b"/>
            <a:pathLst>
              <a:path w="385444" h="120000" extrusionOk="0">
                <a:moveTo>
                  <a:pt x="0" y="0"/>
                </a:moveTo>
                <a:lnTo>
                  <a:pt x="385273" y="0"/>
                </a:lnTo>
              </a:path>
            </a:pathLst>
          </a:custGeom>
          <a:noFill/>
          <a:ln w="137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03" name="Google Shape;603;p82"/>
          <p:cNvSpPr txBox="1"/>
          <p:nvPr/>
        </p:nvSpPr>
        <p:spPr>
          <a:xfrm>
            <a:off x="1742269" y="2584416"/>
            <a:ext cx="735449" cy="433705"/>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2650"/>
              <a:buFont typeface="Times New Roman"/>
              <a:buNone/>
            </a:pPr>
            <a:r>
              <a:rPr lang="en-US" sz="2650" b="0" i="1" u="none" strike="noStrike" cap="none">
                <a:solidFill>
                  <a:srgbClr val="000000"/>
                </a:solidFill>
                <a:latin typeface="Times New Roman"/>
                <a:ea typeface="Times New Roman"/>
                <a:cs typeface="Times New Roman"/>
                <a:sym typeface="Times New Roman"/>
              </a:rPr>
              <a:t>du</a:t>
            </a:r>
            <a:endParaRPr sz="2650" b="0" i="0" u="none" strike="noStrike" cap="none">
              <a:solidFill>
                <a:srgbClr val="000000"/>
              </a:solidFill>
              <a:latin typeface="Times New Roman"/>
              <a:ea typeface="Times New Roman"/>
              <a:cs typeface="Times New Roman"/>
              <a:sym typeface="Times New Roman"/>
            </a:endParaRPr>
          </a:p>
        </p:txBody>
      </p:sp>
      <p:sp>
        <p:nvSpPr>
          <p:cNvPr id="604" name="Google Shape;604;p82"/>
          <p:cNvSpPr txBox="1"/>
          <p:nvPr/>
        </p:nvSpPr>
        <p:spPr>
          <a:xfrm>
            <a:off x="1815325" y="2166875"/>
            <a:ext cx="3322732" cy="4338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3975"/>
              <a:buFont typeface="Times New Roman"/>
              <a:buNone/>
            </a:pPr>
            <a:r>
              <a:rPr lang="en-US" sz="3975" b="0" i="1" u="none" strike="noStrike" cap="none" baseline="30000" dirty="0">
                <a:solidFill>
                  <a:srgbClr val="000000"/>
                </a:solidFill>
                <a:latin typeface="Times New Roman"/>
                <a:ea typeface="Times New Roman"/>
                <a:cs typeface="Times New Roman"/>
                <a:sym typeface="Times New Roman"/>
              </a:rPr>
              <a:t>d</a:t>
            </a:r>
            <a:r>
              <a:rPr lang="en-US" sz="3975" b="0" i="1" u="none" strike="noStrike" cap="none" dirty="0">
                <a:solidFill>
                  <a:srgbClr val="000000"/>
                </a:solidFill>
                <a:latin typeface="Times New Roman"/>
                <a:ea typeface="Times New Roman"/>
                <a:cs typeface="Times New Roman"/>
                <a:sym typeface="Times New Roman"/>
              </a:rPr>
              <a:t>  </a:t>
            </a:r>
            <a:r>
              <a:rPr lang="en-US" sz="2650" b="0" i="1" u="none" strike="noStrike" cap="none" dirty="0">
                <a:solidFill>
                  <a:srgbClr val="000000"/>
                </a:solidFill>
                <a:latin typeface="Times New Roman"/>
                <a:ea typeface="Times New Roman"/>
                <a:cs typeface="Times New Roman"/>
                <a:sym typeface="Times New Roman"/>
              </a:rPr>
              <a:t>u</a:t>
            </a:r>
            <a:r>
              <a:rPr lang="en-US" sz="2325" b="0" i="1" u="none" strike="noStrike" cap="none" baseline="30000" dirty="0">
                <a:solidFill>
                  <a:srgbClr val="000000"/>
                </a:solidFill>
                <a:latin typeface="Times New Roman"/>
                <a:ea typeface="Times New Roman"/>
                <a:cs typeface="Times New Roman"/>
                <a:sym typeface="Times New Roman"/>
              </a:rPr>
              <a:t>n </a:t>
            </a:r>
            <a:r>
              <a:rPr lang="en-US" sz="2650" b="0" i="0" u="none" strike="noStrike" cap="none" dirty="0">
                <a:solidFill>
                  <a:srgbClr val="000000"/>
                </a:solidFill>
                <a:latin typeface="Noto Sans Symbols"/>
                <a:ea typeface="Noto Sans Symbols"/>
                <a:cs typeface="Noto Sans Symbols"/>
                <a:sym typeface="Noto Sans Symbols"/>
              </a:rPr>
              <a:t>=</a:t>
            </a:r>
            <a:r>
              <a:rPr lang="en-US" sz="2650" b="0" i="0" u="none" strike="noStrike" cap="none" dirty="0">
                <a:solidFill>
                  <a:srgbClr val="000000"/>
                </a:solidFill>
                <a:latin typeface="Times New Roman"/>
                <a:ea typeface="Times New Roman"/>
                <a:cs typeface="Times New Roman"/>
                <a:sym typeface="Times New Roman"/>
              </a:rPr>
              <a:t> </a:t>
            </a:r>
            <a:r>
              <a:rPr lang="en-US" sz="2650" b="0" i="1" u="none" strike="noStrike" cap="none" dirty="0">
                <a:solidFill>
                  <a:srgbClr val="000000"/>
                </a:solidFill>
                <a:latin typeface="Times New Roman"/>
                <a:ea typeface="Times New Roman"/>
                <a:cs typeface="Times New Roman"/>
                <a:sym typeface="Times New Roman"/>
              </a:rPr>
              <a:t>n </a:t>
            </a:r>
            <a:r>
              <a:rPr lang="en-US" sz="2650" b="0" i="0" u="none" strike="noStrike" cap="none" dirty="0">
                <a:solidFill>
                  <a:srgbClr val="000000"/>
                </a:solidFill>
                <a:latin typeface="Times New Roman"/>
                <a:ea typeface="Times New Roman"/>
                <a:cs typeface="Times New Roman"/>
                <a:sym typeface="Times New Roman"/>
              </a:rPr>
              <a:t>*</a:t>
            </a:r>
            <a:r>
              <a:rPr lang="en-US" sz="2650" b="0" i="1" u="none" strike="noStrike" cap="none" dirty="0">
                <a:solidFill>
                  <a:srgbClr val="000000"/>
                </a:solidFill>
                <a:latin typeface="Times New Roman"/>
                <a:ea typeface="Times New Roman"/>
                <a:cs typeface="Times New Roman"/>
                <a:sym typeface="Times New Roman"/>
              </a:rPr>
              <a:t>u</a:t>
            </a:r>
            <a:r>
              <a:rPr lang="en-US" sz="2325" b="0" i="1" u="none" strike="noStrike" cap="none" baseline="30000" dirty="0">
                <a:solidFill>
                  <a:srgbClr val="000000"/>
                </a:solidFill>
                <a:latin typeface="Times New Roman"/>
                <a:ea typeface="Times New Roman"/>
                <a:cs typeface="Times New Roman"/>
                <a:sym typeface="Times New Roman"/>
              </a:rPr>
              <a:t>n</a:t>
            </a:r>
            <a:r>
              <a:rPr lang="en-US" sz="2325" b="0" i="0" u="none" strike="noStrike" cap="none" baseline="30000" dirty="0">
                <a:solidFill>
                  <a:srgbClr val="000000"/>
                </a:solidFill>
                <a:latin typeface="Noto Sans Symbols"/>
                <a:ea typeface="Noto Sans Symbols"/>
                <a:cs typeface="Noto Sans Symbols"/>
                <a:sym typeface="Noto Sans Symbols"/>
              </a:rPr>
              <a:t>−</a:t>
            </a:r>
            <a:r>
              <a:rPr lang="en-US" sz="2325" b="0" i="0" u="none" strike="noStrike" cap="none" baseline="30000" dirty="0">
                <a:solidFill>
                  <a:srgbClr val="000000"/>
                </a:solidFill>
                <a:latin typeface="Times New Roman"/>
                <a:ea typeface="Times New Roman"/>
                <a:cs typeface="Times New Roman"/>
                <a:sym typeface="Times New Roman"/>
              </a:rPr>
              <a:t>1</a:t>
            </a:r>
            <a:endParaRPr sz="2650" b="0" i="0" u="none" strike="noStrike" cap="none" dirty="0">
              <a:solidFill>
                <a:srgbClr val="000000"/>
              </a:solidFill>
              <a:latin typeface="Times New Roman"/>
              <a:ea typeface="Times New Roman"/>
              <a:cs typeface="Times New Roman"/>
              <a:sym typeface="Times New Roman"/>
            </a:endParaRPr>
          </a:p>
        </p:txBody>
      </p:sp>
      <p:sp>
        <p:nvSpPr>
          <p:cNvPr id="605" name="Google Shape;605;p82"/>
          <p:cNvSpPr txBox="1"/>
          <p:nvPr/>
        </p:nvSpPr>
        <p:spPr>
          <a:xfrm>
            <a:off x="1038311" y="1557020"/>
            <a:ext cx="7626718" cy="4521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The derivative of </a:t>
            </a:r>
            <a:r>
              <a:rPr lang="en-US" sz="2800" b="0" i="1" u="none" strike="noStrike" cap="none" dirty="0">
                <a:solidFill>
                  <a:srgbClr val="000000"/>
                </a:solidFill>
                <a:latin typeface="Arial"/>
                <a:ea typeface="Arial"/>
                <a:cs typeface="Arial"/>
                <a:sym typeface="Arial"/>
              </a:rPr>
              <a:t>u </a:t>
            </a:r>
            <a:r>
              <a:rPr lang="en-US" sz="2800" b="0" i="0" u="none" strike="noStrike" cap="none" dirty="0">
                <a:solidFill>
                  <a:srgbClr val="000000"/>
                </a:solidFill>
                <a:latin typeface="Arial"/>
                <a:ea typeface="Arial"/>
                <a:cs typeface="Arial"/>
                <a:sym typeface="Arial"/>
              </a:rPr>
              <a:t>to a constant power:</a:t>
            </a:r>
            <a:endParaRPr sz="2800" b="0" i="0" u="none" strike="noStrike" cap="none" dirty="0">
              <a:solidFill>
                <a:srgbClr val="000000"/>
              </a:solidFill>
              <a:latin typeface="Arial"/>
              <a:ea typeface="Arial"/>
              <a:cs typeface="Arial"/>
              <a:sym typeface="Arial"/>
            </a:endParaRPr>
          </a:p>
        </p:txBody>
      </p:sp>
      <p:sp>
        <p:nvSpPr>
          <p:cNvPr id="606" name="Google Shape;606;p82"/>
          <p:cNvSpPr txBox="1"/>
          <p:nvPr/>
        </p:nvSpPr>
        <p:spPr>
          <a:xfrm>
            <a:off x="970058" y="3176937"/>
            <a:ext cx="5972101" cy="4521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The derivative of </a:t>
            </a:r>
            <a:r>
              <a:rPr lang="en-US" sz="2800" b="0" i="1" u="none" strike="noStrike" cap="none" dirty="0">
                <a:solidFill>
                  <a:srgbClr val="000000"/>
                </a:solidFill>
                <a:latin typeface="Arial"/>
                <a:ea typeface="Arial"/>
                <a:cs typeface="Arial"/>
                <a:sym typeface="Arial"/>
              </a:rPr>
              <a:t>e</a:t>
            </a:r>
            <a:r>
              <a:rPr lang="en-US" sz="2800" b="0" i="0" u="none" strike="noStrike" cap="none" dirty="0">
                <a:solidFill>
                  <a:srgbClr val="000000"/>
                </a:solidFill>
                <a:latin typeface="Arial"/>
                <a:ea typeface="Arial"/>
                <a:cs typeface="Arial"/>
                <a:sym typeface="Arial"/>
              </a:rPr>
              <a:t>:</a:t>
            </a:r>
            <a:endParaRPr sz="2800" b="0" i="0" u="none" strike="noStrike" cap="none" dirty="0">
              <a:solidFill>
                <a:srgbClr val="000000"/>
              </a:solidFill>
              <a:latin typeface="Arial"/>
              <a:ea typeface="Arial"/>
              <a:cs typeface="Arial"/>
              <a:sym typeface="Arial"/>
            </a:endParaRPr>
          </a:p>
        </p:txBody>
      </p:sp>
      <p:sp>
        <p:nvSpPr>
          <p:cNvPr id="607" name="Google Shape;607;p82"/>
          <p:cNvSpPr/>
          <p:nvPr/>
        </p:nvSpPr>
        <p:spPr>
          <a:xfrm>
            <a:off x="1723943" y="4096603"/>
            <a:ext cx="426720" cy="0"/>
          </a:xfrm>
          <a:custGeom>
            <a:avLst/>
            <a:gdLst/>
            <a:ahLst/>
            <a:cxnLst/>
            <a:rect l="l" t="t" r="r" b="b"/>
            <a:pathLst>
              <a:path w="426719" h="120000" extrusionOk="0">
                <a:moveTo>
                  <a:pt x="0" y="0"/>
                </a:moveTo>
                <a:lnTo>
                  <a:pt x="426715" y="0"/>
                </a:lnTo>
              </a:path>
            </a:pathLst>
          </a:custGeom>
          <a:noFill/>
          <a:ln w="150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08" name="Google Shape;608;p82"/>
          <p:cNvSpPr txBox="1"/>
          <p:nvPr/>
        </p:nvSpPr>
        <p:spPr>
          <a:xfrm>
            <a:off x="1736418" y="4095191"/>
            <a:ext cx="741300" cy="471300"/>
          </a:xfrm>
          <a:prstGeom prst="rect">
            <a:avLst/>
          </a:prstGeom>
          <a:noFill/>
          <a:ln>
            <a:noFill/>
          </a:ln>
        </p:spPr>
        <p:txBody>
          <a:bodyPr spcFirstLastPara="1" wrap="square" lIns="0" tIns="15225"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a:solidFill>
                  <a:srgbClr val="000000"/>
                </a:solidFill>
                <a:latin typeface="Times New Roman"/>
                <a:ea typeface="Times New Roman"/>
                <a:cs typeface="Times New Roman"/>
                <a:sym typeface="Times New Roman"/>
              </a:rPr>
              <a:t>du</a:t>
            </a:r>
            <a:endParaRPr sz="2900" b="0" i="0" u="none" strike="noStrike" cap="none">
              <a:solidFill>
                <a:srgbClr val="000000"/>
              </a:solidFill>
              <a:latin typeface="Times New Roman"/>
              <a:ea typeface="Times New Roman"/>
              <a:cs typeface="Times New Roman"/>
              <a:sym typeface="Times New Roman"/>
            </a:endParaRPr>
          </a:p>
        </p:txBody>
      </p:sp>
      <p:sp>
        <p:nvSpPr>
          <p:cNvPr id="609" name="Google Shape;609;p82"/>
          <p:cNvSpPr txBox="1"/>
          <p:nvPr/>
        </p:nvSpPr>
        <p:spPr>
          <a:xfrm>
            <a:off x="1817347" y="3618371"/>
            <a:ext cx="2885282" cy="471300"/>
          </a:xfrm>
          <a:prstGeom prst="rect">
            <a:avLst/>
          </a:prstGeom>
          <a:noFill/>
          <a:ln>
            <a:noFill/>
          </a:ln>
        </p:spPr>
        <p:txBody>
          <a:bodyPr spcFirstLastPara="1" wrap="square" lIns="0" tIns="15225" rIns="0" bIns="0" anchor="t" anchorCtr="0">
            <a:noAutofit/>
          </a:bodyPr>
          <a:lstStyle/>
          <a:p>
            <a:pPr marL="12700" marR="0" lvl="0" indent="0" algn="l" rtl="0">
              <a:lnSpc>
                <a:spcPct val="100000"/>
              </a:lnSpc>
              <a:spcBef>
                <a:spcPts val="0"/>
              </a:spcBef>
              <a:spcAft>
                <a:spcPts val="0"/>
              </a:spcAft>
              <a:buClr>
                <a:srgbClr val="000000"/>
              </a:buClr>
              <a:buSzPts val="4350"/>
              <a:buFont typeface="Times New Roman"/>
              <a:buNone/>
            </a:pPr>
            <a:r>
              <a:rPr lang="en-US" sz="4350" i="1" baseline="30000" dirty="0">
                <a:latin typeface="Times New Roman"/>
                <a:ea typeface="Times New Roman"/>
                <a:cs typeface="Times New Roman"/>
                <a:sym typeface="Times New Roman"/>
              </a:rPr>
              <a:t>d</a:t>
            </a:r>
            <a:r>
              <a:rPr lang="en-US" sz="4350" b="0" i="1" u="none" strike="noStrike" cap="none" dirty="0">
                <a:solidFill>
                  <a:srgbClr val="000000"/>
                </a:solidFill>
                <a:latin typeface="Times New Roman"/>
                <a:ea typeface="Times New Roman"/>
                <a:cs typeface="Times New Roman"/>
                <a:sym typeface="Times New Roman"/>
              </a:rPr>
              <a:t>  </a:t>
            </a:r>
            <a:r>
              <a:rPr lang="en-US" sz="2900" b="0" i="1" u="none" strike="noStrike" cap="none" dirty="0" err="1">
                <a:solidFill>
                  <a:srgbClr val="000000"/>
                </a:solidFill>
                <a:latin typeface="Times New Roman"/>
                <a:ea typeface="Times New Roman"/>
                <a:cs typeface="Times New Roman"/>
                <a:sym typeface="Times New Roman"/>
              </a:rPr>
              <a:t>e</a:t>
            </a:r>
            <a:r>
              <a:rPr lang="en-US" sz="2550" b="0" i="1" u="none" strike="noStrike" cap="none" baseline="30000" dirty="0" err="1">
                <a:solidFill>
                  <a:srgbClr val="000000"/>
                </a:solidFill>
                <a:latin typeface="Times New Roman"/>
                <a:ea typeface="Times New Roman"/>
                <a:cs typeface="Times New Roman"/>
                <a:sym typeface="Times New Roman"/>
              </a:rPr>
              <a:t>u</a:t>
            </a:r>
            <a:r>
              <a:rPr lang="en-US" sz="2550" b="0" i="1" u="none" strike="noStrike" cap="none" baseline="30000"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err="1">
                <a:solidFill>
                  <a:srgbClr val="000000"/>
                </a:solidFill>
                <a:latin typeface="Times New Roman"/>
                <a:ea typeface="Times New Roman"/>
                <a:cs typeface="Times New Roman"/>
                <a:sym typeface="Times New Roman"/>
              </a:rPr>
              <a:t>e</a:t>
            </a:r>
            <a:r>
              <a:rPr lang="en-US" sz="2550" b="0" i="1" u="none" strike="noStrike" cap="none" baseline="30000" dirty="0" err="1">
                <a:solidFill>
                  <a:srgbClr val="000000"/>
                </a:solidFill>
                <a:latin typeface="Times New Roman"/>
                <a:ea typeface="Times New Roman"/>
                <a:cs typeface="Times New Roman"/>
                <a:sym typeface="Times New Roman"/>
              </a:rPr>
              <a:t>u</a:t>
            </a:r>
            <a:endParaRPr sz="2900" b="0" i="0" u="none" strike="noStrike" cap="none" dirty="0">
              <a:solidFill>
                <a:srgbClr val="000000"/>
              </a:solidFill>
              <a:latin typeface="Times New Roman"/>
              <a:ea typeface="Times New Roman"/>
              <a:cs typeface="Times New Roman"/>
              <a:sym typeface="Times New Roman"/>
            </a:endParaRPr>
          </a:p>
        </p:txBody>
      </p:sp>
      <p:sp>
        <p:nvSpPr>
          <p:cNvPr id="610" name="Google Shape;610;p82"/>
          <p:cNvSpPr/>
          <p:nvPr/>
        </p:nvSpPr>
        <p:spPr>
          <a:xfrm>
            <a:off x="1648103" y="5821157"/>
            <a:ext cx="427990" cy="0"/>
          </a:xfrm>
          <a:custGeom>
            <a:avLst/>
            <a:gdLst/>
            <a:ahLst/>
            <a:cxnLst/>
            <a:rect l="l" t="t" r="r" b="b"/>
            <a:pathLst>
              <a:path w="427989" h="120000" extrusionOk="0">
                <a:moveTo>
                  <a:pt x="0" y="0"/>
                </a:moveTo>
                <a:lnTo>
                  <a:pt x="427765" y="0"/>
                </a:lnTo>
              </a:path>
            </a:pathLst>
          </a:custGeom>
          <a:noFill/>
          <a:ln w="15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1" name="Google Shape;611;p82"/>
          <p:cNvSpPr/>
          <p:nvPr/>
        </p:nvSpPr>
        <p:spPr>
          <a:xfrm>
            <a:off x="3435721" y="5821157"/>
            <a:ext cx="231140" cy="0"/>
          </a:xfrm>
          <a:custGeom>
            <a:avLst/>
            <a:gdLst/>
            <a:ahLst/>
            <a:cxnLst/>
            <a:rect l="l" t="t" r="r" b="b"/>
            <a:pathLst>
              <a:path w="231139" h="120000" extrusionOk="0">
                <a:moveTo>
                  <a:pt x="0" y="0"/>
                </a:moveTo>
                <a:lnTo>
                  <a:pt x="230573" y="0"/>
                </a:lnTo>
              </a:path>
            </a:pathLst>
          </a:custGeom>
          <a:noFill/>
          <a:ln w="15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2" name="Google Shape;612;p82"/>
          <p:cNvSpPr txBox="1"/>
          <p:nvPr/>
        </p:nvSpPr>
        <p:spPr>
          <a:xfrm>
            <a:off x="1056598" y="5232722"/>
            <a:ext cx="3815651" cy="1298125"/>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30"/>
              </a:spcBef>
              <a:spcAft>
                <a:spcPts val="0"/>
              </a:spcAft>
              <a:buClr>
                <a:schemeClr val="dk1"/>
              </a:buClr>
              <a:buSzPts val="2950"/>
              <a:buFont typeface="Calibri"/>
              <a:buNone/>
            </a:pPr>
            <a:endParaRPr sz="2950" b="0" i="0" u="none" strike="noStrike" cap="none" dirty="0">
              <a:solidFill>
                <a:srgbClr val="000000"/>
              </a:solidFill>
              <a:latin typeface="Times New Roman"/>
              <a:ea typeface="Times New Roman"/>
              <a:cs typeface="Times New Roman"/>
              <a:sym typeface="Times New Roman"/>
            </a:endParaRPr>
          </a:p>
          <a:p>
            <a:pPr marL="634365" marR="579755" lvl="0" indent="80644" algn="l" rtl="0">
              <a:lnSpc>
                <a:spcPct val="65500"/>
              </a:lnSpc>
              <a:spcBef>
                <a:spcPts val="0"/>
              </a:spcBef>
              <a:spcAft>
                <a:spcPts val="0"/>
              </a:spcAft>
              <a:buClr>
                <a:srgbClr val="000000"/>
              </a:buClr>
              <a:buSzPts val="4350"/>
              <a:buFont typeface="Times New Roman"/>
              <a:buNone/>
            </a:pPr>
            <a:r>
              <a:rPr lang="en-US" sz="4350" b="0" i="1" u="none" strike="noStrike" cap="none" baseline="30000" dirty="0">
                <a:solidFill>
                  <a:srgbClr val="000000"/>
                </a:solidFill>
                <a:latin typeface="Times New Roman"/>
                <a:ea typeface="Times New Roman"/>
                <a:cs typeface="Times New Roman"/>
                <a:sym typeface="Times New Roman"/>
              </a:rPr>
              <a:t>d	  </a:t>
            </a:r>
            <a:r>
              <a:rPr lang="en-US" sz="2900" b="0" i="0" u="none" strike="noStrike" cap="none" dirty="0">
                <a:solidFill>
                  <a:srgbClr val="000000"/>
                </a:solidFill>
                <a:latin typeface="Times New Roman"/>
                <a:ea typeface="Times New Roman"/>
                <a:cs typeface="Times New Roman"/>
                <a:sym typeface="Times New Roman"/>
              </a:rPr>
              <a:t>log(</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4350" b="0" i="0" u="none" strike="noStrike" cap="none" baseline="30000" dirty="0">
                <a:solidFill>
                  <a:srgbClr val="000000"/>
                </a:solidFill>
                <a:latin typeface="Times New Roman"/>
                <a:ea typeface="Times New Roman"/>
                <a:cs typeface="Times New Roman"/>
                <a:sym typeface="Times New Roman"/>
              </a:rPr>
              <a:t>1    </a:t>
            </a:r>
            <a:r>
              <a:rPr lang="en-US" sz="2900" b="0" i="1" u="none" strike="noStrike" cap="none" dirty="0">
                <a:solidFill>
                  <a:srgbClr val="000000"/>
                </a:solidFill>
                <a:latin typeface="Times New Roman"/>
                <a:ea typeface="Times New Roman"/>
                <a:cs typeface="Times New Roman"/>
                <a:sym typeface="Times New Roman"/>
              </a:rPr>
              <a:t>du  </a:t>
            </a:r>
            <a:r>
              <a:rPr lang="en-US" sz="2900" i="1" dirty="0">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u</a:t>
            </a:r>
            <a:endParaRPr sz="2900" b="0" i="0" u="none" strike="noStrike" cap="none" dirty="0">
              <a:solidFill>
                <a:srgbClr val="000000"/>
              </a:solidFill>
              <a:latin typeface="Times New Roman"/>
              <a:ea typeface="Times New Roman"/>
              <a:cs typeface="Times New Roman"/>
              <a:sym typeface="Times New Roman"/>
            </a:endParaRPr>
          </a:p>
        </p:txBody>
      </p:sp>
      <p:sp>
        <p:nvSpPr>
          <p:cNvPr id="613" name="Google Shape;613;p82"/>
          <p:cNvSpPr txBox="1"/>
          <p:nvPr/>
        </p:nvSpPr>
        <p:spPr>
          <a:xfrm>
            <a:off x="354842" y="6474967"/>
            <a:ext cx="196842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Texas A&amp;M Dept of Statistics</a:t>
            </a:r>
            <a:endParaRPr/>
          </a:p>
        </p:txBody>
      </p:sp>
      <p:sp>
        <p:nvSpPr>
          <p:cNvPr id="15" name="Google Shape;606;p82"/>
          <p:cNvSpPr txBox="1"/>
          <p:nvPr/>
        </p:nvSpPr>
        <p:spPr>
          <a:xfrm>
            <a:off x="1122458" y="4666817"/>
            <a:ext cx="5972101" cy="4521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The derivative of </a:t>
            </a:r>
            <a:r>
              <a:rPr lang="en-US" sz="2800" i="1" dirty="0"/>
              <a:t>log</a:t>
            </a:r>
            <a:r>
              <a:rPr lang="en-US" sz="2800" b="0" i="0" u="none" strike="noStrike" cap="none" dirty="0">
                <a:solidFill>
                  <a:srgbClr val="000000"/>
                </a:solidFill>
                <a:latin typeface="Arial"/>
                <a:ea typeface="Arial"/>
                <a:cs typeface="Arial"/>
                <a:sym typeface="Arial"/>
              </a:rPr>
              <a:t>:</a:t>
            </a:r>
            <a:endParaRPr sz="2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27689067"/>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4"/>
          <p:cNvSpPr txBox="1">
            <a:spLocks noGrp="1"/>
          </p:cNvSpPr>
          <p:nvPr>
            <p:ph type="title" idx="4294967295"/>
          </p:nvPr>
        </p:nvSpPr>
        <p:spPr>
          <a:xfrm>
            <a:off x="216977" y="580153"/>
            <a:ext cx="6743700"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Product and Quotient</a:t>
            </a:r>
            <a:endParaRPr dirty="0"/>
          </a:p>
        </p:txBody>
      </p:sp>
      <p:sp>
        <p:nvSpPr>
          <p:cNvPr id="634" name="Google Shape;634;p84"/>
          <p:cNvSpPr txBox="1"/>
          <p:nvPr/>
        </p:nvSpPr>
        <p:spPr>
          <a:xfrm>
            <a:off x="840739" y="1557020"/>
            <a:ext cx="8071032" cy="1722120"/>
          </a:xfrm>
          <a:prstGeom prst="rect">
            <a:avLst/>
          </a:prstGeom>
          <a:noFill/>
          <a:ln>
            <a:noFill/>
          </a:ln>
        </p:spPr>
        <p:txBody>
          <a:bodyPr spcFirstLastPara="1" wrap="square" lIns="0" tIns="33000" rIns="0" bIns="0" anchor="t" anchorCtr="0">
            <a:noAutofit/>
          </a:bodyPr>
          <a:lstStyle/>
          <a:p>
            <a:pPr marL="12700" marR="5080" lvl="0" indent="0"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The product rule and quotient rules are  commonly used in differentiation.</a:t>
            </a:r>
            <a:endParaRPr sz="2800" b="0" i="0" u="none" strike="noStrike" cap="none" dirty="0">
              <a:solidFill>
                <a:srgbClr val="000000"/>
              </a:solidFill>
              <a:latin typeface="Times New Roman"/>
              <a:ea typeface="Times New Roman"/>
              <a:cs typeface="Times New Roman"/>
              <a:sym typeface="Times New Roman"/>
            </a:endParaRPr>
          </a:p>
          <a:p>
            <a:pPr marL="210184"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Product rule:</a:t>
            </a:r>
            <a:endParaRPr sz="2800" b="0" i="0" u="none" strike="noStrike" cap="none" dirty="0">
              <a:solidFill>
                <a:srgbClr val="000000"/>
              </a:solidFill>
              <a:latin typeface="Arial"/>
              <a:ea typeface="Arial"/>
              <a:cs typeface="Arial"/>
              <a:sym typeface="Arial"/>
            </a:endParaRPr>
          </a:p>
        </p:txBody>
      </p:sp>
      <p:sp>
        <p:nvSpPr>
          <p:cNvPr id="635" name="Google Shape;635;p84"/>
          <p:cNvSpPr txBox="1"/>
          <p:nvPr/>
        </p:nvSpPr>
        <p:spPr>
          <a:xfrm>
            <a:off x="1038297" y="4097861"/>
            <a:ext cx="3086100" cy="4521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Quotient rule:</a:t>
            </a:r>
            <a:endParaRPr sz="2800" b="0" i="0" u="none" strike="noStrike" cap="none" dirty="0">
              <a:solidFill>
                <a:srgbClr val="000000"/>
              </a:solidFill>
              <a:latin typeface="Arial"/>
              <a:ea typeface="Arial"/>
              <a:cs typeface="Arial"/>
              <a:sym typeface="Arial"/>
            </a:endParaRPr>
          </a:p>
        </p:txBody>
      </p:sp>
      <p:sp>
        <p:nvSpPr>
          <p:cNvPr id="636" name="Google Shape;636;p84"/>
          <p:cNvSpPr/>
          <p:nvPr/>
        </p:nvSpPr>
        <p:spPr>
          <a:xfrm>
            <a:off x="1778708" y="3496485"/>
            <a:ext cx="424815" cy="0"/>
          </a:xfrm>
          <a:custGeom>
            <a:avLst/>
            <a:gdLst/>
            <a:ahLst/>
            <a:cxnLst/>
            <a:rect l="l" t="t" r="r" b="b"/>
            <a:pathLst>
              <a:path w="424814" h="120000" extrusionOk="0">
                <a:moveTo>
                  <a:pt x="0" y="0"/>
                </a:moveTo>
                <a:lnTo>
                  <a:pt x="424368" y="0"/>
                </a:lnTo>
              </a:path>
            </a:pathLst>
          </a:custGeom>
          <a:noFill/>
          <a:ln w="15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7" name="Google Shape;637;p84"/>
          <p:cNvSpPr txBox="1"/>
          <p:nvPr/>
        </p:nvSpPr>
        <p:spPr>
          <a:xfrm>
            <a:off x="1834710" y="3451558"/>
            <a:ext cx="851100"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dirty="0">
                <a:solidFill>
                  <a:srgbClr val="000000"/>
                </a:solidFill>
                <a:latin typeface="Times New Roman"/>
                <a:ea typeface="Times New Roman"/>
                <a:cs typeface="Times New Roman"/>
                <a:sym typeface="Times New Roman"/>
              </a:rPr>
              <a:t>du</a:t>
            </a:r>
            <a:endParaRPr sz="2900" b="0" i="0" u="none" strike="noStrike" cap="none" dirty="0">
              <a:solidFill>
                <a:srgbClr val="000000"/>
              </a:solidFill>
              <a:latin typeface="Times New Roman"/>
              <a:ea typeface="Times New Roman"/>
              <a:cs typeface="Times New Roman"/>
              <a:sym typeface="Times New Roman"/>
            </a:endParaRPr>
          </a:p>
        </p:txBody>
      </p:sp>
      <p:sp>
        <p:nvSpPr>
          <p:cNvPr id="638" name="Google Shape;638;p84"/>
          <p:cNvSpPr txBox="1"/>
          <p:nvPr/>
        </p:nvSpPr>
        <p:spPr>
          <a:xfrm>
            <a:off x="1915451" y="3009490"/>
            <a:ext cx="6996319" cy="471900"/>
          </a:xfrm>
          <a:prstGeom prst="rect">
            <a:avLst/>
          </a:prstGeom>
          <a:noFill/>
          <a:ln>
            <a:noFill/>
          </a:ln>
        </p:spPr>
        <p:txBody>
          <a:bodyPr spcFirstLastPara="1" wrap="square" lIns="0" tIns="15875" rIns="0" bIns="0" anchor="t" anchorCtr="0">
            <a:noAutofit/>
          </a:bodyPr>
          <a:lstStyle/>
          <a:p>
            <a:pPr marL="12700" marR="0" lvl="0" indent="0" algn="l" rtl="0">
              <a:lnSpc>
                <a:spcPct val="100000"/>
              </a:lnSpc>
              <a:spcBef>
                <a:spcPts val="0"/>
              </a:spcBef>
              <a:spcAft>
                <a:spcPts val="0"/>
              </a:spcAft>
              <a:buClr>
                <a:srgbClr val="000000"/>
              </a:buClr>
              <a:buSzPts val="4350"/>
              <a:buFont typeface="Times New Roman"/>
              <a:buNone/>
            </a:pPr>
            <a:r>
              <a:rPr lang="en-US" sz="4350" b="0" i="1" u="none" strike="noStrike" cap="none" baseline="30000" dirty="0">
                <a:solidFill>
                  <a:srgbClr val="000000"/>
                </a:solidFill>
                <a:latin typeface="Times New Roman"/>
                <a:ea typeface="Times New Roman"/>
                <a:cs typeface="Times New Roman"/>
                <a:sym typeface="Times New Roman"/>
              </a:rPr>
              <a:t>d</a:t>
            </a:r>
            <a:r>
              <a:rPr lang="en-US" sz="4350" b="0" i="1"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a:t>
            </a:r>
            <a:endParaRPr sz="2900" b="0" i="0" u="none" strike="noStrike" cap="none" dirty="0">
              <a:solidFill>
                <a:srgbClr val="000000"/>
              </a:solidFill>
              <a:latin typeface="Times New Roman"/>
              <a:ea typeface="Times New Roman"/>
              <a:cs typeface="Times New Roman"/>
              <a:sym typeface="Times New Roman"/>
            </a:endParaRPr>
          </a:p>
        </p:txBody>
      </p:sp>
      <p:sp>
        <p:nvSpPr>
          <p:cNvPr id="639" name="Google Shape;639;p84"/>
          <p:cNvSpPr/>
          <p:nvPr/>
        </p:nvSpPr>
        <p:spPr>
          <a:xfrm>
            <a:off x="1814317" y="5332866"/>
            <a:ext cx="424814" cy="0"/>
          </a:xfrm>
          <a:custGeom>
            <a:avLst/>
            <a:gdLst/>
            <a:ahLst/>
            <a:cxnLst/>
            <a:rect l="l" t="t" r="r" b="b"/>
            <a:pathLst>
              <a:path w="424814" h="120000" extrusionOk="0">
                <a:moveTo>
                  <a:pt x="0" y="0"/>
                </a:moveTo>
                <a:lnTo>
                  <a:pt x="424397" y="0"/>
                </a:lnTo>
              </a:path>
            </a:pathLst>
          </a:custGeom>
          <a:noFill/>
          <a:ln w="150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40" name="Google Shape;640;p84"/>
          <p:cNvSpPr/>
          <p:nvPr/>
        </p:nvSpPr>
        <p:spPr>
          <a:xfrm>
            <a:off x="2541285" y="5332866"/>
            <a:ext cx="748030" cy="0"/>
          </a:xfrm>
          <a:custGeom>
            <a:avLst/>
            <a:gdLst/>
            <a:ahLst/>
            <a:cxnLst/>
            <a:rect l="l" t="t" r="r" b="b"/>
            <a:pathLst>
              <a:path w="748030" h="120000" extrusionOk="0">
                <a:moveTo>
                  <a:pt x="0" y="0"/>
                </a:moveTo>
                <a:lnTo>
                  <a:pt x="747466" y="0"/>
                </a:lnTo>
              </a:path>
            </a:pathLst>
          </a:custGeom>
          <a:noFill/>
          <a:ln w="150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41" name="Google Shape;641;p84"/>
          <p:cNvSpPr/>
          <p:nvPr/>
        </p:nvSpPr>
        <p:spPr>
          <a:xfrm>
            <a:off x="4209830" y="5387458"/>
            <a:ext cx="3348990" cy="0"/>
          </a:xfrm>
          <a:custGeom>
            <a:avLst/>
            <a:gdLst/>
            <a:ahLst/>
            <a:cxnLst/>
            <a:rect l="l" t="t" r="r" b="b"/>
            <a:pathLst>
              <a:path w="3348990" h="120000" extrusionOk="0">
                <a:moveTo>
                  <a:pt x="0" y="0"/>
                </a:moveTo>
                <a:lnTo>
                  <a:pt x="3348757" y="0"/>
                </a:lnTo>
              </a:path>
            </a:pathLst>
          </a:custGeom>
          <a:noFill/>
          <a:ln w="150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42" name="Google Shape;642;p84"/>
          <p:cNvSpPr txBox="1"/>
          <p:nvPr/>
        </p:nvSpPr>
        <p:spPr>
          <a:xfrm>
            <a:off x="5345357" y="5374742"/>
            <a:ext cx="135255" cy="28511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700"/>
              <a:buFont typeface="Times New Roman"/>
              <a:buNone/>
            </a:pPr>
            <a:r>
              <a:rPr lang="en-US" sz="1700" b="0" i="0" u="none" strike="noStrike" cap="none">
                <a:solidFill>
                  <a:srgbClr val="000000"/>
                </a:solidFill>
                <a:latin typeface="Times New Roman"/>
                <a:ea typeface="Times New Roman"/>
                <a:cs typeface="Times New Roman"/>
                <a:sym typeface="Times New Roman"/>
              </a:rPr>
              <a:t>2</a:t>
            </a:r>
            <a:endParaRPr sz="1700" b="0" i="0" u="none" strike="noStrike" cap="none">
              <a:solidFill>
                <a:srgbClr val="000000"/>
              </a:solidFill>
              <a:latin typeface="Times New Roman"/>
              <a:ea typeface="Times New Roman"/>
              <a:cs typeface="Times New Roman"/>
              <a:sym typeface="Times New Roman"/>
            </a:endParaRPr>
          </a:p>
        </p:txBody>
      </p:sp>
      <p:sp>
        <p:nvSpPr>
          <p:cNvPr id="643" name="Google Shape;643;p84"/>
          <p:cNvSpPr txBox="1"/>
          <p:nvPr/>
        </p:nvSpPr>
        <p:spPr>
          <a:xfrm>
            <a:off x="5006252" y="5386780"/>
            <a:ext cx="1699348" cy="469800"/>
          </a:xfrm>
          <a:prstGeom prst="rect">
            <a:avLst/>
          </a:prstGeom>
          <a:noFill/>
          <a:ln>
            <a:noFill/>
          </a:ln>
        </p:spPr>
        <p:txBody>
          <a:bodyPr spcFirstLastPara="1" wrap="square" lIns="0" tIns="14600"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i="1" dirty="0" smtClean="0">
                <a:solidFill>
                  <a:srgbClr val="000000"/>
                </a:solidFill>
                <a:latin typeface="Times New Roman"/>
                <a:ea typeface="Times New Roman"/>
                <a:cs typeface="Times New Roman"/>
                <a:sym typeface="Times New Roman"/>
              </a:rPr>
              <a:t>g </a:t>
            </a:r>
            <a:r>
              <a:rPr lang="en-US" sz="2900" b="0" i="1" u="none" strike="noStrike" cap="none" dirty="0" smtClean="0">
                <a:solidFill>
                  <a:srgbClr val="000000"/>
                </a:solidFill>
                <a:latin typeface="Times New Roman"/>
                <a:ea typeface="Times New Roman"/>
                <a:cs typeface="Times New Roman"/>
                <a:sym typeface="Times New Roman"/>
              </a:rPr>
              <a:t>  </a:t>
            </a:r>
            <a:r>
              <a:rPr lang="en-US" sz="2900" b="0" i="0" u="none" strike="noStrike" cap="none" dirty="0" smtClean="0">
                <a:solidFill>
                  <a:srgbClr val="000000"/>
                </a:solidFill>
                <a:latin typeface="Times New Roman"/>
                <a:ea typeface="Times New Roman"/>
                <a:cs typeface="Times New Roman"/>
                <a:sym typeface="Times New Roman"/>
              </a:rPr>
              <a:t>(</a:t>
            </a:r>
            <a:r>
              <a:rPr lang="en-US" sz="2900" b="0" i="1" u="none" strike="noStrike" cap="none" dirty="0" smtClean="0">
                <a:solidFill>
                  <a:srgbClr val="000000"/>
                </a:solidFill>
                <a:latin typeface="Times New Roman"/>
                <a:ea typeface="Times New Roman"/>
                <a:cs typeface="Times New Roman"/>
                <a:sym typeface="Times New Roman"/>
              </a:rPr>
              <a:t>u</a:t>
            </a:r>
            <a:r>
              <a:rPr lang="en-US" sz="2900" b="0" i="0" u="none" strike="noStrike" cap="none" dirty="0" smtClean="0">
                <a:solidFill>
                  <a:srgbClr val="000000"/>
                </a:solidFill>
                <a:latin typeface="Times New Roman"/>
                <a:ea typeface="Times New Roman"/>
                <a:cs typeface="Times New Roman"/>
                <a:sym typeface="Times New Roman"/>
              </a:rPr>
              <a:t>)</a:t>
            </a:r>
            <a:endParaRPr sz="2900" b="0" i="0" u="none" strike="noStrike" cap="none" dirty="0">
              <a:solidFill>
                <a:srgbClr val="000000"/>
              </a:solidFill>
              <a:latin typeface="Times New Roman"/>
              <a:ea typeface="Times New Roman"/>
              <a:cs typeface="Times New Roman"/>
              <a:sym typeface="Times New Roman"/>
            </a:endParaRPr>
          </a:p>
        </p:txBody>
      </p:sp>
      <p:sp>
        <p:nvSpPr>
          <p:cNvPr id="644" name="Google Shape;644;p84"/>
          <p:cNvSpPr txBox="1"/>
          <p:nvPr/>
        </p:nvSpPr>
        <p:spPr>
          <a:xfrm>
            <a:off x="4167212" y="4864080"/>
            <a:ext cx="3542100" cy="469800"/>
          </a:xfrm>
          <a:prstGeom prst="rect">
            <a:avLst/>
          </a:prstGeom>
          <a:noFill/>
          <a:ln>
            <a:noFill/>
          </a:ln>
        </p:spPr>
        <p:txBody>
          <a:bodyPr spcFirstLastPara="1" wrap="square" lIns="0" tIns="14600"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dirty="0">
                <a:solidFill>
                  <a:srgbClr val="000000"/>
                </a:solidFill>
                <a:latin typeface="Times New Roman"/>
                <a:ea typeface="Times New Roman"/>
                <a:cs typeface="Times New Roman"/>
                <a:sym typeface="Times New Roman"/>
              </a:rPr>
              <a:t>  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r>
              <a:rPr lang="en-US" sz="2900" b="0" i="0" u="none" strike="noStrike" cap="none"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a:t>
            </a:r>
            <a:endParaRPr sz="2900" b="0" i="0" u="none" strike="noStrike" cap="none" dirty="0">
              <a:solidFill>
                <a:srgbClr val="000000"/>
              </a:solidFill>
              <a:latin typeface="Times New Roman"/>
              <a:ea typeface="Times New Roman"/>
              <a:cs typeface="Times New Roman"/>
              <a:sym typeface="Times New Roman"/>
            </a:endParaRPr>
          </a:p>
        </p:txBody>
      </p:sp>
      <p:sp>
        <p:nvSpPr>
          <p:cNvPr id="645" name="Google Shape;645;p84"/>
          <p:cNvSpPr txBox="1"/>
          <p:nvPr/>
        </p:nvSpPr>
        <p:spPr>
          <a:xfrm>
            <a:off x="1744007" y="5355020"/>
            <a:ext cx="2389800" cy="469800"/>
          </a:xfrm>
          <a:prstGeom prst="rect">
            <a:avLst/>
          </a:prstGeom>
          <a:noFill/>
          <a:ln>
            <a:noFill/>
          </a:ln>
        </p:spPr>
        <p:txBody>
          <a:bodyPr spcFirstLastPara="1" wrap="square" lIns="0" tIns="14600"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b="0" i="1" u="none" strike="noStrike" cap="none" dirty="0">
                <a:solidFill>
                  <a:srgbClr val="000000"/>
                </a:solidFill>
                <a:latin typeface="Times New Roman"/>
                <a:ea typeface="Times New Roman"/>
                <a:cs typeface="Times New Roman"/>
                <a:sym typeface="Times New Roman"/>
              </a:rPr>
              <a:t>du </a:t>
            </a:r>
            <a:r>
              <a:rPr lang="en-US" sz="4350" b="0" i="0" u="none" strike="noStrike" cap="none" baseline="-25000" dirty="0">
                <a:solidFill>
                  <a:srgbClr val="000000"/>
                </a:solidFill>
                <a:latin typeface="Times New Roman"/>
                <a:ea typeface="Times New Roman"/>
                <a:cs typeface="Times New Roman"/>
                <a:sym typeface="Times New Roman"/>
              </a:rPr>
              <a:t>    </a:t>
            </a:r>
            <a:r>
              <a:rPr lang="en-US" sz="2900" b="0" i="1" u="none" strike="noStrike" cap="none" dirty="0">
                <a:solidFill>
                  <a:srgbClr val="000000"/>
                </a:solidFill>
                <a:latin typeface="Times New Roman"/>
                <a:ea typeface="Times New Roman"/>
                <a:cs typeface="Times New Roman"/>
                <a:sym typeface="Times New Roman"/>
              </a:rPr>
              <a:t>g</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endParaRPr sz="4350" b="0" i="0" u="none" strike="noStrike" cap="none" baseline="-25000" dirty="0">
              <a:solidFill>
                <a:srgbClr val="000000"/>
              </a:solidFill>
              <a:latin typeface="Noto Sans Symbols"/>
              <a:ea typeface="Noto Sans Symbols"/>
              <a:cs typeface="Noto Sans Symbols"/>
              <a:sym typeface="Noto Sans Symbols"/>
            </a:endParaRPr>
          </a:p>
        </p:txBody>
      </p:sp>
      <p:sp>
        <p:nvSpPr>
          <p:cNvPr id="646" name="Google Shape;646;p84"/>
          <p:cNvSpPr txBox="1"/>
          <p:nvPr/>
        </p:nvSpPr>
        <p:spPr>
          <a:xfrm>
            <a:off x="1915451" y="4871814"/>
            <a:ext cx="2520576" cy="469800"/>
          </a:xfrm>
          <a:prstGeom prst="rect">
            <a:avLst/>
          </a:prstGeom>
          <a:noFill/>
          <a:ln>
            <a:noFill/>
          </a:ln>
        </p:spPr>
        <p:txBody>
          <a:bodyPr spcFirstLastPara="1" wrap="square" lIns="0" tIns="14600" rIns="0" bIns="0" anchor="t" anchorCtr="0">
            <a:noAutofit/>
          </a:bodyPr>
          <a:lstStyle/>
          <a:p>
            <a:pPr marL="12700" marR="0" lvl="0" indent="0" algn="l" rtl="0">
              <a:lnSpc>
                <a:spcPct val="100000"/>
              </a:lnSpc>
              <a:spcBef>
                <a:spcPts val="0"/>
              </a:spcBef>
              <a:spcAft>
                <a:spcPts val="0"/>
              </a:spcAft>
              <a:buClr>
                <a:srgbClr val="000000"/>
              </a:buClr>
              <a:buSzPts val="2900"/>
              <a:buFont typeface="Times New Roman"/>
              <a:buNone/>
            </a:pPr>
            <a:r>
              <a:rPr lang="en-US" sz="2900" i="1" dirty="0">
                <a:latin typeface="Times New Roman"/>
                <a:ea typeface="Times New Roman"/>
                <a:cs typeface="Times New Roman"/>
                <a:sym typeface="Times New Roman"/>
              </a:rPr>
              <a:t>d      </a:t>
            </a:r>
            <a:r>
              <a:rPr lang="en-US" sz="2900" b="0" i="1" u="none" strike="noStrike" cap="none" dirty="0">
                <a:solidFill>
                  <a:srgbClr val="000000"/>
                </a:solidFill>
                <a:latin typeface="Times New Roman"/>
                <a:ea typeface="Times New Roman"/>
                <a:cs typeface="Times New Roman"/>
                <a:sym typeface="Times New Roman"/>
              </a:rPr>
              <a:t>f </a:t>
            </a:r>
            <a:r>
              <a:rPr lang="en-US" sz="2900" b="0" i="0" u="none" strike="noStrike" cap="none" dirty="0">
                <a:solidFill>
                  <a:srgbClr val="000000"/>
                </a:solidFill>
                <a:latin typeface="Times New Roman"/>
                <a:ea typeface="Times New Roman"/>
                <a:cs typeface="Times New Roman"/>
                <a:sym typeface="Times New Roman"/>
              </a:rPr>
              <a:t>(</a:t>
            </a:r>
            <a:r>
              <a:rPr lang="en-US" sz="2900" b="0" i="1" u="none" strike="noStrike" cap="none" dirty="0">
                <a:solidFill>
                  <a:srgbClr val="000000"/>
                </a:solidFill>
                <a:latin typeface="Times New Roman"/>
                <a:ea typeface="Times New Roman"/>
                <a:cs typeface="Times New Roman"/>
                <a:sym typeface="Times New Roman"/>
              </a:rPr>
              <a:t>u</a:t>
            </a:r>
            <a:r>
              <a:rPr lang="en-US" sz="2900" b="0" i="0" u="none" strike="noStrike" cap="none" dirty="0">
                <a:solidFill>
                  <a:srgbClr val="000000"/>
                </a:solidFill>
                <a:latin typeface="Times New Roman"/>
                <a:ea typeface="Times New Roman"/>
                <a:cs typeface="Times New Roman"/>
                <a:sym typeface="Times New Roman"/>
              </a:rPr>
              <a:t>)   </a:t>
            </a:r>
            <a:endParaRPr sz="4350" b="0" i="0" u="none" strike="noStrike" cap="none" baseline="30000" dirty="0">
              <a:solidFill>
                <a:srgbClr val="000000"/>
              </a:solidFill>
              <a:latin typeface="Noto Sans Symbols"/>
              <a:ea typeface="Noto Sans Symbols"/>
              <a:cs typeface="Noto Sans Symbols"/>
              <a:sym typeface="Noto Sans Symbols"/>
            </a:endParaRPr>
          </a:p>
        </p:txBody>
      </p:sp>
      <p:sp>
        <p:nvSpPr>
          <p:cNvPr id="647" name="Google Shape;647;p84"/>
          <p:cNvSpPr txBox="1"/>
          <p:nvPr/>
        </p:nvSpPr>
        <p:spPr>
          <a:xfrm>
            <a:off x="354842" y="6474967"/>
            <a:ext cx="196842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Texas A&amp;M Dept of Statistics</a:t>
            </a:r>
            <a:endParaRPr/>
          </a:p>
        </p:txBody>
      </p:sp>
      <p:sp>
        <p:nvSpPr>
          <p:cNvPr id="648" name="Google Shape;648;p84"/>
          <p:cNvSpPr txBox="1"/>
          <p:nvPr/>
        </p:nvSpPr>
        <p:spPr>
          <a:xfrm>
            <a:off x="2174177" y="5119410"/>
            <a:ext cx="2829300" cy="461100"/>
          </a:xfrm>
          <a:prstGeom prst="rect">
            <a:avLst/>
          </a:prstGeom>
          <a:noFill/>
          <a:ln>
            <a:noFill/>
          </a:ln>
        </p:spPr>
        <p:txBody>
          <a:bodyPr spcFirstLastPara="1" wrap="square" lIns="0" tIns="14600" rIns="0" bIns="0" anchor="t" anchorCtr="0">
            <a:noAutofit/>
          </a:bodyPr>
          <a:lstStyle/>
          <a:p>
            <a:pPr marL="12700" marR="0" lvl="0" indent="0" algn="l" rtl="0">
              <a:lnSpc>
                <a:spcPct val="100000"/>
              </a:lnSpc>
              <a:spcBef>
                <a:spcPts val="0"/>
              </a:spcBef>
              <a:spcAft>
                <a:spcPts val="0"/>
              </a:spcAft>
              <a:buClr>
                <a:srgbClr val="000000"/>
              </a:buClr>
              <a:buSzPts val="2900"/>
              <a:buFont typeface="Noto Sans Symbols"/>
              <a:buNone/>
            </a:pPr>
            <a:r>
              <a:rPr lang="en-US" sz="2900" b="0" i="0" u="none" strike="noStrike" cap="none" dirty="0">
                <a:solidFill>
                  <a:srgbClr val="000000"/>
                </a:solidFill>
                <a:latin typeface="Noto Sans Symbols"/>
                <a:ea typeface="Noto Sans Symbols"/>
                <a:cs typeface="Noto Sans Symbols"/>
                <a:sym typeface="Noto Sans Symbols"/>
              </a:rPr>
              <a:t>   </a:t>
            </a:r>
            <a:r>
              <a:rPr lang="en-US" sz="2900" b="0" i="0" u="none" strike="noStrike" cap="none" dirty="0">
                <a:solidFill>
                  <a:srgbClr val="000000"/>
                </a:solidFill>
                <a:latin typeface="Times New Roman"/>
                <a:ea typeface="Times New Roman"/>
                <a:cs typeface="Times New Roman"/>
                <a:sym typeface="Times New Roman"/>
              </a:rPr>
              <a:t>	       </a:t>
            </a:r>
            <a:r>
              <a:rPr lang="en-US" sz="2900" dirty="0">
                <a:latin typeface="Times New Roman"/>
                <a:ea typeface="Times New Roman"/>
                <a:cs typeface="Times New Roman"/>
                <a:sym typeface="Times New Roman"/>
              </a:rPr>
              <a:t> </a:t>
            </a:r>
            <a:r>
              <a:rPr lang="en-US" sz="2900" b="0" i="0" u="none" strike="noStrike" cap="none" dirty="0">
                <a:solidFill>
                  <a:srgbClr val="000000"/>
                </a:solidFill>
                <a:latin typeface="Noto Sans Symbols"/>
                <a:ea typeface="Noto Sans Symbols"/>
                <a:cs typeface="Noto Sans Symbols"/>
                <a:sym typeface="Noto Sans Symbols"/>
              </a:rPr>
              <a:t>=</a:t>
            </a:r>
            <a:endParaRPr sz="2900" b="0" i="0" u="none" strike="noStrike" cap="none" dirty="0">
              <a:solidFill>
                <a:srgbClr val="000000"/>
              </a:solidFill>
              <a:latin typeface="Noto Sans Symbols"/>
              <a:ea typeface="Noto Sans Symbols"/>
              <a:cs typeface="Noto Sans Symbols"/>
              <a:sym typeface="Noto Sans Symbols"/>
            </a:endParaRPr>
          </a:p>
        </p:txBody>
      </p:sp>
      <p:sp>
        <p:nvSpPr>
          <p:cNvPr id="3" name="TextBox 2"/>
          <p:cNvSpPr txBox="1"/>
          <p:nvPr/>
        </p:nvSpPr>
        <p:spPr>
          <a:xfrm>
            <a:off x="2205765" y="4770229"/>
            <a:ext cx="1576072" cy="1107996"/>
          </a:xfrm>
          <a:prstGeom prst="rect">
            <a:avLst/>
          </a:prstGeom>
          <a:noFill/>
        </p:spPr>
        <p:txBody>
          <a:bodyPr wrap="none" rtlCol="0">
            <a:spAutoFit/>
          </a:bodyPr>
          <a:lstStyle/>
          <a:p>
            <a:r>
              <a:rPr lang="en-GB" sz="6600" dirty="0">
                <a:latin typeface="Centaur" panose="02030504050205020304" pitchFamily="18" charset="0"/>
              </a:rPr>
              <a:t>(   </a:t>
            </a:r>
            <a:r>
              <a:rPr lang="en-GB" sz="6600" dirty="0" smtClean="0">
                <a:latin typeface="Centaur" panose="02030504050205020304" pitchFamily="18" charset="0"/>
              </a:rPr>
              <a:t> )</a:t>
            </a:r>
            <a:endParaRPr lang="en-GB" sz="6600" dirty="0">
              <a:latin typeface="Centaur" panose="02030504050205020304" pitchFamily="18" charset="0"/>
            </a:endParaRPr>
          </a:p>
        </p:txBody>
      </p:sp>
    </p:spTree>
    <p:extLst>
      <p:ext uri="{BB962C8B-B14F-4D97-AF65-F5344CB8AC3E}">
        <p14:creationId xmlns:p14="http://schemas.microsoft.com/office/powerpoint/2010/main" val="2232061211"/>
      </p:ext>
    </p:extLst>
  </p:cSld>
  <p:clrMapOvr>
    <a:masterClrMapping/>
  </p:clrMapOvr>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idx="4294967295"/>
          </p:nvPr>
        </p:nvSpPr>
        <p:spPr>
          <a:xfrm>
            <a:off x="278955" y="630197"/>
            <a:ext cx="3214687" cy="695325"/>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Chain Rule</a:t>
            </a:r>
            <a:endParaRPr dirty="0"/>
          </a:p>
        </p:txBody>
      </p:sp>
      <p:sp>
        <p:nvSpPr>
          <p:cNvPr id="654" name="Google Shape;654;p85"/>
          <p:cNvSpPr txBox="1"/>
          <p:nvPr/>
        </p:nvSpPr>
        <p:spPr>
          <a:xfrm>
            <a:off x="840739" y="1557020"/>
            <a:ext cx="7853318" cy="2153920"/>
          </a:xfrm>
          <a:prstGeom prst="rect">
            <a:avLst/>
          </a:prstGeom>
          <a:noFill/>
          <a:ln>
            <a:noFill/>
          </a:ln>
        </p:spPr>
        <p:txBody>
          <a:bodyPr spcFirstLastPara="1" wrap="square" lIns="0" tIns="33000" rIns="0" bIns="0" anchor="t" anchorCtr="0">
            <a:noAutofit/>
          </a:bodyPr>
          <a:lstStyle/>
          <a:p>
            <a:pPr marL="12700" marR="5080" lvl="0" indent="0"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The chain rule allows you to combine any of the  differentiation rules we have already covered.</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35"/>
              </a:spcBef>
              <a:spcAft>
                <a:spcPts val="0"/>
              </a:spcAft>
              <a:buClr>
                <a:schemeClr val="dk1"/>
              </a:buClr>
              <a:buSzPts val="2750"/>
              <a:buFont typeface="Calibri"/>
              <a:buNone/>
            </a:pPr>
            <a:endParaRPr sz="2750" b="0" i="0" u="none" strike="noStrike" cap="none" dirty="0">
              <a:solidFill>
                <a:srgbClr val="000000"/>
              </a:solidFill>
              <a:latin typeface="Times New Roman"/>
              <a:ea typeface="Times New Roman"/>
              <a:cs typeface="Times New Roman"/>
              <a:sym typeface="Times New Roman"/>
            </a:endParaRPr>
          </a:p>
          <a:p>
            <a:pPr marL="605155" marR="578485" lvl="0" indent="-395605" algn="l" rtl="0">
              <a:lnSpc>
                <a:spcPct val="1012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First, do the derivative of the outside and  then do the derivative of the inside.</a:t>
            </a:r>
            <a:endParaRPr sz="2800" b="0" i="0" u="none" strike="noStrike" cap="none" dirty="0">
              <a:solidFill>
                <a:srgbClr val="000000"/>
              </a:solidFill>
              <a:latin typeface="Arial"/>
              <a:ea typeface="Arial"/>
              <a:cs typeface="Arial"/>
              <a:sym typeface="Arial"/>
            </a:endParaRPr>
          </a:p>
        </p:txBody>
      </p:sp>
      <p:sp>
        <p:nvSpPr>
          <p:cNvPr id="655" name="Google Shape;655;p85"/>
          <p:cNvSpPr/>
          <p:nvPr/>
        </p:nvSpPr>
        <p:spPr>
          <a:xfrm>
            <a:off x="1791456" y="4583038"/>
            <a:ext cx="433070" cy="0"/>
          </a:xfrm>
          <a:custGeom>
            <a:avLst/>
            <a:gdLst/>
            <a:ahLst/>
            <a:cxnLst/>
            <a:rect l="l" t="t" r="r" b="b"/>
            <a:pathLst>
              <a:path w="433069" h="120000" extrusionOk="0">
                <a:moveTo>
                  <a:pt x="0" y="0"/>
                </a:moveTo>
                <a:lnTo>
                  <a:pt x="432502" y="0"/>
                </a:lnTo>
              </a:path>
            </a:pathLst>
          </a:custGeom>
          <a:noFill/>
          <a:ln w="151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6" name="Google Shape;656;p85"/>
          <p:cNvSpPr txBox="1"/>
          <p:nvPr/>
        </p:nvSpPr>
        <p:spPr>
          <a:xfrm>
            <a:off x="1804307" y="4581725"/>
            <a:ext cx="609600" cy="474900"/>
          </a:xfrm>
          <a:prstGeom prst="rect">
            <a:avLst/>
          </a:prstGeom>
          <a:noFill/>
          <a:ln>
            <a:noFill/>
          </a:ln>
        </p:spPr>
        <p:txBody>
          <a:bodyPr spcFirstLastPara="1" wrap="square" lIns="0" tIns="12050" rIns="0" bIns="0" anchor="t" anchorCtr="0">
            <a:noAutofit/>
          </a:bodyPr>
          <a:lstStyle/>
          <a:p>
            <a:pPr marL="12700" marR="0" lvl="0" indent="0" algn="l" rtl="0">
              <a:lnSpc>
                <a:spcPct val="100000"/>
              </a:lnSpc>
              <a:spcBef>
                <a:spcPts val="0"/>
              </a:spcBef>
              <a:spcAft>
                <a:spcPts val="0"/>
              </a:spcAft>
              <a:buClr>
                <a:srgbClr val="000000"/>
              </a:buClr>
              <a:buSzPts val="2950"/>
              <a:buFont typeface="Times New Roman"/>
              <a:buNone/>
            </a:pPr>
            <a:r>
              <a:rPr lang="en-US" sz="2950" b="0" i="1" u="none" strike="noStrike" cap="none">
                <a:solidFill>
                  <a:srgbClr val="000000"/>
                </a:solidFill>
                <a:latin typeface="Times New Roman"/>
                <a:ea typeface="Times New Roman"/>
                <a:cs typeface="Times New Roman"/>
                <a:sym typeface="Times New Roman"/>
              </a:rPr>
              <a:t>du</a:t>
            </a:r>
            <a:endParaRPr sz="2950" b="0" i="0" u="none" strike="noStrike" cap="none">
              <a:solidFill>
                <a:srgbClr val="000000"/>
              </a:solidFill>
              <a:latin typeface="Times New Roman"/>
              <a:ea typeface="Times New Roman"/>
              <a:cs typeface="Times New Roman"/>
              <a:sym typeface="Times New Roman"/>
            </a:endParaRPr>
          </a:p>
        </p:txBody>
      </p:sp>
      <p:sp>
        <p:nvSpPr>
          <p:cNvPr id="657" name="Google Shape;657;p85"/>
          <p:cNvSpPr txBox="1"/>
          <p:nvPr/>
        </p:nvSpPr>
        <p:spPr>
          <a:xfrm>
            <a:off x="1886299" y="4053753"/>
            <a:ext cx="216535" cy="474980"/>
          </a:xfrm>
          <a:prstGeom prst="rect">
            <a:avLst/>
          </a:prstGeom>
          <a:noFill/>
          <a:ln>
            <a:noFill/>
          </a:ln>
        </p:spPr>
        <p:txBody>
          <a:bodyPr spcFirstLastPara="1" wrap="square" lIns="0" tIns="12050" rIns="0" bIns="0" anchor="t" anchorCtr="0">
            <a:noAutofit/>
          </a:bodyPr>
          <a:lstStyle/>
          <a:p>
            <a:pPr marL="12700" marR="0" lvl="0" indent="0" algn="l" rtl="0">
              <a:lnSpc>
                <a:spcPct val="100000"/>
              </a:lnSpc>
              <a:spcBef>
                <a:spcPts val="0"/>
              </a:spcBef>
              <a:spcAft>
                <a:spcPts val="0"/>
              </a:spcAft>
              <a:buClr>
                <a:srgbClr val="000000"/>
              </a:buClr>
              <a:buSzPts val="2950"/>
              <a:buFont typeface="Times New Roman"/>
              <a:buNone/>
            </a:pPr>
            <a:r>
              <a:rPr lang="en-US" sz="2950" b="0" i="1" u="none" strike="noStrike" cap="none">
                <a:solidFill>
                  <a:srgbClr val="000000"/>
                </a:solidFill>
                <a:latin typeface="Times New Roman"/>
                <a:ea typeface="Times New Roman"/>
                <a:cs typeface="Times New Roman"/>
                <a:sym typeface="Times New Roman"/>
              </a:rPr>
              <a:t>d</a:t>
            </a:r>
            <a:endParaRPr sz="2950" b="0" i="0" u="none" strike="noStrike" cap="none">
              <a:solidFill>
                <a:srgbClr val="000000"/>
              </a:solidFill>
              <a:latin typeface="Times New Roman"/>
              <a:ea typeface="Times New Roman"/>
              <a:cs typeface="Times New Roman"/>
              <a:sym typeface="Times New Roman"/>
            </a:endParaRPr>
          </a:p>
        </p:txBody>
      </p:sp>
      <p:sp>
        <p:nvSpPr>
          <p:cNvPr id="658" name="Google Shape;658;p85"/>
          <p:cNvSpPr txBox="1"/>
          <p:nvPr/>
        </p:nvSpPr>
        <p:spPr>
          <a:xfrm>
            <a:off x="2345875" y="4290100"/>
            <a:ext cx="5647200" cy="474900"/>
          </a:xfrm>
          <a:prstGeom prst="rect">
            <a:avLst/>
          </a:prstGeom>
          <a:noFill/>
          <a:ln>
            <a:noFill/>
          </a:ln>
        </p:spPr>
        <p:txBody>
          <a:bodyPr spcFirstLastPara="1" wrap="square" lIns="0" tIns="12050" rIns="0" bIns="0" anchor="t" anchorCtr="0">
            <a:noAutofit/>
          </a:bodyPr>
          <a:lstStyle/>
          <a:p>
            <a:pPr marL="12700" marR="0" lvl="0" indent="0" algn="l" rtl="0">
              <a:lnSpc>
                <a:spcPct val="100000"/>
              </a:lnSpc>
              <a:spcBef>
                <a:spcPts val="0"/>
              </a:spcBef>
              <a:spcAft>
                <a:spcPts val="0"/>
              </a:spcAft>
              <a:buClr>
                <a:srgbClr val="000000"/>
              </a:buClr>
              <a:buSzPts val="2950"/>
              <a:buFont typeface="Times New Roman"/>
              <a:buNone/>
            </a:pPr>
            <a:r>
              <a:rPr lang="en-US" sz="2950" b="0" i="1" u="none" strike="noStrike" cap="none" dirty="0">
                <a:solidFill>
                  <a:srgbClr val="000000"/>
                </a:solidFill>
                <a:latin typeface="Times New Roman"/>
                <a:ea typeface="Times New Roman"/>
                <a:cs typeface="Times New Roman"/>
                <a:sym typeface="Times New Roman"/>
              </a:rPr>
              <a:t>f </a:t>
            </a:r>
            <a:r>
              <a:rPr lang="en-US" sz="2950" b="0" i="0" u="none" strike="noStrike" cap="none" dirty="0">
                <a:solidFill>
                  <a:srgbClr val="000000"/>
                </a:solidFill>
                <a:latin typeface="Times New Roman"/>
                <a:ea typeface="Times New Roman"/>
                <a:cs typeface="Times New Roman"/>
                <a:sym typeface="Times New Roman"/>
              </a:rPr>
              <a:t>(</a:t>
            </a:r>
            <a:r>
              <a:rPr lang="en-US" sz="2950" b="0" i="1" u="none" strike="noStrike" cap="none" dirty="0">
                <a:solidFill>
                  <a:srgbClr val="000000"/>
                </a:solidFill>
                <a:latin typeface="Times New Roman"/>
                <a:ea typeface="Times New Roman"/>
                <a:cs typeface="Times New Roman"/>
                <a:sym typeface="Times New Roman"/>
              </a:rPr>
              <a:t>g</a:t>
            </a:r>
            <a:r>
              <a:rPr lang="en-US" sz="2950" b="0" i="0" u="none" strike="noStrike" cap="none" dirty="0">
                <a:solidFill>
                  <a:srgbClr val="000000"/>
                </a:solidFill>
                <a:latin typeface="Times New Roman"/>
                <a:ea typeface="Times New Roman"/>
                <a:cs typeface="Times New Roman"/>
                <a:sym typeface="Times New Roman"/>
              </a:rPr>
              <a:t>(</a:t>
            </a:r>
            <a:r>
              <a:rPr lang="en-US" sz="2950" b="0" i="1" u="none" strike="noStrike" cap="none" dirty="0">
                <a:solidFill>
                  <a:srgbClr val="000000"/>
                </a:solidFill>
                <a:latin typeface="Times New Roman"/>
                <a:ea typeface="Times New Roman"/>
                <a:cs typeface="Times New Roman"/>
                <a:sym typeface="Times New Roman"/>
              </a:rPr>
              <a:t>u</a:t>
            </a:r>
            <a:r>
              <a:rPr lang="en-US" sz="2950" b="0" i="0" u="none" strike="noStrike" cap="none" dirty="0">
                <a:solidFill>
                  <a:srgbClr val="000000"/>
                </a:solidFill>
                <a:latin typeface="Times New Roman"/>
                <a:ea typeface="Times New Roman"/>
                <a:cs typeface="Times New Roman"/>
                <a:sym typeface="Times New Roman"/>
              </a:rPr>
              <a:t>)) </a:t>
            </a:r>
            <a:r>
              <a:rPr lang="en-US" sz="2950" b="0" i="0" u="none" strike="noStrike" cap="none" dirty="0">
                <a:solidFill>
                  <a:srgbClr val="000000"/>
                </a:solidFill>
                <a:latin typeface="Noto Sans Symbols"/>
                <a:ea typeface="Noto Sans Symbols"/>
                <a:cs typeface="Noto Sans Symbols"/>
                <a:sym typeface="Noto Sans Symbols"/>
              </a:rPr>
              <a:t>=</a:t>
            </a:r>
            <a:r>
              <a:rPr lang="en-US" sz="2950" b="0" i="0" u="none" strike="noStrike" cap="none" dirty="0">
                <a:solidFill>
                  <a:srgbClr val="000000"/>
                </a:solidFill>
                <a:latin typeface="Times New Roman"/>
                <a:ea typeface="Times New Roman"/>
                <a:cs typeface="Times New Roman"/>
                <a:sym typeface="Times New Roman"/>
              </a:rPr>
              <a:t>	</a:t>
            </a:r>
            <a:r>
              <a:rPr lang="en-US" sz="2950" b="0" i="1" u="none" strike="noStrike" cap="none" dirty="0">
                <a:solidFill>
                  <a:srgbClr val="000000"/>
                </a:solidFill>
                <a:latin typeface="Times New Roman"/>
                <a:ea typeface="Times New Roman"/>
                <a:cs typeface="Times New Roman"/>
                <a:sym typeface="Times New Roman"/>
              </a:rPr>
              <a:t>f </a:t>
            </a:r>
            <a:r>
              <a:rPr lang="en-US" sz="2950" b="0" i="0" u="none" strike="noStrike" cap="none" dirty="0">
                <a:solidFill>
                  <a:srgbClr val="000000"/>
                </a:solidFill>
                <a:latin typeface="Times New Roman"/>
                <a:ea typeface="Times New Roman"/>
                <a:cs typeface="Times New Roman"/>
                <a:sym typeface="Times New Roman"/>
              </a:rPr>
              <a:t>'(</a:t>
            </a:r>
            <a:r>
              <a:rPr lang="en-US" sz="2950" b="0" i="1" u="none" strike="noStrike" cap="none" dirty="0">
                <a:solidFill>
                  <a:srgbClr val="000000"/>
                </a:solidFill>
                <a:latin typeface="Times New Roman"/>
                <a:ea typeface="Times New Roman"/>
                <a:cs typeface="Times New Roman"/>
                <a:sym typeface="Times New Roman"/>
              </a:rPr>
              <a:t>g</a:t>
            </a:r>
            <a:r>
              <a:rPr lang="en-US" sz="2950" b="0" i="0" u="none" strike="noStrike" cap="none" dirty="0">
                <a:solidFill>
                  <a:srgbClr val="000000"/>
                </a:solidFill>
                <a:latin typeface="Times New Roman"/>
                <a:ea typeface="Times New Roman"/>
                <a:cs typeface="Times New Roman"/>
                <a:sym typeface="Times New Roman"/>
              </a:rPr>
              <a:t>(</a:t>
            </a:r>
            <a:r>
              <a:rPr lang="en-US" sz="2950" b="0" i="1" u="none" strike="noStrike" cap="none" dirty="0">
                <a:solidFill>
                  <a:srgbClr val="000000"/>
                </a:solidFill>
                <a:latin typeface="Times New Roman"/>
                <a:ea typeface="Times New Roman"/>
                <a:cs typeface="Times New Roman"/>
                <a:sym typeface="Times New Roman"/>
              </a:rPr>
              <a:t>u</a:t>
            </a:r>
            <a:r>
              <a:rPr lang="en-US" sz="2950" b="0" i="0" u="none" strike="noStrike" cap="none" dirty="0">
                <a:solidFill>
                  <a:srgbClr val="000000"/>
                </a:solidFill>
                <a:latin typeface="Times New Roman"/>
                <a:ea typeface="Times New Roman"/>
                <a:cs typeface="Times New Roman"/>
                <a:sym typeface="Times New Roman"/>
              </a:rPr>
              <a:t>))* </a:t>
            </a:r>
            <a:r>
              <a:rPr lang="en-US" sz="2950" b="0" i="1" u="none" strike="noStrike" cap="none" dirty="0">
                <a:solidFill>
                  <a:srgbClr val="000000"/>
                </a:solidFill>
                <a:latin typeface="Times New Roman"/>
                <a:ea typeface="Times New Roman"/>
                <a:cs typeface="Times New Roman"/>
                <a:sym typeface="Times New Roman"/>
              </a:rPr>
              <a:t>g</a:t>
            </a:r>
            <a:r>
              <a:rPr lang="en-US" sz="2950" b="0" i="0" u="none" strike="noStrike" cap="none" dirty="0">
                <a:solidFill>
                  <a:srgbClr val="000000"/>
                </a:solidFill>
                <a:latin typeface="Times New Roman"/>
                <a:ea typeface="Times New Roman"/>
                <a:cs typeface="Times New Roman"/>
                <a:sym typeface="Times New Roman"/>
              </a:rPr>
              <a:t>'(</a:t>
            </a:r>
            <a:r>
              <a:rPr lang="en-US" sz="2950" b="0" i="1" u="none" strike="noStrike" cap="none" dirty="0" smtClean="0">
                <a:solidFill>
                  <a:srgbClr val="000000"/>
                </a:solidFill>
                <a:latin typeface="Times New Roman"/>
                <a:ea typeface="Times New Roman"/>
                <a:cs typeface="Times New Roman"/>
                <a:sym typeface="Times New Roman"/>
              </a:rPr>
              <a:t>u</a:t>
            </a:r>
            <a:r>
              <a:rPr lang="en-US" sz="2950" b="0" i="0" u="none" strike="noStrike" cap="none" dirty="0" smtClean="0">
                <a:solidFill>
                  <a:srgbClr val="000000"/>
                </a:solidFill>
                <a:latin typeface="Times New Roman"/>
                <a:ea typeface="Times New Roman"/>
                <a:cs typeface="Times New Roman"/>
                <a:sym typeface="Times New Roman"/>
              </a:rPr>
              <a:t>)* </a:t>
            </a:r>
            <a:r>
              <a:rPr lang="en-US" sz="2950" b="0" i="1" u="none" strike="noStrike" cap="none" dirty="0" smtClean="0">
                <a:solidFill>
                  <a:srgbClr val="000000"/>
                </a:solidFill>
                <a:latin typeface="Times New Roman"/>
                <a:ea typeface="Times New Roman"/>
                <a:cs typeface="Times New Roman"/>
                <a:sym typeface="Times New Roman"/>
              </a:rPr>
              <a:t>du</a:t>
            </a:r>
            <a:endParaRPr sz="2950" b="0" i="0" u="none" strike="noStrike" cap="none" dirty="0">
              <a:solidFill>
                <a:srgbClr val="000000"/>
              </a:solidFill>
              <a:latin typeface="Times New Roman"/>
              <a:ea typeface="Times New Roman"/>
              <a:cs typeface="Times New Roman"/>
              <a:sym typeface="Times New Roman"/>
            </a:endParaRPr>
          </a:p>
        </p:txBody>
      </p:sp>
      <p:sp>
        <p:nvSpPr>
          <p:cNvPr id="659" name="Google Shape;659;p85"/>
          <p:cNvSpPr txBox="1"/>
          <p:nvPr/>
        </p:nvSpPr>
        <p:spPr>
          <a:xfrm>
            <a:off x="354842" y="6474967"/>
            <a:ext cx="196842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dirty="0">
                <a:solidFill>
                  <a:srgbClr val="000000"/>
                </a:solidFill>
                <a:latin typeface="Calibri"/>
                <a:ea typeface="Calibri"/>
                <a:cs typeface="Calibri"/>
                <a:sym typeface="Calibri"/>
              </a:rPr>
              <a:t>Texas A&amp;M </a:t>
            </a:r>
            <a:r>
              <a:rPr lang="en-US" sz="1200" b="0" i="0" u="none" strike="noStrike" cap="none" dirty="0" err="1">
                <a:solidFill>
                  <a:srgbClr val="000000"/>
                </a:solidFill>
                <a:latin typeface="Calibri"/>
                <a:ea typeface="Calibri"/>
                <a:cs typeface="Calibri"/>
                <a:sym typeface="Calibri"/>
              </a:rPr>
              <a:t>Dept</a:t>
            </a:r>
            <a:r>
              <a:rPr lang="en-US" sz="1200" b="0" i="0" u="none" strike="noStrike" cap="none" dirty="0">
                <a:solidFill>
                  <a:srgbClr val="000000"/>
                </a:solidFill>
                <a:latin typeface="Calibri"/>
                <a:ea typeface="Calibri"/>
                <a:cs typeface="Calibri"/>
                <a:sym typeface="Calibri"/>
              </a:rPr>
              <a:t> of Statistics</a:t>
            </a:r>
            <a:endParaRPr dirty="0"/>
          </a:p>
        </p:txBody>
      </p:sp>
    </p:spTree>
    <p:extLst>
      <p:ext uri="{BB962C8B-B14F-4D97-AF65-F5344CB8AC3E}">
        <p14:creationId xmlns:p14="http://schemas.microsoft.com/office/powerpoint/2010/main" val="2192130304"/>
      </p:ext>
    </p:extLst>
  </p:cSld>
  <p:clrMapOvr>
    <a:masterClrMapping/>
  </p:clrMapOvr>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2"/>
          <p:cNvSpPr txBox="1">
            <a:spLocks noGrp="1"/>
          </p:cNvSpPr>
          <p:nvPr>
            <p:ph type="title" idx="4294967295"/>
          </p:nvPr>
        </p:nvSpPr>
        <p:spPr>
          <a:xfrm>
            <a:off x="201705" y="278224"/>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smtClean="0">
                <a:solidFill>
                  <a:srgbClr val="000000"/>
                </a:solidFill>
              </a:rPr>
              <a:t>Random Variable</a:t>
            </a:r>
            <a:endParaRPr dirty="0">
              <a:solidFill>
                <a:srgbClr val="000000"/>
              </a:solidFill>
            </a:endParaRPr>
          </a:p>
        </p:txBody>
      </p:sp>
      <p:sp>
        <p:nvSpPr>
          <p:cNvPr id="795" name="Google Shape;795;p102"/>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796" name="Google Shape;796;p102"/>
          <p:cNvPicPr preferRelativeResize="0"/>
          <p:nvPr/>
        </p:nvPicPr>
        <p:blipFill rotWithShape="1">
          <a:blip r:embed="rId3">
            <a:alphaModFix/>
          </a:blip>
          <a:srcRect/>
          <a:stretch/>
        </p:blipFill>
        <p:spPr>
          <a:xfrm>
            <a:off x="661987" y="1514360"/>
            <a:ext cx="7820025" cy="4886440"/>
          </a:xfrm>
          <a:prstGeom prst="rect">
            <a:avLst/>
          </a:prstGeom>
          <a:noFill/>
          <a:ln>
            <a:noFill/>
          </a:ln>
        </p:spPr>
      </p:pic>
    </p:spTree>
    <p:extLst>
      <p:ext uri="{BB962C8B-B14F-4D97-AF65-F5344CB8AC3E}">
        <p14:creationId xmlns:p14="http://schemas.microsoft.com/office/powerpoint/2010/main" val="2594822735"/>
      </p:ext>
    </p:extLst>
  </p:cSld>
  <p:clrMapOvr>
    <a:masterClrMapping/>
  </p:clrMapOvr>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0" y="160338"/>
            <a:ext cx="6991350" cy="765175"/>
          </a:xfrm>
          <a:prstGeom prst="rect">
            <a:avLst/>
          </a:prstGeom>
        </p:spPr>
        <p:txBody>
          <a:bodyPr/>
          <a:lstStyle/>
          <a:p>
            <a:r>
              <a:rPr lang="en-US" dirty="0"/>
              <a:t>Random Variable</a:t>
            </a:r>
          </a:p>
        </p:txBody>
      </p:sp>
      <p:sp>
        <p:nvSpPr>
          <p:cNvPr id="7" name="TextBox 3"/>
          <p:cNvSpPr txBox="1">
            <a:spLocks noChangeArrowheads="1"/>
          </p:cNvSpPr>
          <p:nvPr/>
        </p:nvSpPr>
        <p:spPr bwMode="auto">
          <a:xfrm>
            <a:off x="342900" y="1349276"/>
            <a:ext cx="81915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Discrete Random Variable</a:t>
            </a:r>
            <a:r>
              <a:rPr lang="en-US" altLang="en-US" sz="2000" dirty="0">
                <a:solidFill>
                  <a:srgbClr val="009900"/>
                </a:solidFill>
                <a:latin typeface="Arial" panose="020B0604020202020204" pitchFamily="34" charset="0"/>
              </a:rPr>
              <a:t> </a:t>
            </a:r>
          </a:p>
          <a:p>
            <a:pPr eaLnBrk="1" hangingPunct="1">
              <a:lnSpc>
                <a:spcPct val="90000"/>
              </a:lnSpc>
              <a:spcBef>
                <a:spcPct val="0"/>
              </a:spcBef>
              <a:buFontTx/>
              <a:buNone/>
            </a:pPr>
            <a:endParaRPr lang="en-US" altLang="en-US" sz="2000" dirty="0">
              <a:latin typeface="Arial" panose="020B0604020202020204" pitchFamily="34" charset="0"/>
            </a:endParaRPr>
          </a:p>
          <a:p>
            <a:pPr eaLnBrk="1" hangingPunct="1">
              <a:lnSpc>
                <a:spcPct val="90000"/>
              </a:lnSpc>
              <a:spcBef>
                <a:spcPct val="0"/>
              </a:spcBef>
              <a:buFont typeface="Wingdings" panose="05000000000000000000" pitchFamily="2" charset="2"/>
              <a:buChar char="Ø"/>
            </a:pPr>
            <a:r>
              <a:rPr lang="en-US" altLang="en-US" sz="2000" dirty="0">
                <a:latin typeface="Arial" panose="020B0604020202020204" pitchFamily="34" charset="0"/>
              </a:rPr>
              <a:t>  one that takes on a </a:t>
            </a:r>
            <a:r>
              <a:rPr lang="en-US" altLang="en-US" sz="2000" b="1" i="1" dirty="0">
                <a:latin typeface="Arial" panose="020B0604020202020204" pitchFamily="34" charset="0"/>
              </a:rPr>
              <a:t>countable</a:t>
            </a:r>
            <a:r>
              <a:rPr lang="en-US" altLang="en-US" sz="2000" dirty="0">
                <a:latin typeface="Arial" panose="020B0604020202020204" pitchFamily="34" charset="0"/>
              </a:rPr>
              <a:t> number of values </a:t>
            </a:r>
          </a:p>
          <a:p>
            <a:pPr>
              <a:lnSpc>
                <a:spcPct val="90000"/>
              </a:lnSpc>
              <a:spcBef>
                <a:spcPct val="0"/>
              </a:spcBef>
              <a:buFont typeface="Wingdings" panose="05000000000000000000" pitchFamily="2" charset="2"/>
              <a:buChar char="Ø"/>
            </a:pPr>
            <a:r>
              <a:rPr lang="en-US" altLang="en-US" sz="2000" dirty="0" smtClean="0">
                <a:latin typeface="Arial" panose="020B0604020202020204" pitchFamily="34" charset="0"/>
              </a:rPr>
              <a:t> usually </a:t>
            </a:r>
            <a:r>
              <a:rPr lang="en-US" altLang="en-US" sz="2000" dirty="0">
                <a:latin typeface="Arial" panose="020B0604020202020204" pitchFamily="34" charset="0"/>
              </a:rPr>
              <a:t>count data [Number of</a:t>
            </a:r>
            <a:r>
              <a:rPr lang="en-US" altLang="en-US" sz="2000" dirty="0" smtClean="0">
                <a:latin typeface="Arial" panose="020B0604020202020204" pitchFamily="34" charset="0"/>
              </a:rPr>
              <a:t>]</a:t>
            </a:r>
            <a:endParaRPr lang="en-US" altLang="en-US" sz="2000" dirty="0">
              <a:latin typeface="Arial" panose="020B0604020202020204" pitchFamily="34" charset="0"/>
            </a:endParaRPr>
          </a:p>
          <a:p>
            <a:pPr eaLnBrk="1" hangingPunct="1">
              <a:lnSpc>
                <a:spcPct val="90000"/>
              </a:lnSpc>
              <a:spcBef>
                <a:spcPct val="0"/>
              </a:spcBef>
              <a:buFont typeface="Wingdings" panose="05000000000000000000" pitchFamily="2" charset="2"/>
              <a:buChar char="Ø"/>
            </a:pPr>
            <a:r>
              <a:rPr lang="en-US" altLang="en-US" sz="2000" dirty="0" smtClean="0">
                <a:latin typeface="Arial" panose="020B0604020202020204" pitchFamily="34" charset="0"/>
              </a:rPr>
              <a:t> list </a:t>
            </a:r>
            <a:r>
              <a:rPr lang="en-US" altLang="en-US" sz="2000" b="1" dirty="0">
                <a:latin typeface="Arial" panose="020B0604020202020204" pitchFamily="34" charset="0"/>
              </a:rPr>
              <a:t>all</a:t>
            </a:r>
            <a:r>
              <a:rPr lang="en-US" altLang="en-US" sz="2000" dirty="0">
                <a:latin typeface="Arial" panose="020B0604020202020204" pitchFamily="34" charset="0"/>
              </a:rPr>
              <a:t> possible outcomes without missing </a:t>
            </a:r>
            <a:r>
              <a:rPr lang="en-US" altLang="en-US" sz="2000" dirty="0" smtClean="0">
                <a:latin typeface="Arial" panose="020B0604020202020204" pitchFamily="34" charset="0"/>
              </a:rPr>
              <a:t>any of them</a:t>
            </a:r>
            <a:endParaRPr lang="en-US" altLang="en-US" sz="2000" b="1" u="sng" dirty="0">
              <a:latin typeface="Arial" panose="020B0604020202020204" pitchFamily="34" charset="0"/>
            </a:endParaRPr>
          </a:p>
        </p:txBody>
      </p:sp>
      <p:sp>
        <p:nvSpPr>
          <p:cNvPr id="8" name="TextBox 7"/>
          <p:cNvSpPr txBox="1">
            <a:spLocks noChangeArrowheads="1"/>
          </p:cNvSpPr>
          <p:nvPr/>
        </p:nvSpPr>
        <p:spPr bwMode="auto">
          <a:xfrm>
            <a:off x="190500" y="3277261"/>
            <a:ext cx="84963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Example:</a:t>
            </a:r>
          </a:p>
          <a:p>
            <a:pPr lvl="1" eaLnBrk="1" hangingPunct="1">
              <a:lnSpc>
                <a:spcPct val="90000"/>
              </a:lnSpc>
              <a:spcBef>
                <a:spcPct val="0"/>
              </a:spcBef>
              <a:buFont typeface="Wingdings" panose="05000000000000000000" pitchFamily="2" charset="2"/>
              <a:buChar char="ü"/>
            </a:pPr>
            <a:endParaRPr lang="en-US" altLang="en-US" sz="2000" dirty="0">
              <a:latin typeface="Arial" panose="020B0604020202020204" pitchFamily="34" charset="0"/>
            </a:endParaRPr>
          </a:p>
          <a:p>
            <a:pPr lvl="1" eaLnBrk="1" hangingPunct="1">
              <a:lnSpc>
                <a:spcPct val="90000"/>
              </a:lnSpc>
              <a:spcBef>
                <a:spcPct val="0"/>
              </a:spcBef>
              <a:buFont typeface="Wingdings" panose="05000000000000000000" pitchFamily="2" charset="2"/>
              <a:buChar char="ü"/>
            </a:pPr>
            <a:r>
              <a:rPr lang="en-US" altLang="en-US" sz="2000" dirty="0">
                <a:latin typeface="Arial" panose="020B0604020202020204" pitchFamily="34" charset="0"/>
              </a:rPr>
              <a:t> X = sum of values on the roll of two dice: </a:t>
            </a:r>
            <a:endParaRPr lang="en-US" altLang="en-US" sz="2000" dirty="0" smtClean="0">
              <a:latin typeface="Arial" panose="020B0604020202020204" pitchFamily="34" charset="0"/>
            </a:endParaRPr>
          </a:p>
          <a:p>
            <a:pPr marL="914400" lvl="2" indent="0">
              <a:lnSpc>
                <a:spcPct val="90000"/>
              </a:lnSpc>
              <a:spcBef>
                <a:spcPct val="0"/>
              </a:spcBef>
              <a:buNone/>
            </a:pPr>
            <a:r>
              <a:rPr lang="en-US" altLang="en-US" sz="2000" dirty="0" smtClean="0">
                <a:latin typeface="Arial" panose="020B0604020202020204" pitchFamily="34" charset="0"/>
              </a:rPr>
              <a:t>	X </a:t>
            </a:r>
            <a:r>
              <a:rPr lang="en-US" altLang="en-US" sz="2000" dirty="0">
                <a:latin typeface="Arial" panose="020B0604020202020204" pitchFamily="34" charset="0"/>
              </a:rPr>
              <a:t>has to be either 2, 3, 4, …, or 12</a:t>
            </a:r>
            <a:r>
              <a:rPr lang="en-US" altLang="en-US" sz="1600" dirty="0">
                <a:latin typeface="Arial" panose="020B0604020202020204" pitchFamily="34" charset="0"/>
              </a:rPr>
              <a:t>.</a:t>
            </a:r>
          </a:p>
          <a:p>
            <a:pPr lvl="1" eaLnBrk="1" hangingPunct="1">
              <a:lnSpc>
                <a:spcPct val="90000"/>
              </a:lnSpc>
              <a:spcBef>
                <a:spcPct val="0"/>
              </a:spcBef>
              <a:buFont typeface="Wingdings" panose="05000000000000000000" pitchFamily="2" charset="2"/>
              <a:buChar char="ü"/>
            </a:pPr>
            <a:endParaRPr lang="en-US" altLang="en-US" sz="2000" dirty="0">
              <a:latin typeface="Arial" panose="020B0604020202020204" pitchFamily="34" charset="0"/>
            </a:endParaRPr>
          </a:p>
          <a:p>
            <a:pPr lvl="1" eaLnBrk="1" hangingPunct="1">
              <a:lnSpc>
                <a:spcPct val="90000"/>
              </a:lnSpc>
              <a:spcBef>
                <a:spcPct val="0"/>
              </a:spcBef>
              <a:buFont typeface="Wingdings" panose="05000000000000000000" pitchFamily="2" charset="2"/>
              <a:buChar char="ü"/>
            </a:pPr>
            <a:r>
              <a:rPr lang="en-US" altLang="en-US" sz="2000" dirty="0">
                <a:latin typeface="Arial" panose="020B0604020202020204" pitchFamily="34" charset="0"/>
              </a:rPr>
              <a:t> Y = number of </a:t>
            </a:r>
            <a:r>
              <a:rPr lang="en-US" altLang="en-US" sz="2000" dirty="0" smtClean="0">
                <a:latin typeface="Arial" panose="020B0604020202020204" pitchFamily="34" charset="0"/>
              </a:rPr>
              <a:t>students in </a:t>
            </a:r>
            <a:r>
              <a:rPr lang="en-US" altLang="en-US" sz="2000" dirty="0" err="1" smtClean="0">
                <a:latin typeface="Arial" panose="020B0604020202020204" pitchFamily="34" charset="0"/>
              </a:rPr>
              <a:t>MTech</a:t>
            </a:r>
            <a:r>
              <a:rPr lang="en-US" altLang="en-US" sz="2000" dirty="0" smtClean="0">
                <a:latin typeface="Arial" panose="020B0604020202020204" pitchFamily="34" charset="0"/>
              </a:rPr>
              <a:t> DSE: </a:t>
            </a:r>
          </a:p>
          <a:p>
            <a:pPr lvl="1" eaLnBrk="1" hangingPunct="1">
              <a:lnSpc>
                <a:spcPct val="90000"/>
              </a:lnSpc>
              <a:spcBef>
                <a:spcPct val="0"/>
              </a:spcBef>
              <a:buNone/>
            </a:pPr>
            <a:r>
              <a:rPr lang="en-US" altLang="en-US" sz="2000" dirty="0">
                <a:latin typeface="Arial" panose="020B0604020202020204" pitchFamily="34" charset="0"/>
              </a:rPr>
              <a:t>	</a:t>
            </a:r>
            <a:r>
              <a:rPr lang="en-US" altLang="en-US" sz="2000" dirty="0" smtClean="0">
                <a:latin typeface="Arial" panose="020B0604020202020204" pitchFamily="34" charset="0"/>
              </a:rPr>
              <a:t>    Y </a:t>
            </a:r>
            <a:r>
              <a:rPr lang="en-US" altLang="en-US" sz="2000" dirty="0">
                <a:latin typeface="Arial" panose="020B0604020202020204" pitchFamily="34" charset="0"/>
              </a:rPr>
              <a:t>has to be </a:t>
            </a:r>
            <a:r>
              <a:rPr lang="en-US" altLang="en-US" sz="2000" dirty="0" smtClean="0">
                <a:latin typeface="Arial" panose="020B0604020202020204" pitchFamily="34" charset="0"/>
              </a:rPr>
              <a:t>60,65,70 …………</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1631905967"/>
      </p:ext>
    </p:extLst>
  </p:cSld>
  <p:clrMapOvr>
    <a:masterClrMapping/>
  </p:clrMapOvr>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0" y="160338"/>
            <a:ext cx="6991350" cy="765175"/>
          </a:xfrm>
          <a:prstGeom prst="rect">
            <a:avLst/>
          </a:prstGeom>
        </p:spPr>
        <p:txBody>
          <a:bodyPr/>
          <a:lstStyle/>
          <a:p>
            <a:r>
              <a:rPr lang="en-US" dirty="0"/>
              <a:t>Random Variable</a:t>
            </a:r>
          </a:p>
        </p:txBody>
      </p:sp>
      <p:sp>
        <p:nvSpPr>
          <p:cNvPr id="4" name="TextBox 3"/>
          <p:cNvSpPr txBox="1">
            <a:spLocks noChangeArrowheads="1"/>
          </p:cNvSpPr>
          <p:nvPr/>
        </p:nvSpPr>
        <p:spPr bwMode="auto">
          <a:xfrm>
            <a:off x="228600" y="1505301"/>
            <a:ext cx="81153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Continuous Random Variable </a:t>
            </a:r>
          </a:p>
          <a:p>
            <a:pPr eaLnBrk="1" hangingPunct="1">
              <a:lnSpc>
                <a:spcPct val="90000"/>
              </a:lnSpc>
              <a:spcBef>
                <a:spcPct val="0"/>
              </a:spcBef>
              <a:buFontTx/>
              <a:buNone/>
            </a:pPr>
            <a:endParaRPr lang="en-US" altLang="en-US" sz="2000" b="1" dirty="0">
              <a:solidFill>
                <a:srgbClr val="009900"/>
              </a:solidFill>
              <a:latin typeface="Arial" panose="020B0604020202020204" pitchFamily="34" charset="0"/>
            </a:endParaRPr>
          </a:p>
          <a:p>
            <a:pPr marL="342900" indent="-342900">
              <a:lnSpc>
                <a:spcPct val="90000"/>
              </a:lnSpc>
              <a:spcBef>
                <a:spcPct val="0"/>
              </a:spcBef>
            </a:pPr>
            <a:r>
              <a:rPr lang="en-US" altLang="en-US" sz="2000" dirty="0" smtClean="0">
                <a:latin typeface="Arial" panose="020B0604020202020204" pitchFamily="34" charset="0"/>
              </a:rPr>
              <a:t>Variable that </a:t>
            </a:r>
            <a:r>
              <a:rPr lang="en-US" altLang="en-US" sz="2000" dirty="0">
                <a:latin typeface="Arial" panose="020B0604020202020204" pitchFamily="34" charset="0"/>
              </a:rPr>
              <a:t>takes on an uncountable number of values </a:t>
            </a:r>
          </a:p>
          <a:p>
            <a:pPr marL="342900" indent="-342900">
              <a:lnSpc>
                <a:spcPct val="90000"/>
              </a:lnSpc>
              <a:spcBef>
                <a:spcPct val="0"/>
              </a:spcBef>
            </a:pPr>
            <a:endParaRPr lang="en-US" altLang="en-US" sz="2000" dirty="0">
              <a:latin typeface="Arial" panose="020B0604020202020204" pitchFamily="34" charset="0"/>
            </a:endParaRPr>
          </a:p>
          <a:p>
            <a:pPr marL="342900" indent="-342900">
              <a:lnSpc>
                <a:spcPct val="90000"/>
              </a:lnSpc>
              <a:spcBef>
                <a:spcPct val="0"/>
              </a:spcBef>
            </a:pPr>
            <a:r>
              <a:rPr lang="en-US" altLang="en-US" sz="2000" dirty="0">
                <a:latin typeface="Arial" panose="020B0604020202020204" pitchFamily="34" charset="0"/>
              </a:rPr>
              <a:t>U</a:t>
            </a:r>
            <a:r>
              <a:rPr lang="en-US" altLang="en-US" sz="2000" dirty="0" smtClean="0">
                <a:latin typeface="Arial" panose="020B0604020202020204" pitchFamily="34" charset="0"/>
              </a:rPr>
              <a:t>sually </a:t>
            </a:r>
            <a:r>
              <a:rPr lang="en-US" altLang="en-US" sz="2000" dirty="0">
                <a:latin typeface="Arial" panose="020B0604020202020204" pitchFamily="34" charset="0"/>
              </a:rPr>
              <a:t>measurement data [time, weight, distance, </a:t>
            </a:r>
            <a:r>
              <a:rPr lang="en-US" altLang="en-US" sz="2000" dirty="0" err="1">
                <a:latin typeface="Arial" panose="020B0604020202020204" pitchFamily="34" charset="0"/>
              </a:rPr>
              <a:t>etc</a:t>
            </a:r>
            <a:r>
              <a:rPr lang="en-US" altLang="en-US" sz="2000" dirty="0">
                <a:latin typeface="Arial" panose="020B0604020202020204" pitchFamily="34" charset="0"/>
              </a:rPr>
              <a:t>]</a:t>
            </a:r>
          </a:p>
          <a:p>
            <a:pPr marL="342900" indent="-342900">
              <a:lnSpc>
                <a:spcPct val="90000"/>
              </a:lnSpc>
              <a:spcBef>
                <a:spcPct val="0"/>
              </a:spcBef>
            </a:pPr>
            <a:endParaRPr lang="en-US" altLang="en-US" sz="2000" dirty="0">
              <a:latin typeface="Arial" panose="020B0604020202020204" pitchFamily="34" charset="0"/>
            </a:endParaRPr>
          </a:p>
          <a:p>
            <a:pPr marL="342900" indent="-342900">
              <a:lnSpc>
                <a:spcPct val="90000"/>
              </a:lnSpc>
              <a:spcBef>
                <a:spcPct val="0"/>
              </a:spcBef>
            </a:pPr>
            <a:r>
              <a:rPr lang="en-US" altLang="en-US" sz="2000" dirty="0" smtClean="0">
                <a:latin typeface="Arial" panose="020B0604020202020204" pitchFamily="34" charset="0"/>
              </a:rPr>
              <a:t>You </a:t>
            </a:r>
            <a:r>
              <a:rPr lang="en-US" altLang="en-US" sz="2000" dirty="0">
                <a:latin typeface="Arial" panose="020B0604020202020204" pitchFamily="34" charset="0"/>
              </a:rPr>
              <a:t>can never list all possible outcomes even if you had an infinite amount of time</a:t>
            </a:r>
          </a:p>
        </p:txBody>
      </p:sp>
      <p:sp>
        <p:nvSpPr>
          <p:cNvPr id="5" name="TextBox 4"/>
          <p:cNvSpPr txBox="1">
            <a:spLocks noChangeArrowheads="1"/>
          </p:cNvSpPr>
          <p:nvPr/>
        </p:nvSpPr>
        <p:spPr bwMode="auto">
          <a:xfrm>
            <a:off x="228600" y="4126011"/>
            <a:ext cx="81153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Example:</a:t>
            </a:r>
          </a:p>
          <a:p>
            <a:pPr eaLnBrk="1" hangingPunct="1">
              <a:lnSpc>
                <a:spcPct val="90000"/>
              </a:lnSpc>
              <a:spcBef>
                <a:spcPct val="0"/>
              </a:spcBef>
              <a:buFontTx/>
              <a:buNone/>
            </a:pPr>
            <a:endParaRPr lang="en-US" altLang="en-US" sz="2000" b="1" dirty="0">
              <a:solidFill>
                <a:srgbClr val="009900"/>
              </a:solidFill>
              <a:latin typeface="Arial" panose="020B0604020202020204" pitchFamily="34" charset="0"/>
            </a:endParaRPr>
          </a:p>
          <a:p>
            <a:pPr>
              <a:lnSpc>
                <a:spcPct val="90000"/>
              </a:lnSpc>
              <a:spcBef>
                <a:spcPct val="0"/>
              </a:spcBef>
              <a:buNone/>
            </a:pPr>
            <a:r>
              <a:rPr lang="en-US" altLang="en-US" sz="2000" dirty="0" smtClean="0">
                <a:latin typeface="Arial" panose="020B0604020202020204" pitchFamily="34" charset="0"/>
              </a:rPr>
              <a:t>X </a:t>
            </a:r>
            <a:r>
              <a:rPr lang="en-US" altLang="en-US" sz="2000" dirty="0">
                <a:latin typeface="Arial" panose="020B0604020202020204" pitchFamily="34" charset="0"/>
              </a:rPr>
              <a:t>=  time it takes you to drive home from work place: X &gt; 0, might be 30.1 minutes measured to the nearest tenth but in reality the actual time is 30.10000001…………………. minutes?)</a:t>
            </a:r>
          </a:p>
          <a:p>
            <a:pPr indent="-257175">
              <a:lnSpc>
                <a:spcPct val="90000"/>
              </a:lnSpc>
              <a:spcBef>
                <a:spcPct val="0"/>
              </a:spcBef>
              <a:buFont typeface="Wingdings" panose="05000000000000000000" pitchFamily="2" charset="2"/>
              <a:buChar char="Ø"/>
            </a:pPr>
            <a:endParaRPr lang="en-US" altLang="en-US" sz="2000" dirty="0">
              <a:latin typeface="Arial" panose="020B0604020202020204" pitchFamily="34" charset="0"/>
            </a:endParaRPr>
          </a:p>
          <a:p>
            <a:pPr>
              <a:lnSpc>
                <a:spcPct val="90000"/>
              </a:lnSpc>
              <a:spcBef>
                <a:spcPct val="0"/>
              </a:spcBef>
              <a:buNone/>
            </a:pPr>
            <a:r>
              <a:rPr lang="en-US" altLang="en-US" sz="2000" dirty="0">
                <a:latin typeface="Arial" panose="020B0604020202020204" pitchFamily="34" charset="0"/>
              </a:rPr>
              <a:t>Exercise: try to list all possible numbers between 0 and 1</a:t>
            </a:r>
          </a:p>
        </p:txBody>
      </p:sp>
    </p:spTree>
    <p:extLst>
      <p:ext uri="{BB962C8B-B14F-4D97-AF65-F5344CB8AC3E}">
        <p14:creationId xmlns:p14="http://schemas.microsoft.com/office/powerpoint/2010/main" val="6001420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520337"/>
            <a:ext cx="9144000" cy="762000"/>
          </a:xfrm>
        </p:spPr>
        <p:txBody>
          <a:bodyPr/>
          <a:lstStyle/>
          <a:p>
            <a:r>
              <a:rPr lang="en-US" sz="4400" b="1" dirty="0" smtClean="0">
                <a:latin typeface="+mn-lt"/>
              </a:rPr>
              <a:t>Choosing </a:t>
            </a:r>
            <a:r>
              <a:rPr lang="en-US" sz="4400" b="1" dirty="0">
                <a:latin typeface="+mn-lt"/>
              </a:rPr>
              <a:t>the Target Function</a:t>
            </a:r>
          </a:p>
        </p:txBody>
      </p:sp>
      <p:sp>
        <p:nvSpPr>
          <p:cNvPr id="20483" name="Rectangle 3"/>
          <p:cNvSpPr>
            <a:spLocks noGrp="1" noChangeArrowheads="1"/>
          </p:cNvSpPr>
          <p:nvPr>
            <p:ph idx="1"/>
          </p:nvPr>
        </p:nvSpPr>
        <p:spPr>
          <a:xfrm>
            <a:off x="228600" y="1524000"/>
            <a:ext cx="8610600" cy="4713312"/>
          </a:xfrm>
        </p:spPr>
        <p:txBody>
          <a:bodyPr>
            <a:noAutofit/>
          </a:bodyPr>
          <a:lstStyle/>
          <a:p>
            <a:r>
              <a:rPr lang="en-US" sz="2600" i="1" dirty="0" err="1" smtClean="0"/>
              <a:t>ChooseMove</a:t>
            </a:r>
            <a:r>
              <a:rPr lang="en-US" sz="2600" dirty="0"/>
              <a:t>, however, is difficult to learn. </a:t>
            </a:r>
            <a:endParaRPr lang="en-US" sz="2600" dirty="0" smtClean="0"/>
          </a:p>
          <a:p>
            <a:r>
              <a:rPr lang="en-US" sz="2600" dirty="0" smtClean="0"/>
              <a:t>An </a:t>
            </a:r>
            <a:r>
              <a:rPr lang="en-US" sz="2600" dirty="0"/>
              <a:t>easier and related target function to learn </a:t>
            </a:r>
            <a:r>
              <a:rPr lang="en-US" sz="2600" dirty="0" smtClean="0"/>
              <a:t>is function </a:t>
            </a:r>
          </a:p>
          <a:p>
            <a:pPr marL="0" indent="0">
              <a:buNone/>
            </a:pPr>
            <a:r>
              <a:rPr lang="en-US" sz="2600" i="1" dirty="0" smtClean="0"/>
              <a:t>V</a:t>
            </a:r>
            <a:r>
              <a:rPr lang="en-US" sz="2600" dirty="0"/>
              <a:t>: B --&gt; R, which assigns a numerical score to each board. The better the </a:t>
            </a:r>
            <a:r>
              <a:rPr lang="en-US" sz="2600" dirty="0" smtClean="0"/>
              <a:t>board positions B, </a:t>
            </a:r>
            <a:r>
              <a:rPr lang="en-US" sz="2600" dirty="0"/>
              <a:t>the higher the </a:t>
            </a:r>
            <a:r>
              <a:rPr lang="en-US" sz="2600" dirty="0" smtClean="0"/>
              <a:t>score R.</a:t>
            </a:r>
          </a:p>
          <a:p>
            <a:r>
              <a:rPr lang="en-IN" sz="2600" dirty="0" smtClean="0"/>
              <a:t>If the system can successfully learn such a target function </a:t>
            </a:r>
            <a:r>
              <a:rPr lang="en-IN" sz="2600" b="1" i="1" dirty="0" smtClean="0"/>
              <a:t>V, </a:t>
            </a:r>
            <a:r>
              <a:rPr lang="en-IN" sz="2600" dirty="0" smtClean="0"/>
              <a:t>then it can easily use it to select the best move from any current board position. </a:t>
            </a:r>
          </a:p>
          <a:p>
            <a:r>
              <a:rPr lang="en-IN" sz="2600" dirty="0" smtClean="0"/>
              <a:t>This can be accomplished by generating the successor board state produced by every legal move, then using </a:t>
            </a:r>
            <a:r>
              <a:rPr lang="en-IN" sz="2600" b="1" i="1" dirty="0" smtClean="0"/>
              <a:t>V </a:t>
            </a:r>
            <a:r>
              <a:rPr lang="en-IN" sz="2600" dirty="0" smtClean="0"/>
              <a:t>to choose the best successor state and therefore the best legal move.</a:t>
            </a:r>
            <a:endParaRPr lang="en-US" sz="26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91"/>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t>Probability Theory</a:t>
            </a:r>
            <a:endParaRPr dirty="0"/>
          </a:p>
        </p:txBody>
      </p:sp>
      <p:pic>
        <p:nvPicPr>
          <p:cNvPr id="715" name="Google Shape;715;p91"/>
          <p:cNvPicPr preferRelativeResize="0"/>
          <p:nvPr/>
        </p:nvPicPr>
        <p:blipFill rotWithShape="1">
          <a:blip r:embed="rId3">
            <a:alphaModFix/>
          </a:blip>
          <a:srcRect/>
          <a:stretch/>
        </p:blipFill>
        <p:spPr>
          <a:xfrm>
            <a:off x="457200" y="1423734"/>
            <a:ext cx="6677025" cy="5049837"/>
          </a:xfrm>
          <a:prstGeom prst="rect">
            <a:avLst/>
          </a:prstGeom>
          <a:noFill/>
          <a:ln>
            <a:noFill/>
          </a:ln>
        </p:spPr>
      </p:pic>
    </p:spTree>
    <p:extLst>
      <p:ext uri="{BB962C8B-B14F-4D97-AF65-F5344CB8AC3E}">
        <p14:creationId xmlns:p14="http://schemas.microsoft.com/office/powerpoint/2010/main" val="4072807809"/>
      </p:ext>
    </p:extLst>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2"/>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t>Probability Theory</a:t>
            </a:r>
            <a:endParaRPr dirty="0"/>
          </a:p>
        </p:txBody>
      </p:sp>
      <p:pic>
        <p:nvPicPr>
          <p:cNvPr id="722" name="Google Shape;722;p92"/>
          <p:cNvPicPr preferRelativeResize="0"/>
          <p:nvPr/>
        </p:nvPicPr>
        <p:blipFill rotWithShape="1">
          <a:blip r:embed="rId3">
            <a:alphaModFix/>
          </a:blip>
          <a:srcRect/>
          <a:stretch/>
        </p:blipFill>
        <p:spPr>
          <a:xfrm>
            <a:off x="609600" y="1676400"/>
            <a:ext cx="6629400" cy="4572000"/>
          </a:xfrm>
          <a:prstGeom prst="rect">
            <a:avLst/>
          </a:prstGeom>
          <a:noFill/>
          <a:ln>
            <a:noFill/>
          </a:ln>
        </p:spPr>
      </p:pic>
    </p:spTree>
    <p:extLst>
      <p:ext uri="{BB962C8B-B14F-4D97-AF65-F5344CB8AC3E}">
        <p14:creationId xmlns:p14="http://schemas.microsoft.com/office/powerpoint/2010/main" val="1634702171"/>
      </p:ext>
    </p:extLst>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99"/>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a:solidFill>
                  <a:srgbClr val="000000"/>
                </a:solidFill>
              </a:rPr>
              <a:t>Probability Theory</a:t>
            </a:r>
            <a:endParaRPr>
              <a:solidFill>
                <a:srgbClr val="000000"/>
              </a:solidFill>
            </a:endParaRPr>
          </a:p>
        </p:txBody>
      </p:sp>
      <p:sp>
        <p:nvSpPr>
          <p:cNvPr id="774" name="Google Shape;774;p99"/>
          <p:cNvSpPr txBox="1">
            <a:spLocks noGrp="1"/>
          </p:cNvSpPr>
          <p:nvPr>
            <p:ph type="body" idx="4294967295"/>
          </p:nvPr>
        </p:nvSpPr>
        <p:spPr>
          <a:xfrm>
            <a:off x="0" y="2282825"/>
            <a:ext cx="8229600" cy="4525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p:txBody>
      </p:sp>
      <p:sp>
        <p:nvSpPr>
          <p:cNvPr id="772" name="Google Shape;772;p99"/>
          <p:cNvSpPr/>
          <p:nvPr/>
        </p:nvSpPr>
        <p:spPr>
          <a:xfrm>
            <a:off x="762000" y="1676400"/>
            <a:ext cx="38862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Bayes rule - Example</a:t>
            </a:r>
            <a:endParaRPr/>
          </a:p>
        </p:txBody>
      </p:sp>
      <p:sp>
        <p:nvSpPr>
          <p:cNvPr id="773" name="Google Shape;773;p99"/>
          <p:cNvSpPr txBox="1"/>
          <p:nvPr/>
        </p:nvSpPr>
        <p:spPr>
          <a:xfrm>
            <a:off x="486076" y="2209800"/>
            <a:ext cx="8229600" cy="449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endParaRPr sz="4400">
              <a:solidFill>
                <a:srgbClr val="366092"/>
              </a:solidFill>
              <a:latin typeface="Calibri"/>
              <a:ea typeface="Calibri"/>
              <a:cs typeface="Calibri"/>
              <a:sym typeface="Calibri"/>
            </a:endParaRPr>
          </a:p>
        </p:txBody>
      </p:sp>
      <p:pic>
        <p:nvPicPr>
          <p:cNvPr id="775" name="Google Shape;775;p99"/>
          <p:cNvPicPr preferRelativeResize="0"/>
          <p:nvPr/>
        </p:nvPicPr>
        <p:blipFill rotWithShape="1">
          <a:blip r:embed="rId3">
            <a:alphaModFix/>
          </a:blip>
          <a:srcRect/>
          <a:stretch/>
        </p:blipFill>
        <p:spPr>
          <a:xfrm>
            <a:off x="146083" y="1395981"/>
            <a:ext cx="9023584" cy="5268155"/>
          </a:xfrm>
          <a:prstGeom prst="rect">
            <a:avLst/>
          </a:prstGeom>
          <a:noFill/>
          <a:ln>
            <a:noFill/>
          </a:ln>
        </p:spPr>
      </p:pic>
    </p:spTree>
    <p:extLst>
      <p:ext uri="{BB962C8B-B14F-4D97-AF65-F5344CB8AC3E}">
        <p14:creationId xmlns:p14="http://schemas.microsoft.com/office/powerpoint/2010/main" val="4141371975"/>
      </p:ext>
    </p:extLst>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4"/>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a:solidFill>
                  <a:srgbClr val="000000"/>
                </a:solidFill>
              </a:rPr>
              <a:t>Probability Densities</a:t>
            </a:r>
            <a:endParaRPr>
              <a:solidFill>
                <a:srgbClr val="000000"/>
              </a:solidFill>
            </a:endParaRPr>
          </a:p>
        </p:txBody>
      </p:sp>
      <p:sp>
        <p:nvSpPr>
          <p:cNvPr id="809" name="Google Shape;809;p104"/>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10" name="Google Shape;810;p104"/>
          <p:cNvPicPr preferRelativeResize="0"/>
          <p:nvPr/>
        </p:nvPicPr>
        <p:blipFill rotWithShape="1">
          <a:blip r:embed="rId3">
            <a:alphaModFix/>
          </a:blip>
          <a:srcRect/>
          <a:stretch/>
        </p:blipFill>
        <p:spPr>
          <a:xfrm>
            <a:off x="838201" y="1828800"/>
            <a:ext cx="6629400" cy="4286250"/>
          </a:xfrm>
          <a:prstGeom prst="rect">
            <a:avLst/>
          </a:prstGeom>
          <a:noFill/>
          <a:ln>
            <a:noFill/>
          </a:ln>
        </p:spPr>
      </p:pic>
    </p:spTree>
    <p:extLst>
      <p:ext uri="{BB962C8B-B14F-4D97-AF65-F5344CB8AC3E}">
        <p14:creationId xmlns:p14="http://schemas.microsoft.com/office/powerpoint/2010/main" val="2664318910"/>
      </p:ext>
    </p:extLst>
  </p:cSld>
  <p:clrMapOvr>
    <a:masterClrMapping/>
  </p:clrMapOvr>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Distributions</a:t>
            </a:r>
            <a:endParaRPr lang="en-US" dirty="0"/>
          </a:p>
        </p:txBody>
      </p:sp>
      <p:sp>
        <p:nvSpPr>
          <p:cNvPr id="3" name="Content Placeholder 2"/>
          <p:cNvSpPr>
            <a:spLocks noGrp="1"/>
          </p:cNvSpPr>
          <p:nvPr>
            <p:ph idx="1"/>
          </p:nvPr>
        </p:nvSpPr>
        <p:spPr/>
        <p:txBody>
          <a:bodyPr>
            <a:normAutofit/>
          </a:bodyPr>
          <a:lstStyle/>
          <a:p>
            <a:r>
              <a:rPr lang="en-US" sz="2800" dirty="0" smtClean="0"/>
              <a:t>The outcomes for random variables and their associated probabilities can be organized in to distributions</a:t>
            </a:r>
          </a:p>
          <a:p>
            <a:r>
              <a:rPr lang="en-US" sz="2800" dirty="0" smtClean="0"/>
              <a:t>Two types of distributions based on types of Random variables: Discrete and Continuous</a:t>
            </a:r>
          </a:p>
          <a:p>
            <a:r>
              <a:rPr lang="en-US" sz="2800" dirty="0" smtClean="0"/>
              <a:t>Discrete:</a:t>
            </a:r>
          </a:p>
          <a:p>
            <a:pPr lvl="1"/>
            <a:r>
              <a:rPr lang="en-US" sz="2400" dirty="0" smtClean="0"/>
              <a:t>Binomial distributions</a:t>
            </a:r>
          </a:p>
          <a:p>
            <a:r>
              <a:rPr lang="en-US" dirty="0" smtClean="0"/>
              <a:t>Continuous </a:t>
            </a:r>
          </a:p>
          <a:p>
            <a:pPr lvl="1"/>
            <a:r>
              <a:rPr lang="en-US" sz="2400" dirty="0"/>
              <a:t>Gaussian, exponential, t, F, chi-squared </a:t>
            </a:r>
            <a:r>
              <a:rPr lang="en-US" sz="2400" dirty="0" smtClean="0"/>
              <a:t>distributions</a:t>
            </a:r>
            <a:endParaRPr lang="en-US" sz="2400"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524</a:t>
            </a:fld>
            <a:endParaRPr lang="en-US"/>
          </a:p>
        </p:txBody>
      </p:sp>
    </p:spTree>
    <p:extLst>
      <p:ext uri="{BB962C8B-B14F-4D97-AF65-F5344CB8AC3E}">
        <p14:creationId xmlns:p14="http://schemas.microsoft.com/office/powerpoint/2010/main" val="2363512689"/>
      </p:ext>
    </p:extLst>
  </p:cSld>
  <p:clrMapOvr>
    <a:masterClrMapping/>
  </p:clrMapOvr>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Bernoulli Distribution</a:t>
            </a:r>
            <a:endParaRPr lang="en-GB" dirty="0"/>
          </a:p>
        </p:txBody>
      </p:sp>
      <p:sp>
        <p:nvSpPr>
          <p:cNvPr id="3" name="Content Placeholder 2"/>
          <p:cNvSpPr>
            <a:spLocks noGrp="1"/>
          </p:cNvSpPr>
          <p:nvPr>
            <p:ph idx="1"/>
          </p:nvPr>
        </p:nvSpPr>
        <p:spPr/>
        <p:txBody>
          <a:bodyPr>
            <a:normAutofit lnSpcReduction="10000"/>
          </a:bodyPr>
          <a:lstStyle/>
          <a:p>
            <a:r>
              <a:rPr lang="en-GB" sz="2800" dirty="0" smtClean="0"/>
              <a:t>A </a:t>
            </a:r>
            <a:r>
              <a:rPr lang="en-GB" sz="2800" dirty="0" err="1" smtClean="0"/>
              <a:t>r.v</a:t>
            </a:r>
            <a:r>
              <a:rPr lang="en-GB" sz="2800" dirty="0" smtClean="0"/>
              <a:t>. X is said to follow Bernoulli’s distribution when there are only  two possible outcomes </a:t>
            </a:r>
          </a:p>
          <a:p>
            <a:pPr lvl="1"/>
            <a:r>
              <a:rPr lang="en-GB" sz="2400" dirty="0" smtClean="0"/>
              <a:t>By convention either Success (1) or Failure (0)</a:t>
            </a:r>
          </a:p>
          <a:p>
            <a:pPr lvl="1"/>
            <a:r>
              <a:rPr lang="en-GB" sz="2400" dirty="0" smtClean="0"/>
              <a:t>And there is only one trial</a:t>
            </a:r>
          </a:p>
          <a:p>
            <a:pPr lvl="1"/>
            <a:r>
              <a:rPr lang="en-GB" sz="2400" dirty="0" smtClean="0"/>
              <a:t>Ex: tossing a coin at the start f the match</a:t>
            </a:r>
          </a:p>
          <a:p>
            <a:r>
              <a:rPr lang="en-GB" sz="2800" dirty="0" smtClean="0"/>
              <a:t>Let p represents the probability of success and (1-p) represent the probability of failure, then the probability mass function is defined as</a:t>
            </a:r>
          </a:p>
          <a:p>
            <a:pPr marL="0" indent="0">
              <a:buNone/>
            </a:pPr>
            <a:r>
              <a:rPr lang="en-GB" sz="2800" dirty="0"/>
              <a:t>	</a:t>
            </a:r>
            <a:r>
              <a:rPr lang="en-GB" sz="2800" dirty="0" smtClean="0"/>
              <a:t>f(x) =    p       if x=1</a:t>
            </a:r>
          </a:p>
          <a:p>
            <a:pPr marL="0" indent="0">
              <a:buNone/>
            </a:pPr>
            <a:r>
              <a:rPr lang="en-GB" sz="2800" dirty="0"/>
              <a:t>	</a:t>
            </a:r>
            <a:r>
              <a:rPr lang="en-GB" sz="2800" dirty="0" smtClean="0"/>
              <a:t>            1-p       x=0</a:t>
            </a:r>
            <a:endParaRPr lang="en-GB" sz="2800"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525</a:t>
            </a:fld>
            <a:endParaRPr lang="en-US"/>
          </a:p>
        </p:txBody>
      </p:sp>
      <p:sp>
        <p:nvSpPr>
          <p:cNvPr id="6" name="Left Brace 5"/>
          <p:cNvSpPr/>
          <p:nvPr/>
        </p:nvSpPr>
        <p:spPr>
          <a:xfrm>
            <a:off x="2195736" y="4876800"/>
            <a:ext cx="318864" cy="10668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5483324" y="5531729"/>
            <a:ext cx="2209800" cy="584775"/>
          </a:xfrm>
          <a:prstGeom prst="rect">
            <a:avLst/>
          </a:prstGeom>
          <a:noFill/>
        </p:spPr>
        <p:txBody>
          <a:bodyPr wrap="square" rtlCol="0">
            <a:spAutoFit/>
          </a:bodyPr>
          <a:lstStyle/>
          <a:p>
            <a:r>
              <a:rPr lang="en-GB" sz="3200" dirty="0" err="1" smtClean="0"/>
              <a:t>p</a:t>
            </a:r>
            <a:r>
              <a:rPr lang="en-GB" sz="3200" baseline="30000" dirty="0" err="1" smtClean="0"/>
              <a:t>x</a:t>
            </a:r>
            <a:r>
              <a:rPr lang="en-GB" sz="3200" baseline="30000" dirty="0" smtClean="0"/>
              <a:t> </a:t>
            </a:r>
            <a:r>
              <a:rPr lang="en-GB" sz="3200" dirty="0" smtClean="0"/>
              <a:t>(1-p)</a:t>
            </a:r>
            <a:r>
              <a:rPr lang="en-GB" sz="3200" baseline="30000" dirty="0" smtClean="0"/>
              <a:t>(1-x)</a:t>
            </a:r>
            <a:endParaRPr lang="en-GB" sz="3200" baseline="30000" dirty="0"/>
          </a:p>
        </p:txBody>
      </p:sp>
    </p:spTree>
    <p:extLst>
      <p:ext uri="{BB962C8B-B14F-4D97-AF65-F5344CB8AC3E}">
        <p14:creationId xmlns:p14="http://schemas.microsoft.com/office/powerpoint/2010/main" val="1782346738"/>
      </p:ext>
    </p:extLst>
  </p:cSld>
  <p:clrMapOvr>
    <a:masterClrMapping/>
  </p:clrMapOvr>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Binomial Distribution</a:t>
            </a:r>
            <a:endParaRPr lang="en-GB" dirty="0"/>
          </a:p>
        </p:txBody>
      </p:sp>
      <p:sp>
        <p:nvSpPr>
          <p:cNvPr id="3" name="Content Placeholder 2"/>
          <p:cNvSpPr>
            <a:spLocks noGrp="1"/>
          </p:cNvSpPr>
          <p:nvPr>
            <p:ph idx="1"/>
          </p:nvPr>
        </p:nvSpPr>
        <p:spPr/>
        <p:txBody>
          <a:bodyPr/>
          <a:lstStyle/>
          <a:p>
            <a:r>
              <a:rPr lang="en-GB" dirty="0" smtClean="0"/>
              <a:t>Again binary outcomes, but for n independent trials</a:t>
            </a:r>
          </a:p>
          <a:p>
            <a:pPr lvl="1"/>
            <a:r>
              <a:rPr lang="en-GB" dirty="0" smtClean="0"/>
              <a:t>Probability of success (</a:t>
            </a:r>
            <a:r>
              <a:rPr lang="en-GB" i="1" dirty="0" smtClean="0"/>
              <a:t>p</a:t>
            </a:r>
            <a:r>
              <a:rPr lang="en-GB" dirty="0" smtClean="0"/>
              <a:t>) remains the same for  all the trials</a:t>
            </a:r>
          </a:p>
          <a:p>
            <a:pPr lvl="1"/>
            <a:r>
              <a:rPr lang="en-GB" dirty="0" smtClean="0"/>
              <a:t>Probability of r success is given by</a:t>
            </a:r>
          </a:p>
          <a:p>
            <a:pPr marL="457200" lvl="1" indent="0">
              <a:buNone/>
            </a:pPr>
            <a:r>
              <a:rPr lang="en-GB" dirty="0" smtClean="0"/>
              <a:t>P(X=r) = </a:t>
            </a:r>
            <a:r>
              <a:rPr lang="en-GB" baseline="30000" dirty="0" err="1" smtClean="0"/>
              <a:t>n</a:t>
            </a:r>
            <a:r>
              <a:rPr lang="en-GB" dirty="0" err="1" smtClean="0"/>
              <a:t>C</a:t>
            </a:r>
            <a:r>
              <a:rPr lang="en-GB" baseline="-25000" dirty="0" err="1" smtClean="0"/>
              <a:t>r</a:t>
            </a:r>
            <a:r>
              <a:rPr lang="en-GB" dirty="0" smtClean="0"/>
              <a:t> </a:t>
            </a:r>
            <a:r>
              <a:rPr lang="en-GB" dirty="0" err="1" smtClean="0"/>
              <a:t>p</a:t>
            </a:r>
            <a:r>
              <a:rPr lang="en-GB" baseline="30000" dirty="0" err="1" smtClean="0"/>
              <a:t>r</a:t>
            </a:r>
            <a:r>
              <a:rPr lang="en-GB" dirty="0" smtClean="0"/>
              <a:t> (1-p)</a:t>
            </a:r>
            <a:r>
              <a:rPr lang="en-GB" baseline="30000" dirty="0" smtClean="0"/>
              <a:t>n-r</a:t>
            </a:r>
          </a:p>
          <a:p>
            <a:pPr marL="457200" lvl="1" indent="0">
              <a:buNone/>
            </a:pPr>
            <a:endParaRPr lang="en-GB" baseline="30000" dirty="0"/>
          </a:p>
          <a:p>
            <a:pPr marL="457200" lvl="1" indent="0">
              <a:buNone/>
            </a:pPr>
            <a:r>
              <a:rPr lang="en-GB" dirty="0" smtClean="0"/>
              <a:t>Mean  E(X) = </a:t>
            </a:r>
            <a:r>
              <a:rPr lang="en-GB" dirty="0" err="1" smtClean="0"/>
              <a:t>np</a:t>
            </a:r>
            <a:endParaRPr lang="en-GB" dirty="0" smtClean="0"/>
          </a:p>
          <a:p>
            <a:pPr marL="457200" lvl="1" indent="0">
              <a:buNone/>
            </a:pPr>
            <a:r>
              <a:rPr lang="en-GB" dirty="0" smtClean="0"/>
              <a:t>Variance </a:t>
            </a:r>
            <a:r>
              <a:rPr lang="en-GB" dirty="0" err="1" smtClean="0"/>
              <a:t>Var</a:t>
            </a:r>
            <a:r>
              <a:rPr lang="en-GB" dirty="0" smtClean="0"/>
              <a:t>(X) = </a:t>
            </a:r>
            <a:r>
              <a:rPr lang="en-GB" dirty="0" err="1" smtClean="0"/>
              <a:t>npq</a:t>
            </a:r>
            <a:r>
              <a:rPr lang="en-GB" dirty="0" smtClean="0"/>
              <a:t>    (where q=1-p)</a:t>
            </a:r>
            <a:endParaRPr lang="en-GB"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526</a:t>
            </a:fld>
            <a:endParaRPr lang="en-US"/>
          </a:p>
        </p:txBody>
      </p:sp>
    </p:spTree>
    <p:extLst>
      <p:ext uri="{BB962C8B-B14F-4D97-AF65-F5344CB8AC3E}">
        <p14:creationId xmlns:p14="http://schemas.microsoft.com/office/powerpoint/2010/main" val="3512159100"/>
      </p:ext>
    </p:extLst>
  </p:cSld>
  <p:clrMapOvr>
    <a:masterClrMapping/>
  </p:clrMapOvr>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09"/>
          <p:cNvSpPr txBox="1">
            <a:spLocks noGrp="1"/>
          </p:cNvSpPr>
          <p:nvPr>
            <p:ph type="title" idx="4294967295"/>
          </p:nvPr>
        </p:nvSpPr>
        <p:spPr>
          <a:xfrm>
            <a:off x="-1447800" y="152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Gaussian Distribution</a:t>
            </a:r>
            <a:endParaRPr dirty="0">
              <a:solidFill>
                <a:srgbClr val="000000"/>
              </a:solidFill>
            </a:endParaRPr>
          </a:p>
        </p:txBody>
      </p:sp>
      <p:sp>
        <p:nvSpPr>
          <p:cNvPr id="844" name="Google Shape;844;p109"/>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45" name="Google Shape;845;p109"/>
          <p:cNvPicPr preferRelativeResize="0"/>
          <p:nvPr/>
        </p:nvPicPr>
        <p:blipFill rotWithShape="1">
          <a:blip r:embed="rId3">
            <a:alphaModFix/>
          </a:blip>
          <a:srcRect/>
          <a:stretch/>
        </p:blipFill>
        <p:spPr>
          <a:xfrm>
            <a:off x="376237" y="1600200"/>
            <a:ext cx="8391525" cy="4638675"/>
          </a:xfrm>
          <a:prstGeom prst="rect">
            <a:avLst/>
          </a:prstGeom>
          <a:noFill/>
          <a:ln>
            <a:noFill/>
          </a:ln>
        </p:spPr>
      </p:pic>
    </p:spTree>
    <p:extLst>
      <p:ext uri="{BB962C8B-B14F-4D97-AF65-F5344CB8AC3E}">
        <p14:creationId xmlns:p14="http://schemas.microsoft.com/office/powerpoint/2010/main" val="2805771682"/>
      </p:ext>
    </p:extLst>
  </p:cSld>
  <p:clrMapOvr>
    <a:masterClrMapping/>
  </p:clrMapOvr>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5" name="Rectangle 3"/>
          <p:cNvSpPr>
            <a:spLocks noGrp="1" noChangeArrowheads="1"/>
          </p:cNvSpPr>
          <p:nvPr>
            <p:ph idx="1"/>
          </p:nvPr>
        </p:nvSpPr>
        <p:spPr>
          <a:xfrm>
            <a:off x="89350" y="1317626"/>
            <a:ext cx="8229600" cy="4525963"/>
          </a:xfrm>
          <a:prstGeom prst="rect">
            <a:avLst/>
          </a:prstGeom>
        </p:spPr>
        <p:txBody>
          <a:bodyPr/>
          <a:lstStyle/>
          <a:p>
            <a:pPr lvl="1">
              <a:lnSpc>
                <a:spcPct val="90000"/>
              </a:lnSpc>
              <a:buFont typeface="Wingdings" panose="05000000000000000000" pitchFamily="2" charset="2"/>
              <a:buChar char="ü"/>
            </a:pPr>
            <a:endParaRPr lang="en-US" altLang="en-US" sz="1050" dirty="0"/>
          </a:p>
          <a:p>
            <a:pPr lvl="1">
              <a:lnSpc>
                <a:spcPct val="90000"/>
              </a:lnSpc>
              <a:buFont typeface="Wingdings" panose="05000000000000000000" pitchFamily="2" charset="2"/>
              <a:buChar char="ü"/>
            </a:pPr>
            <a:r>
              <a:rPr lang="en-US" altLang="en-US" sz="2000" dirty="0"/>
              <a:t>The mean of a discrete random variable is the </a:t>
            </a:r>
            <a:r>
              <a:rPr lang="en-US" altLang="en-US" sz="2000" b="1" i="1" dirty="0"/>
              <a:t>weighted average</a:t>
            </a:r>
            <a:r>
              <a:rPr lang="en-US" altLang="en-US" sz="2000" dirty="0"/>
              <a:t> of all of its values. The weights are the probabilities. </a:t>
            </a:r>
          </a:p>
          <a:p>
            <a:pPr lvl="1">
              <a:lnSpc>
                <a:spcPct val="90000"/>
              </a:lnSpc>
              <a:buFont typeface="Wingdings" panose="05000000000000000000" pitchFamily="2" charset="2"/>
              <a:buChar char="ü"/>
            </a:pPr>
            <a:endParaRPr lang="en-US" altLang="en-US" sz="2000" dirty="0" smtClean="0"/>
          </a:p>
          <a:p>
            <a:pPr lvl="1">
              <a:lnSpc>
                <a:spcPct val="90000"/>
              </a:lnSpc>
              <a:buFont typeface="Wingdings" panose="05000000000000000000" pitchFamily="2" charset="2"/>
              <a:buChar char="ü"/>
            </a:pPr>
            <a:r>
              <a:rPr lang="en-US" altLang="en-US" sz="2000" dirty="0" smtClean="0"/>
              <a:t>This </a:t>
            </a:r>
            <a:r>
              <a:rPr lang="en-US" altLang="en-US" sz="2000" dirty="0"/>
              <a:t>parameter is also called the expected value of X and is represented by E(X). </a:t>
            </a:r>
          </a:p>
          <a:p>
            <a:pPr>
              <a:lnSpc>
                <a:spcPct val="90000"/>
              </a:lnSpc>
            </a:pPr>
            <a:endParaRPr lang="en-US" altLang="en-US" sz="2000" dirty="0"/>
          </a:p>
          <a:p>
            <a:pPr>
              <a:lnSpc>
                <a:spcPct val="90000"/>
              </a:lnSpc>
            </a:pPr>
            <a:endParaRPr lang="en-US" altLang="en-US" sz="2000" dirty="0"/>
          </a:p>
          <a:p>
            <a:pPr lvl="1">
              <a:lnSpc>
                <a:spcPct val="90000"/>
              </a:lnSpc>
              <a:buFont typeface="Wingdings" panose="05000000000000000000" pitchFamily="2" charset="2"/>
              <a:buChar char="ü"/>
            </a:pPr>
            <a:endParaRPr lang="en-US" altLang="en-US" sz="2000" dirty="0"/>
          </a:p>
          <a:p>
            <a:pPr lvl="1">
              <a:lnSpc>
                <a:spcPct val="90000"/>
              </a:lnSpc>
              <a:buFont typeface="Wingdings" panose="05000000000000000000" pitchFamily="2" charset="2"/>
              <a:buChar char="ü"/>
            </a:pPr>
            <a:r>
              <a:rPr lang="en-US" altLang="en-US" sz="2000" dirty="0" smtClean="0"/>
              <a:t>The </a:t>
            </a:r>
            <a:r>
              <a:rPr lang="en-US" altLang="en-US" sz="2000" dirty="0"/>
              <a:t>variance is </a:t>
            </a:r>
          </a:p>
          <a:p>
            <a:pPr>
              <a:lnSpc>
                <a:spcPct val="90000"/>
              </a:lnSpc>
            </a:pPr>
            <a:endParaRPr lang="en-US" altLang="en-US" sz="2000" dirty="0"/>
          </a:p>
          <a:p>
            <a:pPr>
              <a:lnSpc>
                <a:spcPct val="90000"/>
              </a:lnSpc>
            </a:pPr>
            <a:endParaRPr lang="en-US" altLang="en-US" sz="2000" dirty="0"/>
          </a:p>
          <a:p>
            <a:pPr lvl="1">
              <a:lnSpc>
                <a:spcPct val="90000"/>
              </a:lnSpc>
              <a:buFont typeface="Wingdings" panose="05000000000000000000" pitchFamily="2" charset="2"/>
              <a:buChar char="ü"/>
            </a:pPr>
            <a:endParaRPr lang="en-US" altLang="en-US" sz="2000" dirty="0"/>
          </a:p>
          <a:p>
            <a:pPr lvl="1">
              <a:lnSpc>
                <a:spcPct val="90000"/>
              </a:lnSpc>
              <a:buFont typeface="Wingdings" panose="05000000000000000000" pitchFamily="2" charset="2"/>
              <a:buChar char="ü"/>
            </a:pPr>
            <a:r>
              <a:rPr lang="en-US" altLang="en-US" sz="2000" dirty="0"/>
              <a:t>The standard deviation is </a:t>
            </a:r>
          </a:p>
          <a:p>
            <a:pPr>
              <a:lnSpc>
                <a:spcPct val="90000"/>
              </a:lnSpc>
            </a:pPr>
            <a:endParaRPr lang="en-US" altLang="en-US" sz="2000" dirty="0"/>
          </a:p>
          <a:p>
            <a:pPr>
              <a:lnSpc>
                <a:spcPct val="90000"/>
              </a:lnSpc>
            </a:pPr>
            <a:endParaRPr lang="en-US" altLang="en-US" sz="1800" dirty="0"/>
          </a:p>
          <a:p>
            <a:pPr>
              <a:lnSpc>
                <a:spcPct val="90000"/>
              </a:lnSpc>
            </a:pPr>
            <a:endParaRPr lang="en-US" altLang="en-US" sz="1800" dirty="0"/>
          </a:p>
        </p:txBody>
      </p:sp>
      <p:sp>
        <p:nvSpPr>
          <p:cNvPr id="6" name="Title 5"/>
          <p:cNvSpPr>
            <a:spLocks noGrp="1"/>
          </p:cNvSpPr>
          <p:nvPr>
            <p:ph type="title" idx="4294967295"/>
          </p:nvPr>
        </p:nvSpPr>
        <p:spPr>
          <a:xfrm>
            <a:off x="152400" y="552451"/>
            <a:ext cx="8991600" cy="765175"/>
          </a:xfrm>
          <a:prstGeom prst="rect">
            <a:avLst/>
          </a:prstGeom>
        </p:spPr>
        <p:txBody>
          <a:bodyPr>
            <a:noAutofit/>
          </a:bodyPr>
          <a:lstStyle/>
          <a:p>
            <a:r>
              <a:rPr lang="en-US" altLang="en-US" dirty="0"/>
              <a:t>Mean, Variance &amp; Standard </a:t>
            </a:r>
            <a:r>
              <a:rPr lang="en-US" altLang="en-US" dirty="0" smtClean="0"/>
              <a:t>Deviation</a:t>
            </a:r>
            <a:endParaRPr lang="en-US"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314043"/>
            <a:ext cx="2886042" cy="65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621256"/>
            <a:ext cx="3062594" cy="74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450" y="6014820"/>
            <a:ext cx="1301282" cy="37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123749"/>
      </p:ext>
    </p:extLst>
  </p:cSld>
  <p:clrMapOvr>
    <a:masterClrMapping/>
  </p:clrMapOvr>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12"/>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solidFill>
                  <a:srgbClr val="000000"/>
                </a:solidFill>
              </a:rPr>
              <a:t>Gaussian Distribution</a:t>
            </a:r>
            <a:endParaRPr dirty="0">
              <a:solidFill>
                <a:srgbClr val="000000"/>
              </a:solidFill>
            </a:endParaRPr>
          </a:p>
        </p:txBody>
      </p:sp>
      <p:sp>
        <p:nvSpPr>
          <p:cNvPr id="865" name="Google Shape;865;p112"/>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66" name="Google Shape;866;p112"/>
          <p:cNvPicPr preferRelativeResize="0"/>
          <p:nvPr/>
        </p:nvPicPr>
        <p:blipFill rotWithShape="1">
          <a:blip r:embed="rId3">
            <a:alphaModFix/>
          </a:blip>
          <a:srcRect/>
          <a:stretch/>
        </p:blipFill>
        <p:spPr>
          <a:xfrm>
            <a:off x="304800" y="1600200"/>
            <a:ext cx="8058150" cy="4762500"/>
          </a:xfrm>
          <a:prstGeom prst="rect">
            <a:avLst/>
          </a:prstGeom>
          <a:noFill/>
          <a:ln>
            <a:noFill/>
          </a:ln>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15903"/>
            <a:ext cx="5091113" cy="2946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60036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520337"/>
            <a:ext cx="9144000" cy="762000"/>
          </a:xfrm>
        </p:spPr>
        <p:txBody>
          <a:bodyPr/>
          <a:lstStyle/>
          <a:p>
            <a:r>
              <a:rPr lang="en-US" sz="4400" b="1" dirty="0" smtClean="0">
                <a:latin typeface="+mn-lt"/>
              </a:rPr>
              <a:t>Choosing </a:t>
            </a:r>
            <a:r>
              <a:rPr lang="en-US" sz="4400" b="1" dirty="0">
                <a:latin typeface="+mn-lt"/>
              </a:rPr>
              <a:t>the Target Function</a:t>
            </a:r>
          </a:p>
        </p:txBody>
      </p:sp>
      <p:sp>
        <p:nvSpPr>
          <p:cNvPr id="20483" name="Rectangle 3"/>
          <p:cNvSpPr>
            <a:spLocks noGrp="1" noChangeArrowheads="1"/>
          </p:cNvSpPr>
          <p:nvPr>
            <p:ph idx="1"/>
          </p:nvPr>
        </p:nvSpPr>
        <p:spPr>
          <a:xfrm>
            <a:off x="228600" y="1524000"/>
            <a:ext cx="8686800" cy="4191000"/>
          </a:xfrm>
        </p:spPr>
        <p:txBody>
          <a:bodyPr>
            <a:noAutofit/>
          </a:bodyPr>
          <a:lstStyle/>
          <a:p>
            <a:r>
              <a:rPr lang="en-IN" sz="2800" dirty="0" smtClean="0"/>
              <a:t>Let us therefore define the target value </a:t>
            </a:r>
            <a:r>
              <a:rPr lang="en-IN" sz="2800" b="1" i="1" dirty="0" smtClean="0"/>
              <a:t>V(b)</a:t>
            </a:r>
            <a:r>
              <a:rPr lang="en-IN" sz="2800" dirty="0" smtClean="0"/>
              <a:t> for an arbitrary board state </a:t>
            </a:r>
            <a:r>
              <a:rPr lang="en-IN" sz="2800" b="1" i="1" dirty="0" smtClean="0"/>
              <a:t>b</a:t>
            </a:r>
            <a:r>
              <a:rPr lang="en-IN" sz="2800" dirty="0" smtClean="0"/>
              <a:t> in </a:t>
            </a:r>
            <a:r>
              <a:rPr lang="en-IN" sz="2800" b="1" i="1" dirty="0" smtClean="0"/>
              <a:t>B</a:t>
            </a:r>
            <a:r>
              <a:rPr lang="en-IN" sz="2800" dirty="0" smtClean="0"/>
              <a:t>, as follows:</a:t>
            </a:r>
          </a:p>
          <a:p>
            <a:pPr marL="914400" lvl="1" indent="-514350">
              <a:buFont typeface="+mj-lt"/>
              <a:buAutoNum type="arabicPeriod"/>
            </a:pPr>
            <a:r>
              <a:rPr lang="en-IN" sz="2600" dirty="0" smtClean="0"/>
              <a:t>If </a:t>
            </a:r>
            <a:r>
              <a:rPr lang="en-IN" sz="2600" b="1" i="1" dirty="0" smtClean="0"/>
              <a:t>b</a:t>
            </a:r>
            <a:r>
              <a:rPr lang="en-IN" sz="2600" dirty="0" smtClean="0"/>
              <a:t> is a final board state that is won, then </a:t>
            </a:r>
            <a:r>
              <a:rPr lang="en-IN" sz="2600" b="1" i="1" dirty="0" smtClean="0"/>
              <a:t>V(b) = 100</a:t>
            </a:r>
          </a:p>
          <a:p>
            <a:pPr marL="914400" lvl="1" indent="-514350">
              <a:buFont typeface="+mj-lt"/>
              <a:buAutoNum type="arabicPeriod"/>
            </a:pPr>
            <a:r>
              <a:rPr lang="en-IN" sz="2600" dirty="0" smtClean="0"/>
              <a:t>If </a:t>
            </a:r>
            <a:r>
              <a:rPr lang="en-IN" sz="2600" b="1" i="1" dirty="0" smtClean="0"/>
              <a:t>b</a:t>
            </a:r>
            <a:r>
              <a:rPr lang="en-IN" sz="2600" dirty="0" smtClean="0"/>
              <a:t> is a final board state that is lost, then </a:t>
            </a:r>
            <a:r>
              <a:rPr lang="en-IN" sz="2600" b="1" i="1" dirty="0" smtClean="0"/>
              <a:t>V(b) = -100</a:t>
            </a:r>
          </a:p>
          <a:p>
            <a:pPr marL="914400" lvl="1" indent="-514350">
              <a:buFont typeface="+mj-lt"/>
              <a:buAutoNum type="arabicPeriod"/>
            </a:pPr>
            <a:r>
              <a:rPr lang="en-IN" sz="2600" dirty="0" smtClean="0"/>
              <a:t>If </a:t>
            </a:r>
            <a:r>
              <a:rPr lang="en-IN" sz="2600" b="1" i="1" dirty="0" smtClean="0"/>
              <a:t>b</a:t>
            </a:r>
            <a:r>
              <a:rPr lang="en-IN" sz="2600" dirty="0" smtClean="0"/>
              <a:t> is a final board state that is draw, then </a:t>
            </a:r>
            <a:r>
              <a:rPr lang="en-IN" sz="2600" b="1" i="1" dirty="0" smtClean="0"/>
              <a:t>V(b) = 0</a:t>
            </a:r>
          </a:p>
          <a:p>
            <a:pPr marL="914400" lvl="1" indent="-514350">
              <a:buFont typeface="+mj-lt"/>
              <a:buAutoNum type="arabicPeriod"/>
            </a:pPr>
            <a:r>
              <a:rPr lang="en-IN" sz="2600" dirty="0" smtClean="0"/>
              <a:t>If </a:t>
            </a:r>
            <a:r>
              <a:rPr lang="en-IN" sz="2600" b="1" i="1" dirty="0" smtClean="0"/>
              <a:t>b</a:t>
            </a:r>
            <a:r>
              <a:rPr lang="en-IN" sz="2600" dirty="0" smtClean="0"/>
              <a:t> is a not a final state in the game, then </a:t>
            </a:r>
            <a:r>
              <a:rPr lang="en-IN" sz="2600" b="1" i="1" dirty="0" smtClean="0"/>
              <a:t>V(b) = V(b’)</a:t>
            </a:r>
            <a:r>
              <a:rPr lang="en-IN" sz="2600" dirty="0" smtClean="0"/>
              <a:t>, where </a:t>
            </a:r>
            <a:r>
              <a:rPr lang="en-IN" sz="2600" b="1" i="1" dirty="0" smtClean="0"/>
              <a:t>b'</a:t>
            </a:r>
            <a:r>
              <a:rPr lang="en-IN" sz="2600" dirty="0" smtClean="0"/>
              <a:t> is the best final board state that can be achieved starting from </a:t>
            </a:r>
            <a:r>
              <a:rPr lang="en-IN" sz="2600" b="1" i="1" dirty="0" smtClean="0"/>
              <a:t>b</a:t>
            </a:r>
            <a:r>
              <a:rPr lang="en-IN" sz="2600" dirty="0" smtClean="0"/>
              <a:t> and playing optimally until the end of the game.</a:t>
            </a:r>
            <a:endParaRPr lang="en-US" sz="26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25"/>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sp>
        <p:nvSpPr>
          <p:cNvPr id="956" name="Google Shape;956;p125"/>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Gaussian Distribution</a:t>
            </a:r>
            <a:endParaRPr/>
          </a:p>
        </p:txBody>
      </p:sp>
      <p:pic>
        <p:nvPicPr>
          <p:cNvPr id="957" name="Google Shape;957;p125"/>
          <p:cNvPicPr preferRelativeResize="0"/>
          <p:nvPr/>
        </p:nvPicPr>
        <p:blipFill rotWithShape="1">
          <a:blip r:embed="rId3">
            <a:alphaModFix/>
          </a:blip>
          <a:srcRect/>
          <a:stretch/>
        </p:blipFill>
        <p:spPr>
          <a:xfrm>
            <a:off x="762000" y="1417638"/>
            <a:ext cx="7143750" cy="5138336"/>
          </a:xfrm>
          <a:prstGeom prst="rect">
            <a:avLst/>
          </a:prstGeom>
          <a:noFill/>
          <a:ln>
            <a:noFill/>
          </a:ln>
        </p:spPr>
      </p:pic>
    </p:spTree>
    <p:extLst>
      <p:ext uri="{BB962C8B-B14F-4D97-AF65-F5344CB8AC3E}">
        <p14:creationId xmlns:p14="http://schemas.microsoft.com/office/powerpoint/2010/main" val="2606689977"/>
      </p:ext>
    </p:extLst>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26"/>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sp>
        <p:nvSpPr>
          <p:cNvPr id="963" name="Google Shape;963;p126"/>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Gaussian Distribution</a:t>
            </a:r>
            <a:endParaRPr/>
          </a:p>
        </p:txBody>
      </p:sp>
      <p:pic>
        <p:nvPicPr>
          <p:cNvPr id="964" name="Google Shape;964;p126"/>
          <p:cNvPicPr preferRelativeResize="0"/>
          <p:nvPr/>
        </p:nvPicPr>
        <p:blipFill rotWithShape="1">
          <a:blip r:embed="rId3">
            <a:alphaModFix/>
          </a:blip>
          <a:srcRect/>
          <a:stretch/>
        </p:blipFill>
        <p:spPr>
          <a:xfrm>
            <a:off x="862013" y="1447800"/>
            <a:ext cx="7419974" cy="5011662"/>
          </a:xfrm>
          <a:prstGeom prst="rect">
            <a:avLst/>
          </a:prstGeom>
          <a:noFill/>
          <a:ln>
            <a:noFill/>
          </a:ln>
        </p:spPr>
      </p:pic>
    </p:spTree>
    <p:extLst>
      <p:ext uri="{BB962C8B-B14F-4D97-AF65-F5344CB8AC3E}">
        <p14:creationId xmlns:p14="http://schemas.microsoft.com/office/powerpoint/2010/main" val="183672236"/>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JOINT Distributions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GB" dirty="0" smtClean="0"/>
                  <a:t>Probability distribution of two random variables X {x</a:t>
                </a:r>
                <a:r>
                  <a:rPr lang="en-GB" baseline="-25000" dirty="0" smtClean="0"/>
                  <a:t>1</a:t>
                </a:r>
                <a:r>
                  <a:rPr lang="en-GB" dirty="0" smtClean="0"/>
                  <a:t>,x</a:t>
                </a:r>
                <a:r>
                  <a:rPr lang="en-GB" baseline="-25000" dirty="0" smtClean="0"/>
                  <a:t>2</a:t>
                </a:r>
                <a:r>
                  <a:rPr lang="en-GB" dirty="0" smtClean="0"/>
                  <a:t>,…</a:t>
                </a:r>
                <a:r>
                  <a:rPr lang="en-GB" dirty="0" err="1" smtClean="0"/>
                  <a:t>x</a:t>
                </a:r>
                <a:r>
                  <a:rPr lang="en-GB" baseline="-25000" dirty="0" err="1" smtClean="0"/>
                  <a:t>n</a:t>
                </a:r>
                <a:r>
                  <a:rPr lang="en-GB" dirty="0" smtClean="0"/>
                  <a:t>} and Y{y</a:t>
                </a:r>
                <a:r>
                  <a:rPr lang="en-GB" baseline="-25000" dirty="0" smtClean="0"/>
                  <a:t>1</a:t>
                </a:r>
                <a:r>
                  <a:rPr lang="en-GB" dirty="0" smtClean="0"/>
                  <a:t>, y</a:t>
                </a:r>
                <a:r>
                  <a:rPr lang="en-GB" baseline="-25000" dirty="0" smtClean="0"/>
                  <a:t>2</a:t>
                </a:r>
                <a:r>
                  <a:rPr lang="en-GB" dirty="0" smtClean="0"/>
                  <a:t>..y</a:t>
                </a:r>
                <a:r>
                  <a:rPr lang="en-GB" baseline="-25000" dirty="0" smtClean="0"/>
                  <a:t>k</a:t>
                </a:r>
                <a:r>
                  <a:rPr lang="en-GB" dirty="0" smtClean="0"/>
                  <a:t>}</a:t>
                </a:r>
              </a:p>
              <a:p>
                <a:pPr lvl="1"/>
                <a:r>
                  <a:rPr lang="en-GB" dirty="0" smtClean="0"/>
                  <a:t>Occurrence of X=xi and Y=</a:t>
                </a:r>
                <a:r>
                  <a:rPr lang="en-GB" dirty="0" err="1" smtClean="0"/>
                  <a:t>yi</a:t>
                </a:r>
                <a:r>
                  <a:rPr lang="en-GB" dirty="0" smtClean="0"/>
                  <a:t> together</a:t>
                </a:r>
              </a:p>
              <a:p>
                <a:r>
                  <a:rPr lang="en-GB" dirty="0" smtClean="0"/>
                  <a:t>Example:</a:t>
                </a:r>
              </a:p>
              <a:p>
                <a:pPr lvl="1"/>
                <a:r>
                  <a:rPr lang="en-GB" dirty="0" smtClean="0"/>
                  <a:t>P(X=1)</a:t>
                </a:r>
              </a:p>
              <a:p>
                <a:pPr marL="457200" lvl="1" indent="0">
                  <a:buNone/>
                </a:pPr>
                <a:r>
                  <a:rPr lang="en-GB" dirty="0"/>
                  <a:t>	</a:t>
                </a:r>
                <a:r>
                  <a:rPr lang="en-GB" dirty="0" smtClean="0"/>
                  <a:t>= </a:t>
                </a:r>
                <a14:m>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𝑦</m:t>
                        </m:r>
                        <m:r>
                          <a:rPr lang="en-GB" b="0" i="1" smtClean="0">
                            <a:latin typeface="Cambria Math" panose="02040503050406030204" pitchFamily="18" charset="0"/>
                          </a:rPr>
                          <m:t>=0</m:t>
                        </m:r>
                      </m:sub>
                      <m:sup>
                        <m:r>
                          <a:rPr lang="en-GB" b="0" i="1" smtClean="0">
                            <a:latin typeface="Cambria Math" panose="02040503050406030204" pitchFamily="18" charset="0"/>
                          </a:rPr>
                          <m:t>2</m:t>
                        </m:r>
                      </m:sup>
                      <m:e>
                        <m:r>
                          <a:rPr lang="en-GB" b="0" i="1" smtClean="0">
                            <a:latin typeface="Cambria Math" panose="02040503050406030204" pitchFamily="18" charset="0"/>
                          </a:rPr>
                          <m:t>𝑃</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=1,</m:t>
                        </m:r>
                        <m:r>
                          <a:rPr lang="en-GB" b="0" i="1" smtClean="0">
                            <a:latin typeface="Cambria Math" panose="02040503050406030204" pitchFamily="18" charset="0"/>
                          </a:rPr>
                          <m:t>𝑌</m:t>
                        </m:r>
                        <m:r>
                          <a:rPr lang="en-GB" b="0" i="1" smtClean="0">
                            <a:latin typeface="Cambria Math" panose="02040503050406030204" pitchFamily="18" charset="0"/>
                          </a:rPr>
                          <m:t>)</m:t>
                        </m:r>
                      </m:e>
                    </m:nary>
                  </m:oMath>
                </a14:m>
                <a:endParaRPr lang="en-GB" dirty="0" smtClean="0"/>
              </a:p>
              <a:p>
                <a:pPr marL="457200" lvl="1" indent="0">
                  <a:buNone/>
                </a:pPr>
                <a:r>
                  <a:rPr lang="en-GB" dirty="0" smtClean="0"/>
                  <a:t>	= 1/6 + 1/6 + 1/8</a:t>
                </a:r>
              </a:p>
              <a:p>
                <a:pPr lvl="1">
                  <a:buFontTx/>
                  <a:buChar char="-"/>
                </a:pPr>
                <a:r>
                  <a:rPr lang="en-GB" dirty="0" smtClean="0"/>
                  <a:t>P(X=0, Y=1) </a:t>
                </a:r>
              </a:p>
              <a:p>
                <a:pPr marL="457200" lvl="1" indent="0">
                  <a:buNone/>
                </a:pPr>
                <a:r>
                  <a:rPr lang="en-GB" dirty="0" smtClean="0"/>
                  <a:t>	=1/6</a:t>
                </a:r>
                <a:endParaRPr lang="en-GB" dirty="0"/>
              </a:p>
              <a:p>
                <a:pPr marL="457200" lvl="1"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2830" b="-67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532</a:t>
            </a:fld>
            <a:endParaRPr lang="en-US"/>
          </a:p>
        </p:txBody>
      </p:sp>
      <p:graphicFrame>
        <p:nvGraphicFramePr>
          <p:cNvPr id="6" name="Table 5"/>
          <p:cNvGraphicFramePr>
            <a:graphicFrameLocks noGrp="1"/>
          </p:cNvGraphicFramePr>
          <p:nvPr>
            <p:extLst/>
          </p:nvPr>
        </p:nvGraphicFramePr>
        <p:xfrm>
          <a:off x="6172200" y="4114800"/>
          <a:ext cx="2743200" cy="74168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0840">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0000"/>
                  </a:ext>
                </a:extLst>
              </a:tr>
              <a:tr h="370840">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5867400" y="4191000"/>
            <a:ext cx="304800" cy="338554"/>
          </a:xfrm>
          <a:prstGeom prst="rect">
            <a:avLst/>
          </a:prstGeom>
          <a:noFill/>
        </p:spPr>
        <p:txBody>
          <a:bodyPr wrap="square" rtlCol="0">
            <a:spAutoFit/>
          </a:bodyPr>
          <a:lstStyle/>
          <a:p>
            <a:r>
              <a:rPr lang="en-GB" dirty="0" smtClean="0"/>
              <a:t>0</a:t>
            </a:r>
            <a:endParaRPr lang="en-GB" dirty="0"/>
          </a:p>
        </p:txBody>
      </p:sp>
      <p:sp>
        <p:nvSpPr>
          <p:cNvPr id="8" name="TextBox 7"/>
          <p:cNvSpPr txBox="1"/>
          <p:nvPr/>
        </p:nvSpPr>
        <p:spPr>
          <a:xfrm>
            <a:off x="5867400" y="4538246"/>
            <a:ext cx="304800" cy="338554"/>
          </a:xfrm>
          <a:prstGeom prst="rect">
            <a:avLst/>
          </a:prstGeom>
          <a:noFill/>
        </p:spPr>
        <p:txBody>
          <a:bodyPr wrap="square" rtlCol="0">
            <a:spAutoFit/>
          </a:bodyPr>
          <a:lstStyle/>
          <a:p>
            <a:r>
              <a:rPr lang="en-GB" dirty="0" smtClean="0"/>
              <a:t>1</a:t>
            </a:r>
            <a:endParaRPr lang="en-GB" dirty="0"/>
          </a:p>
        </p:txBody>
      </p:sp>
      <p:sp>
        <p:nvSpPr>
          <p:cNvPr id="9" name="TextBox 8"/>
          <p:cNvSpPr txBox="1"/>
          <p:nvPr/>
        </p:nvSpPr>
        <p:spPr>
          <a:xfrm>
            <a:off x="6477000" y="3810000"/>
            <a:ext cx="304800" cy="338554"/>
          </a:xfrm>
          <a:prstGeom prst="rect">
            <a:avLst/>
          </a:prstGeom>
          <a:noFill/>
        </p:spPr>
        <p:txBody>
          <a:bodyPr wrap="square" rtlCol="0">
            <a:spAutoFit/>
          </a:bodyPr>
          <a:lstStyle/>
          <a:p>
            <a:r>
              <a:rPr lang="en-GB" dirty="0" smtClean="0"/>
              <a:t>0</a:t>
            </a:r>
            <a:endParaRPr lang="en-GB" dirty="0"/>
          </a:p>
        </p:txBody>
      </p:sp>
      <p:sp>
        <p:nvSpPr>
          <p:cNvPr id="10" name="TextBox 9"/>
          <p:cNvSpPr txBox="1"/>
          <p:nvPr/>
        </p:nvSpPr>
        <p:spPr>
          <a:xfrm>
            <a:off x="7391400" y="3810000"/>
            <a:ext cx="304800" cy="338554"/>
          </a:xfrm>
          <a:prstGeom prst="rect">
            <a:avLst/>
          </a:prstGeom>
          <a:noFill/>
        </p:spPr>
        <p:txBody>
          <a:bodyPr wrap="square" rtlCol="0">
            <a:spAutoFit/>
          </a:bodyPr>
          <a:lstStyle/>
          <a:p>
            <a:r>
              <a:rPr lang="en-GB" dirty="0" smtClean="0"/>
              <a:t>1</a:t>
            </a:r>
            <a:endParaRPr lang="en-GB" dirty="0"/>
          </a:p>
        </p:txBody>
      </p:sp>
      <p:sp>
        <p:nvSpPr>
          <p:cNvPr id="11" name="TextBox 10"/>
          <p:cNvSpPr txBox="1"/>
          <p:nvPr/>
        </p:nvSpPr>
        <p:spPr>
          <a:xfrm>
            <a:off x="8305800" y="3810000"/>
            <a:ext cx="304800" cy="338554"/>
          </a:xfrm>
          <a:prstGeom prst="rect">
            <a:avLst/>
          </a:prstGeom>
          <a:noFill/>
        </p:spPr>
        <p:txBody>
          <a:bodyPr wrap="square" rtlCol="0">
            <a:spAutoFit/>
          </a:bodyPr>
          <a:lstStyle/>
          <a:p>
            <a:r>
              <a:rPr lang="en-GB" dirty="0" smtClean="0"/>
              <a:t>2</a:t>
            </a:r>
            <a:endParaRPr lang="en-GB" dirty="0"/>
          </a:p>
        </p:txBody>
      </p:sp>
      <p:sp>
        <p:nvSpPr>
          <p:cNvPr id="12" name="TextBox 11"/>
          <p:cNvSpPr txBox="1"/>
          <p:nvPr/>
        </p:nvSpPr>
        <p:spPr>
          <a:xfrm>
            <a:off x="5486400" y="4368969"/>
            <a:ext cx="304800" cy="338554"/>
          </a:xfrm>
          <a:prstGeom prst="rect">
            <a:avLst/>
          </a:prstGeom>
          <a:noFill/>
        </p:spPr>
        <p:txBody>
          <a:bodyPr wrap="square" rtlCol="0">
            <a:spAutoFit/>
          </a:bodyPr>
          <a:lstStyle/>
          <a:p>
            <a:r>
              <a:rPr lang="en-GB" dirty="0" smtClean="0"/>
              <a:t>X</a:t>
            </a:r>
            <a:endParaRPr lang="en-GB" dirty="0"/>
          </a:p>
        </p:txBody>
      </p:sp>
      <p:sp>
        <p:nvSpPr>
          <p:cNvPr id="13" name="TextBox 12"/>
          <p:cNvSpPr txBox="1"/>
          <p:nvPr/>
        </p:nvSpPr>
        <p:spPr>
          <a:xfrm>
            <a:off x="7115577" y="3634578"/>
            <a:ext cx="304800" cy="338554"/>
          </a:xfrm>
          <a:prstGeom prst="rect">
            <a:avLst/>
          </a:prstGeom>
          <a:noFill/>
        </p:spPr>
        <p:txBody>
          <a:bodyPr wrap="square" rtlCol="0">
            <a:spAutoFit/>
          </a:bodyPr>
          <a:lstStyle/>
          <a:p>
            <a:r>
              <a:rPr lang="en-GB" dirty="0" smtClean="0"/>
              <a:t>Y</a:t>
            </a:r>
            <a:endParaRPr lang="en-GB" dirty="0"/>
          </a:p>
        </p:txBody>
      </p:sp>
      <p:sp>
        <p:nvSpPr>
          <p:cNvPr id="14" name="TextBox 13"/>
          <p:cNvSpPr txBox="1"/>
          <p:nvPr/>
        </p:nvSpPr>
        <p:spPr>
          <a:xfrm>
            <a:off x="6363816" y="4155288"/>
            <a:ext cx="570384" cy="338554"/>
          </a:xfrm>
          <a:prstGeom prst="rect">
            <a:avLst/>
          </a:prstGeom>
          <a:noFill/>
        </p:spPr>
        <p:txBody>
          <a:bodyPr wrap="square" rtlCol="0">
            <a:spAutoFit/>
          </a:bodyPr>
          <a:lstStyle/>
          <a:p>
            <a:r>
              <a:rPr lang="en-GB" dirty="0" smtClean="0"/>
              <a:t>1/4</a:t>
            </a:r>
            <a:endParaRPr lang="en-GB" dirty="0"/>
          </a:p>
        </p:txBody>
      </p:sp>
      <p:sp>
        <p:nvSpPr>
          <p:cNvPr id="15" name="TextBox 14"/>
          <p:cNvSpPr txBox="1"/>
          <p:nvPr/>
        </p:nvSpPr>
        <p:spPr>
          <a:xfrm>
            <a:off x="6400800" y="4538246"/>
            <a:ext cx="570384" cy="338554"/>
          </a:xfrm>
          <a:prstGeom prst="rect">
            <a:avLst/>
          </a:prstGeom>
          <a:noFill/>
        </p:spPr>
        <p:txBody>
          <a:bodyPr wrap="square" rtlCol="0">
            <a:spAutoFit/>
          </a:bodyPr>
          <a:lstStyle/>
          <a:p>
            <a:r>
              <a:rPr lang="en-GB" dirty="0" smtClean="0"/>
              <a:t>1/6</a:t>
            </a:r>
            <a:endParaRPr lang="en-GB" dirty="0"/>
          </a:p>
        </p:txBody>
      </p:sp>
      <p:sp>
        <p:nvSpPr>
          <p:cNvPr id="16" name="TextBox 15"/>
          <p:cNvSpPr txBox="1"/>
          <p:nvPr/>
        </p:nvSpPr>
        <p:spPr>
          <a:xfrm>
            <a:off x="7354416" y="4114800"/>
            <a:ext cx="570384" cy="338554"/>
          </a:xfrm>
          <a:prstGeom prst="rect">
            <a:avLst/>
          </a:prstGeom>
          <a:noFill/>
        </p:spPr>
        <p:txBody>
          <a:bodyPr wrap="square" rtlCol="0">
            <a:spAutoFit/>
          </a:bodyPr>
          <a:lstStyle/>
          <a:p>
            <a:r>
              <a:rPr lang="en-GB" dirty="0" smtClean="0"/>
              <a:t>1/6</a:t>
            </a:r>
            <a:endParaRPr lang="en-GB" dirty="0"/>
          </a:p>
        </p:txBody>
      </p:sp>
      <p:sp>
        <p:nvSpPr>
          <p:cNvPr id="17" name="TextBox 16"/>
          <p:cNvSpPr txBox="1"/>
          <p:nvPr/>
        </p:nvSpPr>
        <p:spPr>
          <a:xfrm>
            <a:off x="7315200" y="4538246"/>
            <a:ext cx="570384" cy="338554"/>
          </a:xfrm>
          <a:prstGeom prst="rect">
            <a:avLst/>
          </a:prstGeom>
          <a:noFill/>
        </p:spPr>
        <p:txBody>
          <a:bodyPr wrap="square" rtlCol="0">
            <a:spAutoFit/>
          </a:bodyPr>
          <a:lstStyle/>
          <a:p>
            <a:r>
              <a:rPr lang="en-GB" dirty="0" smtClean="0"/>
              <a:t>1/6</a:t>
            </a:r>
            <a:endParaRPr lang="en-GB" dirty="0"/>
          </a:p>
        </p:txBody>
      </p:sp>
      <p:sp>
        <p:nvSpPr>
          <p:cNvPr id="18" name="TextBox 17"/>
          <p:cNvSpPr txBox="1"/>
          <p:nvPr/>
        </p:nvSpPr>
        <p:spPr>
          <a:xfrm>
            <a:off x="8229600" y="4114800"/>
            <a:ext cx="570384" cy="338554"/>
          </a:xfrm>
          <a:prstGeom prst="rect">
            <a:avLst/>
          </a:prstGeom>
          <a:noFill/>
        </p:spPr>
        <p:txBody>
          <a:bodyPr wrap="square" rtlCol="0">
            <a:spAutoFit/>
          </a:bodyPr>
          <a:lstStyle/>
          <a:p>
            <a:r>
              <a:rPr lang="en-GB" dirty="0" smtClean="0"/>
              <a:t>1/8</a:t>
            </a:r>
            <a:endParaRPr lang="en-GB" dirty="0"/>
          </a:p>
        </p:txBody>
      </p:sp>
      <p:sp>
        <p:nvSpPr>
          <p:cNvPr id="19" name="TextBox 18"/>
          <p:cNvSpPr txBox="1"/>
          <p:nvPr/>
        </p:nvSpPr>
        <p:spPr>
          <a:xfrm>
            <a:off x="8229600" y="4538246"/>
            <a:ext cx="570384" cy="338554"/>
          </a:xfrm>
          <a:prstGeom prst="rect">
            <a:avLst/>
          </a:prstGeom>
          <a:noFill/>
        </p:spPr>
        <p:txBody>
          <a:bodyPr wrap="square" rtlCol="0">
            <a:spAutoFit/>
          </a:bodyPr>
          <a:lstStyle/>
          <a:p>
            <a:r>
              <a:rPr lang="en-GB" dirty="0" smtClean="0"/>
              <a:t>1/8</a:t>
            </a:r>
            <a:endParaRPr lang="en-GB" dirty="0"/>
          </a:p>
        </p:txBody>
      </p:sp>
    </p:spTree>
    <p:extLst>
      <p:ext uri="{BB962C8B-B14F-4D97-AF65-F5344CB8AC3E}">
        <p14:creationId xmlns:p14="http://schemas.microsoft.com/office/powerpoint/2010/main" val="1789301792"/>
      </p:ext>
    </p:extLst>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JOINT Distribution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Marginal Distribution</a:t>
                </a:r>
              </a:p>
              <a:p>
                <a:pPr lvl="1"/>
                <a:r>
                  <a:rPr lang="en-GB" dirty="0" smtClean="0"/>
                  <a:t>Sum over any one variable is called Marginal Distribution</a:t>
                </a:r>
              </a:p>
              <a:p>
                <a:pPr marL="457200" lvl="1" indent="0">
                  <a:buNone/>
                </a:pPr>
                <a:endParaRPr lang="en-GB" dirty="0" smtClean="0"/>
              </a:p>
              <a:p>
                <a:pPr marL="457200" lvl="1" indent="0">
                  <a:buNone/>
                </a:pPr>
                <a:r>
                  <a:rPr lang="en-GB" dirty="0" smtClean="0"/>
                  <a:t>P(X=x) = </a:t>
                </a:r>
                <a14:m>
                  <m:oMath xmlns:m="http://schemas.openxmlformats.org/officeDocument/2006/math">
                    <m:nary>
                      <m:naryPr>
                        <m:chr m:val="∑"/>
                        <m:supHide m:val="on"/>
                        <m:ctrlPr>
                          <a:rPr lang="en-GB" i="1" smtClean="0">
                            <a:latin typeface="Cambria Math" panose="02040503050406030204" pitchFamily="18" charset="0"/>
                          </a:rPr>
                        </m:ctrlPr>
                      </m:naryPr>
                      <m:sub>
                        <m:r>
                          <m:rPr>
                            <m:brk m:alnAt="7"/>
                          </m:rPr>
                          <a:rPr lang="en-GB" b="0" i="1" smtClean="0">
                            <a:latin typeface="Cambria Math" panose="02040503050406030204" pitchFamily="18" charset="0"/>
                          </a:rPr>
                          <m:t>𝑦</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𝑌</m:t>
                        </m:r>
                      </m:sub>
                      <m:sup/>
                      <m:e>
                        <m:r>
                          <a:rPr lang="en-GB" b="0" i="1" smtClean="0">
                            <a:latin typeface="Cambria Math" panose="02040503050406030204" pitchFamily="18" charset="0"/>
                          </a:rPr>
                          <m:t>𝑃</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m:t>
                        </m:r>
                      </m:e>
                    </m:nary>
                  </m:oMath>
                </a14:m>
                <a:endParaRPr lang="en-GB" dirty="0" smtClean="0"/>
              </a:p>
              <a:p>
                <a:pPr marL="457200" lvl="1" indent="0">
                  <a:buNone/>
                </a:pPr>
                <a:endParaRPr lang="en-GB" dirty="0"/>
              </a:p>
              <a:p>
                <a:pPr marL="457200" lvl="1" indent="0">
                  <a:buNone/>
                </a:pPr>
                <a:r>
                  <a:rPr lang="en-GB" dirty="0" smtClean="0"/>
                  <a:t>P(Y=y) </a:t>
                </a:r>
                <a:r>
                  <a:rPr lang="en-GB" dirty="0"/>
                  <a:t>= </a:t>
                </a:r>
                <a14:m>
                  <m:oMath xmlns:m="http://schemas.openxmlformats.org/officeDocument/2006/math">
                    <m:nary>
                      <m:naryPr>
                        <m:chr m:val="∑"/>
                        <m:supHide m:val="on"/>
                        <m:ctrlPr>
                          <a:rPr lang="en-GB" i="1">
                            <a:latin typeface="Cambria Math" panose="02040503050406030204" pitchFamily="18" charset="0"/>
                          </a:rPr>
                        </m:ctrlPr>
                      </m:naryPr>
                      <m:sub>
                        <m:r>
                          <a:rPr lang="en-GB" b="0" i="1" smtClean="0">
                            <a:latin typeface="Cambria Math" panose="02040503050406030204" pitchFamily="18" charset="0"/>
                          </a:rPr>
                          <m:t>𝑥</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𝑋</m:t>
                        </m:r>
                      </m:sub>
                      <m:sup/>
                      <m:e>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𝑋</m:t>
                        </m:r>
                        <m:r>
                          <a:rPr lang="en-GB" i="1">
                            <a:latin typeface="Cambria Math" panose="02040503050406030204" pitchFamily="18" charset="0"/>
                          </a:rPr>
                          <m:t>,</m:t>
                        </m:r>
                        <m:r>
                          <a:rPr lang="en-GB" i="1">
                            <a:latin typeface="Cambria Math" panose="02040503050406030204" pitchFamily="18" charset="0"/>
                          </a:rPr>
                          <m:t>𝑌</m:t>
                        </m:r>
                        <m:r>
                          <a:rPr lang="en-GB" i="1">
                            <a:latin typeface="Cambria Math" panose="02040503050406030204" pitchFamily="18" charset="0"/>
                          </a:rPr>
                          <m:t>)</m:t>
                        </m:r>
                      </m:e>
                    </m:nary>
                  </m:oMath>
                </a14:m>
                <a:endParaRPr lang="en-GB" dirty="0"/>
              </a:p>
              <a:p>
                <a:pPr marL="457200" lvl="1"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533</a:t>
            </a:fld>
            <a:endParaRPr lang="en-US"/>
          </a:p>
        </p:txBody>
      </p:sp>
    </p:spTree>
    <p:extLst>
      <p:ext uri="{BB962C8B-B14F-4D97-AF65-F5344CB8AC3E}">
        <p14:creationId xmlns:p14="http://schemas.microsoft.com/office/powerpoint/2010/main" val="1377320944"/>
      </p:ext>
    </p:extLst>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Probability</a:t>
            </a:r>
            <a:endParaRPr lang="en-US" dirty="0"/>
          </a:p>
        </p:txBody>
      </p:sp>
      <p:sp>
        <p:nvSpPr>
          <p:cNvPr id="3" name="Content Placeholder 2"/>
          <p:cNvSpPr>
            <a:spLocks noGrp="1"/>
          </p:cNvSpPr>
          <p:nvPr>
            <p:ph idx="1"/>
          </p:nvPr>
        </p:nvSpPr>
        <p:spPr>
          <a:xfrm>
            <a:off x="457200" y="1600200"/>
            <a:ext cx="8686800" cy="4525963"/>
          </a:xfrm>
        </p:spPr>
        <p:txBody>
          <a:bodyPr>
            <a:normAutofit/>
          </a:bodyPr>
          <a:lstStyle/>
          <a:p>
            <a:r>
              <a:rPr lang="en-US" sz="2800" dirty="0" smtClean="0"/>
              <a:t>Estimating probability for two or more related events</a:t>
            </a:r>
          </a:p>
          <a:p>
            <a:pPr lvl="1"/>
            <a:r>
              <a:rPr lang="en-US" sz="2400" dirty="0" smtClean="0"/>
              <a:t>Measure influence of one variable over another</a:t>
            </a:r>
          </a:p>
          <a:p>
            <a:r>
              <a:rPr lang="en-US" sz="2800" dirty="0" smtClean="0"/>
              <a:t>Let A  and B be two events, p(B) &gt; 0</a:t>
            </a:r>
          </a:p>
          <a:p>
            <a:pPr marL="0" indent="0">
              <a:buNone/>
            </a:pPr>
            <a:r>
              <a:rPr lang="en-US" sz="2800" dirty="0" smtClean="0"/>
              <a:t>	p(A|B) = p(A </a:t>
            </a:r>
            <a:r>
              <a:rPr lang="en-US" sz="2800" dirty="0" smtClean="0">
                <a:sym typeface="Symbol" panose="05050102010706020507" pitchFamily="18" charset="2"/>
              </a:rPr>
              <a:t> B</a:t>
            </a:r>
            <a:r>
              <a:rPr lang="en-US" sz="2800" dirty="0" smtClean="0"/>
              <a:t>) / p(B)</a:t>
            </a:r>
          </a:p>
          <a:p>
            <a:r>
              <a:rPr lang="en-US" sz="2800" dirty="0" smtClean="0"/>
              <a:t>Using random variable notations,</a:t>
            </a:r>
          </a:p>
          <a:p>
            <a:pPr lvl="1"/>
            <a:r>
              <a:rPr lang="en-US" sz="2400" dirty="0" smtClean="0"/>
              <a:t>	p(</a:t>
            </a:r>
            <a:r>
              <a:rPr lang="en-US" sz="2400" dirty="0" err="1" smtClean="0"/>
              <a:t>a|b</a:t>
            </a:r>
            <a:r>
              <a:rPr lang="en-US" sz="2400" dirty="0" smtClean="0"/>
              <a:t>) denotes the probability of A=a and B=b </a:t>
            </a:r>
          </a:p>
          <a:p>
            <a:pPr lvl="2"/>
            <a:r>
              <a:rPr lang="en-US" sz="2000" dirty="0" smtClean="0"/>
              <a:t>i.e. </a:t>
            </a:r>
            <a:r>
              <a:rPr lang="en-US" sz="2400" dirty="0" smtClean="0"/>
              <a:t>p(A=a </a:t>
            </a:r>
            <a:r>
              <a:rPr lang="en-US" sz="2400" dirty="0"/>
              <a:t>|B=b</a:t>
            </a:r>
            <a:r>
              <a:rPr lang="en-US" sz="2400" dirty="0" smtClean="0"/>
              <a:t>)	</a:t>
            </a:r>
          </a:p>
          <a:p>
            <a:endParaRPr lang="en-US" sz="28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534</a:t>
            </a:fld>
            <a:endParaRPr lang="en-US"/>
          </a:p>
        </p:txBody>
      </p:sp>
    </p:spTree>
    <p:extLst>
      <p:ext uri="{BB962C8B-B14F-4D97-AF65-F5344CB8AC3E}">
        <p14:creationId xmlns:p14="http://schemas.microsoft.com/office/powerpoint/2010/main" val="4202131056"/>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a:t>
            </a:r>
            <a:endParaRPr lang="en-GB" dirty="0"/>
          </a:p>
        </p:txBody>
      </p:sp>
      <p:sp>
        <p:nvSpPr>
          <p:cNvPr id="3" name="Content Placeholder 2"/>
          <p:cNvSpPr>
            <a:spLocks noGrp="1"/>
          </p:cNvSpPr>
          <p:nvPr>
            <p:ph idx="1"/>
          </p:nvPr>
        </p:nvSpPr>
        <p:spPr>
          <a:xfrm>
            <a:off x="312499" y="1418046"/>
            <a:ext cx="8229600" cy="4525963"/>
          </a:xfrm>
        </p:spPr>
        <p:txBody>
          <a:bodyPr>
            <a:normAutofit/>
          </a:bodyPr>
          <a:lstStyle/>
          <a:p>
            <a:r>
              <a:rPr lang="en-GB" sz="2800" dirty="0" smtClean="0"/>
              <a:t>Does a patient have cancer or not?</a:t>
            </a:r>
          </a:p>
          <a:p>
            <a:pPr lvl="1"/>
            <a:r>
              <a:rPr lang="en-GB" sz="2400" dirty="0" smtClean="0"/>
              <a:t>The patient takes a lab test and the test returns a correct positive result in only 98% of the cases in which the disease is actually present</a:t>
            </a:r>
          </a:p>
          <a:p>
            <a:pPr lvl="1"/>
            <a:r>
              <a:rPr lang="en-GB" sz="2400" dirty="0" smtClean="0"/>
              <a:t>And a correct negative result in only 97% of the cases in which the disease is not present</a:t>
            </a:r>
          </a:p>
          <a:p>
            <a:pPr lvl="1"/>
            <a:r>
              <a:rPr lang="en-GB" sz="2400" dirty="0" smtClean="0"/>
              <a:t>Of the total population, only 0.008% has cancer</a:t>
            </a:r>
            <a:endParaRPr lang="en-GB" sz="24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535</a:t>
            </a:fld>
            <a:endParaRPr lang="en-US"/>
          </a:p>
        </p:txBody>
      </p:sp>
    </p:spTree>
    <p:extLst>
      <p:ext uri="{BB962C8B-B14F-4D97-AF65-F5344CB8AC3E}">
        <p14:creationId xmlns:p14="http://schemas.microsoft.com/office/powerpoint/2010/main" val="2645877869"/>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A83776B-8153-4AAF-B6FD-D858E1FA32FC}" type="slidenum">
              <a:rPr lang="en-US" altLang="ko-KR"/>
              <a:pPr/>
              <a:t>536</a:t>
            </a:fld>
            <a:endParaRPr lang="en-US" altLang="ko-KR"/>
          </a:p>
        </p:txBody>
      </p:sp>
      <p:sp>
        <p:nvSpPr>
          <p:cNvPr id="192514" name="Rectangle 2"/>
          <p:cNvSpPr>
            <a:spLocks noGrp="1" noChangeArrowheads="1"/>
          </p:cNvSpPr>
          <p:nvPr>
            <p:ph type="title"/>
          </p:nvPr>
        </p:nvSpPr>
        <p:spPr/>
        <p:txBody>
          <a:bodyPr/>
          <a:lstStyle/>
          <a:p>
            <a:r>
              <a:rPr lang="en-GB" dirty="0"/>
              <a:t>Example </a:t>
            </a:r>
            <a:r>
              <a:rPr lang="en-GB" dirty="0" smtClean="0"/>
              <a:t> </a:t>
            </a:r>
            <a:endParaRPr lang="en-US" altLang="ko-KR" dirty="0"/>
          </a:p>
        </p:txBody>
      </p:sp>
      <p:sp>
        <p:nvSpPr>
          <p:cNvPr id="192515" name="Rectangle 3"/>
          <p:cNvSpPr>
            <a:spLocks noGrp="1" noChangeArrowheads="1"/>
          </p:cNvSpPr>
          <p:nvPr>
            <p:ph type="body" idx="1"/>
          </p:nvPr>
        </p:nvSpPr>
        <p:spPr>
          <a:xfrm>
            <a:off x="395536" y="1295400"/>
            <a:ext cx="7924800" cy="4495800"/>
          </a:xfrm>
        </p:spPr>
        <p:txBody>
          <a:bodyPr>
            <a:normAutofit fontScale="85000" lnSpcReduction="10000"/>
          </a:bodyPr>
          <a:lstStyle/>
          <a:p>
            <a:pPr>
              <a:lnSpc>
                <a:spcPct val="90000"/>
              </a:lnSpc>
              <a:buFont typeface="Wingdings" panose="05000000000000000000" pitchFamily="2" charset="2"/>
              <a:buNone/>
            </a:pPr>
            <a:endParaRPr lang="en-US" altLang="ko-KR" sz="900" dirty="0" smtClean="0"/>
          </a:p>
          <a:p>
            <a:pPr>
              <a:lnSpc>
                <a:spcPct val="90000"/>
              </a:lnSpc>
              <a:buFont typeface="Wingdings" panose="05000000000000000000" pitchFamily="2" charset="2"/>
              <a:buNone/>
            </a:pPr>
            <a:r>
              <a:rPr lang="en-US" altLang="ko-KR" sz="2400" i="1" dirty="0"/>
              <a:t>Given:</a:t>
            </a:r>
          </a:p>
          <a:p>
            <a:pPr>
              <a:lnSpc>
                <a:spcPct val="90000"/>
              </a:lnSpc>
              <a:buFont typeface="Wingdings" panose="05000000000000000000" pitchFamily="2" charset="2"/>
              <a:buNone/>
            </a:pPr>
            <a:r>
              <a:rPr lang="en-US" altLang="ko-KR" sz="2400" i="1" dirty="0"/>
              <a:t>		P</a:t>
            </a:r>
            <a:r>
              <a:rPr lang="en-US" altLang="ko-KR" sz="2400" dirty="0"/>
              <a:t>(</a:t>
            </a:r>
            <a:r>
              <a:rPr lang="en-US" altLang="ko-KR" sz="2400" i="1" dirty="0"/>
              <a:t>cancer</a:t>
            </a:r>
            <a:r>
              <a:rPr lang="en-US" altLang="ko-KR" sz="2400" dirty="0"/>
              <a:t>) = 		</a:t>
            </a:r>
            <a:r>
              <a:rPr lang="en-US" altLang="ko-KR" sz="2400" i="1" dirty="0" smtClean="0"/>
              <a:t>P</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a:t>
            </a:r>
            <a:r>
              <a:rPr lang="en-US" altLang="ko-KR" sz="2400" dirty="0" smtClean="0"/>
              <a:t>=</a:t>
            </a:r>
            <a:endParaRPr lang="en-US" altLang="ko-KR" sz="2400" dirty="0"/>
          </a:p>
          <a:p>
            <a:pPr>
              <a:lnSpc>
                <a:spcPct val="90000"/>
              </a:lnSpc>
              <a:buFont typeface="Wingdings" panose="05000000000000000000" pitchFamily="2" charset="2"/>
              <a:buNone/>
            </a:pPr>
            <a:r>
              <a:rPr lang="en-US" altLang="ko-KR" sz="2400" dirty="0"/>
              <a:t>		</a:t>
            </a:r>
            <a:r>
              <a:rPr lang="en-US" altLang="ko-KR" sz="2400" i="1" dirty="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i="1" dirty="0"/>
              <a:t>cancer</a:t>
            </a:r>
            <a:r>
              <a:rPr lang="en-US" altLang="ko-KR" sz="2400" dirty="0"/>
              <a:t>) = 		</a:t>
            </a:r>
            <a:r>
              <a:rPr lang="en-US" altLang="ko-KR" sz="2400" i="1" dirty="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i="1" dirty="0"/>
              <a:t>cancer</a:t>
            </a:r>
            <a:r>
              <a:rPr lang="en-US" altLang="ko-KR" sz="2400" dirty="0"/>
              <a:t>) = 	</a:t>
            </a:r>
          </a:p>
          <a:p>
            <a:pPr>
              <a:lnSpc>
                <a:spcPct val="90000"/>
              </a:lnSpc>
              <a:buFont typeface="Wingdings" panose="05000000000000000000" pitchFamily="2" charset="2"/>
              <a:buNone/>
            </a:pPr>
            <a:r>
              <a:rPr lang="en-US" altLang="ko-KR" sz="2400" i="1" dirty="0"/>
              <a:t>		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 	</a:t>
            </a:r>
            <a:r>
              <a:rPr lang="en-US" altLang="ko-KR" sz="2400" dirty="0" smtClean="0"/>
              <a:t>	</a:t>
            </a:r>
            <a:r>
              <a:rPr lang="en-US" altLang="ko-KR" sz="2400" i="1" dirty="0" smtClean="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a:t>
            </a:r>
            <a:r>
              <a:rPr lang="en-US" altLang="ko-KR" sz="2800" dirty="0"/>
              <a:t> </a:t>
            </a:r>
            <a:endParaRPr lang="en-US" altLang="ko-KR" sz="2800" dirty="0" smtClean="0"/>
          </a:p>
          <a:p>
            <a:pPr>
              <a:lnSpc>
                <a:spcPct val="90000"/>
              </a:lnSpc>
              <a:buFont typeface="Wingdings" panose="05000000000000000000" pitchFamily="2" charset="2"/>
              <a:buNone/>
            </a:pPr>
            <a:endParaRPr lang="en-US" altLang="ko-KR" sz="2800" dirty="0" smtClean="0"/>
          </a:p>
          <a:p>
            <a:pPr>
              <a:lnSpc>
                <a:spcPct val="90000"/>
              </a:lnSpc>
              <a:buFont typeface="Wingdings" panose="05000000000000000000" pitchFamily="2" charset="2"/>
              <a:buNone/>
            </a:pPr>
            <a:r>
              <a:rPr lang="en-US" altLang="ko-KR" sz="2800" i="1" dirty="0" smtClean="0"/>
              <a:t>Using Bayes Theorem:</a:t>
            </a:r>
          </a:p>
          <a:p>
            <a:pPr>
              <a:lnSpc>
                <a:spcPct val="90000"/>
              </a:lnSpc>
              <a:buFont typeface="Wingdings" panose="05000000000000000000" pitchFamily="2" charset="2"/>
              <a:buNone/>
            </a:pPr>
            <a:r>
              <a:rPr lang="en-US" altLang="ko-KR" sz="2800" i="1" dirty="0" smtClean="0"/>
              <a:t>P</a:t>
            </a:r>
            <a:r>
              <a:rPr lang="en-US" altLang="ko-KR" sz="2800" dirty="0" smtClean="0"/>
              <a:t>(</a:t>
            </a:r>
            <a:r>
              <a:rPr lang="en-US" altLang="ko-KR" sz="2800" dirty="0" smtClean="0">
                <a:sym typeface="Symbol" panose="05050102010706020507" pitchFamily="18" charset="2"/>
              </a:rPr>
              <a:t>cancer</a:t>
            </a:r>
            <a:r>
              <a:rPr lang="en-US" altLang="ko-KR" sz="2800" dirty="0" smtClean="0"/>
              <a:t>|</a:t>
            </a:r>
            <a:r>
              <a:rPr lang="en-US" altLang="ko-KR" sz="2800" i="1" dirty="0" smtClean="0"/>
              <a:t>+</a:t>
            </a:r>
            <a:r>
              <a:rPr lang="en-US" altLang="ko-KR" sz="2800" dirty="0" smtClean="0"/>
              <a:t>)=</a:t>
            </a:r>
            <a:r>
              <a:rPr lang="en-US" altLang="ko-KR" sz="2800" i="1" dirty="0" smtClean="0"/>
              <a:t> </a:t>
            </a:r>
            <a:r>
              <a:rPr lang="en-US" altLang="ko-KR" sz="2800" i="1" dirty="0"/>
              <a:t>P</a:t>
            </a:r>
            <a:r>
              <a:rPr lang="en-US" altLang="ko-KR" sz="2800" dirty="0"/>
              <a:t>(</a:t>
            </a:r>
            <a:r>
              <a:rPr lang="en-US" altLang="ko-KR" sz="2800" dirty="0">
                <a:latin typeface="굴림" pitchFamily="50" charset="-127"/>
                <a:sym typeface="Symbol" panose="05050102010706020507" pitchFamily="18" charset="2"/>
              </a:rPr>
              <a:t></a:t>
            </a:r>
            <a:r>
              <a:rPr lang="en-US" altLang="ko-KR" sz="2800" dirty="0"/>
              <a:t>|</a:t>
            </a:r>
            <a:r>
              <a:rPr lang="en-US" altLang="ko-KR" sz="2800" i="1" dirty="0"/>
              <a:t>cancer</a:t>
            </a:r>
            <a:r>
              <a:rPr lang="en-US" altLang="ko-KR" sz="2800" dirty="0"/>
              <a:t>) </a:t>
            </a:r>
            <a:r>
              <a:rPr lang="en-US" altLang="ko-KR" sz="2800" i="1" dirty="0"/>
              <a:t>P</a:t>
            </a:r>
            <a:r>
              <a:rPr lang="en-US" altLang="ko-KR" sz="2800" dirty="0"/>
              <a:t>(</a:t>
            </a:r>
            <a:r>
              <a:rPr lang="en-US" altLang="ko-KR" sz="2800" i="1" dirty="0"/>
              <a:t>cancer</a:t>
            </a:r>
            <a:r>
              <a:rPr lang="en-US" altLang="ko-KR" sz="2800" dirty="0"/>
              <a:t>) </a:t>
            </a:r>
            <a:r>
              <a:rPr lang="en-US" altLang="ko-KR" sz="2800" dirty="0" smtClean="0"/>
              <a:t>/ P(+)</a:t>
            </a:r>
          </a:p>
          <a:p>
            <a:pPr>
              <a:lnSpc>
                <a:spcPct val="90000"/>
              </a:lnSpc>
              <a:buFont typeface="Wingdings" panose="05000000000000000000" pitchFamily="2" charset="2"/>
              <a:buNone/>
            </a:pPr>
            <a:r>
              <a:rPr lang="en-US" altLang="ko-KR" sz="2800" i="1" dirty="0"/>
              <a:t>P</a:t>
            </a:r>
            <a:r>
              <a:rPr lang="en-US" altLang="ko-KR" sz="2800" dirty="0" smtClean="0"/>
              <a:t>(</a:t>
            </a:r>
            <a:r>
              <a:rPr lang="en-US" altLang="ko-KR" sz="2800" dirty="0">
                <a:sym typeface="Symbol" panose="05050102010706020507" pitchFamily="18" charset="2"/>
              </a:rPr>
              <a:t></a:t>
            </a:r>
            <a:r>
              <a:rPr lang="en-US" altLang="ko-KR" sz="2800" i="1" dirty="0"/>
              <a:t>cancer </a:t>
            </a:r>
            <a:r>
              <a:rPr lang="en-US" altLang="ko-KR" sz="2800" dirty="0" smtClean="0"/>
              <a:t>|</a:t>
            </a:r>
            <a:r>
              <a:rPr lang="en-US" altLang="ko-KR" sz="2800" i="1" dirty="0" smtClean="0"/>
              <a:t>+</a:t>
            </a:r>
            <a:r>
              <a:rPr lang="en-US" altLang="ko-KR" sz="2800" dirty="0" smtClean="0"/>
              <a:t>)=</a:t>
            </a:r>
            <a:r>
              <a:rPr lang="en-US" altLang="ko-KR" sz="2800" i="1" dirty="0" smtClean="0"/>
              <a:t> </a:t>
            </a:r>
            <a:r>
              <a:rPr lang="en-US" altLang="ko-KR" sz="2800" i="1" dirty="0"/>
              <a:t>P</a:t>
            </a:r>
            <a:r>
              <a:rPr lang="en-US" altLang="ko-KR" sz="2800" dirty="0"/>
              <a:t>(</a:t>
            </a:r>
            <a:r>
              <a:rPr lang="en-US" altLang="ko-KR" sz="2800" dirty="0">
                <a:latin typeface="굴림" pitchFamily="50" charset="-127"/>
                <a:sym typeface="Symbol" panose="05050102010706020507" pitchFamily="18" charset="2"/>
              </a:rPr>
              <a:t></a:t>
            </a:r>
            <a:r>
              <a:rPr lang="en-US" altLang="ko-KR" sz="2800" dirty="0" smtClean="0"/>
              <a:t>|</a:t>
            </a:r>
            <a:r>
              <a:rPr lang="en-US" altLang="ko-KR" sz="2800" dirty="0">
                <a:sym typeface="Symbol" panose="05050102010706020507" pitchFamily="18" charset="2"/>
              </a:rPr>
              <a:t> </a:t>
            </a:r>
            <a:r>
              <a:rPr lang="en-US" altLang="ko-KR" sz="2800" i="1" dirty="0"/>
              <a:t>cancer</a:t>
            </a:r>
            <a:r>
              <a:rPr lang="en-US" altLang="ko-KR" sz="2800" dirty="0" smtClean="0"/>
              <a:t>) </a:t>
            </a:r>
            <a:r>
              <a:rPr lang="en-US" altLang="ko-KR" sz="2800" i="1" dirty="0"/>
              <a:t>P</a:t>
            </a:r>
            <a:r>
              <a:rPr lang="en-US" altLang="ko-KR" sz="2800" dirty="0" smtClean="0"/>
              <a:t>(</a:t>
            </a:r>
            <a:r>
              <a:rPr lang="en-US" altLang="ko-KR" sz="2800" dirty="0">
                <a:sym typeface="Symbol" panose="05050102010706020507" pitchFamily="18" charset="2"/>
              </a:rPr>
              <a:t></a:t>
            </a:r>
            <a:r>
              <a:rPr lang="en-US" altLang="ko-KR" sz="2800" i="1" dirty="0"/>
              <a:t>cancer</a:t>
            </a:r>
            <a:r>
              <a:rPr lang="en-US" altLang="ko-KR" sz="2800" dirty="0" smtClean="0"/>
              <a:t>) </a:t>
            </a:r>
            <a:r>
              <a:rPr lang="en-US" altLang="ko-KR" sz="2800" dirty="0"/>
              <a:t>/ P</a:t>
            </a:r>
            <a:r>
              <a:rPr lang="en-US" altLang="ko-KR" sz="2800" dirty="0" smtClean="0"/>
              <a:t>(+)</a:t>
            </a:r>
          </a:p>
          <a:p>
            <a:pPr>
              <a:lnSpc>
                <a:spcPct val="90000"/>
              </a:lnSpc>
              <a:buFont typeface="Wingdings" panose="05000000000000000000" pitchFamily="2" charset="2"/>
              <a:buNone/>
            </a:pPr>
            <a:endParaRPr lang="en-US" altLang="ko-KR" sz="2800" i="1" dirty="0" smtClean="0"/>
          </a:p>
          <a:p>
            <a:pPr>
              <a:lnSpc>
                <a:spcPct val="90000"/>
              </a:lnSpc>
              <a:buFont typeface="Wingdings" panose="05000000000000000000" pitchFamily="2" charset="2"/>
              <a:buNone/>
            </a:pPr>
            <a:r>
              <a:rPr lang="en-US" altLang="ko-KR" sz="2800" i="1" dirty="0" smtClean="0"/>
              <a:t>Since denominator is common</a:t>
            </a:r>
            <a:endParaRPr lang="en-US" altLang="ko-KR" sz="2800" i="1" dirty="0"/>
          </a:p>
          <a:p>
            <a:pPr>
              <a:lnSpc>
                <a:spcPct val="90000"/>
              </a:lnSpc>
              <a:buFont typeface="Wingdings" panose="05000000000000000000" pitchFamily="2" charset="2"/>
              <a:buNone/>
            </a:pPr>
            <a:r>
              <a:rPr lang="en-US" altLang="ko-KR" sz="2800" i="1" dirty="0" smtClean="0"/>
              <a:t>P</a:t>
            </a:r>
            <a:r>
              <a:rPr lang="en-US" altLang="ko-KR" sz="2800" dirty="0" smtClean="0"/>
              <a:t>(</a:t>
            </a:r>
            <a:r>
              <a:rPr lang="en-US" altLang="ko-KR" sz="2800" dirty="0" smtClean="0">
                <a:sym typeface="Symbol" panose="05050102010706020507" pitchFamily="18" charset="2"/>
              </a:rPr>
              <a:t>cancer</a:t>
            </a:r>
            <a:r>
              <a:rPr lang="en-US" altLang="ko-KR" sz="2800" dirty="0" smtClean="0"/>
              <a:t>|</a:t>
            </a:r>
            <a:r>
              <a:rPr lang="en-US" altLang="ko-KR" sz="2800" i="1" dirty="0" smtClean="0"/>
              <a:t>+</a:t>
            </a:r>
            <a:r>
              <a:rPr lang="en-US" altLang="ko-KR" sz="2800" dirty="0" smtClean="0"/>
              <a:t>) </a:t>
            </a:r>
            <a:r>
              <a:rPr lang="en-US" altLang="ko-KR" sz="2800" i="1" dirty="0" smtClean="0"/>
              <a:t>proportional to  </a:t>
            </a:r>
            <a:r>
              <a:rPr lang="en-US" altLang="ko-KR" sz="2800" i="1" dirty="0"/>
              <a:t>P</a:t>
            </a:r>
            <a:r>
              <a:rPr lang="en-US" altLang="ko-KR" sz="2800" dirty="0"/>
              <a:t>(</a:t>
            </a:r>
            <a:r>
              <a:rPr lang="en-US" altLang="ko-KR" sz="2800" dirty="0">
                <a:latin typeface="굴림" pitchFamily="50" charset="-127"/>
                <a:sym typeface="Symbol" panose="05050102010706020507" pitchFamily="18" charset="2"/>
              </a:rPr>
              <a:t></a:t>
            </a:r>
            <a:r>
              <a:rPr lang="en-US" altLang="ko-KR" sz="2800" dirty="0"/>
              <a:t>|</a:t>
            </a:r>
            <a:r>
              <a:rPr lang="en-US" altLang="ko-KR" sz="2800" i="1" dirty="0"/>
              <a:t>cancer</a:t>
            </a:r>
            <a:r>
              <a:rPr lang="en-US" altLang="ko-KR" sz="2800" dirty="0"/>
              <a:t>) </a:t>
            </a:r>
            <a:r>
              <a:rPr lang="en-US" altLang="ko-KR" sz="2800" i="1" dirty="0"/>
              <a:t>P</a:t>
            </a:r>
            <a:r>
              <a:rPr lang="en-US" altLang="ko-KR" sz="2800" dirty="0"/>
              <a:t>(</a:t>
            </a:r>
            <a:r>
              <a:rPr lang="en-US" altLang="ko-KR" sz="2800" i="1" dirty="0"/>
              <a:t>cancer</a:t>
            </a:r>
            <a:r>
              <a:rPr lang="en-US" altLang="ko-KR" sz="2800" dirty="0"/>
              <a:t>) </a:t>
            </a:r>
            <a:endParaRPr lang="en-US" altLang="ko-KR" sz="2800" dirty="0" smtClean="0"/>
          </a:p>
          <a:p>
            <a:pPr>
              <a:lnSpc>
                <a:spcPct val="90000"/>
              </a:lnSpc>
              <a:buFont typeface="Wingdings" panose="05000000000000000000" pitchFamily="2" charset="2"/>
              <a:buNone/>
            </a:pPr>
            <a:r>
              <a:rPr lang="en-US" altLang="ko-KR" sz="2800" i="1" dirty="0" smtClean="0"/>
              <a:t>P</a:t>
            </a:r>
            <a:r>
              <a:rPr lang="en-US" altLang="ko-KR" sz="2800" dirty="0"/>
              <a:t>(</a:t>
            </a:r>
            <a:r>
              <a:rPr lang="en-US" altLang="ko-KR" sz="2800" dirty="0">
                <a:sym typeface="Symbol" panose="05050102010706020507" pitchFamily="18" charset="2"/>
              </a:rPr>
              <a:t></a:t>
            </a:r>
            <a:r>
              <a:rPr lang="en-US" altLang="ko-KR" sz="2800" i="1" dirty="0"/>
              <a:t>cancer </a:t>
            </a:r>
            <a:r>
              <a:rPr lang="en-US" altLang="ko-KR" sz="2800" dirty="0" smtClean="0"/>
              <a:t>|</a:t>
            </a:r>
            <a:r>
              <a:rPr lang="en-US" altLang="ko-KR" sz="2800" i="1" dirty="0" smtClean="0"/>
              <a:t>+</a:t>
            </a:r>
            <a:r>
              <a:rPr lang="en-US" altLang="ko-KR" sz="2800" dirty="0" smtClean="0"/>
              <a:t>) </a:t>
            </a:r>
            <a:r>
              <a:rPr lang="en-US" altLang="ko-KR" sz="2800" i="1" dirty="0"/>
              <a:t>proportional to</a:t>
            </a:r>
            <a:r>
              <a:rPr lang="en-US" altLang="ko-KR" sz="2800" i="1" dirty="0" smtClean="0"/>
              <a:t> </a:t>
            </a:r>
            <a:r>
              <a:rPr lang="en-US" altLang="ko-KR" sz="2800" i="1" dirty="0"/>
              <a:t>P</a:t>
            </a:r>
            <a:r>
              <a:rPr lang="en-US" altLang="ko-KR" sz="2800" dirty="0"/>
              <a:t>(</a:t>
            </a:r>
            <a:r>
              <a:rPr lang="en-US" altLang="ko-KR" sz="2800" dirty="0">
                <a:latin typeface="굴림" pitchFamily="50" charset="-127"/>
                <a:sym typeface="Symbol" panose="05050102010706020507" pitchFamily="18" charset="2"/>
              </a:rPr>
              <a:t></a:t>
            </a:r>
            <a:r>
              <a:rPr lang="en-US" altLang="ko-KR" sz="2800" dirty="0"/>
              <a:t>|</a:t>
            </a:r>
            <a:r>
              <a:rPr lang="en-US" altLang="ko-KR" sz="2800" dirty="0">
                <a:sym typeface="Symbol" panose="05050102010706020507" pitchFamily="18" charset="2"/>
              </a:rPr>
              <a:t> </a:t>
            </a:r>
            <a:r>
              <a:rPr lang="en-US" altLang="ko-KR" sz="2800" i="1" dirty="0"/>
              <a:t>cancer</a:t>
            </a:r>
            <a:r>
              <a:rPr lang="en-US" altLang="ko-KR" sz="2800" dirty="0"/>
              <a:t>) </a:t>
            </a:r>
            <a:r>
              <a:rPr lang="en-US" altLang="ko-KR" sz="2800" i="1" dirty="0"/>
              <a:t>P</a:t>
            </a:r>
            <a:r>
              <a:rPr lang="en-US" altLang="ko-KR" sz="2800" dirty="0"/>
              <a:t>(</a:t>
            </a:r>
            <a:r>
              <a:rPr lang="en-US" altLang="ko-KR" sz="2800" dirty="0">
                <a:sym typeface="Symbol" panose="05050102010706020507" pitchFamily="18" charset="2"/>
              </a:rPr>
              <a:t></a:t>
            </a:r>
            <a:r>
              <a:rPr lang="en-US" altLang="ko-KR" sz="2800" i="1" dirty="0"/>
              <a:t>cancer</a:t>
            </a:r>
            <a:r>
              <a:rPr lang="en-US" altLang="ko-KR" sz="2800" dirty="0"/>
              <a:t>) 	</a:t>
            </a:r>
          </a:p>
        </p:txBody>
      </p:sp>
    </p:spTree>
    <p:extLst>
      <p:ext uri="{BB962C8B-B14F-4D97-AF65-F5344CB8AC3E}">
        <p14:creationId xmlns:p14="http://schemas.microsoft.com/office/powerpoint/2010/main" val="98162492"/>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A83776B-8153-4AAF-B6FD-D858E1FA32FC}" type="slidenum">
              <a:rPr lang="en-US" altLang="ko-KR"/>
              <a:pPr/>
              <a:t>537</a:t>
            </a:fld>
            <a:endParaRPr lang="en-US" altLang="ko-KR"/>
          </a:p>
        </p:txBody>
      </p:sp>
      <p:sp>
        <p:nvSpPr>
          <p:cNvPr id="192514" name="Rectangle 2"/>
          <p:cNvSpPr>
            <a:spLocks noGrp="1" noChangeArrowheads="1"/>
          </p:cNvSpPr>
          <p:nvPr>
            <p:ph type="title"/>
          </p:nvPr>
        </p:nvSpPr>
        <p:spPr/>
        <p:txBody>
          <a:bodyPr/>
          <a:lstStyle/>
          <a:p>
            <a:r>
              <a:rPr lang="en-GB" dirty="0"/>
              <a:t>Example </a:t>
            </a:r>
            <a:r>
              <a:rPr lang="en-GB" dirty="0" smtClean="0"/>
              <a:t> </a:t>
            </a:r>
            <a:endParaRPr lang="en-US" altLang="ko-KR" dirty="0"/>
          </a:p>
        </p:txBody>
      </p:sp>
      <p:sp>
        <p:nvSpPr>
          <p:cNvPr id="192515" name="Rectangle 3"/>
          <p:cNvSpPr>
            <a:spLocks noGrp="1" noChangeArrowheads="1"/>
          </p:cNvSpPr>
          <p:nvPr>
            <p:ph type="body" idx="1"/>
          </p:nvPr>
        </p:nvSpPr>
        <p:spPr>
          <a:xfrm>
            <a:off x="395536" y="1676400"/>
            <a:ext cx="8596064" cy="4114800"/>
          </a:xfrm>
        </p:spPr>
        <p:txBody>
          <a:bodyPr>
            <a:normAutofit/>
          </a:bodyPr>
          <a:lstStyle/>
          <a:p>
            <a:pPr>
              <a:lnSpc>
                <a:spcPct val="90000"/>
              </a:lnSpc>
              <a:buFont typeface="Wingdings" panose="05000000000000000000" pitchFamily="2" charset="2"/>
              <a:buNone/>
            </a:pPr>
            <a:endParaRPr lang="en-US" altLang="ko-KR" sz="900" dirty="0"/>
          </a:p>
          <a:p>
            <a:pPr>
              <a:lnSpc>
                <a:spcPct val="90000"/>
              </a:lnSpc>
              <a:buFont typeface="Wingdings" panose="05000000000000000000" pitchFamily="2" charset="2"/>
              <a:buNone/>
            </a:pPr>
            <a:r>
              <a:rPr lang="en-US" altLang="ko-KR" sz="2800" i="1" dirty="0"/>
              <a:t>	</a:t>
            </a:r>
            <a:r>
              <a:rPr lang="en-US" altLang="ko-KR" sz="2400" i="1" dirty="0"/>
              <a:t>	P</a:t>
            </a:r>
            <a:r>
              <a:rPr lang="en-US" altLang="ko-KR" sz="2400" dirty="0"/>
              <a:t>(</a:t>
            </a:r>
            <a:r>
              <a:rPr lang="en-US" altLang="ko-KR" sz="2400" i="1" dirty="0"/>
              <a:t>cancer</a:t>
            </a:r>
            <a:r>
              <a:rPr lang="en-US" altLang="ko-KR" sz="2400" dirty="0"/>
              <a:t>) = </a:t>
            </a:r>
            <a:r>
              <a:rPr lang="en-US" altLang="ko-KR" sz="2400" dirty="0" smtClean="0"/>
              <a:t>0.008</a:t>
            </a:r>
            <a:r>
              <a:rPr lang="en-US" altLang="ko-KR" sz="2400" dirty="0"/>
              <a:t>	</a:t>
            </a:r>
            <a:r>
              <a:rPr lang="en-US" altLang="ko-KR" sz="2400" dirty="0" smtClean="0"/>
              <a:t>	</a:t>
            </a:r>
            <a:r>
              <a:rPr lang="en-US" altLang="ko-KR" sz="2400" i="1" dirty="0" smtClean="0"/>
              <a:t>P</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 </a:t>
            </a:r>
            <a:r>
              <a:rPr lang="en-US" altLang="ko-KR" sz="2400" dirty="0" smtClean="0"/>
              <a:t>1-0.008=0.992</a:t>
            </a:r>
            <a:r>
              <a:rPr lang="en-US" altLang="ko-KR" sz="2400" dirty="0"/>
              <a:t>	</a:t>
            </a:r>
          </a:p>
          <a:p>
            <a:pPr>
              <a:lnSpc>
                <a:spcPct val="90000"/>
              </a:lnSpc>
              <a:buFont typeface="Wingdings" panose="05000000000000000000" pitchFamily="2" charset="2"/>
              <a:buNone/>
            </a:pPr>
            <a:r>
              <a:rPr lang="en-US" altLang="ko-KR" sz="2400" dirty="0"/>
              <a:t>		</a:t>
            </a:r>
            <a:r>
              <a:rPr lang="en-US" altLang="ko-KR" sz="2400" i="1" dirty="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i="1" dirty="0"/>
              <a:t>cancer</a:t>
            </a:r>
            <a:r>
              <a:rPr lang="en-US" altLang="ko-KR" sz="2400" dirty="0"/>
              <a:t>) = </a:t>
            </a:r>
            <a:r>
              <a:rPr lang="en-US" altLang="ko-KR" sz="2400" dirty="0" smtClean="0"/>
              <a:t>0.98</a:t>
            </a:r>
            <a:r>
              <a:rPr lang="en-US" altLang="ko-KR" sz="2400" dirty="0"/>
              <a:t>		</a:t>
            </a:r>
            <a:r>
              <a:rPr lang="en-US" altLang="ko-KR" sz="2400" i="1" dirty="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i="1" dirty="0"/>
              <a:t>cancer</a:t>
            </a:r>
            <a:r>
              <a:rPr lang="en-US" altLang="ko-KR" sz="2400" dirty="0"/>
              <a:t>) = </a:t>
            </a:r>
            <a:r>
              <a:rPr lang="en-US" altLang="ko-KR" sz="2400" dirty="0" smtClean="0"/>
              <a:t>0.02</a:t>
            </a:r>
            <a:r>
              <a:rPr lang="en-US" altLang="ko-KR" sz="2400" dirty="0"/>
              <a:t>	</a:t>
            </a:r>
          </a:p>
          <a:p>
            <a:pPr>
              <a:lnSpc>
                <a:spcPct val="90000"/>
              </a:lnSpc>
              <a:buFont typeface="Wingdings" panose="05000000000000000000" pitchFamily="2" charset="2"/>
              <a:buNone/>
            </a:pPr>
            <a:r>
              <a:rPr lang="en-US" altLang="ko-KR" sz="2400" i="1" dirty="0"/>
              <a:t>		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 </a:t>
            </a:r>
            <a:r>
              <a:rPr lang="en-US" altLang="ko-KR" sz="2400" dirty="0" smtClean="0"/>
              <a:t>1-0.97=0.3</a:t>
            </a:r>
            <a:r>
              <a:rPr lang="en-US" altLang="ko-KR" sz="2400" dirty="0"/>
              <a:t>	</a:t>
            </a:r>
            <a:r>
              <a:rPr lang="en-US" altLang="ko-KR" sz="2400" i="1" dirty="0"/>
              <a:t>P</a:t>
            </a:r>
            <a:r>
              <a:rPr lang="en-US" altLang="ko-KR" sz="2400" dirty="0"/>
              <a:t>(</a:t>
            </a:r>
            <a:r>
              <a:rPr lang="en-US" altLang="ko-KR" sz="2400" dirty="0">
                <a:latin typeface="굴림" pitchFamily="50" charset="-127"/>
                <a:sym typeface="Symbol" panose="05050102010706020507" pitchFamily="18" charset="2"/>
              </a:rPr>
              <a:t></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a:t>
            </a:r>
            <a:r>
              <a:rPr lang="en-US" altLang="ko-KR" sz="2800" dirty="0"/>
              <a:t> </a:t>
            </a:r>
            <a:r>
              <a:rPr lang="en-US" altLang="ko-KR" sz="2800" dirty="0" smtClean="0"/>
              <a:t>0.97</a:t>
            </a:r>
            <a:r>
              <a:rPr lang="en-US" altLang="ko-KR" sz="2800" dirty="0"/>
              <a:t>	</a:t>
            </a:r>
          </a:p>
        </p:txBody>
      </p:sp>
    </p:spTree>
    <p:extLst>
      <p:ext uri="{BB962C8B-B14F-4D97-AF65-F5344CB8AC3E}">
        <p14:creationId xmlns:p14="http://schemas.microsoft.com/office/powerpoint/2010/main" val="2082439748"/>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2475" y="664024"/>
            <a:ext cx="6677025" cy="554541"/>
          </a:xfrm>
          <a:prstGeom prst="rect">
            <a:avLst/>
          </a:prstGeom>
        </p:spPr>
        <p:txBody>
          <a:bodyPr vert="horz" wrap="square" lIns="0" tIns="11206" rIns="0" bIns="0" rtlCol="0" anchor="ctr">
            <a:spAutoFit/>
          </a:bodyPr>
          <a:lstStyle/>
          <a:p>
            <a:pPr marL="11206">
              <a:spcBef>
                <a:spcPts val="88"/>
              </a:spcBef>
            </a:pPr>
            <a:r>
              <a:rPr lang="en-IN" sz="3530" dirty="0" smtClean="0"/>
              <a:t>Remember:  </a:t>
            </a:r>
            <a:r>
              <a:rPr sz="3530" dirty="0" smtClean="0"/>
              <a:t>Some</a:t>
            </a:r>
            <a:r>
              <a:rPr sz="3530" spc="-44" dirty="0" smtClean="0"/>
              <a:t> </a:t>
            </a:r>
            <a:r>
              <a:rPr sz="3530" spc="-4" dirty="0"/>
              <a:t>terminology</a:t>
            </a:r>
            <a:endParaRPr sz="3530" dirty="0"/>
          </a:p>
        </p:txBody>
      </p:sp>
      <p:sp>
        <p:nvSpPr>
          <p:cNvPr id="3" name="object 3"/>
          <p:cNvSpPr txBox="1"/>
          <p:nvPr/>
        </p:nvSpPr>
        <p:spPr>
          <a:xfrm>
            <a:off x="1212476" y="1359498"/>
            <a:ext cx="6677025" cy="3933699"/>
          </a:xfrm>
          <a:prstGeom prst="rect">
            <a:avLst/>
          </a:prstGeom>
        </p:spPr>
        <p:txBody>
          <a:bodyPr vert="horz" wrap="square" lIns="0" tIns="92449" rIns="0" bIns="0" rtlCol="0">
            <a:spAutoFit/>
          </a:bodyPr>
          <a:lstStyle/>
          <a:p>
            <a:pPr marL="313781" indent="-302575">
              <a:spcBef>
                <a:spcPts val="728"/>
              </a:spcBef>
              <a:buChar char="•"/>
              <a:tabLst>
                <a:tab pos="313221" algn="l"/>
                <a:tab pos="313781" algn="l"/>
                <a:tab pos="3583272" algn="l"/>
              </a:tabLst>
            </a:pPr>
            <a:r>
              <a:rPr sz="2824" dirty="0">
                <a:latin typeface="Arial"/>
                <a:cs typeface="Arial"/>
              </a:rPr>
              <a:t>Likelihood</a:t>
            </a:r>
            <a:r>
              <a:rPr sz="2824" spc="9" dirty="0">
                <a:latin typeface="Arial"/>
                <a:cs typeface="Arial"/>
              </a:rPr>
              <a:t> </a:t>
            </a:r>
            <a:r>
              <a:rPr sz="2824" spc="-4" dirty="0">
                <a:latin typeface="Arial"/>
                <a:cs typeface="Arial"/>
              </a:rPr>
              <a:t>function:	P(data </a:t>
            </a:r>
            <a:r>
              <a:rPr sz="2824" dirty="0">
                <a:latin typeface="Arial"/>
                <a:cs typeface="Arial"/>
              </a:rPr>
              <a:t>|</a:t>
            </a:r>
            <a:r>
              <a:rPr sz="2824" spc="-9" dirty="0">
                <a:latin typeface="Arial"/>
                <a:cs typeface="Arial"/>
              </a:rPr>
              <a:t> </a:t>
            </a:r>
            <a:r>
              <a:rPr lang="en-US" sz="2824" spc="-9" dirty="0" smtClean="0">
                <a:latin typeface="Arial"/>
                <a:cs typeface="Arial"/>
              </a:rPr>
              <a:t>y</a:t>
            </a:r>
            <a:r>
              <a:rPr sz="2824" dirty="0" smtClean="0">
                <a:latin typeface="Arial"/>
                <a:cs typeface="Arial"/>
              </a:rPr>
              <a:t>)</a:t>
            </a:r>
            <a:endParaRPr sz="2824" dirty="0">
              <a:latin typeface="Arial"/>
              <a:cs typeface="Arial"/>
            </a:endParaRPr>
          </a:p>
          <a:p>
            <a:pPr marL="313781" indent="-302575">
              <a:spcBef>
                <a:spcPts val="644"/>
              </a:spcBef>
              <a:buChar char="•"/>
              <a:tabLst>
                <a:tab pos="313221" algn="l"/>
                <a:tab pos="313781" algn="l"/>
              </a:tabLst>
            </a:pPr>
            <a:r>
              <a:rPr sz="2824" dirty="0">
                <a:latin typeface="Arial"/>
                <a:cs typeface="Arial"/>
              </a:rPr>
              <a:t>Prior:</a:t>
            </a:r>
            <a:r>
              <a:rPr sz="2824" spc="-9" dirty="0">
                <a:latin typeface="Arial"/>
                <a:cs typeface="Arial"/>
              </a:rPr>
              <a:t> </a:t>
            </a:r>
            <a:r>
              <a:rPr sz="2824" spc="-4" dirty="0" smtClean="0">
                <a:latin typeface="Arial"/>
                <a:cs typeface="Arial"/>
              </a:rPr>
              <a:t>P(</a:t>
            </a:r>
            <a:r>
              <a:rPr lang="en-US" sz="2824" spc="-4" dirty="0" smtClean="0">
                <a:latin typeface="Arial"/>
                <a:cs typeface="Arial"/>
              </a:rPr>
              <a:t>y</a:t>
            </a:r>
            <a:r>
              <a:rPr sz="2824" spc="-4" dirty="0" smtClean="0">
                <a:latin typeface="Arial"/>
                <a:cs typeface="Arial"/>
              </a:rPr>
              <a:t>)</a:t>
            </a:r>
            <a:endParaRPr sz="2824" dirty="0">
              <a:latin typeface="Arial"/>
              <a:cs typeface="Arial"/>
            </a:endParaRPr>
          </a:p>
          <a:p>
            <a:pPr marL="313781" indent="-302575">
              <a:spcBef>
                <a:spcPts val="671"/>
              </a:spcBef>
              <a:buChar char="•"/>
              <a:tabLst>
                <a:tab pos="313221" algn="l"/>
                <a:tab pos="313781" algn="l"/>
              </a:tabLst>
            </a:pPr>
            <a:r>
              <a:rPr sz="2824" spc="-4" dirty="0">
                <a:latin typeface="Arial"/>
                <a:cs typeface="Arial"/>
              </a:rPr>
              <a:t>Posterior: </a:t>
            </a:r>
            <a:r>
              <a:rPr sz="2824" spc="-4" dirty="0" smtClean="0">
                <a:latin typeface="Arial"/>
                <a:cs typeface="Arial"/>
              </a:rPr>
              <a:t>P(</a:t>
            </a:r>
            <a:r>
              <a:rPr lang="en-US" sz="2824" spc="-4" dirty="0" smtClean="0">
                <a:latin typeface="Arial"/>
                <a:cs typeface="Arial"/>
              </a:rPr>
              <a:t>y</a:t>
            </a:r>
            <a:r>
              <a:rPr sz="2824" spc="-4" dirty="0" smtClean="0">
                <a:latin typeface="Arial"/>
                <a:cs typeface="Arial"/>
              </a:rPr>
              <a:t> </a:t>
            </a:r>
            <a:r>
              <a:rPr sz="2824" dirty="0">
                <a:latin typeface="Arial"/>
                <a:cs typeface="Arial"/>
              </a:rPr>
              <a:t>|</a:t>
            </a:r>
            <a:r>
              <a:rPr sz="2824" spc="-4" dirty="0">
                <a:latin typeface="Arial"/>
                <a:cs typeface="Arial"/>
              </a:rPr>
              <a:t> data)</a:t>
            </a:r>
            <a:endParaRPr sz="2824" dirty="0">
              <a:latin typeface="Arial"/>
              <a:cs typeface="Arial"/>
            </a:endParaRPr>
          </a:p>
          <a:p>
            <a:pPr>
              <a:spcBef>
                <a:spcPts val="9"/>
              </a:spcBef>
              <a:buFont typeface="Arial"/>
              <a:buChar char="•"/>
            </a:pPr>
            <a:endParaRPr sz="4103" dirty="0">
              <a:latin typeface="Times New Roman"/>
              <a:cs typeface="Times New Roman"/>
            </a:endParaRPr>
          </a:p>
          <a:p>
            <a:pPr marL="313781" marR="4483" indent="-302575">
              <a:lnSpc>
                <a:spcPct val="100099"/>
              </a:lnSpc>
              <a:buChar char="•"/>
              <a:tabLst>
                <a:tab pos="313221" algn="l"/>
                <a:tab pos="313781" algn="l"/>
              </a:tabLst>
            </a:pPr>
            <a:r>
              <a:rPr sz="2824" b="1" spc="-4" dirty="0">
                <a:latin typeface="Arial"/>
                <a:cs typeface="Arial"/>
              </a:rPr>
              <a:t>Conjugate </a:t>
            </a:r>
            <a:r>
              <a:rPr sz="2824" b="1" dirty="0">
                <a:latin typeface="Arial"/>
                <a:cs typeface="Arial"/>
              </a:rPr>
              <a:t>prior</a:t>
            </a:r>
            <a:r>
              <a:rPr sz="2824" dirty="0">
                <a:latin typeface="Arial"/>
                <a:cs typeface="Arial"/>
              </a:rPr>
              <a:t>: </a:t>
            </a:r>
            <a:r>
              <a:rPr sz="2824" spc="-4" dirty="0" smtClean="0">
                <a:latin typeface="Arial"/>
                <a:cs typeface="Arial"/>
              </a:rPr>
              <a:t>P(</a:t>
            </a:r>
            <a:r>
              <a:rPr lang="en-US" sz="2824" spc="-4" dirty="0" smtClean="0">
                <a:latin typeface="Arial"/>
                <a:cs typeface="Arial"/>
              </a:rPr>
              <a:t>y</a:t>
            </a:r>
            <a:r>
              <a:rPr sz="2824" spc="-4" dirty="0" smtClean="0">
                <a:latin typeface="Arial"/>
                <a:cs typeface="Arial"/>
              </a:rPr>
              <a:t>) </a:t>
            </a:r>
            <a:r>
              <a:rPr sz="2824" dirty="0">
                <a:latin typeface="Arial"/>
                <a:cs typeface="Arial"/>
              </a:rPr>
              <a:t>is </a:t>
            </a:r>
            <a:r>
              <a:rPr sz="2824" spc="-4" dirty="0">
                <a:latin typeface="Arial"/>
                <a:cs typeface="Arial"/>
              </a:rPr>
              <a:t>the conjugate  </a:t>
            </a:r>
            <a:r>
              <a:rPr sz="2824" dirty="0">
                <a:latin typeface="Arial"/>
                <a:cs typeface="Arial"/>
              </a:rPr>
              <a:t>prior </a:t>
            </a:r>
            <a:r>
              <a:rPr sz="2824" spc="-4" dirty="0">
                <a:latin typeface="Arial"/>
                <a:cs typeface="Arial"/>
              </a:rPr>
              <a:t>for </a:t>
            </a:r>
            <a:r>
              <a:rPr sz="2824" dirty="0">
                <a:latin typeface="Arial"/>
                <a:cs typeface="Arial"/>
              </a:rPr>
              <a:t>likelihood </a:t>
            </a:r>
            <a:r>
              <a:rPr sz="2824" spc="-4" dirty="0">
                <a:latin typeface="Arial"/>
                <a:cs typeface="Arial"/>
              </a:rPr>
              <a:t>function P(data </a:t>
            </a:r>
            <a:r>
              <a:rPr sz="2824" dirty="0">
                <a:latin typeface="Arial"/>
                <a:cs typeface="Arial"/>
              </a:rPr>
              <a:t>| </a:t>
            </a:r>
            <a:r>
              <a:rPr lang="en-US" sz="2824" dirty="0" smtClean="0">
                <a:latin typeface="Arial"/>
                <a:cs typeface="Arial"/>
              </a:rPr>
              <a:t>y</a:t>
            </a:r>
            <a:r>
              <a:rPr sz="2824" dirty="0" smtClean="0">
                <a:latin typeface="Arial"/>
                <a:cs typeface="Arial"/>
              </a:rPr>
              <a:t>) </a:t>
            </a:r>
            <a:r>
              <a:rPr sz="2824" dirty="0">
                <a:latin typeface="Arial"/>
                <a:cs typeface="Arial"/>
              </a:rPr>
              <a:t>if  </a:t>
            </a:r>
            <a:r>
              <a:rPr sz="2824" spc="-4" dirty="0">
                <a:latin typeface="Arial"/>
                <a:cs typeface="Arial"/>
              </a:rPr>
              <a:t>the forms </a:t>
            </a:r>
            <a:r>
              <a:rPr sz="2824" dirty="0">
                <a:latin typeface="Arial"/>
                <a:cs typeface="Arial"/>
              </a:rPr>
              <a:t>of </a:t>
            </a:r>
            <a:r>
              <a:rPr sz="2824" dirty="0" smtClean="0">
                <a:latin typeface="Arial"/>
                <a:cs typeface="Arial"/>
              </a:rPr>
              <a:t>P(</a:t>
            </a:r>
            <a:r>
              <a:rPr lang="en-US" sz="2824" dirty="0" smtClean="0">
                <a:latin typeface="Arial"/>
                <a:cs typeface="Arial"/>
              </a:rPr>
              <a:t>y</a:t>
            </a:r>
            <a:r>
              <a:rPr sz="2824" dirty="0" smtClean="0">
                <a:latin typeface="Arial"/>
                <a:cs typeface="Arial"/>
              </a:rPr>
              <a:t>) </a:t>
            </a:r>
            <a:r>
              <a:rPr sz="2824" dirty="0">
                <a:latin typeface="Arial"/>
                <a:cs typeface="Arial"/>
              </a:rPr>
              <a:t>and </a:t>
            </a:r>
            <a:r>
              <a:rPr sz="2824" spc="-4" dirty="0" smtClean="0">
                <a:latin typeface="Arial"/>
                <a:cs typeface="Arial"/>
              </a:rPr>
              <a:t>P(</a:t>
            </a:r>
            <a:r>
              <a:rPr lang="en-US" sz="2824" spc="-4" dirty="0" smtClean="0">
                <a:latin typeface="Arial"/>
                <a:cs typeface="Arial"/>
              </a:rPr>
              <a:t>y</a:t>
            </a:r>
            <a:r>
              <a:rPr sz="2824" spc="-4" dirty="0" smtClean="0">
                <a:latin typeface="Arial"/>
                <a:cs typeface="Arial"/>
              </a:rPr>
              <a:t> </a:t>
            </a:r>
            <a:r>
              <a:rPr sz="2824" dirty="0">
                <a:latin typeface="Arial"/>
                <a:cs typeface="Arial"/>
              </a:rPr>
              <a:t>| </a:t>
            </a:r>
            <a:r>
              <a:rPr sz="2824" spc="-4" dirty="0">
                <a:latin typeface="Arial"/>
                <a:cs typeface="Arial"/>
              </a:rPr>
              <a:t>data) </a:t>
            </a:r>
            <a:r>
              <a:rPr sz="2824" dirty="0">
                <a:latin typeface="Arial"/>
                <a:cs typeface="Arial"/>
              </a:rPr>
              <a:t>are </a:t>
            </a:r>
            <a:r>
              <a:rPr sz="2824" spc="-4" dirty="0">
                <a:latin typeface="Arial"/>
                <a:cs typeface="Arial"/>
              </a:rPr>
              <a:t>the  </a:t>
            </a:r>
            <a:r>
              <a:rPr sz="2824" dirty="0">
                <a:latin typeface="Arial"/>
                <a:cs typeface="Arial"/>
              </a:rPr>
              <a:t>same.</a:t>
            </a:r>
          </a:p>
        </p:txBody>
      </p:sp>
    </p:spTree>
    <p:extLst>
      <p:ext uri="{BB962C8B-B14F-4D97-AF65-F5344CB8AC3E}">
        <p14:creationId xmlns:p14="http://schemas.microsoft.com/office/powerpoint/2010/main" val="1382424174"/>
      </p:ext>
    </p:extLst>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Bayesian learning algorithms that calculate explicit probabilities for hypotheses, such as the naive Bayes classifier, are among the most practical approaches to certain types of learning </a:t>
            </a:r>
            <a:r>
              <a:rPr lang="en-US" dirty="0" smtClean="0"/>
              <a:t>problems</a:t>
            </a:r>
          </a:p>
          <a:p>
            <a:pPr>
              <a:buFont typeface="Arial" panose="020B0604020202020204" pitchFamily="34" charset="0"/>
              <a:buChar char="•"/>
            </a:pPr>
            <a:endParaRPr lang="en-US" dirty="0"/>
          </a:p>
          <a:p>
            <a:pPr>
              <a:buFont typeface="Arial" panose="020B0604020202020204" pitchFamily="34" charset="0"/>
              <a:buChar char="•"/>
            </a:pPr>
            <a:r>
              <a:rPr lang="en-US" dirty="0" smtClean="0"/>
              <a:t>For example: Problem </a:t>
            </a:r>
            <a:r>
              <a:rPr lang="en-US" dirty="0"/>
              <a:t>of learning to classify text documents such as electronic news articles</a:t>
            </a:r>
            <a:r>
              <a:rPr lang="en-US" dirty="0" smtClean="0"/>
              <a:t>.</a:t>
            </a:r>
          </a:p>
          <a:p>
            <a:pPr>
              <a:buFont typeface="Arial" panose="020B0604020202020204" pitchFamily="34" charset="0"/>
              <a:buChar char="•"/>
            </a:pPr>
            <a:r>
              <a:rPr lang="en-US" dirty="0"/>
              <a:t>For such learning tasks, the naive Bayes classifier is among the most effective algorithms known </a:t>
            </a:r>
          </a:p>
        </p:txBody>
      </p:sp>
      <p:sp>
        <p:nvSpPr>
          <p:cNvPr id="3" name="Content Placeholder 2"/>
          <p:cNvSpPr>
            <a:spLocks noGrp="1"/>
          </p:cNvSpPr>
          <p:nvPr>
            <p:ph sz="quarter" idx="10"/>
          </p:nvPr>
        </p:nvSpPr>
        <p:spPr/>
        <p:txBody>
          <a:bodyPr/>
          <a:lstStyle/>
          <a:p>
            <a:r>
              <a:rPr lang="en-US" dirty="0" smtClean="0"/>
              <a:t>Bayesian Learning </a:t>
            </a:r>
            <a:endParaRPr lang="en-US" dirty="0"/>
          </a:p>
        </p:txBody>
      </p:sp>
    </p:spTree>
    <p:extLst>
      <p:ext uri="{BB962C8B-B14F-4D97-AF65-F5344CB8AC3E}">
        <p14:creationId xmlns:p14="http://schemas.microsoft.com/office/powerpoint/2010/main" val="17783210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520337"/>
            <a:ext cx="9144000" cy="762000"/>
          </a:xfrm>
        </p:spPr>
        <p:txBody>
          <a:bodyPr/>
          <a:lstStyle/>
          <a:p>
            <a:r>
              <a:rPr lang="en-US" sz="4400" b="1" dirty="0" smtClean="0">
                <a:latin typeface="+mn-lt"/>
              </a:rPr>
              <a:t>Choosing </a:t>
            </a:r>
            <a:r>
              <a:rPr lang="en-US" sz="4400" b="1" dirty="0">
                <a:latin typeface="+mn-lt"/>
              </a:rPr>
              <a:t>the Target Function</a:t>
            </a:r>
          </a:p>
        </p:txBody>
      </p:sp>
      <p:sp>
        <p:nvSpPr>
          <p:cNvPr id="20483" name="Rectangle 3"/>
          <p:cNvSpPr>
            <a:spLocks noGrp="1" noChangeArrowheads="1"/>
          </p:cNvSpPr>
          <p:nvPr>
            <p:ph idx="1"/>
          </p:nvPr>
        </p:nvSpPr>
        <p:spPr>
          <a:xfrm>
            <a:off x="228600" y="1524000"/>
            <a:ext cx="8686800" cy="4191000"/>
          </a:xfrm>
        </p:spPr>
        <p:txBody>
          <a:bodyPr>
            <a:noAutofit/>
          </a:bodyPr>
          <a:lstStyle/>
          <a:p>
            <a:pPr algn="just"/>
            <a:r>
              <a:rPr lang="en-IN" sz="2800" dirty="0" smtClean="0"/>
              <a:t>This recursive definition specifies a value of </a:t>
            </a:r>
            <a:r>
              <a:rPr lang="en-IN" sz="2800" b="1" i="1" dirty="0" smtClean="0"/>
              <a:t>V(b)</a:t>
            </a:r>
            <a:r>
              <a:rPr lang="en-IN" sz="2800" dirty="0" smtClean="0"/>
              <a:t> for every board state </a:t>
            </a:r>
            <a:r>
              <a:rPr lang="en-IN" sz="2800" b="1" i="1" dirty="0" smtClean="0"/>
              <a:t>b.</a:t>
            </a:r>
            <a:r>
              <a:rPr lang="en-IN" sz="2800" dirty="0" smtClean="0"/>
              <a:t> </a:t>
            </a:r>
          </a:p>
          <a:p>
            <a:pPr algn="just"/>
            <a:r>
              <a:rPr lang="en-IN" sz="2800" dirty="0" smtClean="0"/>
              <a:t>The goal of learning in this case is to discover an </a:t>
            </a:r>
            <a:r>
              <a:rPr lang="en-IN" sz="2800" b="1" i="1" dirty="0" smtClean="0"/>
              <a:t>operational description of V</a:t>
            </a:r>
            <a:r>
              <a:rPr lang="en-IN" sz="2800" dirty="0" smtClean="0"/>
              <a:t> i.e., a description that can be used by the checkers - playing program to evaluate states and select moves within realistic time bounds.</a:t>
            </a:r>
            <a:endParaRPr lang="en-US" sz="26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Features of Bayesian learning</a:t>
            </a:r>
          </a:p>
        </p:txBody>
      </p:sp>
      <p:sp>
        <p:nvSpPr>
          <p:cNvPr id="3" name="Content Placeholder 2"/>
          <p:cNvSpPr>
            <a:spLocks noGrp="1"/>
          </p:cNvSpPr>
          <p:nvPr>
            <p:ph idx="1"/>
          </p:nvPr>
        </p:nvSpPr>
        <p:spPr/>
        <p:txBody>
          <a:bodyPr>
            <a:normAutofit lnSpcReduction="10000"/>
          </a:bodyPr>
          <a:lstStyle/>
          <a:p>
            <a:r>
              <a:rPr lang="en-US" sz="2800" dirty="0" smtClean="0"/>
              <a:t>Each </a:t>
            </a:r>
            <a:r>
              <a:rPr lang="en-US" sz="2800" dirty="0"/>
              <a:t>observed training example can incrementally decrease or increase the estimated probability that a hypothesis is correct. </a:t>
            </a:r>
            <a:endParaRPr lang="en-US" sz="2800" dirty="0" smtClean="0"/>
          </a:p>
          <a:p>
            <a:r>
              <a:rPr lang="en-US" sz="2800" dirty="0" smtClean="0"/>
              <a:t>Flexible </a:t>
            </a:r>
            <a:r>
              <a:rPr lang="en-US" sz="2800" dirty="0"/>
              <a:t>approach to learning than algorithms that completely eliminate a hypothesis if it is found to be inconsistent with any single example. </a:t>
            </a:r>
            <a:endParaRPr lang="en-US" sz="2800" dirty="0" smtClean="0"/>
          </a:p>
          <a:p>
            <a:r>
              <a:rPr lang="en-US" sz="2800" dirty="0"/>
              <a:t>Bayesian methods can accommodate hypotheses that make probabilistic predictions (e.g., hypotheses such as "this pneumonia patient has a 93% chance of complete recovery"). </a:t>
            </a:r>
          </a:p>
          <a:p>
            <a:endParaRPr lang="en-US" dirty="0" smtClean="0"/>
          </a:p>
        </p:txBody>
      </p:sp>
      <p:sp>
        <p:nvSpPr>
          <p:cNvPr id="5" name="Slide Number Placeholder 4"/>
          <p:cNvSpPr>
            <a:spLocks noGrp="1"/>
          </p:cNvSpPr>
          <p:nvPr>
            <p:ph type="sldNum" sz="quarter" idx="11"/>
          </p:nvPr>
        </p:nvSpPr>
        <p:spPr/>
        <p:txBody>
          <a:bodyPr/>
          <a:lstStyle/>
          <a:p>
            <a:pPr>
              <a:defRPr/>
            </a:pPr>
            <a:fld id="{578891D9-9DBF-4503-8954-7823A473F5F2}" type="slidenum">
              <a:rPr lang="en-IN" smtClean="0"/>
              <a:pPr>
                <a:defRPr/>
              </a:pPr>
              <a:t>540</a:t>
            </a:fld>
            <a:endParaRPr lang="en-IN" dirty="0"/>
          </a:p>
        </p:txBody>
      </p:sp>
    </p:spTree>
    <p:extLst>
      <p:ext uri="{BB962C8B-B14F-4D97-AF65-F5344CB8AC3E}">
        <p14:creationId xmlns:p14="http://schemas.microsoft.com/office/powerpoint/2010/main" val="3693512365"/>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Features of Bayesian learning</a:t>
            </a:r>
          </a:p>
        </p:txBody>
      </p:sp>
      <p:sp>
        <p:nvSpPr>
          <p:cNvPr id="3" name="Content Placeholder 2"/>
          <p:cNvSpPr>
            <a:spLocks noGrp="1"/>
          </p:cNvSpPr>
          <p:nvPr>
            <p:ph idx="1"/>
          </p:nvPr>
        </p:nvSpPr>
        <p:spPr>
          <a:xfrm>
            <a:off x="277019" y="1418034"/>
            <a:ext cx="8229600" cy="4525963"/>
          </a:xfrm>
        </p:spPr>
        <p:txBody>
          <a:bodyPr/>
          <a:lstStyle/>
          <a:p>
            <a:r>
              <a:rPr lang="en-US" sz="2800" dirty="0" smtClean="0"/>
              <a:t>Prior </a:t>
            </a:r>
            <a:r>
              <a:rPr lang="en-US" sz="2800" dirty="0"/>
              <a:t>knowledge can be combined with observed data to determine the final probability </a:t>
            </a:r>
            <a:r>
              <a:rPr lang="en-US" sz="2800" dirty="0" smtClean="0"/>
              <a:t>of </a:t>
            </a:r>
            <a:r>
              <a:rPr lang="en-US" sz="2800" dirty="0"/>
              <a:t>a hypothesis. </a:t>
            </a:r>
            <a:endParaRPr lang="en-US" sz="2800" dirty="0" smtClean="0"/>
          </a:p>
          <a:p>
            <a:r>
              <a:rPr lang="en-US" sz="2800" dirty="0" smtClean="0"/>
              <a:t>Prior </a:t>
            </a:r>
            <a:r>
              <a:rPr lang="en-US" sz="2800" dirty="0"/>
              <a:t>knowledge is </a:t>
            </a:r>
            <a:r>
              <a:rPr lang="en-US" sz="2800" dirty="0" smtClean="0"/>
              <a:t>provided </a:t>
            </a:r>
            <a:r>
              <a:rPr lang="en-US" sz="2800" dirty="0"/>
              <a:t>by asserting </a:t>
            </a:r>
            <a:endParaRPr lang="en-US" sz="2800" dirty="0" smtClean="0"/>
          </a:p>
          <a:p>
            <a:pPr lvl="1"/>
            <a:r>
              <a:rPr lang="en-US" sz="2400" dirty="0" smtClean="0"/>
              <a:t>prior </a:t>
            </a:r>
            <a:r>
              <a:rPr lang="en-US" sz="2400" dirty="0"/>
              <a:t>probability for each candidate hypothesis, and </a:t>
            </a:r>
            <a:endParaRPr lang="en-US" sz="2400" dirty="0" smtClean="0"/>
          </a:p>
          <a:p>
            <a:pPr lvl="1"/>
            <a:r>
              <a:rPr lang="en-US" sz="2400" dirty="0" smtClean="0"/>
              <a:t>probability </a:t>
            </a:r>
            <a:r>
              <a:rPr lang="en-US" sz="2400" dirty="0"/>
              <a:t>distribution over observed data for each possible hypothesis. </a:t>
            </a:r>
            <a:endParaRPr lang="en-US" sz="2400" dirty="0" smtClean="0"/>
          </a:p>
          <a:p>
            <a:r>
              <a:rPr lang="en-US" sz="2800" dirty="0" smtClean="0"/>
              <a:t>New </a:t>
            </a:r>
            <a:r>
              <a:rPr lang="en-US" sz="2800" dirty="0"/>
              <a:t>instances can be classified by combining the predictions of multiple hypotheses, weighted by their probabilities.  </a:t>
            </a:r>
          </a:p>
          <a:p>
            <a:endParaRPr lang="en-US" sz="2800" dirty="0" smtClean="0"/>
          </a:p>
        </p:txBody>
      </p:sp>
      <p:sp>
        <p:nvSpPr>
          <p:cNvPr id="5" name="Slide Number Placeholder 4"/>
          <p:cNvSpPr>
            <a:spLocks noGrp="1"/>
          </p:cNvSpPr>
          <p:nvPr>
            <p:ph type="sldNum" sz="quarter" idx="11"/>
          </p:nvPr>
        </p:nvSpPr>
        <p:spPr/>
        <p:txBody>
          <a:bodyPr/>
          <a:lstStyle/>
          <a:p>
            <a:pPr>
              <a:defRPr/>
            </a:pPr>
            <a:fld id="{578891D9-9DBF-4503-8954-7823A473F5F2}" type="slidenum">
              <a:rPr lang="en-IN" smtClean="0"/>
              <a:pPr>
                <a:defRPr/>
              </a:pPr>
              <a:t>541</a:t>
            </a:fld>
            <a:endParaRPr lang="en-IN" dirty="0"/>
          </a:p>
        </p:txBody>
      </p:sp>
    </p:spTree>
    <p:extLst>
      <p:ext uri="{BB962C8B-B14F-4D97-AF65-F5344CB8AC3E}">
        <p14:creationId xmlns:p14="http://schemas.microsoft.com/office/powerpoint/2010/main" val="3661559456"/>
      </p:ext>
    </p:extLst>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D51A7DD-D54A-4224-BCD5-44A0D9F828BA}" type="slidenum">
              <a:rPr lang="en-US" altLang="ko-KR"/>
              <a:pPr/>
              <a:t>542</a:t>
            </a:fld>
            <a:endParaRPr lang="en-US" altLang="ko-KR"/>
          </a:p>
        </p:txBody>
      </p:sp>
      <p:sp>
        <p:nvSpPr>
          <p:cNvPr id="190466" name="Rectangle 2"/>
          <p:cNvSpPr>
            <a:spLocks noGrp="1" noChangeArrowheads="1"/>
          </p:cNvSpPr>
          <p:nvPr>
            <p:ph type="title"/>
          </p:nvPr>
        </p:nvSpPr>
        <p:spPr/>
        <p:txBody>
          <a:bodyPr/>
          <a:lstStyle/>
          <a:p>
            <a:r>
              <a:rPr lang="en-US" altLang="ko-KR"/>
              <a:t>Bayes Theorem</a:t>
            </a:r>
          </a:p>
        </p:txBody>
      </p:sp>
      <p:sp>
        <p:nvSpPr>
          <p:cNvPr id="190467" name="Rectangle 3"/>
          <p:cNvSpPr>
            <a:spLocks noGrp="1" noChangeArrowheads="1"/>
          </p:cNvSpPr>
          <p:nvPr>
            <p:ph type="body" idx="1"/>
          </p:nvPr>
        </p:nvSpPr>
        <p:spPr>
          <a:xfrm>
            <a:off x="914400" y="3352800"/>
            <a:ext cx="7772400" cy="2819400"/>
          </a:xfrm>
        </p:spPr>
        <p:txBody>
          <a:bodyPr/>
          <a:lstStyle/>
          <a:p>
            <a:pPr>
              <a:lnSpc>
                <a:spcPct val="110000"/>
              </a:lnSpc>
            </a:pPr>
            <a:r>
              <a:rPr lang="en-US" altLang="ko-KR" sz="2800" i="1"/>
              <a:t>P</a:t>
            </a:r>
            <a:r>
              <a:rPr lang="en-US" altLang="ko-KR" sz="2800"/>
              <a:t>(</a:t>
            </a:r>
            <a:r>
              <a:rPr lang="en-US" altLang="ko-KR" sz="2800" i="1"/>
              <a:t>h</a:t>
            </a:r>
            <a:r>
              <a:rPr lang="en-US" altLang="ko-KR" sz="2800"/>
              <a:t>) = prior probability of hypothesis </a:t>
            </a:r>
            <a:r>
              <a:rPr lang="en-US" altLang="ko-KR" sz="2800" i="1"/>
              <a:t>h</a:t>
            </a:r>
          </a:p>
          <a:p>
            <a:pPr>
              <a:lnSpc>
                <a:spcPct val="110000"/>
              </a:lnSpc>
            </a:pPr>
            <a:r>
              <a:rPr lang="en-US" altLang="ko-KR" sz="2800" i="1"/>
              <a:t>P</a:t>
            </a:r>
            <a:r>
              <a:rPr lang="en-US" altLang="ko-KR" sz="2800"/>
              <a:t>(</a:t>
            </a:r>
            <a:r>
              <a:rPr lang="en-US" altLang="ko-KR" sz="2800" i="1"/>
              <a:t>D</a:t>
            </a:r>
            <a:r>
              <a:rPr lang="en-US" altLang="ko-KR" sz="2800"/>
              <a:t>) = prior probability of training data </a:t>
            </a:r>
            <a:r>
              <a:rPr lang="en-US" altLang="ko-KR" sz="2800" i="1"/>
              <a:t>D</a:t>
            </a:r>
          </a:p>
          <a:p>
            <a:pPr>
              <a:lnSpc>
                <a:spcPct val="110000"/>
              </a:lnSpc>
            </a:pPr>
            <a:r>
              <a:rPr lang="en-US" altLang="ko-KR" sz="2800" i="1"/>
              <a:t>P</a:t>
            </a:r>
            <a:r>
              <a:rPr lang="en-US" altLang="ko-KR" sz="2800"/>
              <a:t>(</a:t>
            </a:r>
            <a:r>
              <a:rPr lang="en-US" altLang="ko-KR" sz="2800" i="1"/>
              <a:t>h</a:t>
            </a:r>
            <a:r>
              <a:rPr lang="en-US" altLang="ko-KR" sz="2800"/>
              <a:t>|</a:t>
            </a:r>
            <a:r>
              <a:rPr lang="en-US" altLang="ko-KR" sz="2800" i="1"/>
              <a:t>D</a:t>
            </a:r>
            <a:r>
              <a:rPr lang="en-US" altLang="ko-KR" sz="2800"/>
              <a:t>) = probability of </a:t>
            </a:r>
            <a:r>
              <a:rPr lang="en-US" altLang="ko-KR" sz="2800" i="1"/>
              <a:t>h</a:t>
            </a:r>
            <a:r>
              <a:rPr lang="en-US" altLang="ko-KR" sz="2800"/>
              <a:t> given </a:t>
            </a:r>
            <a:r>
              <a:rPr lang="en-US" altLang="ko-KR" sz="2800" i="1"/>
              <a:t>D</a:t>
            </a:r>
          </a:p>
          <a:p>
            <a:pPr>
              <a:lnSpc>
                <a:spcPct val="110000"/>
              </a:lnSpc>
            </a:pPr>
            <a:r>
              <a:rPr lang="en-US" altLang="ko-KR" sz="2800" i="1"/>
              <a:t>P</a:t>
            </a:r>
            <a:r>
              <a:rPr lang="en-US" altLang="ko-KR" sz="2800"/>
              <a:t>(</a:t>
            </a:r>
            <a:r>
              <a:rPr lang="en-US" altLang="ko-KR" sz="2800" i="1"/>
              <a:t>D</a:t>
            </a:r>
            <a:r>
              <a:rPr lang="en-US" altLang="ko-KR" sz="2800"/>
              <a:t>|</a:t>
            </a:r>
            <a:r>
              <a:rPr lang="en-US" altLang="ko-KR" sz="2800" i="1"/>
              <a:t>h</a:t>
            </a:r>
            <a:r>
              <a:rPr lang="en-US" altLang="ko-KR" sz="2800"/>
              <a:t>) = probability of </a:t>
            </a:r>
            <a:r>
              <a:rPr lang="en-US" altLang="ko-KR" sz="2800" i="1"/>
              <a:t>D</a:t>
            </a:r>
            <a:r>
              <a:rPr lang="en-US" altLang="ko-KR" sz="2800"/>
              <a:t> given </a:t>
            </a:r>
            <a:r>
              <a:rPr lang="en-US" altLang="ko-KR" sz="2800" i="1"/>
              <a:t>h</a:t>
            </a:r>
          </a:p>
          <a:p>
            <a:pPr>
              <a:lnSpc>
                <a:spcPct val="110000"/>
              </a:lnSpc>
            </a:pPr>
            <a:endParaRPr lang="en-US" altLang="ko-KR" sz="2800"/>
          </a:p>
        </p:txBody>
      </p:sp>
      <p:graphicFrame>
        <p:nvGraphicFramePr>
          <p:cNvPr id="190469" name="Object 5"/>
          <p:cNvGraphicFramePr>
            <a:graphicFrameLocks noChangeAspect="1"/>
          </p:cNvGraphicFramePr>
          <p:nvPr/>
        </p:nvGraphicFramePr>
        <p:xfrm>
          <a:off x="2895600" y="2057400"/>
          <a:ext cx="3324225" cy="925513"/>
        </p:xfrm>
        <a:graphic>
          <a:graphicData uri="http://schemas.openxmlformats.org/presentationml/2006/ole">
            <mc:AlternateContent xmlns:mc="http://schemas.openxmlformats.org/markup-compatibility/2006">
              <mc:Choice xmlns:v="urn:schemas-microsoft-com:vml" Requires="v">
                <p:oleObj spid="_x0000_s19458" name="비트맵 이미지" r:id="rId3" imgW="3704762" imgH="1028844" progId="Paint.Picture">
                  <p:embed/>
                </p:oleObj>
              </mc:Choice>
              <mc:Fallback>
                <p:oleObj name="비트맵 이미지" r:id="rId3" imgW="3704762" imgH="1028844" progId="Paint.Picture">
                  <p:embed/>
                  <p:pic>
                    <p:nvPicPr>
                      <p:cNvPr id="1904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057400"/>
                        <a:ext cx="3324225"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40008963"/>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MAP Hypothesis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GB" sz="2800" dirty="0" smtClean="0"/>
                  <a:t>Using Bayes theorem, we compute the MAP hypothesis for all probable hypothesis (or all unique class labels)</a:t>
                </a:r>
              </a:p>
              <a:p>
                <a:r>
                  <a:rPr lang="en-GB" sz="2800" dirty="0" smtClean="0"/>
                  <a:t>Identify the best hypothesis describing the data as</a:t>
                </a:r>
              </a:p>
              <a:p>
                <a:pPr marL="0" indent="0">
                  <a:buNone/>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h</m:t>
                          </m:r>
                        </m:e>
                        <m:sub>
                          <m:r>
                            <a:rPr lang="en-GB" sz="2800" b="0" i="1" smtClean="0">
                              <a:latin typeface="Cambria Math" panose="02040503050406030204" pitchFamily="18" charset="0"/>
                            </a:rPr>
                            <m:t>𝑀𝐴𝑃</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𝑎𝑟𝑔𝑚𝑎𝑥</m:t>
                          </m:r>
                        </m:e>
                        <m:sub>
                          <m:r>
                            <a:rPr lang="en-GB" sz="2800" b="0" i="1" smtClean="0">
                              <a:latin typeface="Cambria Math" panose="02040503050406030204" pitchFamily="18" charset="0"/>
                            </a:rPr>
                            <m:t>h</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𝐻</m:t>
                          </m:r>
                        </m:sub>
                      </m:sSub>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h</m:t>
                          </m:r>
                        </m:e>
                        <m:e>
                          <m:r>
                            <a:rPr lang="en-GB" sz="2800" b="0" i="1" smtClean="0">
                              <a:latin typeface="Cambria Math" panose="02040503050406030204" pitchFamily="18" charset="0"/>
                            </a:rPr>
                            <m:t>𝐷</m:t>
                          </m:r>
                        </m:e>
                      </m:d>
                    </m:oMath>
                  </m:oMathPara>
                </a14:m>
                <a:endParaRPr lang="en-GB" sz="2800" b="0" dirty="0" smtClean="0"/>
              </a:p>
              <a:p>
                <a:pPr marL="0" indent="0">
                  <a:buNone/>
                </a:pPr>
                <a:r>
                  <a:rPr lang="en-GB" sz="2800" dirty="0" smtClean="0"/>
                  <a:t>			</a:t>
                </a:r>
                <a14:m>
                  <m:oMath xmlns:m="http://schemas.openxmlformats.org/officeDocument/2006/math">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𝑎𝑟𝑔𝑚𝑎𝑥</m:t>
                        </m:r>
                      </m:e>
                      <m:sub>
                        <m:r>
                          <a:rPr lang="en-GB" sz="2800" b="0" i="1" smtClean="0">
                            <a:latin typeface="Cambria Math" panose="02040503050406030204" pitchFamily="18" charset="0"/>
                          </a:rPr>
                          <m:t>h</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𝐻</m:t>
                        </m:r>
                      </m:sub>
                    </m:sSub>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𝐷</m:t>
                            </m:r>
                          </m:e>
                          <m:e>
                            <m:r>
                              <a:rPr lang="en-GB" sz="2800" b="0" i="1" smtClean="0">
                                <a:latin typeface="Cambria Math" panose="02040503050406030204" pitchFamily="18" charset="0"/>
                              </a:rPr>
                              <m:t>h</m:t>
                            </m:r>
                          </m:e>
                        </m:d>
                        <m:r>
                          <a:rPr lang="en-GB" sz="2800" b="0" i="1" smtClean="0">
                            <a:latin typeface="Cambria Math" panose="02040503050406030204" pitchFamily="18" charset="0"/>
                          </a:rPr>
                          <m:t>𝑃</m:t>
                        </m:r>
                        <m:r>
                          <a:rPr lang="en-GB" sz="2800" b="0" i="1" smtClean="0">
                            <a:latin typeface="Cambria Math" panose="02040503050406030204" pitchFamily="18" charset="0"/>
                          </a:rPr>
                          <m:t>(</m:t>
                        </m:r>
                        <m:r>
                          <a:rPr lang="en-GB" sz="2800" b="0" i="1" smtClean="0">
                            <a:latin typeface="Cambria Math" panose="02040503050406030204" pitchFamily="18" charset="0"/>
                          </a:rPr>
                          <m:t>h</m:t>
                        </m:r>
                        <m:r>
                          <a:rPr lang="en-GB" sz="2800" b="0" i="1" smtClean="0">
                            <a:latin typeface="Cambria Math" panose="02040503050406030204" pitchFamily="18" charset="0"/>
                          </a:rPr>
                          <m:t>)</m:t>
                        </m:r>
                      </m:num>
                      <m:den>
                        <m:r>
                          <a:rPr lang="en-GB" sz="2800" b="0" i="1" smtClean="0">
                            <a:latin typeface="Cambria Math" panose="02040503050406030204" pitchFamily="18" charset="0"/>
                          </a:rPr>
                          <m:t>𝑃</m:t>
                        </m:r>
                        <m:r>
                          <a:rPr lang="en-GB" sz="2800" b="0" i="1" smtClean="0">
                            <a:latin typeface="Cambria Math" panose="02040503050406030204" pitchFamily="18" charset="0"/>
                          </a:rPr>
                          <m:t>(</m:t>
                        </m:r>
                        <m:r>
                          <a:rPr lang="en-GB" sz="2800" b="0" i="1" smtClean="0">
                            <a:latin typeface="Cambria Math" panose="02040503050406030204" pitchFamily="18" charset="0"/>
                          </a:rPr>
                          <m:t>𝐷</m:t>
                        </m:r>
                        <m:r>
                          <a:rPr lang="en-GB" sz="2800" b="0" i="1" smtClean="0">
                            <a:latin typeface="Cambria Math" panose="02040503050406030204" pitchFamily="18" charset="0"/>
                          </a:rPr>
                          <m:t>)</m:t>
                        </m:r>
                      </m:den>
                    </m:f>
                  </m:oMath>
                </a14:m>
                <a:endParaRPr lang="en-GB" sz="2800" dirty="0" smtClean="0"/>
              </a:p>
              <a:p>
                <a:pPr marL="0" indent="0">
                  <a:buNone/>
                </a:pPr>
                <a:r>
                  <a:rPr lang="en-GB" sz="2800" dirty="0"/>
                  <a:t>	</a:t>
                </a:r>
                <a:r>
                  <a:rPr lang="en-GB" sz="2800" dirty="0" smtClean="0"/>
                  <a:t>		=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𝑎𝑟𝑔𝑚𝑎𝑥</m:t>
                        </m:r>
                      </m:e>
                      <m:sub>
                        <m:r>
                          <a:rPr lang="en-GB" sz="2800" i="1">
                            <a:latin typeface="Cambria Math" panose="02040503050406030204" pitchFamily="18" charset="0"/>
                          </a:rPr>
                          <m:t>h</m:t>
                        </m:r>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𝐻</m:t>
                        </m:r>
                      </m:sub>
                    </m:sSub>
                    <m:r>
                      <a:rPr lang="en-GB" sz="2800" b="0" i="1" smtClean="0">
                        <a:latin typeface="Cambria Math" panose="02040503050406030204" pitchFamily="18" charset="0"/>
                        <a:ea typeface="Cambria Math" panose="02040503050406030204" pitchFamily="18" charset="0"/>
                      </a:rPr>
                      <m:t>𝑃</m:t>
                    </m:r>
                    <m:d>
                      <m:dPr>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𝐷</m:t>
                        </m:r>
                      </m:e>
                      <m:e>
                        <m:r>
                          <a:rPr lang="en-GB" sz="2800" b="0" i="1" smtClean="0">
                            <a:latin typeface="Cambria Math" panose="02040503050406030204" pitchFamily="18" charset="0"/>
                            <a:ea typeface="Cambria Math" panose="02040503050406030204" pitchFamily="18" charset="0"/>
                          </a:rPr>
                          <m:t>h</m:t>
                        </m:r>
                      </m:e>
                    </m:d>
                    <m:r>
                      <a:rPr lang="en-GB" sz="2800" b="0" i="1" smtClean="0">
                        <a:latin typeface="Cambria Math" panose="02040503050406030204" pitchFamily="18" charset="0"/>
                        <a:ea typeface="Cambria Math" panose="02040503050406030204" pitchFamily="18" charset="0"/>
                      </a:rPr>
                      <m:t>𝑃</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h</m:t>
                    </m:r>
                    <m:r>
                      <a:rPr lang="en-GB" sz="2800" b="0" i="1" smtClean="0">
                        <a:latin typeface="Cambria Math" panose="02040503050406030204" pitchFamily="18" charset="0"/>
                        <a:ea typeface="Cambria Math" panose="02040503050406030204" pitchFamily="18" charset="0"/>
                      </a:rPr>
                      <m:t>)</m:t>
                    </m:r>
                  </m:oMath>
                </a14:m>
                <a:endParaRPr lang="en-GB"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GB">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543</a:t>
            </a:fld>
            <a:endParaRPr lang="en-US"/>
          </a:p>
        </p:txBody>
      </p:sp>
      <p:sp>
        <p:nvSpPr>
          <p:cNvPr id="7" name="TextBox 6"/>
          <p:cNvSpPr txBox="1"/>
          <p:nvPr/>
        </p:nvSpPr>
        <p:spPr>
          <a:xfrm>
            <a:off x="395536" y="5867400"/>
            <a:ext cx="3490664" cy="338554"/>
          </a:xfrm>
          <a:prstGeom prst="rect">
            <a:avLst/>
          </a:prstGeom>
          <a:noFill/>
        </p:spPr>
        <p:txBody>
          <a:bodyPr wrap="square" rtlCol="0">
            <a:spAutoFit/>
          </a:bodyPr>
          <a:lstStyle/>
          <a:p>
            <a:r>
              <a:rPr lang="en-GB" dirty="0" smtClean="0"/>
              <a:t>H: set of all hypothesis</a:t>
            </a:r>
            <a:endParaRPr lang="en-GB" dirty="0"/>
          </a:p>
        </p:txBody>
      </p:sp>
      <p:sp>
        <p:nvSpPr>
          <p:cNvPr id="8" name="TextBox 7"/>
          <p:cNvSpPr txBox="1"/>
          <p:nvPr/>
        </p:nvSpPr>
        <p:spPr>
          <a:xfrm>
            <a:off x="5090542" y="5682822"/>
            <a:ext cx="4151784" cy="584775"/>
          </a:xfrm>
          <a:prstGeom prst="rect">
            <a:avLst/>
          </a:prstGeom>
          <a:noFill/>
        </p:spPr>
        <p:txBody>
          <a:bodyPr wrap="square" rtlCol="0">
            <a:spAutoFit/>
          </a:bodyPr>
          <a:lstStyle/>
          <a:p>
            <a:r>
              <a:rPr lang="en-GB" dirty="0" smtClean="0"/>
              <a:t>P(D) is independent of h and is same for all hypothesis, therefore </a:t>
            </a:r>
            <a:r>
              <a:rPr lang="en-GB" dirty="0"/>
              <a:t>d</a:t>
            </a:r>
            <a:r>
              <a:rPr lang="en-GB" dirty="0" smtClean="0"/>
              <a:t>ropped</a:t>
            </a:r>
            <a:endParaRPr lang="en-GB" dirty="0"/>
          </a:p>
        </p:txBody>
      </p:sp>
    </p:spTree>
    <p:extLst>
      <p:ext uri="{BB962C8B-B14F-4D97-AF65-F5344CB8AC3E}">
        <p14:creationId xmlns:p14="http://schemas.microsoft.com/office/powerpoint/2010/main" val="1905164771"/>
      </p:ext>
    </p:extLst>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Likelihood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smtClean="0"/>
                  <a:t>When no prior information is available, all hypothesis are equally likely i.e. p(h</a:t>
                </a:r>
                <a:r>
                  <a:rPr lang="en-GB" sz="2800" baseline="-25000" dirty="0" smtClean="0"/>
                  <a:t>i</a:t>
                </a:r>
                <a:r>
                  <a:rPr lang="en-GB" sz="2800" dirty="0" smtClean="0"/>
                  <a:t>) = p(</a:t>
                </a:r>
                <a:r>
                  <a:rPr lang="en-GB" sz="2800" dirty="0" err="1" smtClean="0"/>
                  <a:t>h</a:t>
                </a:r>
                <a:r>
                  <a:rPr lang="en-GB" sz="2800" baseline="-25000" dirty="0" err="1" smtClean="0"/>
                  <a:t>j</a:t>
                </a:r>
                <a:r>
                  <a:rPr lang="en-GB" sz="2800" dirty="0" smtClean="0"/>
                  <a:t>)</a:t>
                </a:r>
              </a:p>
              <a:p>
                <a:pPr lvl="1"/>
                <a:r>
                  <a:rPr lang="en-GB" sz="2400" dirty="0" smtClean="0"/>
                  <a:t>This is also true for a balanced class problem where all the classes are equally likely</a:t>
                </a:r>
              </a:p>
              <a:p>
                <a:pPr lvl="1"/>
                <a:r>
                  <a:rPr lang="en-GB" sz="2400" dirty="0" smtClean="0"/>
                  <a:t>This is known as Uniform prior</a:t>
                </a:r>
              </a:p>
              <a:p>
                <a:pPr lvl="1"/>
                <a:r>
                  <a:rPr lang="en-GB" sz="2400" dirty="0" smtClean="0"/>
                  <a:t>MAP hypothesis further simplifies to:</a:t>
                </a:r>
                <a:endParaRPr lang="en-GB" sz="2400" dirty="0"/>
              </a:p>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𝑀𝐿</m:t>
                            </m:r>
                          </m:sub>
                        </m:sSub>
                        <m:r>
                          <a:rPr lang="en-GB" b="0" i="1" smtClean="0">
                            <a:latin typeface="Cambria Math" panose="02040503050406030204" pitchFamily="18" charset="0"/>
                          </a:rPr>
                          <m:t>=</m:t>
                        </m:r>
                        <m:r>
                          <a:rPr lang="en-GB" b="0" i="1" smtClean="0">
                            <a:latin typeface="Cambria Math" panose="02040503050406030204" pitchFamily="18" charset="0"/>
                          </a:rPr>
                          <m:t>𝑎𝑟𝑔𝑚𝑎𝑥</m:t>
                        </m:r>
                      </m:e>
                      <m:sub>
                        <m:r>
                          <a:rPr lang="en-GB" b="0" i="1" smtClean="0">
                            <a:latin typeface="Cambria Math" panose="02040503050406030204" pitchFamily="18" charset="0"/>
                          </a:rPr>
                          <m:t>h</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𝐻</m:t>
                        </m:r>
                      </m:sub>
                    </m:sSub>
                  </m:oMath>
                </a14:m>
                <a:r>
                  <a:rPr lang="en-US" dirty="0" smtClean="0"/>
                  <a:t>P(</a:t>
                </a:r>
                <a:r>
                  <a:rPr lang="en-US" dirty="0" err="1" smtClean="0"/>
                  <a:t>D|h</a:t>
                </a:r>
                <a:r>
                  <a:rPr lang="en-US" dirty="0" smtClean="0"/>
                  <a:t>)</a:t>
                </a:r>
              </a:p>
              <a:p>
                <a:pPr marL="0" indent="0">
                  <a:buNone/>
                </a:pPr>
                <a:r>
                  <a:rPr lang="en-US" sz="2800" dirty="0" smtClean="0"/>
                  <a:t>This is called Maximum Likelihood Hypothesis</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t="-1348" r="-21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544</a:t>
            </a:fld>
            <a:endParaRPr lang="en-US"/>
          </a:p>
        </p:txBody>
      </p:sp>
    </p:spTree>
    <p:extLst>
      <p:ext uri="{BB962C8B-B14F-4D97-AF65-F5344CB8AC3E}">
        <p14:creationId xmlns:p14="http://schemas.microsoft.com/office/powerpoint/2010/main" val="4280676476"/>
      </p:ext>
    </p:extLst>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sz="2800" dirty="0" smtClean="0"/>
              <a:t>Require </a:t>
            </a:r>
            <a:r>
              <a:rPr lang="en-US" sz="2800" dirty="0"/>
              <a:t>initial knowledge of many </a:t>
            </a:r>
            <a:r>
              <a:rPr lang="en-US" sz="2800" dirty="0" smtClean="0"/>
              <a:t>probabilities</a:t>
            </a:r>
          </a:p>
          <a:p>
            <a:pPr lvl="1">
              <a:buFont typeface="Arial" panose="020B0604020202020204" pitchFamily="34" charset="0"/>
              <a:buChar char="•"/>
            </a:pPr>
            <a:r>
              <a:rPr lang="en-US" sz="2400" dirty="0" smtClean="0"/>
              <a:t>Often </a:t>
            </a:r>
            <a:r>
              <a:rPr lang="en-US" sz="2400" dirty="0"/>
              <a:t>estimated based on background knowledge, </a:t>
            </a:r>
            <a:r>
              <a:rPr lang="en-US" sz="2400" dirty="0" smtClean="0"/>
              <a:t>previously </a:t>
            </a:r>
            <a:r>
              <a:rPr lang="en-US" sz="2400" dirty="0"/>
              <a:t>available data, and assumptions about the form of the underlying </a:t>
            </a:r>
            <a:r>
              <a:rPr lang="en-US" sz="2400" dirty="0" smtClean="0"/>
              <a:t>distributions.</a:t>
            </a:r>
          </a:p>
          <a:p>
            <a:pPr>
              <a:buFont typeface="Arial" panose="020B0604020202020204" pitchFamily="34" charset="0"/>
              <a:buChar char="•"/>
            </a:pPr>
            <a:r>
              <a:rPr lang="en-US" sz="2800" dirty="0" smtClean="0"/>
              <a:t>Significant </a:t>
            </a:r>
            <a:r>
              <a:rPr lang="en-US" sz="2800" dirty="0"/>
              <a:t>computational cost required to determine the Bayes optimal hypothesis in the general case (linear in the number of candidate hypotheses)</a:t>
            </a:r>
          </a:p>
        </p:txBody>
      </p:sp>
      <p:sp>
        <p:nvSpPr>
          <p:cNvPr id="3" name="Content Placeholder 2"/>
          <p:cNvSpPr>
            <a:spLocks noGrp="1"/>
          </p:cNvSpPr>
          <p:nvPr>
            <p:ph sz="quarter" idx="10"/>
          </p:nvPr>
        </p:nvSpPr>
        <p:spPr>
          <a:xfrm>
            <a:off x="304800" y="152400"/>
            <a:ext cx="7696200" cy="1143000"/>
          </a:xfrm>
        </p:spPr>
        <p:txBody>
          <a:bodyPr>
            <a:normAutofit/>
          </a:bodyPr>
          <a:lstStyle/>
          <a:p>
            <a:r>
              <a:rPr lang="en-US" sz="2800" dirty="0" smtClean="0"/>
              <a:t>Practical Issues of Bayesian learning</a:t>
            </a:r>
            <a:endParaRPr lang="en-US" sz="2800" dirty="0"/>
          </a:p>
        </p:txBody>
      </p:sp>
    </p:spTree>
    <p:extLst>
      <p:ext uri="{BB962C8B-B14F-4D97-AF65-F5344CB8AC3E}">
        <p14:creationId xmlns:p14="http://schemas.microsoft.com/office/powerpoint/2010/main" val="2306243275"/>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Probabilistic Generative Classifiers</a:t>
            </a:r>
            <a:endParaRPr lang="en-GB" dirty="0"/>
          </a:p>
        </p:txBody>
      </p:sp>
      <p:sp>
        <p:nvSpPr>
          <p:cNvPr id="3" name="Content Placeholder 2"/>
          <p:cNvSpPr>
            <a:spLocks noGrp="1"/>
          </p:cNvSpPr>
          <p:nvPr>
            <p:ph idx="1"/>
          </p:nvPr>
        </p:nvSpPr>
        <p:spPr/>
        <p:txBody>
          <a:bodyPr>
            <a:normAutofit/>
          </a:bodyPr>
          <a:lstStyle/>
          <a:p>
            <a:r>
              <a:rPr lang="en-GB" sz="2800" dirty="0" smtClean="0"/>
              <a:t>Approach is to understand the process that generated the data</a:t>
            </a:r>
          </a:p>
          <a:p>
            <a:pPr lvl="1"/>
            <a:r>
              <a:rPr lang="en-GB" sz="2400" dirty="0" smtClean="0"/>
              <a:t>Generative Models P(X,Y)</a:t>
            </a:r>
          </a:p>
          <a:p>
            <a:pPr lvl="1"/>
            <a:r>
              <a:rPr lang="en-GB" sz="2400" dirty="0" smtClean="0"/>
              <a:t>Build a model for all the positive cases or category 1</a:t>
            </a:r>
          </a:p>
          <a:p>
            <a:pPr lvl="1"/>
            <a:r>
              <a:rPr lang="en-GB" sz="2400" dirty="0" smtClean="0"/>
              <a:t>Build another model for all the negative cases</a:t>
            </a:r>
          </a:p>
          <a:p>
            <a:pPr marL="457200" lvl="1" indent="0">
              <a:buNone/>
            </a:pPr>
            <a:r>
              <a:rPr lang="en-GB" sz="2400" dirty="0" smtClean="0"/>
              <a:t>    or category 2</a:t>
            </a:r>
          </a:p>
          <a:p>
            <a:pPr lvl="1"/>
            <a:r>
              <a:rPr lang="en-GB" sz="2400" dirty="0" smtClean="0"/>
              <a:t>For predicting a new test case</a:t>
            </a:r>
          </a:p>
          <a:p>
            <a:pPr lvl="2"/>
            <a:r>
              <a:rPr lang="en-GB" sz="2000" dirty="0" smtClean="0"/>
              <a:t>Run the test case with both the models and 	                 choose the model with maximum probability</a:t>
            </a:r>
          </a:p>
          <a:p>
            <a:pPr marL="0" indent="0">
              <a:buNone/>
            </a:pPr>
            <a:endParaRPr lang="en-GB" sz="28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546</a:t>
            </a:fld>
            <a:endParaRPr lang="en-US"/>
          </a:p>
        </p:txBody>
      </p:sp>
    </p:spTree>
    <p:extLst>
      <p:ext uri="{BB962C8B-B14F-4D97-AF65-F5344CB8AC3E}">
        <p14:creationId xmlns:p14="http://schemas.microsoft.com/office/powerpoint/2010/main" val="1916042276"/>
      </p:ext>
    </p:extLst>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630389" y="2106135"/>
            <a:ext cx="1663756" cy="2108743"/>
          </a:xfrm>
          <a:custGeom>
            <a:avLst/>
            <a:gdLst>
              <a:gd name="connsiteX0" fmla="*/ 284261 w 1663756"/>
              <a:gd name="connsiteY0" fmla="*/ 208440 h 2108743"/>
              <a:gd name="connsiteX1" fmla="*/ 93761 w 1663756"/>
              <a:gd name="connsiteY1" fmla="*/ 1303815 h 2108743"/>
              <a:gd name="connsiteX2" fmla="*/ 1541561 w 1663756"/>
              <a:gd name="connsiteY2" fmla="*/ 2075340 h 2108743"/>
              <a:gd name="connsiteX3" fmla="*/ 1436786 w 1663756"/>
              <a:gd name="connsiteY3" fmla="*/ 179865 h 2108743"/>
              <a:gd name="connsiteX4" fmla="*/ 284261 w 1663756"/>
              <a:gd name="connsiteY4" fmla="*/ 208440 h 210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56" h="2108743">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Freeform 15"/>
          <p:cNvSpPr/>
          <p:nvPr/>
        </p:nvSpPr>
        <p:spPr>
          <a:xfrm>
            <a:off x="1137079" y="3264544"/>
            <a:ext cx="1394374" cy="1519823"/>
          </a:xfrm>
          <a:custGeom>
            <a:avLst/>
            <a:gdLst>
              <a:gd name="connsiteX0" fmla="*/ 605996 w 1394374"/>
              <a:gd name="connsiteY0" fmla="*/ 126356 h 1519823"/>
              <a:gd name="connsiteX1" fmla="*/ 15446 w 1394374"/>
              <a:gd name="connsiteY1" fmla="*/ 774056 h 1519823"/>
              <a:gd name="connsiteX2" fmla="*/ 1253696 w 1394374"/>
              <a:gd name="connsiteY2" fmla="*/ 1507481 h 1519823"/>
              <a:gd name="connsiteX3" fmla="*/ 1291796 w 1394374"/>
              <a:gd name="connsiteY3" fmla="*/ 135881 h 1519823"/>
              <a:gd name="connsiteX4" fmla="*/ 605996 w 1394374"/>
              <a:gd name="connsiteY4" fmla="*/ 126356 h 151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374" h="1519823">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4" name="Group 13"/>
          <p:cNvGrpSpPr/>
          <p:nvPr/>
        </p:nvGrpSpPr>
        <p:grpSpPr>
          <a:xfrm>
            <a:off x="564840" y="2253982"/>
            <a:ext cx="3521936" cy="3215167"/>
            <a:chOff x="2057400" y="971550"/>
            <a:chExt cx="4386544" cy="4004467"/>
          </a:xfrm>
        </p:grpSpPr>
        <p:sp>
          <p:nvSpPr>
            <p:cNvPr id="2" name="Oval 1"/>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59400" y="4324350"/>
              <a:ext cx="615330" cy="651667"/>
            </a:xfrm>
            <a:prstGeom prst="rect">
              <a:avLst/>
            </a:prstGeom>
            <a:noFill/>
          </p:spPr>
          <p:txBody>
            <a:bodyPr wrap="none" rtlCol="0">
              <a:spAutoFit/>
            </a:bodyPr>
            <a:lstStyle/>
            <a:p>
              <a:r>
                <a:rPr lang="en-US" sz="2800" dirty="0"/>
                <a:t>x</a:t>
              </a:r>
              <a:r>
                <a:rPr lang="en-US" sz="2800" baseline="-25000" dirty="0"/>
                <a:t>1</a:t>
              </a:r>
            </a:p>
          </p:txBody>
        </p:sp>
        <p:sp>
          <p:nvSpPr>
            <p:cNvPr id="11" name="TextBox 10"/>
            <p:cNvSpPr txBox="1"/>
            <p:nvPr/>
          </p:nvSpPr>
          <p:spPr>
            <a:xfrm>
              <a:off x="2057400" y="2153803"/>
              <a:ext cx="615330" cy="651667"/>
            </a:xfrm>
            <a:prstGeom prst="rect">
              <a:avLst/>
            </a:prstGeom>
            <a:noFill/>
          </p:spPr>
          <p:txBody>
            <a:bodyPr wrap="none" rtlCol="0">
              <a:spAutoFit/>
            </a:bodyPr>
            <a:lstStyle/>
            <a:p>
              <a:r>
                <a:rPr lang="en-US" sz="2800" dirty="0"/>
                <a:t>x</a:t>
              </a:r>
              <a:r>
                <a:rPr lang="en-US" sz="2800" baseline="-25000" dirty="0"/>
                <a:t>2</a:t>
              </a:r>
            </a:p>
          </p:txBody>
        </p:sp>
        <p:cxnSp>
          <p:nvCxnSpPr>
            <p:cNvPr id="12" name="Straight Arrow Connector 1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811863" y="1632657"/>
            <a:ext cx="3256365" cy="461665"/>
          </a:xfrm>
          <a:prstGeom prst="rect">
            <a:avLst/>
          </a:prstGeom>
          <a:noFill/>
        </p:spPr>
        <p:txBody>
          <a:bodyPr wrap="square" rtlCol="0">
            <a:spAutoFit/>
          </a:bodyPr>
          <a:lstStyle/>
          <a:p>
            <a:r>
              <a:rPr lang="en-US" sz="2400" dirty="0" smtClean="0"/>
              <a:t>Generative:</a:t>
            </a:r>
            <a:endParaRPr lang="en-US" sz="2400" dirty="0"/>
          </a:p>
        </p:txBody>
      </p:sp>
      <p:grpSp>
        <p:nvGrpSpPr>
          <p:cNvPr id="38" name="Group 37"/>
          <p:cNvGrpSpPr/>
          <p:nvPr/>
        </p:nvGrpSpPr>
        <p:grpSpPr>
          <a:xfrm>
            <a:off x="4689349" y="2298164"/>
            <a:ext cx="3521936" cy="3215167"/>
            <a:chOff x="2057400" y="971550"/>
            <a:chExt cx="4386544" cy="4004467"/>
          </a:xfrm>
        </p:grpSpPr>
        <p:sp>
          <p:nvSpPr>
            <p:cNvPr id="39" name="Oval 38"/>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ross 42"/>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ross 43"/>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ross 44"/>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ross 45"/>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4459400" y="4324350"/>
              <a:ext cx="615330" cy="651667"/>
            </a:xfrm>
            <a:prstGeom prst="rect">
              <a:avLst/>
            </a:prstGeom>
            <a:noFill/>
          </p:spPr>
          <p:txBody>
            <a:bodyPr wrap="none" rtlCol="0">
              <a:spAutoFit/>
            </a:bodyPr>
            <a:lstStyle/>
            <a:p>
              <a:r>
                <a:rPr lang="en-US" sz="2800" dirty="0"/>
                <a:t>x</a:t>
              </a:r>
              <a:r>
                <a:rPr lang="en-US" sz="2800" baseline="-25000" dirty="0"/>
                <a:t>1</a:t>
              </a:r>
            </a:p>
          </p:txBody>
        </p:sp>
        <p:sp>
          <p:nvSpPr>
            <p:cNvPr id="48" name="TextBox 47"/>
            <p:cNvSpPr txBox="1"/>
            <p:nvPr/>
          </p:nvSpPr>
          <p:spPr>
            <a:xfrm>
              <a:off x="2057400" y="2153803"/>
              <a:ext cx="615330" cy="651667"/>
            </a:xfrm>
            <a:prstGeom prst="rect">
              <a:avLst/>
            </a:prstGeom>
            <a:noFill/>
          </p:spPr>
          <p:txBody>
            <a:bodyPr wrap="none" rtlCol="0">
              <a:spAutoFit/>
            </a:bodyPr>
            <a:lstStyle/>
            <a:p>
              <a:r>
                <a:rPr lang="en-US" sz="2800" dirty="0"/>
                <a:t>x</a:t>
              </a:r>
              <a:r>
                <a:rPr lang="en-US" sz="2800" baseline="-25000" dirty="0"/>
                <a:t>2</a:t>
              </a:r>
            </a:p>
          </p:txBody>
        </p:sp>
        <p:cxnSp>
          <p:nvCxnSpPr>
            <p:cNvPr id="49" name="Straight Arrow Connector 48"/>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988273" y="1621607"/>
            <a:ext cx="3256365" cy="461665"/>
          </a:xfrm>
          <a:prstGeom prst="rect">
            <a:avLst/>
          </a:prstGeom>
          <a:noFill/>
        </p:spPr>
        <p:txBody>
          <a:bodyPr wrap="square" rtlCol="0">
            <a:spAutoFit/>
          </a:bodyPr>
          <a:lstStyle/>
          <a:p>
            <a:r>
              <a:rPr lang="en-US" sz="2400" dirty="0" smtClean="0"/>
              <a:t>Discriminative:</a:t>
            </a:r>
            <a:endParaRPr lang="en-US" sz="2400" dirty="0"/>
          </a:p>
        </p:txBody>
      </p:sp>
      <p:cxnSp>
        <p:nvCxnSpPr>
          <p:cNvPr id="19" name="Straight Connector 18"/>
          <p:cNvCxnSpPr/>
          <p:nvPr/>
        </p:nvCxnSpPr>
        <p:spPr>
          <a:xfrm>
            <a:off x="5833323" y="2808781"/>
            <a:ext cx="1686084" cy="185982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547189" y="4231670"/>
            <a:ext cx="1444411" cy="584775"/>
          </a:xfrm>
          <a:prstGeom prst="rect">
            <a:avLst/>
          </a:prstGeom>
          <a:noFill/>
        </p:spPr>
        <p:txBody>
          <a:bodyPr wrap="square" rtlCol="0">
            <a:spAutoFit/>
          </a:bodyPr>
          <a:lstStyle/>
          <a:p>
            <a:r>
              <a:rPr lang="en-US" dirty="0" smtClean="0"/>
              <a:t>Decision Boundary</a:t>
            </a:r>
            <a:endParaRPr lang="en-US" dirty="0"/>
          </a:p>
        </p:txBody>
      </p:sp>
      <p:sp>
        <p:nvSpPr>
          <p:cNvPr id="54" name="Title 1"/>
          <p:cNvSpPr txBox="1">
            <a:spLocks/>
          </p:cNvSpPr>
          <p:nvPr/>
        </p:nvSpPr>
        <p:spPr>
          <a:xfrm>
            <a:off x="0" y="178113"/>
            <a:ext cx="838200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t>Probabilistic Generative Model versus Probabilistic Discriminative Model</a:t>
            </a:r>
            <a:r>
              <a:rPr lang="en-US" b="1" dirty="0" smtClean="0"/>
              <a:t/>
            </a:r>
            <a:br>
              <a:rPr lang="en-US" b="1" dirty="0" smtClean="0"/>
            </a:br>
            <a:endParaRPr lang="en-US" b="1" dirty="0"/>
          </a:p>
        </p:txBody>
      </p:sp>
    </p:spTree>
    <p:extLst>
      <p:ext uri="{BB962C8B-B14F-4D97-AF65-F5344CB8AC3E}">
        <p14:creationId xmlns:p14="http://schemas.microsoft.com/office/powerpoint/2010/main" val="206474238"/>
      </p:ext>
    </p:extLst>
  </p:cSld>
  <p:clrMapOvr>
    <a:masterClrMapping/>
  </p:clrMapOvr>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1602" t="13469" r="21604" b="17502"/>
          <a:stretch/>
        </p:blipFill>
        <p:spPr>
          <a:xfrm>
            <a:off x="22485" y="723602"/>
            <a:ext cx="8283315" cy="5660267"/>
          </a:xfrm>
          <a:prstGeom prst="rect">
            <a:avLst/>
          </a:prstGeom>
        </p:spPr>
      </p:pic>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548</a:t>
            </a:fld>
            <a:endParaRPr lang="en-US"/>
          </a:p>
        </p:txBody>
      </p:sp>
    </p:spTree>
    <p:extLst>
      <p:ext uri="{BB962C8B-B14F-4D97-AF65-F5344CB8AC3E}">
        <p14:creationId xmlns:p14="http://schemas.microsoft.com/office/powerpoint/2010/main" val="2247203815"/>
      </p:ext>
    </p:extLst>
  </p:cSld>
  <p:clrMapOvr>
    <a:masterClrMapping/>
  </p:clrMapOvr>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Generative Models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Generative models</a:t>
                </a:r>
              </a:p>
              <a:p>
                <a:pPr lvl="1"/>
                <a:r>
                  <a:rPr lang="en-GB" dirty="0" smtClean="0"/>
                  <a:t>Build model to estimate the posterior probability P(Y|X) by estimating </a:t>
                </a:r>
              </a:p>
              <a:p>
                <a:pPr lvl="1"/>
                <a:r>
                  <a:rPr lang="en-GB" dirty="0" smtClean="0"/>
                  <a:t>likelihood of data given target (hypothesis)   P(X|Y)</a:t>
                </a:r>
              </a:p>
              <a:p>
                <a:pPr lvl="1"/>
                <a:r>
                  <a:rPr lang="en-GB" dirty="0" smtClean="0"/>
                  <a:t>Prior probabilities over target P(Y)</a:t>
                </a:r>
              </a:p>
              <a:p>
                <a:pPr lvl="1"/>
                <a:r>
                  <a:rPr lang="en-GB" dirty="0" smtClean="0"/>
                  <a:t>In general, for a specific class Y=</a:t>
                </a:r>
                <a:r>
                  <a:rPr lang="en-GB" dirty="0" err="1" smtClean="0"/>
                  <a:t>ck</a:t>
                </a:r>
                <a:r>
                  <a:rPr lang="en-GB" dirty="0" smtClean="0"/>
                  <a:t>,</a:t>
                </a:r>
              </a:p>
              <a:p>
                <a:pPr marL="457200" lvl="1" indent="0">
                  <a:buNone/>
                </a:pPr>
                <a:r>
                  <a:rPr lang="en-GB" dirty="0"/>
                  <a:t> </a:t>
                </a:r>
                <a:r>
                  <a:rPr lang="en-GB" dirty="0" smtClean="0"/>
                  <a:t>       </a:t>
                </a: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𝑌</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𝑘</m:t>
                            </m:r>
                          </m:sub>
                        </m:sSub>
                      </m:e>
                      <m:e>
                        <m:r>
                          <a:rPr lang="en-GB" b="0" i="1" smtClean="0">
                            <a:latin typeface="Cambria Math" panose="02040503050406030204" pitchFamily="18" charset="0"/>
                          </a:rPr>
                          <m:t>𝑋</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e>
                            <m:r>
                              <a:rPr lang="en-GB" b="0" i="1" smtClean="0">
                                <a:latin typeface="Cambria Math" panose="02040503050406030204" pitchFamily="18" charset="0"/>
                              </a:rPr>
                              <m:t>𝑌</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𝑘</m:t>
                                </m:r>
                              </m:sub>
                            </m:sSub>
                          </m:e>
                        </m:d>
                        <m:r>
                          <a:rPr lang="en-GB" b="0" i="1" smtClean="0">
                            <a:latin typeface="Cambria Math" panose="02040503050406030204" pitchFamily="18" charset="0"/>
                          </a:rPr>
                          <m:t>∗</m:t>
                        </m:r>
                        <m:r>
                          <a:rPr lang="en-GB" b="0" i="1" smtClean="0">
                            <a:latin typeface="Cambria Math" panose="02040503050406030204" pitchFamily="18" charset="0"/>
                          </a:rPr>
                          <m:t>𝑃</m:t>
                        </m:r>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𝑘</m:t>
                            </m:r>
                          </m:sub>
                        </m:sSub>
                        <m:r>
                          <a:rPr lang="en-GB" b="0" i="1" smtClean="0">
                            <a:latin typeface="Cambria Math" panose="02040503050406030204" pitchFamily="18" charset="0"/>
                          </a:rPr>
                          <m:t>)</m:t>
                        </m:r>
                      </m:num>
                      <m:den>
                        <m:r>
                          <a:rPr lang="en-GB" b="0" i="1" smtClean="0">
                            <a:latin typeface="Cambria Math" panose="02040503050406030204" pitchFamily="18" charset="0"/>
                          </a:rPr>
                          <m:t>𝑃</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den>
                    </m:f>
                  </m:oMath>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en-GB">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549</a:t>
            </a:fld>
            <a:endParaRPr lang="en-US"/>
          </a:p>
        </p:txBody>
      </p:sp>
    </p:spTree>
    <p:extLst>
      <p:ext uri="{BB962C8B-B14F-4D97-AF65-F5344CB8AC3E}">
        <p14:creationId xmlns:p14="http://schemas.microsoft.com/office/powerpoint/2010/main" val="135889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520337"/>
            <a:ext cx="9144000" cy="762000"/>
          </a:xfrm>
        </p:spPr>
        <p:txBody>
          <a:bodyPr/>
          <a:lstStyle/>
          <a:p>
            <a:r>
              <a:rPr lang="en-US" sz="4400" b="1" dirty="0" smtClean="0">
                <a:latin typeface="+mn-lt"/>
              </a:rPr>
              <a:t>Choosing </a:t>
            </a:r>
            <a:r>
              <a:rPr lang="en-US" sz="4400" b="1" dirty="0">
                <a:latin typeface="+mn-lt"/>
              </a:rPr>
              <a:t>the Target Function</a:t>
            </a:r>
          </a:p>
        </p:txBody>
      </p:sp>
      <p:sp>
        <p:nvSpPr>
          <p:cNvPr id="20483" name="Rectangle 3"/>
          <p:cNvSpPr>
            <a:spLocks noGrp="1" noChangeArrowheads="1"/>
          </p:cNvSpPr>
          <p:nvPr>
            <p:ph idx="1"/>
          </p:nvPr>
        </p:nvSpPr>
        <p:spPr>
          <a:xfrm>
            <a:off x="228600" y="1524000"/>
            <a:ext cx="8686800" cy="3429000"/>
          </a:xfrm>
        </p:spPr>
        <p:txBody>
          <a:bodyPr>
            <a:noAutofit/>
          </a:bodyPr>
          <a:lstStyle/>
          <a:p>
            <a:pPr algn="just"/>
            <a:r>
              <a:rPr lang="en-IN" sz="2800" dirty="0" smtClean="0"/>
              <a:t>Reduced the learning task to the problem of discovering an operational description of the ideal target function </a:t>
            </a:r>
            <a:r>
              <a:rPr lang="en-IN" sz="2800" b="1" i="1" dirty="0" smtClean="0"/>
              <a:t>V </a:t>
            </a:r>
            <a:r>
              <a:rPr lang="en-IN" sz="2800" dirty="0" smtClean="0"/>
              <a:t>– it is difficult to learn</a:t>
            </a:r>
            <a:r>
              <a:rPr lang="en-IN" sz="2800" b="1" dirty="0" smtClean="0"/>
              <a:t> </a:t>
            </a:r>
            <a:r>
              <a:rPr lang="en-IN" sz="2800" b="1" i="1" dirty="0" smtClean="0"/>
              <a:t>V</a:t>
            </a:r>
            <a:r>
              <a:rPr lang="en-IN" sz="2800" dirty="0" smtClean="0"/>
              <a:t> perfectly.</a:t>
            </a:r>
          </a:p>
          <a:p>
            <a:pPr algn="just"/>
            <a:r>
              <a:rPr lang="en-IN" sz="2800" dirty="0" smtClean="0"/>
              <a:t>We often expect learning algorithms to acquire only some </a:t>
            </a:r>
            <a:r>
              <a:rPr lang="en-IN" sz="2800" b="1" i="1" dirty="0" smtClean="0"/>
              <a:t>approximation</a:t>
            </a:r>
            <a:r>
              <a:rPr lang="en-IN" sz="2800" dirty="0" smtClean="0"/>
              <a:t> to the</a:t>
            </a:r>
            <a:r>
              <a:rPr lang="en-IN" sz="2800" b="1" i="1" dirty="0" smtClean="0"/>
              <a:t> </a:t>
            </a:r>
            <a:r>
              <a:rPr lang="en-IN" sz="2800" dirty="0" smtClean="0"/>
              <a:t>target function -- is called </a:t>
            </a:r>
            <a:r>
              <a:rPr lang="en-IN" sz="2800" b="1" i="1" dirty="0" smtClean="0"/>
              <a:t>function approximation.</a:t>
            </a:r>
            <a:r>
              <a:rPr lang="en-US" sz="2800" dirty="0" smtClean="0"/>
              <a:t> [The actual function can often not be learned and must be approximated]</a:t>
            </a:r>
            <a:endParaRPr lang="en-US" sz="2600" b="1" u="sng" dirty="0"/>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independence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b="1" dirty="0" smtClean="0"/>
                  <a:t>Definition</a:t>
                </a:r>
                <a:r>
                  <a:rPr lang="en-US" dirty="0" smtClean="0"/>
                  <a:t>: </a:t>
                </a:r>
                <a14:m>
                  <m:oMath xmlns:m="http://schemas.openxmlformats.org/officeDocument/2006/math">
                    <m:r>
                      <a:rPr lang="en-US" i="1" dirty="0" smtClean="0">
                        <a:latin typeface="Cambria Math" panose="02040503050406030204" pitchFamily="18" charset="0"/>
                      </a:rPr>
                      <m:t>𝑋</m:t>
                    </m:r>
                  </m:oMath>
                </a14:m>
                <a:r>
                  <a:rPr lang="en-US" dirty="0"/>
                  <a:t> is conditionally independent of </a:t>
                </a:r>
                <a14:m>
                  <m:oMath xmlns:m="http://schemas.openxmlformats.org/officeDocument/2006/math">
                    <m:r>
                      <a:rPr lang="en-US" b="0" i="1" smtClean="0">
                        <a:latin typeface="Cambria Math" panose="02040503050406030204" pitchFamily="18" charset="0"/>
                      </a:rPr>
                      <m:t>𝑌</m:t>
                    </m:r>
                  </m:oMath>
                </a14:m>
                <a:r>
                  <a:rPr lang="en-US" dirty="0" smtClean="0"/>
                  <a:t> </a:t>
                </a:r>
                <a:r>
                  <a:rPr lang="en-US" dirty="0"/>
                  <a:t>given </a:t>
                </a:r>
                <a14:m>
                  <m:oMath xmlns:m="http://schemas.openxmlformats.org/officeDocument/2006/math">
                    <m:r>
                      <a:rPr lang="en-US" b="0" i="1" dirty="0" smtClean="0">
                        <a:latin typeface="Cambria Math" panose="02040503050406030204" pitchFamily="18" charset="0"/>
                      </a:rPr>
                      <m:t>𝑍</m:t>
                    </m:r>
                  </m:oMath>
                </a14:m>
                <a:r>
                  <a:rPr lang="en-US" dirty="0"/>
                  <a:t>, </a:t>
                </a:r>
                <a:r>
                  <a:rPr lang="en-US" dirty="0" smtClean="0"/>
                  <a:t>if the </a:t>
                </a:r>
                <a:r>
                  <a:rPr lang="en-US" dirty="0"/>
                  <a:t>probability distribution governing </a:t>
                </a:r>
                <a14:m>
                  <m:oMath xmlns:m="http://schemas.openxmlformats.org/officeDocument/2006/math">
                    <m:r>
                      <a:rPr lang="en-US" i="1" dirty="0">
                        <a:latin typeface="Cambria Math" panose="02040503050406030204" pitchFamily="18" charset="0"/>
                      </a:rPr>
                      <m:t>𝑋</m:t>
                    </m:r>
                  </m:oMath>
                </a14:m>
                <a:r>
                  <a:rPr lang="en-US" dirty="0"/>
                  <a:t> is </a:t>
                </a:r>
                <a:r>
                  <a:rPr lang="en-US" dirty="0" smtClean="0"/>
                  <a:t>independent of </a:t>
                </a:r>
                <a:r>
                  <a:rPr lang="en-US" dirty="0"/>
                  <a:t>the value of </a:t>
                </a:r>
                <a14:m>
                  <m:oMath xmlns:m="http://schemas.openxmlformats.org/officeDocument/2006/math">
                    <m:r>
                      <a:rPr lang="en-US" b="0" i="1" smtClean="0">
                        <a:latin typeface="Cambria Math" panose="02040503050406030204" pitchFamily="18" charset="0"/>
                      </a:rPr>
                      <m:t>𝑌</m:t>
                    </m:r>
                  </m:oMath>
                </a14:m>
                <a:r>
                  <a:rPr lang="en-US" dirty="0" smtClean="0"/>
                  <a:t>, </a:t>
                </a:r>
                <a:r>
                  <a:rPr lang="en-US" dirty="0"/>
                  <a:t>given the value of </a:t>
                </a:r>
                <a14:m>
                  <m:oMath xmlns:m="http://schemas.openxmlformats.org/officeDocument/2006/math">
                    <m:r>
                      <a:rPr lang="en-US" b="0" i="1" smtClean="0">
                        <a:latin typeface="Cambria Math" panose="02040503050406030204" pitchFamily="18" charset="0"/>
                      </a:rPr>
                      <m:t>𝑍</m:t>
                    </m:r>
                  </m:oMath>
                </a14:m>
                <a:endParaRPr lang="en-US" dirty="0" smtClean="0"/>
              </a:p>
              <a:p>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𝑘</m:t>
                          </m:r>
                        </m:e>
                      </m:d>
                      <m:r>
                        <a:rPr lang="en-US" b="0" i="1" dirty="0" smtClean="0">
                          <a:latin typeface="Cambria Math" panose="02040503050406030204" pitchFamily="18" charset="0"/>
                        </a:rPr>
                        <m:t> </m:t>
                      </m:r>
                      <m:r>
                        <a:rPr lang="en-US" b="0" i="1" dirty="0" smtClean="0">
                          <a:latin typeface="Cambria Math" panose="02040503050406030204" pitchFamily="18" charset="0"/>
                        </a:rPr>
                        <m:t>𝑃</m:t>
                      </m:r>
                      <m:d>
                        <m:dPr>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e>
                      </m:d>
                      <m:r>
                        <a:rPr lang="en-US" b="0" i="1" dirty="0" smtClean="0">
                          <a:latin typeface="Cambria Math" panose="02040503050406030204" pitchFamily="18" charset="0"/>
                        </a:rPr>
                        <m:t>𝑌</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 </m:t>
                      </m:r>
                      <m:r>
                        <a:rPr lang="en-US" b="0" i="1" dirty="0" smtClean="0">
                          <a:latin typeface="Cambria Math" panose="02040503050406030204" pitchFamily="18" charset="0"/>
                        </a:rPr>
                        <m:t>𝑍</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𝑘</m:t>
                          </m:r>
                        </m:sub>
                      </m:sSub>
                      <m:r>
                        <a:rPr lang="en-US" b="0" i="1" dirty="0" smtClean="0">
                          <a:latin typeface="Cambria Math" panose="02040503050406030204" pitchFamily="18" charset="0"/>
                        </a:rPr>
                        <m:t>)=</m:t>
                      </m:r>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𝑘</m:t>
                          </m:r>
                        </m:sub>
                      </m:sSub>
                      <m:r>
                        <a:rPr lang="en-US" b="0" i="1" dirty="0" smtClean="0">
                          <a:latin typeface="Cambria Math" panose="02040503050406030204" pitchFamily="18" charset="0"/>
                        </a:rPr>
                        <m:t>)</m:t>
                      </m:r>
                    </m:oMath>
                  </m:oMathPara>
                </a14:m>
                <a:endParaRPr lang="en-US" dirty="0" smtClean="0"/>
              </a:p>
              <a:p>
                <a:pPr marL="0" indent="0">
                  <a:buNone/>
                </a:pPr>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e>
                        <m:e>
                          <m:r>
                            <a:rPr lang="en-US" b="0" i="1" dirty="0" smtClean="0">
                              <a:latin typeface="Cambria Math" panose="02040503050406030204" pitchFamily="18" charset="0"/>
                            </a:rPr>
                            <m:t>𝑌</m:t>
                          </m:r>
                          <m:r>
                            <a:rPr lang="en-US" b="0" i="1" dirty="0" smtClean="0">
                              <a:latin typeface="Cambria Math" panose="02040503050406030204" pitchFamily="18" charset="0"/>
                            </a:rPr>
                            <m:t>, </m:t>
                          </m:r>
                          <m:r>
                            <a:rPr lang="en-US" b="0" i="1" dirty="0" smtClean="0">
                              <a:latin typeface="Cambria Math" panose="02040503050406030204" pitchFamily="18" charset="0"/>
                            </a:rPr>
                            <m:t>𝑍</m:t>
                          </m:r>
                        </m:e>
                      </m:d>
                      <m:r>
                        <a:rPr lang="en-US" b="0" i="1" dirty="0" smtClean="0">
                          <a:latin typeface="Cambria Math" panose="02040503050406030204" pitchFamily="18" charset="0"/>
                        </a:rPr>
                        <m:t>=</m:t>
                      </m:r>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𝑍</m:t>
                      </m:r>
                      <m:r>
                        <a:rPr lang="en-US" b="0" i="1" dirty="0" smtClean="0">
                          <a:latin typeface="Cambria Math" panose="02040503050406030204" pitchFamily="18" charset="0"/>
                        </a:rPr>
                        <m:t>)</m:t>
                      </m:r>
                    </m:oMath>
                  </m:oMathPara>
                </a14:m>
                <a:endParaRPr lang="en-US" dirty="0" smtClean="0"/>
              </a:p>
              <a:p>
                <a:pPr marL="0" indent="0">
                  <a:buNone/>
                </a:pPr>
                <a:r>
                  <a:rPr lang="en-US" dirty="0" smtClean="0"/>
                  <a:t>Example:</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Thunder</m:t>
                          </m:r>
                        </m:e>
                        <m:e>
                          <m:r>
                            <m:rPr>
                              <m:sty m:val="p"/>
                            </m:rPr>
                            <a:rPr lang="en-US" b="0" i="0" dirty="0" smtClean="0">
                              <a:latin typeface="Cambria Math" panose="02040503050406030204" pitchFamily="18" charset="0"/>
                            </a:rPr>
                            <m:t>Rain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Lightning</m:t>
                          </m:r>
                        </m:e>
                      </m:d>
                      <m:r>
                        <a:rPr lang="en-US" b="0" i="1" dirty="0" smtClean="0">
                          <a:latin typeface="Cambria Math" panose="02040503050406030204" pitchFamily="18" charset="0"/>
                        </a:rPr>
                        <m:t>=</m:t>
                      </m:r>
                      <m:r>
                        <a:rPr lang="en-US" b="0" i="1" dirty="0" smtClean="0">
                          <a:latin typeface="Cambria Math" panose="02040503050406030204" pitchFamily="18" charset="0"/>
                        </a:rPr>
                        <m:t>𝑃</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Thunder</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Lightning</m:t>
                      </m:r>
                      <m:r>
                        <a:rPr lang="en-US" b="0" i="1" dirty="0" smtClean="0">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07" t="-2156" r="-2148"/>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Tom Mitchell</a:t>
            </a:r>
          </a:p>
        </p:txBody>
      </p:sp>
    </p:spTree>
    <p:extLst>
      <p:ext uri="{BB962C8B-B14F-4D97-AF65-F5344CB8AC3E}">
        <p14:creationId xmlns:p14="http://schemas.microsoft.com/office/powerpoint/2010/main" val="1663164486"/>
      </p:ext>
    </p:extLst>
  </p:cSld>
  <p:clrMapOvr>
    <a:masterClrMapping/>
  </p:clrMapOvr>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Applying conditional independence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5536" y="1524000"/>
                <a:ext cx="8119814" cy="4333875"/>
              </a:xfrm>
            </p:spPr>
            <p:txBody>
              <a:bodyPr>
                <a:normAutofit lnSpcReduction="10000"/>
              </a:bodyPr>
              <a:lstStyle/>
              <a:p>
                <a:r>
                  <a:rPr lang="en-US" dirty="0" smtClean="0"/>
                  <a:t>Naïve Bayes assumes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smtClean="0"/>
                  <a:t>are conditionally independent given </a:t>
                </a:r>
                <a14:m>
                  <m:oMath xmlns:m="http://schemas.openxmlformats.org/officeDocument/2006/math">
                    <m:r>
                      <a:rPr lang="en-US" b="0" i="1" dirty="0" smtClean="0">
                        <a:latin typeface="Cambria Math" panose="02040503050406030204" pitchFamily="18" charset="0"/>
                      </a:rPr>
                      <m:t>𝑌</m:t>
                    </m:r>
                  </m:oMath>
                </a14:m>
                <a:endParaRPr lang="en-US" dirty="0" smtClean="0"/>
              </a:p>
              <a:p>
                <a:pPr marL="0" indent="0">
                  <a:buNone/>
                </a:pPr>
                <a:r>
                  <a:rPr lang="en-US" dirty="0" smtClean="0"/>
                  <a:t>e.g., </a:t>
                </a:r>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e>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 </m:t>
                        </m:r>
                        <m:r>
                          <a:rPr lang="en-US" i="1" dirty="0">
                            <a:latin typeface="Cambria Math" panose="02040503050406030204" pitchFamily="18" charset="0"/>
                          </a:rPr>
                          <m:t>𝑌</m:t>
                        </m:r>
                      </m:e>
                    </m:d>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𝑌</m:t>
                    </m:r>
                    <m:r>
                      <a:rPr lang="en-US" i="1" dirty="0">
                        <a:latin typeface="Cambria Math" panose="02040503050406030204" pitchFamily="18" charset="0"/>
                      </a:rPr>
                      <m:t>)</m:t>
                    </m:r>
                  </m:oMath>
                </a14:m>
                <a:endParaRPr lang="en-US" dirty="0" smtClean="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2</m:t>
                              </m:r>
                            </m:sub>
                          </m:sSub>
                        </m:e>
                        <m:e>
                          <m:r>
                            <a:rPr lang="en-US" b="0" i="1" dirty="0" smtClean="0">
                              <a:latin typeface="Cambria Math" panose="02040503050406030204" pitchFamily="18" charset="0"/>
                            </a:rPr>
                            <m:t>𝑌</m:t>
                          </m:r>
                        </m:e>
                      </m:d>
                      <m:r>
                        <a:rPr lang="en-US" b="0" i="1" dirty="0" smtClean="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e>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𝑌</m:t>
                          </m:r>
                        </m:e>
                      </m:d>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2</m:t>
                              </m:r>
                            </m:sub>
                          </m:sSub>
                        </m:e>
                        <m:e>
                          <m:r>
                            <a:rPr lang="en-US" b="0" i="1" dirty="0" smtClean="0">
                              <a:latin typeface="Cambria Math" panose="02040503050406030204" pitchFamily="18" charset="0"/>
                            </a:rPr>
                            <m:t>𝑌</m:t>
                          </m:r>
                        </m:e>
                      </m:d>
                    </m:oMath>
                  </m:oMathPara>
                </a14:m>
                <a:endParaRPr lang="en-US" b="0" dirty="0" smtClean="0"/>
              </a:p>
              <a:p>
                <a:pPr marL="0" indent="0">
                  <a:buNone/>
                </a:pPr>
                <a:r>
                  <a:rPr lang="en-US" dirty="0" smtClean="0"/>
                  <a:t>                       </a:t>
                </a:r>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e>
                      <m:e>
                        <m:r>
                          <a:rPr lang="en-US" i="1" dirty="0">
                            <a:latin typeface="Cambria Math" panose="02040503050406030204" pitchFamily="18" charset="0"/>
                          </a:rPr>
                          <m:t>𝑌</m:t>
                        </m:r>
                      </m:e>
                    </m:d>
                    <m:r>
                      <a:rPr lang="en-US" b="0" i="1" dirty="0" smtClean="0">
                        <a:latin typeface="Cambria Math" panose="02040503050406030204" pitchFamily="18" charset="0"/>
                      </a:rPr>
                      <m:t>𝑃</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𝑌</m:t>
                    </m:r>
                    <m:r>
                      <a:rPr lang="en-US" b="0" i="1" dirty="0" smtClean="0">
                        <a:latin typeface="Cambria Math" panose="02040503050406030204" pitchFamily="18" charset="0"/>
                      </a:rPr>
                      <m:t>)</m:t>
                    </m:r>
                  </m:oMath>
                </a14:m>
                <a:endParaRPr lang="en-US" dirty="0" smtClean="0"/>
              </a:p>
              <a:p>
                <a:pPr marL="0" indent="0">
                  <a:buNone/>
                </a:pPr>
                <a:endParaRPr lang="en-US" dirty="0"/>
              </a:p>
              <a:p>
                <a:pPr marL="0" indent="0">
                  <a:buNone/>
                </a:pPr>
                <a:r>
                  <a:rPr lang="en-US" dirty="0" smtClean="0"/>
                  <a:t>General form: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e>
                        <m:r>
                          <a:rPr lang="en-US" i="1">
                            <a:latin typeface="Cambria Math" panose="02040503050406030204" pitchFamily="18" charset="0"/>
                          </a:rPr>
                          <m:t>𝑌</m:t>
                        </m:r>
                      </m:e>
                    </m:d>
                    <m:r>
                      <a:rPr lang="en-US">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5536" y="1524000"/>
                <a:ext cx="8119814" cy="4333875"/>
              </a:xfrm>
              <a:blipFill rotWithShape="0">
                <a:blip r:embed="rId2"/>
                <a:stretch>
                  <a:fillRect l="-1952" t="-2813" b="-84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Tom Mitchell</a:t>
            </a:r>
          </a:p>
        </p:txBody>
      </p:sp>
    </p:spTree>
    <p:extLst>
      <p:ext uri="{BB962C8B-B14F-4D97-AF65-F5344CB8AC3E}">
        <p14:creationId xmlns:p14="http://schemas.microsoft.com/office/powerpoint/2010/main" val="1824605947"/>
      </p:ext>
    </p:extLst>
  </p:cSld>
  <p:clrMapOvr>
    <a:masterClrMapping/>
  </p:clrMapOvr>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8" y="533400"/>
            <a:ext cx="7023847" cy="850106"/>
          </a:xfrm>
        </p:spPr>
        <p:txBody>
          <a:bodyPr/>
          <a:lstStyle/>
          <a:p>
            <a:r>
              <a:rPr lang="en-US" b="1" dirty="0" smtClean="0"/>
              <a:t>Naïve Bayes Independence assumption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Assumption:</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e>
                        <m:e>
                          <m:r>
                            <a:rPr lang="en-US" sz="2400" i="1">
                              <a:latin typeface="Cambria Math" panose="02040503050406030204" pitchFamily="18" charset="0"/>
                            </a:rPr>
                            <m:t>𝑌</m:t>
                          </m:r>
                        </m:e>
                      </m:d>
                      <m:r>
                        <a:rPr lang="en-US" sz="2400">
                          <a:latin typeface="Cambria Math" panose="02040503050406030204" pitchFamily="18" charset="0"/>
                        </a:rPr>
                        <m:t>= </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𝑛</m:t>
                          </m:r>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e>
                      </m:nary>
                    </m:oMath>
                  </m:oMathPara>
                </a14:m>
                <a:endParaRPr lang="en-US" sz="2400" dirty="0"/>
              </a:p>
              <a:p>
                <a:endParaRPr lang="en-US" sz="2400" dirty="0"/>
              </a:p>
              <a:p>
                <a:r>
                  <a:rPr lang="en-US" sz="2400" dirty="0"/>
                  <a:t>i.e.,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𝑗</m:t>
                        </m:r>
                      </m:sub>
                    </m:sSub>
                  </m:oMath>
                </a14:m>
                <a:r>
                  <a:rPr lang="en-US" sz="2400" dirty="0"/>
                  <a:t> are </a:t>
                </a:r>
                <a:r>
                  <a:rPr lang="en-US" sz="2400" u="sng" dirty="0"/>
                  <a:t>conditionally independent</a:t>
                </a:r>
                <a:r>
                  <a:rPr lang="en-US" sz="2400" dirty="0"/>
                  <a:t/>
                </a:r>
                <a:br>
                  <a:rPr lang="en-US" sz="2400" dirty="0"/>
                </a:br>
                <a:r>
                  <a:rPr lang="en-US" sz="2400" dirty="0"/>
                  <a:t> given </a:t>
                </a:r>
                <a14:m>
                  <m:oMath xmlns:m="http://schemas.openxmlformats.org/officeDocument/2006/math">
                    <m:r>
                      <a:rPr lang="en-US" sz="2400" i="1">
                        <a:latin typeface="Cambria Math" panose="02040503050406030204" pitchFamily="18" charset="0"/>
                      </a:rPr>
                      <m:t>𝑌</m:t>
                    </m:r>
                  </m:oMath>
                </a14:m>
                <a:r>
                  <a:rPr lang="en-US" sz="2400" dirty="0"/>
                  <a:t> for </a:t>
                </a:r>
                <a14:m>
                  <m:oMath xmlns:m="http://schemas.openxmlformats.org/officeDocument/2006/math">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Tom Mitchell</a:t>
            </a:r>
          </a:p>
        </p:txBody>
      </p:sp>
    </p:spTree>
    <p:extLst>
      <p:ext uri="{BB962C8B-B14F-4D97-AF65-F5344CB8AC3E}">
        <p14:creationId xmlns:p14="http://schemas.microsoft.com/office/powerpoint/2010/main" val="2398476225"/>
      </p:ext>
    </p:extLst>
  </p:cSld>
  <p:clrMapOvr>
    <a:masterClrMapping/>
  </p:clrMapOvr>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a:t>
            </a:r>
            <a:r>
              <a:rPr lang="en-US" dirty="0" smtClean="0"/>
              <a:t>Bayes classifier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Bayes rule: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𝑋</m:t>
                              </m:r>
                            </m:e>
                            <m:sub>
                              <m:r>
                                <a:rPr lang="en-US" b="0" i="1" smtClean="0">
                                  <a:latin typeface="Cambria Math" panose="02040503050406030204" pitchFamily="18" charset="0"/>
                                </a:rPr>
                                <m:t>𝑛</m:t>
                              </m:r>
                            </m:sub>
                          </m:sSub>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e>
                          </m:d>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𝑗</m:t>
                                      </m:r>
                                    </m:sub>
                                  </m:sSub>
                                </m:e>
                              </m:d>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𝑗</m:t>
                                      </m:r>
                                    </m:sub>
                                  </m:sSub>
                                </m:e>
                              </m:d>
                              <m:r>
                                <m:rPr>
                                  <m:nor/>
                                </m:rPr>
                                <a:rPr lang="en-US" dirty="0"/>
                                <m:t> </m:t>
                              </m:r>
                            </m:e>
                          </m:nary>
                        </m:den>
                      </m:f>
                    </m:oMath>
                  </m:oMathPara>
                </a14:m>
                <a:endParaRPr lang="en-US" b="0" dirty="0" smtClean="0"/>
              </a:p>
              <a:p>
                <a:pPr marL="0" indent="0">
                  <a:buNone/>
                </a:pPr>
                <a:endParaRPr lang="en-US" b="0" dirty="0" smtClean="0"/>
              </a:p>
              <a:p>
                <a:r>
                  <a:rPr lang="en-US" dirty="0" smtClean="0"/>
                  <a:t>Assume conditional independence among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en-US" dirty="0" smtClean="0"/>
                  <a:t>’s:</a:t>
                </a: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m:rPr>
                                  <m:sty m:val="p"/>
                                </m:rPr>
                                <a:rPr lang="en-US">
                                  <a:latin typeface="Cambria Math" panose="02040503050406030204" pitchFamily="18" charset="0"/>
                                </a:rPr>
                                <m:t>Π</m:t>
                              </m:r>
                            </m:e>
                            <m:sub>
                              <m:r>
                                <a:rPr lang="en-US" i="1">
                                  <a:latin typeface="Cambria Math" panose="02040503050406030204" pitchFamily="18" charset="0"/>
                                </a:rPr>
                                <m:t>𝑖</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num>
                        <m:den>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𝑗</m:t>
                                      </m:r>
                                    </m:sub>
                                  </m:sSub>
                                </m:e>
                              </m:d>
                              <m:sSub>
                                <m:sSubPr>
                                  <m:ctrlPr>
                                    <a:rPr lang="en-US" i="1">
                                      <a:latin typeface="Cambria Math" panose="02040503050406030204" pitchFamily="18" charset="0"/>
                                    </a:rPr>
                                  </m:ctrlPr>
                                </m:sSubPr>
                                <m:e>
                                  <m:r>
                                    <m:rPr>
                                      <m:sty m:val="p"/>
                                    </m:rPr>
                                    <a:rPr lang="en-US">
                                      <a:latin typeface="Cambria Math" panose="02040503050406030204" pitchFamily="18" charset="0"/>
                                    </a:rPr>
                                    <m:t>Π</m:t>
                                  </m:r>
                                </m:e>
                                <m:sub>
                                  <m:r>
                                    <a:rPr lang="en-US" i="1">
                                      <a:latin typeface="Cambria Math" panose="02040503050406030204" pitchFamily="18" charset="0"/>
                                    </a:rPr>
                                    <m:t>𝑖</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𝑗</m:t>
                                  </m:r>
                                </m:sub>
                              </m:sSub>
                              <m:r>
                                <a:rPr lang="en-US" i="1">
                                  <a:latin typeface="Cambria Math" panose="02040503050406030204" pitchFamily="18" charset="0"/>
                                </a:rPr>
                                <m:t>)</m:t>
                              </m:r>
                            </m:e>
                          </m:nary>
                        </m:den>
                      </m:f>
                    </m:oMath>
                  </m:oMathPara>
                </a14:m>
                <a:endParaRPr lang="en-US" dirty="0"/>
              </a:p>
              <a:p>
                <a:r>
                  <a:rPr lang="en-US" b="0" dirty="0" smtClean="0"/>
                  <a:t>Pick the most probable (MAP)  Y</a:t>
                </a:r>
              </a:p>
              <a:p>
                <a:pPr marL="0" indent="0">
                  <a:buNone/>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𝑌</m:t>
                          </m:r>
                        </m:e>
                      </m:acc>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argmax</m:t>
                              </m:r>
                            </m:e>
                            <m:li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𝑘</m:t>
                                  </m:r>
                                </m:sub>
                              </m:sSub>
                            </m:lim>
                          </m:limLow>
                        </m:fName>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m:rPr>
                                  <m:sty m:val="p"/>
                                </m:rPr>
                                <a:rPr lang="en-US">
                                  <a:latin typeface="Cambria Math" panose="02040503050406030204" pitchFamily="18" charset="0"/>
                                </a:rPr>
                                <m:t>Π</m:t>
                              </m:r>
                            </m:e>
                            <m:sub>
                              <m:r>
                                <a:rPr lang="en-US" i="1">
                                  <a:latin typeface="Cambria Math" panose="02040503050406030204" pitchFamily="18" charset="0"/>
                                </a:rPr>
                                <m:t>𝑖</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e>
                      </m:func>
                    </m:oMath>
                  </m:oMathPara>
                </a14:m>
                <a:endParaRPr lang="en-US" b="0" dirty="0" smtClean="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7" t="-256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Tom Mitchell</a:t>
            </a:r>
          </a:p>
        </p:txBody>
      </p:sp>
      <p:cxnSp>
        <p:nvCxnSpPr>
          <p:cNvPr id="6" name="Straight Arrow Connector 5"/>
          <p:cNvCxnSpPr/>
          <p:nvPr/>
        </p:nvCxnSpPr>
        <p:spPr>
          <a:xfrm flipV="1">
            <a:off x="4114800" y="5257801"/>
            <a:ext cx="76200" cy="46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81400" y="5708363"/>
            <a:ext cx="1219200" cy="584775"/>
          </a:xfrm>
          <a:prstGeom prst="rect">
            <a:avLst/>
          </a:prstGeom>
          <a:noFill/>
        </p:spPr>
        <p:txBody>
          <a:bodyPr wrap="square" rtlCol="0">
            <a:spAutoFit/>
          </a:bodyPr>
          <a:lstStyle/>
          <a:p>
            <a:r>
              <a:rPr lang="en-US" dirty="0" smtClean="0"/>
              <a:t>Prior Probability</a:t>
            </a:r>
            <a:endParaRPr lang="en-US" dirty="0"/>
          </a:p>
        </p:txBody>
      </p:sp>
      <p:sp>
        <p:nvSpPr>
          <p:cNvPr id="11" name="TextBox 10"/>
          <p:cNvSpPr txBox="1"/>
          <p:nvPr/>
        </p:nvSpPr>
        <p:spPr>
          <a:xfrm>
            <a:off x="5638800" y="5739826"/>
            <a:ext cx="1219200" cy="338554"/>
          </a:xfrm>
          <a:prstGeom prst="rect">
            <a:avLst/>
          </a:prstGeom>
          <a:noFill/>
        </p:spPr>
        <p:txBody>
          <a:bodyPr wrap="square" rtlCol="0">
            <a:spAutoFit/>
          </a:bodyPr>
          <a:lstStyle/>
          <a:p>
            <a:r>
              <a:rPr lang="en-US" dirty="0" smtClean="0"/>
              <a:t>MLE</a:t>
            </a:r>
            <a:endParaRPr lang="en-US" dirty="0"/>
          </a:p>
        </p:txBody>
      </p:sp>
      <p:cxnSp>
        <p:nvCxnSpPr>
          <p:cNvPr id="12" name="Straight Arrow Connector 11"/>
          <p:cNvCxnSpPr/>
          <p:nvPr/>
        </p:nvCxnSpPr>
        <p:spPr>
          <a:xfrm flipV="1">
            <a:off x="6019653" y="5257801"/>
            <a:ext cx="76200" cy="46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535092"/>
      </p:ext>
    </p:extLst>
  </p:cSld>
  <p:clrMapOvr>
    <a:masterClrMapping/>
  </p:clrMapOvr>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NAÏVE BAYES CLASSIFIER</a:t>
            </a:r>
            <a:endParaRPr lang="en-GB" dirty="0"/>
          </a:p>
        </p:txBody>
      </p:sp>
      <p:sp>
        <p:nvSpPr>
          <p:cNvPr id="3" name="Content Placeholder 2"/>
          <p:cNvSpPr>
            <a:spLocks noGrp="1"/>
          </p:cNvSpPr>
          <p:nvPr>
            <p:ph idx="1"/>
          </p:nvPr>
        </p:nvSpPr>
        <p:spPr/>
        <p:txBody>
          <a:bodyPr/>
          <a:lstStyle/>
          <a:p>
            <a:r>
              <a:rPr lang="en-US" sz="2400" dirty="0">
                <a:ea typeface="ＭＳ Ｐゴシック" panose="020B0600070205080204" pitchFamily="34" charset="-128"/>
              </a:rPr>
              <a:t>Assume independence among attributes X</a:t>
            </a:r>
            <a:r>
              <a:rPr lang="en-US" baseline="-25000" dirty="0">
                <a:ea typeface="ＭＳ Ｐゴシック" panose="020B0600070205080204" pitchFamily="34" charset="-128"/>
              </a:rPr>
              <a:t>i</a:t>
            </a:r>
            <a:r>
              <a:rPr lang="en-US" sz="2400" dirty="0">
                <a:ea typeface="ＭＳ Ｐゴシック" panose="020B0600070205080204" pitchFamily="34" charset="-128"/>
              </a:rPr>
              <a:t> when class is given:    </a:t>
            </a:r>
          </a:p>
          <a:p>
            <a:pPr lvl="1"/>
            <a:r>
              <a:rPr lang="en-US" sz="2400" dirty="0">
                <a:ea typeface="ＭＳ Ｐゴシック" panose="020B0600070205080204" pitchFamily="34" charset="-128"/>
              </a:rPr>
              <a:t>P(X</a:t>
            </a:r>
            <a:r>
              <a:rPr lang="en-US" sz="2400" baseline="-25000" dirty="0">
                <a:ea typeface="ＭＳ Ｐゴシック" panose="020B0600070205080204" pitchFamily="34" charset="-128"/>
              </a:rPr>
              <a:t>1</a:t>
            </a:r>
            <a:r>
              <a:rPr lang="en-US" sz="2400" dirty="0">
                <a:ea typeface="ＭＳ Ｐゴシック" panose="020B0600070205080204" pitchFamily="34" charset="-128"/>
              </a:rPr>
              <a:t>, X</a:t>
            </a:r>
            <a:r>
              <a:rPr lang="en-US" sz="2400" baseline="-25000" dirty="0">
                <a:ea typeface="ＭＳ Ｐゴシック" panose="020B0600070205080204" pitchFamily="34" charset="-128"/>
              </a:rPr>
              <a:t>2</a:t>
            </a:r>
            <a:r>
              <a:rPr lang="en-US" sz="2400" dirty="0">
                <a:ea typeface="ＭＳ Ｐゴシック" panose="020B0600070205080204" pitchFamily="34" charset="-128"/>
              </a:rPr>
              <a:t>, …, </a:t>
            </a:r>
            <a:r>
              <a:rPr lang="en-US" sz="2400" dirty="0" err="1">
                <a:ea typeface="ＭＳ Ｐゴシック" panose="020B0600070205080204" pitchFamily="34" charset="-128"/>
              </a:rPr>
              <a:t>X</a:t>
            </a:r>
            <a:r>
              <a:rPr lang="en-US" sz="2400" baseline="-25000" dirty="0" err="1">
                <a:ea typeface="ＭＳ Ｐゴシック" panose="020B0600070205080204" pitchFamily="34" charset="-128"/>
              </a:rPr>
              <a:t>d</a:t>
            </a:r>
            <a:r>
              <a:rPr lang="en-US" sz="2400" baseline="-25000" dirty="0">
                <a:ea typeface="ＭＳ Ｐゴシック" panose="020B0600070205080204" pitchFamily="34" charset="-128"/>
              </a:rPr>
              <a:t> </a:t>
            </a:r>
            <a:r>
              <a:rPr lang="en-US" sz="2400" dirty="0">
                <a:ea typeface="ＭＳ Ｐゴシック" panose="020B0600070205080204" pitchFamily="34" charset="-128"/>
              </a:rPr>
              <a:t>|</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 P(X</a:t>
            </a:r>
            <a:r>
              <a:rPr lang="en-US" sz="2400" baseline="-25000" dirty="0">
                <a:ea typeface="ＭＳ Ｐゴシック" panose="020B0600070205080204" pitchFamily="34" charset="-128"/>
              </a:rPr>
              <a:t>1</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P(X</a:t>
            </a:r>
            <a:r>
              <a:rPr lang="en-US" sz="2400" baseline="-25000" dirty="0">
                <a:ea typeface="ＭＳ Ｐゴシック" panose="020B0600070205080204" pitchFamily="34" charset="-128"/>
              </a:rPr>
              <a:t>2</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P(</a:t>
            </a:r>
            <a:r>
              <a:rPr lang="en-US" sz="2400" dirty="0" err="1">
                <a:ea typeface="ＭＳ Ｐゴシック" panose="020B0600070205080204" pitchFamily="34" charset="-128"/>
              </a:rPr>
              <a:t>X</a:t>
            </a:r>
            <a:r>
              <a:rPr lang="en-US" sz="2400" baseline="-25000" dirty="0" err="1">
                <a:ea typeface="ＭＳ Ｐゴシック" panose="020B0600070205080204" pitchFamily="34" charset="-128"/>
              </a:rPr>
              <a:t>d</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a:t>
            </a:r>
          </a:p>
          <a:p>
            <a:pPr lvl="1">
              <a:buNone/>
            </a:pPr>
            <a:r>
              <a:rPr lang="en-US" sz="2400" dirty="0">
                <a:ea typeface="ＭＳ Ｐゴシック" panose="020B0600070205080204" pitchFamily="34" charset="-128"/>
              </a:rPr>
              <a:t> </a:t>
            </a:r>
          </a:p>
          <a:p>
            <a:pPr lvl="1"/>
            <a:r>
              <a:rPr lang="en-US" sz="2400" dirty="0">
                <a:ea typeface="ＭＳ Ｐゴシック" panose="020B0600070205080204" pitchFamily="34" charset="-128"/>
              </a:rPr>
              <a:t>Now we can estimate P(X</a:t>
            </a:r>
            <a:r>
              <a:rPr lang="en-US" baseline="-25000" dirty="0">
                <a:ea typeface="ＭＳ Ｐゴシック" panose="020B0600070205080204" pitchFamily="34" charset="-128"/>
              </a:rPr>
              <a:t>i</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baseline="-25000" dirty="0" err="1">
                <a:ea typeface="ＭＳ Ｐゴシック" panose="020B0600070205080204" pitchFamily="34" charset="-128"/>
              </a:rPr>
              <a:t>j</a:t>
            </a:r>
            <a:r>
              <a:rPr lang="en-US" sz="2400" dirty="0">
                <a:ea typeface="ＭＳ Ｐゴシック" panose="020B0600070205080204" pitchFamily="34" charset="-128"/>
              </a:rPr>
              <a:t>) for all X</a:t>
            </a:r>
            <a:r>
              <a:rPr lang="en-US" baseline="-25000" dirty="0">
                <a:ea typeface="ＭＳ Ｐゴシック" panose="020B0600070205080204" pitchFamily="34" charset="-128"/>
              </a:rPr>
              <a:t>i</a:t>
            </a:r>
            <a:r>
              <a:rPr lang="en-US" sz="2400" dirty="0">
                <a:ea typeface="ＭＳ Ｐゴシック" panose="020B0600070205080204" pitchFamily="34" charset="-128"/>
              </a:rPr>
              <a:t> and </a:t>
            </a:r>
            <a:r>
              <a:rPr lang="en-US" sz="2400" dirty="0" err="1">
                <a:ea typeface="ＭＳ Ｐゴシック" panose="020B0600070205080204" pitchFamily="34" charset="-128"/>
              </a:rPr>
              <a:t>Y</a:t>
            </a:r>
            <a:r>
              <a:rPr lang="en-US" baseline="-25000" dirty="0" err="1">
                <a:ea typeface="ＭＳ Ｐゴシック" panose="020B0600070205080204" pitchFamily="34" charset="-128"/>
              </a:rPr>
              <a:t>j</a:t>
            </a:r>
            <a:r>
              <a:rPr lang="en-US" sz="2400" dirty="0">
                <a:ea typeface="ＭＳ Ｐゴシック" panose="020B0600070205080204" pitchFamily="34" charset="-128"/>
              </a:rPr>
              <a:t> combinations from the training data</a:t>
            </a:r>
          </a:p>
          <a:p>
            <a:pPr lvl="1">
              <a:buNone/>
            </a:pPr>
            <a:endParaRPr lang="en-US" sz="2400" dirty="0">
              <a:ea typeface="ＭＳ Ｐゴシック" panose="020B0600070205080204" pitchFamily="34" charset="-128"/>
            </a:endParaRPr>
          </a:p>
          <a:p>
            <a:pPr lvl="1"/>
            <a:r>
              <a:rPr lang="en-US" sz="2400" dirty="0">
                <a:ea typeface="ＭＳ Ｐゴシック" panose="020B0600070205080204" pitchFamily="34" charset="-128"/>
              </a:rPr>
              <a:t>New point is classified to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if  P(</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a:t>
            </a:r>
            <a:r>
              <a:rPr lang="en-US" sz="2400" dirty="0">
                <a:ea typeface="ＭＳ Ｐゴシック" panose="020B0600070205080204" pitchFamily="34" charset="-128"/>
                <a:sym typeface="Symbol" panose="05050102010706020507" pitchFamily="18" charset="2"/>
              </a:rPr>
              <a:t></a:t>
            </a:r>
            <a:r>
              <a:rPr lang="en-US" sz="2400" dirty="0">
                <a:ea typeface="ＭＳ Ｐゴシック" panose="020B0600070205080204" pitchFamily="34" charset="-128"/>
              </a:rPr>
              <a:t> P(X</a:t>
            </a:r>
            <a:r>
              <a:rPr lang="en-US" sz="2400" baseline="-25000" dirty="0">
                <a:ea typeface="ＭＳ Ｐゴシック" panose="020B0600070205080204" pitchFamily="34" charset="-128"/>
              </a:rPr>
              <a:t>i</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is maximal.</a:t>
            </a:r>
            <a:endParaRPr lang="en-US" dirty="0">
              <a:ea typeface="ＭＳ Ｐゴシック" panose="020B0600070205080204" pitchFamily="34" charset="-128"/>
            </a:endParaRPr>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554</a:t>
            </a:fld>
            <a:endParaRPr lang="en-US"/>
          </a:p>
        </p:txBody>
      </p:sp>
      <p:sp>
        <p:nvSpPr>
          <p:cNvPr id="6" name="TextBox 5"/>
          <p:cNvSpPr txBox="1"/>
          <p:nvPr/>
        </p:nvSpPr>
        <p:spPr>
          <a:xfrm>
            <a:off x="395536" y="6553200"/>
            <a:ext cx="6192688" cy="338554"/>
          </a:xfrm>
          <a:prstGeom prst="rect">
            <a:avLst/>
          </a:prstGeom>
          <a:noFill/>
        </p:spPr>
        <p:txBody>
          <a:bodyPr wrap="square" rtlCol="0">
            <a:spAutoFit/>
          </a:bodyPr>
          <a:lstStyle/>
          <a:p>
            <a:r>
              <a:rPr lang="en-GB" dirty="0" smtClean="0"/>
              <a:t>Slide adopted from “Introduction to Data mining” </a:t>
            </a:r>
            <a:r>
              <a:rPr lang="en-GB" dirty="0" err="1" smtClean="0"/>
              <a:t>Vipin</a:t>
            </a:r>
            <a:r>
              <a:rPr lang="en-GB" dirty="0" smtClean="0"/>
              <a:t> Kumar</a:t>
            </a:r>
            <a:endParaRPr lang="en-GB" dirty="0"/>
          </a:p>
        </p:txBody>
      </p:sp>
    </p:spTree>
    <p:extLst>
      <p:ext uri="{BB962C8B-B14F-4D97-AF65-F5344CB8AC3E}">
        <p14:creationId xmlns:p14="http://schemas.microsoft.com/office/powerpoint/2010/main" val="1128204035"/>
      </p:ext>
    </p:extLst>
  </p:cSld>
  <p:clrMapOvr>
    <a:masterClrMapping/>
  </p:clrMapOvr>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80AA7E4-430B-470B-AAF8-1A152BE1194E}" type="slidenum">
              <a:rPr lang="en-US" altLang="ko-KR"/>
              <a:pPr/>
              <a:t>555</a:t>
            </a:fld>
            <a:endParaRPr lang="en-US" altLang="ko-KR"/>
          </a:p>
        </p:txBody>
      </p:sp>
      <p:sp>
        <p:nvSpPr>
          <p:cNvPr id="205826" name="Rectangle 2"/>
          <p:cNvSpPr>
            <a:spLocks noGrp="1" noChangeArrowheads="1"/>
          </p:cNvSpPr>
          <p:nvPr>
            <p:ph type="title"/>
          </p:nvPr>
        </p:nvSpPr>
        <p:spPr/>
        <p:txBody>
          <a:bodyPr/>
          <a:lstStyle/>
          <a:p>
            <a:r>
              <a:rPr lang="en-US" altLang="ko-KR" dirty="0"/>
              <a:t>Naive Bayes </a:t>
            </a:r>
            <a:r>
              <a:rPr lang="en-US" altLang="ko-KR" dirty="0" smtClean="0"/>
              <a:t>Classifier</a:t>
            </a:r>
            <a:endParaRPr lang="en-US" altLang="ko-KR" dirty="0"/>
          </a:p>
        </p:txBody>
      </p:sp>
      <p:sp>
        <p:nvSpPr>
          <p:cNvPr id="205827" name="Rectangle 3"/>
          <p:cNvSpPr>
            <a:spLocks noGrp="1" noChangeArrowheads="1"/>
          </p:cNvSpPr>
          <p:nvPr>
            <p:ph type="body" idx="1"/>
          </p:nvPr>
        </p:nvSpPr>
        <p:spPr>
          <a:xfrm>
            <a:off x="685800" y="1351965"/>
            <a:ext cx="8077200" cy="5072647"/>
          </a:xfrm>
        </p:spPr>
        <p:txBody>
          <a:bodyPr>
            <a:normAutofit/>
          </a:bodyPr>
          <a:lstStyle/>
          <a:p>
            <a:pPr>
              <a:lnSpc>
                <a:spcPct val="90000"/>
              </a:lnSpc>
            </a:pPr>
            <a:r>
              <a:rPr lang="en-US" altLang="ko-KR" sz="2400" dirty="0"/>
              <a:t>Assume target function </a:t>
            </a:r>
            <a:r>
              <a:rPr lang="en-US" altLang="ko-KR" sz="2400" i="1" dirty="0"/>
              <a:t>f</a:t>
            </a:r>
            <a:r>
              <a:rPr lang="en-US" altLang="ko-KR" sz="2400" dirty="0"/>
              <a:t> : </a:t>
            </a:r>
            <a:r>
              <a:rPr lang="en-US" altLang="ko-KR" sz="2400" i="1" dirty="0"/>
              <a:t>X</a:t>
            </a:r>
            <a:r>
              <a:rPr lang="en-US" altLang="ko-KR" sz="2400" dirty="0"/>
              <a:t> </a:t>
            </a:r>
            <a:r>
              <a:rPr lang="en-US" altLang="ko-KR" sz="2400" dirty="0">
                <a:sym typeface="Symbol" panose="05050102010706020507" pitchFamily="18" charset="2"/>
              </a:rPr>
              <a:t> </a:t>
            </a:r>
            <a:r>
              <a:rPr lang="en-US" altLang="ko-KR" sz="2400" i="1" dirty="0"/>
              <a:t>V</a:t>
            </a:r>
            <a:r>
              <a:rPr lang="en-US" altLang="ko-KR" sz="2400" dirty="0"/>
              <a:t>, where each instance </a:t>
            </a:r>
            <a:r>
              <a:rPr lang="en-US" altLang="ko-KR" sz="2400" i="1" dirty="0"/>
              <a:t>x</a:t>
            </a:r>
            <a:r>
              <a:rPr lang="en-US" altLang="ko-KR" sz="2400" dirty="0"/>
              <a:t> described by attributes &lt;</a:t>
            </a:r>
            <a:r>
              <a:rPr lang="en-US" altLang="ko-KR" sz="2400" i="1" dirty="0"/>
              <a:t>a</a:t>
            </a:r>
            <a:r>
              <a:rPr lang="en-US" altLang="ko-KR" sz="2400" baseline="-25000" dirty="0"/>
              <a:t>1</a:t>
            </a:r>
            <a:r>
              <a:rPr lang="en-US" altLang="ko-KR" sz="2400" dirty="0"/>
              <a:t>, </a:t>
            </a:r>
            <a:r>
              <a:rPr lang="en-US" altLang="ko-KR" sz="2400" i="1" dirty="0"/>
              <a:t>a</a:t>
            </a:r>
            <a:r>
              <a:rPr lang="en-US" altLang="ko-KR" sz="2400" baseline="-25000" dirty="0"/>
              <a:t>2</a:t>
            </a:r>
            <a:r>
              <a:rPr lang="en-US" altLang="ko-KR" sz="2400" dirty="0"/>
              <a:t> … </a:t>
            </a:r>
            <a:r>
              <a:rPr lang="en-US" altLang="ko-KR" sz="2400" i="1" dirty="0"/>
              <a:t>a</a:t>
            </a:r>
            <a:r>
              <a:rPr lang="en-US" altLang="ko-KR" sz="2400" i="1" baseline="-25000" dirty="0"/>
              <a:t>n</a:t>
            </a:r>
            <a:r>
              <a:rPr lang="en-US" altLang="ko-KR" sz="2400" dirty="0"/>
              <a:t>&gt;. </a:t>
            </a:r>
          </a:p>
          <a:p>
            <a:pPr>
              <a:lnSpc>
                <a:spcPct val="90000"/>
              </a:lnSpc>
            </a:pPr>
            <a:r>
              <a:rPr lang="en-US" altLang="ko-KR" sz="2400" dirty="0"/>
              <a:t>Most probable value of </a:t>
            </a:r>
            <a:r>
              <a:rPr lang="en-US" altLang="ko-KR" sz="2400" i="1" dirty="0"/>
              <a:t>f</a:t>
            </a:r>
            <a:r>
              <a:rPr lang="en-US" altLang="ko-KR" sz="2400" dirty="0"/>
              <a:t>(</a:t>
            </a:r>
            <a:r>
              <a:rPr lang="en-US" altLang="ko-KR" sz="2400" i="1" dirty="0"/>
              <a:t>x</a:t>
            </a:r>
            <a:r>
              <a:rPr lang="en-US" altLang="ko-KR" sz="2400" dirty="0"/>
              <a:t>) is:</a:t>
            </a:r>
          </a:p>
          <a:p>
            <a:pPr>
              <a:lnSpc>
                <a:spcPct val="90000"/>
              </a:lnSpc>
            </a:pPr>
            <a:endParaRPr lang="en-US" altLang="ko-KR" sz="2400" dirty="0"/>
          </a:p>
          <a:p>
            <a:pPr>
              <a:lnSpc>
                <a:spcPct val="90000"/>
              </a:lnSpc>
            </a:pPr>
            <a:endParaRPr lang="en-US" altLang="ko-KR" sz="2400" dirty="0"/>
          </a:p>
          <a:p>
            <a:pPr>
              <a:lnSpc>
                <a:spcPct val="90000"/>
              </a:lnSpc>
            </a:pPr>
            <a:endParaRPr lang="en-US" altLang="ko-KR" sz="2400" dirty="0"/>
          </a:p>
          <a:p>
            <a:pPr>
              <a:lnSpc>
                <a:spcPct val="90000"/>
              </a:lnSpc>
            </a:pPr>
            <a:endParaRPr lang="en-US" altLang="ko-KR" sz="2400" dirty="0"/>
          </a:p>
          <a:p>
            <a:pPr>
              <a:lnSpc>
                <a:spcPct val="90000"/>
              </a:lnSpc>
            </a:pPr>
            <a:endParaRPr lang="en-US" altLang="ko-KR" sz="2400" dirty="0"/>
          </a:p>
          <a:p>
            <a:pPr>
              <a:lnSpc>
                <a:spcPct val="90000"/>
              </a:lnSpc>
              <a:buFont typeface="Wingdings" panose="05000000000000000000" pitchFamily="2" charset="2"/>
              <a:buNone/>
            </a:pPr>
            <a:r>
              <a:rPr lang="en-US" altLang="ko-KR" sz="2400" dirty="0" smtClean="0"/>
              <a:t>Naive </a:t>
            </a:r>
            <a:r>
              <a:rPr lang="en-US" altLang="ko-KR" sz="2400" dirty="0"/>
              <a:t>Bayes assumption:</a:t>
            </a:r>
          </a:p>
          <a:p>
            <a:pPr>
              <a:lnSpc>
                <a:spcPct val="90000"/>
              </a:lnSpc>
              <a:buFont typeface="Wingdings" panose="05000000000000000000" pitchFamily="2" charset="2"/>
              <a:buNone/>
            </a:pPr>
            <a:r>
              <a:rPr lang="en-US" altLang="ko-KR" sz="2400" dirty="0"/>
              <a:t>	</a:t>
            </a:r>
            <a:endParaRPr lang="en-US" altLang="ko-KR" sz="2400" dirty="0" smtClean="0"/>
          </a:p>
          <a:p>
            <a:pPr>
              <a:lnSpc>
                <a:spcPct val="90000"/>
              </a:lnSpc>
              <a:buFont typeface="Wingdings" panose="05000000000000000000" pitchFamily="2" charset="2"/>
              <a:buNone/>
            </a:pPr>
            <a:r>
              <a:rPr lang="en-US" altLang="ko-KR" sz="2400" b="1" dirty="0" smtClean="0"/>
              <a:t>Naive </a:t>
            </a:r>
            <a:r>
              <a:rPr lang="en-US" altLang="ko-KR" sz="2400" b="1" dirty="0"/>
              <a:t>Bayes classifier</a:t>
            </a:r>
            <a:r>
              <a:rPr lang="en-US" altLang="ko-KR" sz="2400" dirty="0"/>
              <a:t>:</a:t>
            </a:r>
            <a:endParaRPr lang="en-US" altLang="ko-KR" sz="2000" dirty="0"/>
          </a:p>
          <a:p>
            <a:pPr>
              <a:lnSpc>
                <a:spcPct val="90000"/>
              </a:lnSpc>
            </a:pPr>
            <a:endParaRPr lang="en-US" altLang="ko-KR" sz="2000" dirty="0"/>
          </a:p>
        </p:txBody>
      </p:sp>
      <p:pic>
        <p:nvPicPr>
          <p:cNvPr id="205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7" y="2491628"/>
            <a:ext cx="4619625" cy="188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008" y="4895742"/>
            <a:ext cx="3400425"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008" y="5856820"/>
            <a:ext cx="36766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1547073"/>
      </p:ext>
    </p:extLst>
  </p:cSld>
  <p:clrMapOvr>
    <a:masterClrMapping/>
  </p:clrMapOvr>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15F411C5-6F9D-4995-9921-CF4C3A3AC68B}" type="slidenum">
              <a:rPr lang="en-US" altLang="ko-KR"/>
              <a:pPr/>
              <a:t>556</a:t>
            </a:fld>
            <a:endParaRPr lang="en-US" altLang="ko-KR"/>
          </a:p>
        </p:txBody>
      </p:sp>
      <p:sp>
        <p:nvSpPr>
          <p:cNvPr id="206850" name="Rectangle 2"/>
          <p:cNvSpPr>
            <a:spLocks noGrp="1" noChangeArrowheads="1"/>
          </p:cNvSpPr>
          <p:nvPr>
            <p:ph type="title"/>
          </p:nvPr>
        </p:nvSpPr>
        <p:spPr/>
        <p:txBody>
          <a:bodyPr/>
          <a:lstStyle/>
          <a:p>
            <a:r>
              <a:rPr lang="en-US" altLang="ko-KR"/>
              <a:t>Naive Bayes Algorithm</a:t>
            </a:r>
          </a:p>
        </p:txBody>
      </p:sp>
      <p:sp>
        <p:nvSpPr>
          <p:cNvPr id="206851" name="Rectangle 3"/>
          <p:cNvSpPr>
            <a:spLocks noGrp="1" noChangeArrowheads="1"/>
          </p:cNvSpPr>
          <p:nvPr>
            <p:ph type="body" idx="1"/>
          </p:nvPr>
        </p:nvSpPr>
        <p:spPr/>
        <p:txBody>
          <a:bodyPr/>
          <a:lstStyle/>
          <a:p>
            <a:r>
              <a:rPr lang="en-US" altLang="ko-KR" sz="2800" dirty="0"/>
              <a:t>Naive Bayes Learn(</a:t>
            </a:r>
            <a:r>
              <a:rPr lang="en-US" altLang="ko-KR" sz="2800" i="1" dirty="0"/>
              <a:t>examples</a:t>
            </a:r>
            <a:r>
              <a:rPr lang="en-US" altLang="ko-KR" sz="2800" dirty="0"/>
              <a:t>)</a:t>
            </a:r>
          </a:p>
          <a:p>
            <a:pPr>
              <a:buFont typeface="Wingdings" panose="05000000000000000000" pitchFamily="2" charset="2"/>
              <a:buNone/>
            </a:pPr>
            <a:r>
              <a:rPr lang="en-US" altLang="ko-KR" sz="2800" dirty="0"/>
              <a:t>	For each target value </a:t>
            </a:r>
            <a:r>
              <a:rPr lang="en-US" altLang="ko-KR" sz="2800" i="1" dirty="0" err="1"/>
              <a:t>v</a:t>
            </a:r>
            <a:r>
              <a:rPr lang="en-US" altLang="ko-KR" sz="2800" i="1" baseline="-25000" dirty="0" err="1"/>
              <a:t>j</a:t>
            </a:r>
            <a:endParaRPr lang="en-US" altLang="ko-KR" sz="2800" i="1" baseline="-25000" dirty="0"/>
          </a:p>
          <a:p>
            <a:pPr algn="ctr">
              <a:buFont typeface="Wingdings" panose="05000000000000000000" pitchFamily="2" charset="2"/>
              <a:buNone/>
            </a:pPr>
            <a:r>
              <a:rPr lang="en-US" altLang="ko-KR" sz="2800" i="1" dirty="0"/>
              <a:t>P</a:t>
            </a:r>
            <a:r>
              <a:rPr lang="en-US" altLang="ko-KR" sz="2800" dirty="0"/>
              <a:t>(</a:t>
            </a:r>
            <a:r>
              <a:rPr lang="en-US" altLang="ko-KR" sz="2800" i="1" dirty="0" err="1"/>
              <a:t>v</a:t>
            </a:r>
            <a:r>
              <a:rPr lang="en-US" altLang="ko-KR" sz="2800" i="1" baseline="-25000" dirty="0" err="1"/>
              <a:t>j</a:t>
            </a:r>
            <a:r>
              <a:rPr lang="en-US" altLang="ko-KR" sz="2800" dirty="0"/>
              <a:t>) </a:t>
            </a:r>
            <a:r>
              <a:rPr lang="en-US" altLang="ko-KR" sz="2800" dirty="0">
                <a:sym typeface="Symbol" panose="05050102010706020507" pitchFamily="18" charset="2"/>
              </a:rPr>
              <a:t> </a:t>
            </a:r>
            <a:r>
              <a:rPr lang="en-US" altLang="ko-KR" sz="2800" dirty="0"/>
              <a:t>estimate </a:t>
            </a:r>
            <a:r>
              <a:rPr lang="en-US" altLang="ko-KR" sz="2800" i="1" dirty="0"/>
              <a:t>P</a:t>
            </a:r>
            <a:r>
              <a:rPr lang="en-US" altLang="ko-KR" sz="2800" dirty="0"/>
              <a:t>(</a:t>
            </a:r>
            <a:r>
              <a:rPr lang="en-US" altLang="ko-KR" sz="2800" i="1" dirty="0" err="1"/>
              <a:t>v</a:t>
            </a:r>
            <a:r>
              <a:rPr lang="en-US" altLang="ko-KR" sz="2800" i="1" baseline="-25000" dirty="0" err="1"/>
              <a:t>j</a:t>
            </a:r>
            <a:r>
              <a:rPr lang="en-US" altLang="ko-KR" sz="2800" dirty="0"/>
              <a:t>)</a:t>
            </a:r>
          </a:p>
          <a:p>
            <a:pPr>
              <a:buFont typeface="Wingdings" panose="05000000000000000000" pitchFamily="2" charset="2"/>
              <a:buNone/>
            </a:pPr>
            <a:r>
              <a:rPr lang="en-US" altLang="ko-KR" sz="2800" dirty="0"/>
              <a:t>	For each attribute value </a:t>
            </a:r>
            <a:r>
              <a:rPr lang="en-US" altLang="ko-KR" sz="2800" i="1" dirty="0" err="1"/>
              <a:t>a</a:t>
            </a:r>
            <a:r>
              <a:rPr lang="en-US" altLang="ko-KR" sz="2800" i="1" baseline="-25000" dirty="0" err="1"/>
              <a:t>i</a:t>
            </a:r>
            <a:r>
              <a:rPr lang="en-US" altLang="ko-KR" sz="2800" dirty="0"/>
              <a:t> of each attribute </a:t>
            </a:r>
            <a:r>
              <a:rPr lang="en-US" altLang="ko-KR" sz="2800" i="1" dirty="0"/>
              <a:t>a</a:t>
            </a:r>
          </a:p>
          <a:p>
            <a:pPr algn="ctr">
              <a:buFont typeface="Wingdings" panose="05000000000000000000" pitchFamily="2" charset="2"/>
              <a:buNone/>
            </a:pPr>
            <a:r>
              <a:rPr lang="en-US" altLang="ko-KR" sz="2800" i="1" dirty="0"/>
              <a:t>P</a:t>
            </a:r>
            <a:r>
              <a:rPr lang="en-US" altLang="ko-KR" sz="2800" dirty="0"/>
              <a:t>(</a:t>
            </a:r>
            <a:r>
              <a:rPr lang="en-US" altLang="ko-KR" sz="2800" i="1" dirty="0" err="1"/>
              <a:t>a</a:t>
            </a:r>
            <a:r>
              <a:rPr lang="en-US" altLang="ko-KR" sz="2800" i="1" baseline="-25000" dirty="0" err="1"/>
              <a:t>i</a:t>
            </a:r>
            <a:r>
              <a:rPr lang="en-US" altLang="ko-KR" sz="2800" dirty="0"/>
              <a:t> |</a:t>
            </a:r>
            <a:r>
              <a:rPr lang="en-US" altLang="ko-KR" sz="2800" i="1" dirty="0" err="1"/>
              <a:t>v</a:t>
            </a:r>
            <a:r>
              <a:rPr lang="en-US" altLang="ko-KR" sz="2800" i="1" baseline="-25000" dirty="0" err="1"/>
              <a:t>j</a:t>
            </a:r>
            <a:r>
              <a:rPr lang="en-US" altLang="ko-KR" sz="2800" dirty="0"/>
              <a:t>) </a:t>
            </a:r>
            <a:r>
              <a:rPr lang="en-US" altLang="ko-KR" sz="2800" dirty="0">
                <a:sym typeface="Symbol" panose="05050102010706020507" pitchFamily="18" charset="2"/>
              </a:rPr>
              <a:t></a:t>
            </a:r>
            <a:r>
              <a:rPr lang="en-US" altLang="ko-KR" sz="2800" dirty="0"/>
              <a:t> estimate </a:t>
            </a:r>
            <a:r>
              <a:rPr lang="en-US" altLang="ko-KR" sz="2800" i="1" dirty="0"/>
              <a:t>P</a:t>
            </a:r>
            <a:r>
              <a:rPr lang="en-US" altLang="ko-KR" sz="2800" dirty="0"/>
              <a:t>(</a:t>
            </a:r>
            <a:r>
              <a:rPr lang="en-US" altLang="ko-KR" sz="2800" i="1" dirty="0" err="1"/>
              <a:t>a</a:t>
            </a:r>
            <a:r>
              <a:rPr lang="en-US" altLang="ko-KR" sz="2800" i="1" baseline="-25000" dirty="0" err="1"/>
              <a:t>i</a:t>
            </a:r>
            <a:r>
              <a:rPr lang="en-US" altLang="ko-KR" sz="2800" dirty="0"/>
              <a:t> |</a:t>
            </a:r>
            <a:r>
              <a:rPr lang="en-US" altLang="ko-KR" sz="2800" i="1" dirty="0" err="1"/>
              <a:t>v</a:t>
            </a:r>
            <a:r>
              <a:rPr lang="en-US" altLang="ko-KR" sz="2800" i="1" baseline="-25000" dirty="0" err="1"/>
              <a:t>j</a:t>
            </a:r>
            <a:r>
              <a:rPr lang="en-US" altLang="ko-KR" sz="2800" dirty="0"/>
              <a:t>) </a:t>
            </a:r>
          </a:p>
          <a:p>
            <a:pPr>
              <a:buFont typeface="Wingdings" panose="05000000000000000000" pitchFamily="2" charset="2"/>
              <a:buNone/>
            </a:pPr>
            <a:endParaRPr lang="en-US" altLang="ko-KR" sz="2000" dirty="0"/>
          </a:p>
          <a:p>
            <a:r>
              <a:rPr lang="en-US" altLang="ko-KR" sz="2800" dirty="0"/>
              <a:t>Classify New Instance(</a:t>
            </a:r>
            <a:r>
              <a:rPr lang="en-US" altLang="ko-KR" sz="2800" i="1" dirty="0"/>
              <a:t>x</a:t>
            </a:r>
            <a:r>
              <a:rPr lang="en-US" altLang="ko-KR" sz="2800" dirty="0"/>
              <a:t>)</a:t>
            </a:r>
          </a:p>
          <a:p>
            <a:endParaRPr lang="en-US" altLang="ko-KR" sz="2800" dirty="0"/>
          </a:p>
        </p:txBody>
      </p:sp>
      <p:sp>
        <p:nvSpPr>
          <p:cNvPr id="206852" name="Rectangle 4"/>
          <p:cNvSpPr>
            <a:spLocks noChangeArrowheads="1"/>
          </p:cNvSpPr>
          <p:nvPr/>
        </p:nvSpPr>
        <p:spPr bwMode="auto">
          <a:xfrm>
            <a:off x="2438400" y="3484399"/>
            <a:ext cx="376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800" dirty="0">
                <a:latin typeface="굴림" pitchFamily="50" charset="-127"/>
              </a:rPr>
              <a:t>^</a:t>
            </a:r>
          </a:p>
        </p:txBody>
      </p:sp>
      <p:sp>
        <p:nvSpPr>
          <p:cNvPr id="206853" name="Rectangle 5"/>
          <p:cNvSpPr>
            <a:spLocks noChangeArrowheads="1"/>
          </p:cNvSpPr>
          <p:nvPr/>
        </p:nvSpPr>
        <p:spPr bwMode="auto">
          <a:xfrm>
            <a:off x="2884488" y="2502694"/>
            <a:ext cx="3762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800" dirty="0">
                <a:latin typeface="굴림" pitchFamily="50" charset="-127"/>
              </a:rPr>
              <a:t>^</a:t>
            </a:r>
          </a:p>
        </p:txBody>
      </p:sp>
      <p:pic>
        <p:nvPicPr>
          <p:cNvPr id="2068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12" y="5091125"/>
            <a:ext cx="4600575"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8608888"/>
      </p:ext>
    </p:extLst>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1 </a:t>
            </a:r>
            <a:endParaRPr lang="en-GB"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557</a:t>
            </a:fld>
            <a:endParaRPr lang="en-US"/>
          </a:p>
        </p:txBody>
      </p:sp>
      <p:graphicFrame>
        <p:nvGraphicFramePr>
          <p:cNvPr id="6" name="Object 3"/>
          <p:cNvGraphicFramePr>
            <a:graphicFrameLocks noChangeAspect="1"/>
          </p:cNvGraphicFramePr>
          <p:nvPr>
            <p:extLst/>
          </p:nvPr>
        </p:nvGraphicFramePr>
        <p:xfrm>
          <a:off x="152400" y="1565917"/>
          <a:ext cx="5181600" cy="3733800"/>
        </p:xfrm>
        <a:graphic>
          <a:graphicData uri="http://schemas.openxmlformats.org/presentationml/2006/ole">
            <mc:AlternateContent xmlns:mc="http://schemas.openxmlformats.org/markup-compatibility/2006">
              <mc:Choice xmlns:v="urn:schemas-microsoft-com:vml" Requires="v">
                <p:oleObj spid="_x0000_s20482" name="Worksheet" r:id="rId3" imgW="6057900" imgH="4241800" progId="Excel.Sheet.8">
                  <p:embed/>
                </p:oleObj>
              </mc:Choice>
              <mc:Fallback>
                <p:oleObj name="Worksheet" r:id="rId3" imgW="6057900" imgH="4241800" progId="Excel.Sheet.8">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65917"/>
                        <a:ext cx="5181600" cy="3733800"/>
                      </a:xfrm>
                      <a:prstGeom prst="rect">
                        <a:avLst/>
                      </a:prstGeom>
                      <a:noFill/>
                      <a:ln>
                        <a:noFill/>
                      </a:ln>
                      <a:effectLst/>
                    </p:spPr>
                  </p:pic>
                </p:oleObj>
              </mc:Fallback>
            </mc:AlternateContent>
          </a:graphicData>
        </a:graphic>
      </p:graphicFrame>
      <p:graphicFrame>
        <p:nvGraphicFramePr>
          <p:cNvPr id="7" name="Object 4"/>
          <p:cNvGraphicFramePr>
            <a:graphicFrameLocks noChangeAspect="1"/>
          </p:cNvGraphicFramePr>
          <p:nvPr>
            <p:extLst/>
          </p:nvPr>
        </p:nvGraphicFramePr>
        <p:xfrm>
          <a:off x="152400" y="5605603"/>
          <a:ext cx="5153025" cy="438150"/>
        </p:xfrm>
        <a:graphic>
          <a:graphicData uri="http://schemas.openxmlformats.org/presentationml/2006/ole">
            <mc:AlternateContent xmlns:mc="http://schemas.openxmlformats.org/markup-compatibility/2006">
              <mc:Choice xmlns:v="urn:schemas-microsoft-com:vml" Requires="v">
                <p:oleObj spid="_x0000_s20483" name="Worksheet" r:id="rId5" imgW="4876800" imgH="393700" progId="Excel.Sheet.8">
                  <p:embed/>
                </p:oleObj>
              </mc:Choice>
              <mc:Fallback>
                <p:oleObj name="Worksheet" r:id="rId5" imgW="4876800" imgH="393700" progId="Excel.Sheet.8">
                  <p:embed/>
                  <p:pic>
                    <p:nvPicPr>
                      <p:cNvPr id="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5605603"/>
                        <a:ext cx="51530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5487988" y="2362200"/>
          <a:ext cx="3656012" cy="2584450"/>
        </p:xfrm>
        <a:graphic>
          <a:graphicData uri="http://schemas.openxmlformats.org/presentationml/2006/ole">
            <mc:AlternateContent xmlns:mc="http://schemas.openxmlformats.org/markup-compatibility/2006">
              <mc:Choice xmlns:v="urn:schemas-microsoft-com:vml" Requires="v">
                <p:oleObj spid="_x0000_s20484" name="Equation" r:id="rId7" imgW="4457700" imgH="3149600" progId="Equation.3">
                  <p:embed/>
                </p:oleObj>
              </mc:Choice>
              <mc:Fallback>
                <p:oleObj name="Equation" r:id="rId7" imgW="4457700" imgH="3149600" progId="Equation.3">
                  <p:embed/>
                  <p:pic>
                    <p:nvPicPr>
                      <p:cNvPr id="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7988" y="2362200"/>
                        <a:ext cx="3656012" cy="258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9" name="Text Box 6"/>
          <p:cNvSpPr txBox="1">
            <a:spLocks noChangeArrowheads="1"/>
          </p:cNvSpPr>
          <p:nvPr/>
        </p:nvSpPr>
        <p:spPr bwMode="auto">
          <a:xfrm>
            <a:off x="5867400" y="1295400"/>
            <a:ext cx="2743200" cy="942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mtClean="0"/>
              <a:t>A: attributes</a:t>
            </a:r>
          </a:p>
          <a:p>
            <a:pPr>
              <a:spcBef>
                <a:spcPct val="50000"/>
              </a:spcBef>
              <a:defRPr/>
            </a:pPr>
            <a:r>
              <a:rPr lang="en-US" smtClean="0"/>
              <a:t>M: mammals</a:t>
            </a:r>
          </a:p>
          <a:p>
            <a:pPr>
              <a:spcBef>
                <a:spcPct val="50000"/>
              </a:spcBef>
              <a:defRPr/>
            </a:pPr>
            <a:r>
              <a:rPr lang="en-US" smtClean="0"/>
              <a:t>N: non-mammals</a:t>
            </a:r>
          </a:p>
        </p:txBody>
      </p:sp>
      <p:sp>
        <p:nvSpPr>
          <p:cNvPr id="10" name="Text Box 7"/>
          <p:cNvSpPr txBox="1">
            <a:spLocks noChangeArrowheads="1"/>
          </p:cNvSpPr>
          <p:nvPr/>
        </p:nvSpPr>
        <p:spPr bwMode="auto">
          <a:xfrm>
            <a:off x="5791200" y="5257800"/>
            <a:ext cx="2743200" cy="623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mtClean="0"/>
              <a:t>P(A|M)P(M) &gt; P(A|N)P(N)</a:t>
            </a:r>
          </a:p>
          <a:p>
            <a:pPr>
              <a:spcBef>
                <a:spcPct val="50000"/>
              </a:spcBef>
              <a:defRPr/>
            </a:pPr>
            <a:r>
              <a:rPr lang="en-US" smtClean="0"/>
              <a:t>=&gt; Mammals</a:t>
            </a:r>
          </a:p>
        </p:txBody>
      </p:sp>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4384440" y="1785960"/>
              <a:ext cx="598680" cy="54000"/>
            </p14:xfrm>
          </p:contentPart>
        </mc:Choice>
        <mc:Fallback xmlns="">
          <p:pic>
            <p:nvPicPr>
              <p:cNvPr id="3" name="Ink 2"/>
              <p:cNvPicPr/>
              <p:nvPr/>
            </p:nvPicPr>
            <p:blipFill>
              <a:blip r:embed="rId10"/>
              <a:stretch>
                <a:fillRect/>
              </a:stretch>
            </p:blipFill>
            <p:spPr>
              <a:xfrm>
                <a:off x="4368600" y="1722600"/>
                <a:ext cx="6303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p14:cNvContentPartPr/>
              <p14:nvPr/>
            </p14:nvContentPartPr>
            <p14:xfrm>
              <a:off x="4375800" y="2339640"/>
              <a:ext cx="625320" cy="89640"/>
            </p14:xfrm>
          </p:contentPart>
        </mc:Choice>
        <mc:Fallback xmlns="">
          <p:pic>
            <p:nvPicPr>
              <p:cNvPr id="4" name="Ink 3"/>
              <p:cNvPicPr/>
              <p:nvPr/>
            </p:nvPicPr>
            <p:blipFill>
              <a:blip r:embed="rId12"/>
              <a:stretch>
                <a:fillRect/>
              </a:stretch>
            </p:blipFill>
            <p:spPr>
              <a:xfrm>
                <a:off x="4359960" y="2275920"/>
                <a:ext cx="6570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4375800" y="2875320"/>
              <a:ext cx="598680" cy="63000"/>
            </p14:xfrm>
          </p:contentPart>
        </mc:Choice>
        <mc:Fallback xmlns="">
          <p:pic>
            <p:nvPicPr>
              <p:cNvPr id="11" name="Ink 10"/>
              <p:cNvPicPr/>
              <p:nvPr/>
            </p:nvPicPr>
            <p:blipFill>
              <a:blip r:embed="rId14"/>
              <a:stretch>
                <a:fillRect/>
              </a:stretch>
            </p:blipFill>
            <p:spPr>
              <a:xfrm>
                <a:off x="4359960" y="2811960"/>
                <a:ext cx="63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4366800" y="3232440"/>
              <a:ext cx="660960" cy="27360"/>
            </p14:xfrm>
          </p:contentPart>
        </mc:Choice>
        <mc:Fallback xmlns="">
          <p:pic>
            <p:nvPicPr>
              <p:cNvPr id="12" name="Ink 11"/>
              <p:cNvPicPr/>
              <p:nvPr/>
            </p:nvPicPr>
            <p:blipFill>
              <a:blip r:embed="rId16"/>
              <a:stretch>
                <a:fillRect/>
              </a:stretch>
            </p:blipFill>
            <p:spPr>
              <a:xfrm>
                <a:off x="4350960" y="3169080"/>
                <a:ext cx="692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p14:cNvContentPartPr/>
              <p14:nvPr/>
            </p14:nvContentPartPr>
            <p14:xfrm>
              <a:off x="4366800" y="3929040"/>
              <a:ext cx="669960" cy="18360"/>
            </p14:xfrm>
          </p:contentPart>
        </mc:Choice>
        <mc:Fallback xmlns="">
          <p:pic>
            <p:nvPicPr>
              <p:cNvPr id="13" name="Ink 12"/>
              <p:cNvPicPr/>
              <p:nvPr/>
            </p:nvPicPr>
            <p:blipFill>
              <a:blip r:embed="rId18"/>
              <a:stretch>
                <a:fillRect/>
              </a:stretch>
            </p:blipFill>
            <p:spPr>
              <a:xfrm>
                <a:off x="4350960" y="3865680"/>
                <a:ext cx="701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p14:cNvContentPartPr/>
              <p14:nvPr/>
            </p14:nvContentPartPr>
            <p14:xfrm>
              <a:off x="4384440" y="4625640"/>
              <a:ext cx="705960" cy="54000"/>
            </p14:xfrm>
          </p:contentPart>
        </mc:Choice>
        <mc:Fallback xmlns="">
          <p:pic>
            <p:nvPicPr>
              <p:cNvPr id="14" name="Ink 13"/>
              <p:cNvPicPr/>
              <p:nvPr/>
            </p:nvPicPr>
            <p:blipFill>
              <a:blip r:embed="rId20"/>
              <a:stretch>
                <a:fillRect/>
              </a:stretch>
            </p:blipFill>
            <p:spPr>
              <a:xfrm>
                <a:off x="4368600" y="4561920"/>
                <a:ext cx="7376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p14:cNvContentPartPr/>
              <p14:nvPr/>
            </p14:nvContentPartPr>
            <p14:xfrm>
              <a:off x="4366800" y="4991760"/>
              <a:ext cx="563040" cy="36000"/>
            </p14:xfrm>
          </p:contentPart>
        </mc:Choice>
        <mc:Fallback xmlns="">
          <p:pic>
            <p:nvPicPr>
              <p:cNvPr id="15" name="Ink 14"/>
              <p:cNvPicPr/>
              <p:nvPr/>
            </p:nvPicPr>
            <p:blipFill>
              <a:blip r:embed="rId22"/>
              <a:stretch>
                <a:fillRect/>
              </a:stretch>
            </p:blipFill>
            <p:spPr>
              <a:xfrm>
                <a:off x="4350960" y="4928040"/>
                <a:ext cx="594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p14:cNvContentPartPr/>
              <p14:nvPr/>
            </p14:nvContentPartPr>
            <p14:xfrm>
              <a:off x="1187640" y="1803960"/>
              <a:ext cx="268560" cy="360"/>
            </p14:xfrm>
          </p:contentPart>
        </mc:Choice>
        <mc:Fallback xmlns="">
          <p:pic>
            <p:nvPicPr>
              <p:cNvPr id="16" name="Ink 15"/>
              <p:cNvPicPr/>
              <p:nvPr/>
            </p:nvPicPr>
            <p:blipFill>
              <a:blip r:embed="rId24"/>
              <a:stretch>
                <a:fillRect/>
              </a:stretch>
            </p:blipFill>
            <p:spPr>
              <a:xfrm>
                <a:off x="1171800" y="1740240"/>
                <a:ext cx="300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p14:cNvContentPartPr/>
              <p14:nvPr/>
            </p14:nvContentPartPr>
            <p14:xfrm>
              <a:off x="1187640" y="2357280"/>
              <a:ext cx="250560" cy="36360"/>
            </p14:xfrm>
          </p:contentPart>
        </mc:Choice>
        <mc:Fallback xmlns="">
          <p:pic>
            <p:nvPicPr>
              <p:cNvPr id="17" name="Ink 16"/>
              <p:cNvPicPr/>
              <p:nvPr/>
            </p:nvPicPr>
            <p:blipFill>
              <a:blip r:embed="rId26"/>
              <a:stretch>
                <a:fillRect/>
              </a:stretch>
            </p:blipFill>
            <p:spPr>
              <a:xfrm>
                <a:off x="1171800" y="2293920"/>
                <a:ext cx="282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p14:cNvContentPartPr/>
              <p14:nvPr/>
            </p14:nvContentPartPr>
            <p14:xfrm>
              <a:off x="1187640" y="2866320"/>
              <a:ext cx="232560" cy="9360"/>
            </p14:xfrm>
          </p:contentPart>
        </mc:Choice>
        <mc:Fallback xmlns="">
          <p:pic>
            <p:nvPicPr>
              <p:cNvPr id="18" name="Ink 17"/>
              <p:cNvPicPr/>
              <p:nvPr/>
            </p:nvPicPr>
            <p:blipFill>
              <a:blip r:embed="rId28"/>
              <a:stretch>
                <a:fillRect/>
              </a:stretch>
            </p:blipFill>
            <p:spPr>
              <a:xfrm>
                <a:off x="1171800" y="2802960"/>
                <a:ext cx="264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p14:cNvContentPartPr/>
              <p14:nvPr/>
            </p14:nvContentPartPr>
            <p14:xfrm>
              <a:off x="1196640" y="3938040"/>
              <a:ext cx="259560" cy="36000"/>
            </p14:xfrm>
          </p:contentPart>
        </mc:Choice>
        <mc:Fallback xmlns="">
          <p:pic>
            <p:nvPicPr>
              <p:cNvPr id="19" name="Ink 18"/>
              <p:cNvPicPr/>
              <p:nvPr/>
            </p:nvPicPr>
            <p:blipFill>
              <a:blip r:embed="rId30"/>
              <a:stretch>
                <a:fillRect/>
              </a:stretch>
            </p:blipFill>
            <p:spPr>
              <a:xfrm>
                <a:off x="1180800" y="3874320"/>
                <a:ext cx="291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p14:cNvContentPartPr/>
              <p14:nvPr/>
            </p14:nvContentPartPr>
            <p14:xfrm>
              <a:off x="1187640" y="5027400"/>
              <a:ext cx="232560" cy="360"/>
            </p14:xfrm>
          </p:contentPart>
        </mc:Choice>
        <mc:Fallback xmlns="">
          <p:pic>
            <p:nvPicPr>
              <p:cNvPr id="20" name="Ink 19"/>
              <p:cNvPicPr/>
              <p:nvPr/>
            </p:nvPicPr>
            <p:blipFill>
              <a:blip r:embed="rId32"/>
              <a:stretch>
                <a:fillRect/>
              </a:stretch>
            </p:blipFill>
            <p:spPr>
              <a:xfrm>
                <a:off x="1171800" y="4964040"/>
                <a:ext cx="264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p14:cNvContentPartPr/>
              <p14:nvPr/>
            </p14:nvContentPartPr>
            <p14:xfrm>
              <a:off x="1223640" y="3268440"/>
              <a:ext cx="223560" cy="9000"/>
            </p14:xfrm>
          </p:contentPart>
        </mc:Choice>
        <mc:Fallback xmlns="">
          <p:pic>
            <p:nvPicPr>
              <p:cNvPr id="21" name="Ink 20"/>
              <p:cNvPicPr/>
              <p:nvPr/>
            </p:nvPicPr>
            <p:blipFill>
              <a:blip r:embed="rId34"/>
              <a:stretch>
                <a:fillRect/>
              </a:stretch>
            </p:blipFill>
            <p:spPr>
              <a:xfrm>
                <a:off x="1207440" y="3204720"/>
                <a:ext cx="255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p14:cNvContentPartPr/>
              <p14:nvPr/>
            </p14:nvContentPartPr>
            <p14:xfrm>
              <a:off x="1973520" y="1812600"/>
              <a:ext cx="232560" cy="27360"/>
            </p14:xfrm>
          </p:contentPart>
        </mc:Choice>
        <mc:Fallback xmlns="">
          <p:pic>
            <p:nvPicPr>
              <p:cNvPr id="22" name="Ink 21"/>
              <p:cNvPicPr/>
              <p:nvPr/>
            </p:nvPicPr>
            <p:blipFill>
              <a:blip r:embed="rId36"/>
              <a:stretch>
                <a:fillRect/>
              </a:stretch>
            </p:blipFill>
            <p:spPr>
              <a:xfrm>
                <a:off x="1957680" y="1749240"/>
                <a:ext cx="264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p14:cNvContentPartPr/>
              <p14:nvPr/>
            </p14:nvContentPartPr>
            <p14:xfrm>
              <a:off x="1937880" y="2384280"/>
              <a:ext cx="232560" cy="27000"/>
            </p14:xfrm>
          </p:contentPart>
        </mc:Choice>
        <mc:Fallback xmlns="">
          <p:pic>
            <p:nvPicPr>
              <p:cNvPr id="23" name="Ink 22"/>
              <p:cNvPicPr/>
              <p:nvPr/>
            </p:nvPicPr>
            <p:blipFill>
              <a:blip r:embed="rId38"/>
              <a:stretch>
                <a:fillRect/>
              </a:stretch>
            </p:blipFill>
            <p:spPr>
              <a:xfrm>
                <a:off x="1922040" y="2320560"/>
                <a:ext cx="264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p14:cNvContentPartPr/>
              <p14:nvPr/>
            </p14:nvContentPartPr>
            <p14:xfrm>
              <a:off x="1964520" y="3241440"/>
              <a:ext cx="205920" cy="45000"/>
            </p14:xfrm>
          </p:contentPart>
        </mc:Choice>
        <mc:Fallback xmlns="">
          <p:pic>
            <p:nvPicPr>
              <p:cNvPr id="24" name="Ink 23"/>
              <p:cNvPicPr/>
              <p:nvPr/>
            </p:nvPicPr>
            <p:blipFill>
              <a:blip r:embed="rId40"/>
              <a:stretch>
                <a:fillRect/>
              </a:stretch>
            </p:blipFill>
            <p:spPr>
              <a:xfrm>
                <a:off x="1948680" y="3178080"/>
                <a:ext cx="237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p14:cNvContentPartPr/>
              <p14:nvPr/>
            </p14:nvContentPartPr>
            <p14:xfrm>
              <a:off x="1991520" y="3955680"/>
              <a:ext cx="187920" cy="9360"/>
            </p14:xfrm>
          </p:contentPart>
        </mc:Choice>
        <mc:Fallback xmlns="">
          <p:pic>
            <p:nvPicPr>
              <p:cNvPr id="25" name="Ink 24"/>
              <p:cNvPicPr/>
              <p:nvPr/>
            </p:nvPicPr>
            <p:blipFill>
              <a:blip r:embed="rId42"/>
              <a:stretch>
                <a:fillRect/>
              </a:stretch>
            </p:blipFill>
            <p:spPr>
              <a:xfrm>
                <a:off x="1975680" y="3892320"/>
                <a:ext cx="219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p14:cNvContentPartPr/>
              <p14:nvPr/>
            </p14:nvContentPartPr>
            <p14:xfrm>
              <a:off x="1982520" y="4652280"/>
              <a:ext cx="232560" cy="36000"/>
            </p14:xfrm>
          </p:contentPart>
        </mc:Choice>
        <mc:Fallback xmlns="">
          <p:pic>
            <p:nvPicPr>
              <p:cNvPr id="26" name="Ink 25"/>
              <p:cNvPicPr/>
              <p:nvPr/>
            </p:nvPicPr>
            <p:blipFill>
              <a:blip r:embed="rId44"/>
              <a:stretch>
                <a:fillRect/>
              </a:stretch>
            </p:blipFill>
            <p:spPr>
              <a:xfrm>
                <a:off x="1966680" y="4588920"/>
                <a:ext cx="264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p14:cNvContentPartPr/>
              <p14:nvPr/>
            </p14:nvContentPartPr>
            <p14:xfrm>
              <a:off x="1982520" y="5018400"/>
              <a:ext cx="232560" cy="27360"/>
            </p14:xfrm>
          </p:contentPart>
        </mc:Choice>
        <mc:Fallback xmlns="">
          <p:pic>
            <p:nvPicPr>
              <p:cNvPr id="27" name="Ink 26"/>
              <p:cNvPicPr/>
              <p:nvPr/>
            </p:nvPicPr>
            <p:blipFill>
              <a:blip r:embed="rId46"/>
              <a:stretch>
                <a:fillRect/>
              </a:stretch>
            </p:blipFill>
            <p:spPr>
              <a:xfrm>
                <a:off x="1966680" y="4955040"/>
                <a:ext cx="264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p14:cNvContentPartPr/>
              <p14:nvPr/>
            </p14:nvContentPartPr>
            <p14:xfrm>
              <a:off x="2786040" y="2366280"/>
              <a:ext cx="223920" cy="9360"/>
            </p14:xfrm>
          </p:contentPart>
        </mc:Choice>
        <mc:Fallback xmlns="">
          <p:pic>
            <p:nvPicPr>
              <p:cNvPr id="28" name="Ink 27"/>
              <p:cNvPicPr/>
              <p:nvPr/>
            </p:nvPicPr>
            <p:blipFill>
              <a:blip r:embed="rId48"/>
              <a:stretch>
                <a:fillRect/>
              </a:stretch>
            </p:blipFill>
            <p:spPr>
              <a:xfrm>
                <a:off x="2770200" y="2302920"/>
                <a:ext cx="255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p14:cNvContentPartPr/>
              <p14:nvPr/>
            </p14:nvContentPartPr>
            <p14:xfrm>
              <a:off x="2795040" y="2339640"/>
              <a:ext cx="250560" cy="18000"/>
            </p14:xfrm>
          </p:contentPart>
        </mc:Choice>
        <mc:Fallback xmlns="">
          <p:pic>
            <p:nvPicPr>
              <p:cNvPr id="29" name="Ink 28"/>
              <p:cNvPicPr/>
              <p:nvPr/>
            </p:nvPicPr>
            <p:blipFill>
              <a:blip r:embed="rId50"/>
              <a:stretch>
                <a:fillRect/>
              </a:stretch>
            </p:blipFill>
            <p:spPr>
              <a:xfrm>
                <a:off x="2779200" y="2275920"/>
                <a:ext cx="2822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p14:cNvContentPartPr/>
              <p14:nvPr/>
            </p14:nvContentPartPr>
            <p14:xfrm>
              <a:off x="2768400" y="5027400"/>
              <a:ext cx="223560" cy="360"/>
            </p14:xfrm>
          </p:contentPart>
        </mc:Choice>
        <mc:Fallback xmlns="">
          <p:pic>
            <p:nvPicPr>
              <p:cNvPr id="30" name="Ink 29"/>
              <p:cNvPicPr/>
              <p:nvPr/>
            </p:nvPicPr>
            <p:blipFill>
              <a:blip r:embed="rId52"/>
              <a:stretch>
                <a:fillRect/>
              </a:stretch>
            </p:blipFill>
            <p:spPr>
              <a:xfrm>
                <a:off x="2752560" y="4964040"/>
                <a:ext cx="255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p14:cNvContentPartPr/>
              <p14:nvPr/>
            </p14:nvContentPartPr>
            <p14:xfrm>
              <a:off x="3580920" y="2366280"/>
              <a:ext cx="169920" cy="360"/>
            </p14:xfrm>
          </p:contentPart>
        </mc:Choice>
        <mc:Fallback xmlns="">
          <p:pic>
            <p:nvPicPr>
              <p:cNvPr id="31" name="Ink 30"/>
              <p:cNvPicPr/>
              <p:nvPr/>
            </p:nvPicPr>
            <p:blipFill>
              <a:blip r:embed="rId54"/>
              <a:stretch>
                <a:fillRect/>
              </a:stretch>
            </p:blipFill>
            <p:spPr>
              <a:xfrm>
                <a:off x="3565080" y="2302920"/>
                <a:ext cx="201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p14:cNvContentPartPr/>
              <p14:nvPr/>
            </p14:nvContentPartPr>
            <p14:xfrm>
              <a:off x="3562920" y="5018400"/>
              <a:ext cx="187920" cy="18360"/>
            </p14:xfrm>
          </p:contentPart>
        </mc:Choice>
        <mc:Fallback xmlns="">
          <p:pic>
            <p:nvPicPr>
              <p:cNvPr id="32" name="Ink 31"/>
              <p:cNvPicPr/>
              <p:nvPr/>
            </p:nvPicPr>
            <p:blipFill>
              <a:blip r:embed="rId56"/>
              <a:stretch>
                <a:fillRect/>
              </a:stretch>
            </p:blipFill>
            <p:spPr>
              <a:xfrm>
                <a:off x="3547080" y="4955040"/>
                <a:ext cx="219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p14:cNvContentPartPr/>
              <p14:nvPr/>
            </p14:nvContentPartPr>
            <p14:xfrm>
              <a:off x="1214640" y="3447000"/>
              <a:ext cx="232560" cy="360"/>
            </p14:xfrm>
          </p:contentPart>
        </mc:Choice>
        <mc:Fallback xmlns="">
          <p:pic>
            <p:nvPicPr>
              <p:cNvPr id="33" name="Ink 32"/>
              <p:cNvPicPr/>
              <p:nvPr/>
            </p:nvPicPr>
            <p:blipFill>
              <a:blip r:embed="rId58"/>
              <a:stretch>
                <a:fillRect/>
              </a:stretch>
            </p:blipFill>
            <p:spPr>
              <a:xfrm>
                <a:off x="1198800" y="3383280"/>
                <a:ext cx="264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p14:cNvContentPartPr/>
              <p14:nvPr/>
            </p14:nvContentPartPr>
            <p14:xfrm>
              <a:off x="2786040" y="2196720"/>
              <a:ext cx="232560" cy="18360"/>
            </p14:xfrm>
          </p:contentPart>
        </mc:Choice>
        <mc:Fallback xmlns="">
          <p:pic>
            <p:nvPicPr>
              <p:cNvPr id="34" name="Ink 33"/>
              <p:cNvPicPr/>
              <p:nvPr/>
            </p:nvPicPr>
            <p:blipFill>
              <a:blip r:embed="rId60"/>
              <a:stretch>
                <a:fillRect/>
              </a:stretch>
            </p:blipFill>
            <p:spPr>
              <a:xfrm>
                <a:off x="2770200" y="2133360"/>
                <a:ext cx="264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p14:cNvContentPartPr/>
              <p14:nvPr/>
            </p14:nvContentPartPr>
            <p14:xfrm>
              <a:off x="2777400" y="3393360"/>
              <a:ext cx="259200" cy="62640"/>
            </p14:xfrm>
          </p:contentPart>
        </mc:Choice>
        <mc:Fallback xmlns="">
          <p:pic>
            <p:nvPicPr>
              <p:cNvPr id="35" name="Ink 34"/>
              <p:cNvPicPr/>
              <p:nvPr/>
            </p:nvPicPr>
            <p:blipFill>
              <a:blip r:embed="rId62"/>
              <a:stretch>
                <a:fillRect/>
              </a:stretch>
            </p:blipFill>
            <p:spPr>
              <a:xfrm>
                <a:off x="2761560" y="3329640"/>
                <a:ext cx="290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p14:cNvContentPartPr/>
              <p14:nvPr/>
            </p14:nvContentPartPr>
            <p14:xfrm>
              <a:off x="2786040" y="4134600"/>
              <a:ext cx="214920" cy="9000"/>
            </p14:xfrm>
          </p:contentPart>
        </mc:Choice>
        <mc:Fallback xmlns="">
          <p:pic>
            <p:nvPicPr>
              <p:cNvPr id="36" name="Ink 35"/>
              <p:cNvPicPr/>
              <p:nvPr/>
            </p:nvPicPr>
            <p:blipFill>
              <a:blip r:embed="rId64"/>
              <a:stretch>
                <a:fillRect/>
              </a:stretch>
            </p:blipFill>
            <p:spPr>
              <a:xfrm>
                <a:off x="2770200" y="4070880"/>
                <a:ext cx="246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Ink 36"/>
              <p14:cNvContentPartPr/>
              <p14:nvPr/>
            </p14:nvContentPartPr>
            <p14:xfrm>
              <a:off x="3571920" y="2018160"/>
              <a:ext cx="196920" cy="27000"/>
            </p14:xfrm>
          </p:contentPart>
        </mc:Choice>
        <mc:Fallback xmlns="">
          <p:pic>
            <p:nvPicPr>
              <p:cNvPr id="37" name="Ink 36"/>
              <p:cNvPicPr/>
              <p:nvPr/>
            </p:nvPicPr>
            <p:blipFill>
              <a:blip r:embed="rId66"/>
              <a:stretch>
                <a:fillRect/>
              </a:stretch>
            </p:blipFill>
            <p:spPr>
              <a:xfrm>
                <a:off x="3556080" y="1954440"/>
                <a:ext cx="228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Ink 37"/>
              <p14:cNvContentPartPr/>
              <p14:nvPr/>
            </p14:nvContentPartPr>
            <p14:xfrm>
              <a:off x="3580920" y="2178720"/>
              <a:ext cx="161280" cy="360"/>
            </p14:xfrm>
          </p:contentPart>
        </mc:Choice>
        <mc:Fallback xmlns="">
          <p:pic>
            <p:nvPicPr>
              <p:cNvPr id="38" name="Ink 37"/>
              <p:cNvPicPr/>
              <p:nvPr/>
            </p:nvPicPr>
            <p:blipFill>
              <a:blip r:embed="rId68"/>
              <a:stretch>
                <a:fillRect/>
              </a:stretch>
            </p:blipFill>
            <p:spPr>
              <a:xfrm>
                <a:off x="3565080" y="2115360"/>
                <a:ext cx="192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p14:cNvContentPartPr/>
              <p14:nvPr/>
            </p14:nvContentPartPr>
            <p14:xfrm>
              <a:off x="3571920" y="3429000"/>
              <a:ext cx="143280" cy="27000"/>
            </p14:xfrm>
          </p:contentPart>
        </mc:Choice>
        <mc:Fallback xmlns="">
          <p:pic>
            <p:nvPicPr>
              <p:cNvPr id="39" name="Ink 38"/>
              <p:cNvPicPr/>
              <p:nvPr/>
            </p:nvPicPr>
            <p:blipFill>
              <a:blip r:embed="rId70"/>
              <a:stretch>
                <a:fillRect/>
              </a:stretch>
            </p:blipFill>
            <p:spPr>
              <a:xfrm>
                <a:off x="3556080" y="3365640"/>
                <a:ext cx="1749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Ink 39"/>
              <p14:cNvContentPartPr/>
              <p14:nvPr/>
            </p14:nvContentPartPr>
            <p14:xfrm>
              <a:off x="3589920" y="4161240"/>
              <a:ext cx="134280" cy="360"/>
            </p14:xfrm>
          </p:contentPart>
        </mc:Choice>
        <mc:Fallback xmlns="">
          <p:pic>
            <p:nvPicPr>
              <p:cNvPr id="40" name="Ink 39"/>
              <p:cNvPicPr/>
              <p:nvPr/>
            </p:nvPicPr>
            <p:blipFill>
              <a:blip r:embed="rId72"/>
              <a:stretch>
                <a:fillRect/>
              </a:stretch>
            </p:blipFill>
            <p:spPr>
              <a:xfrm>
                <a:off x="3574080" y="4097880"/>
                <a:ext cx="165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Ink 40"/>
              <p14:cNvContentPartPr/>
              <p14:nvPr/>
            </p14:nvContentPartPr>
            <p14:xfrm>
              <a:off x="1982520" y="1964520"/>
              <a:ext cx="169920" cy="27000"/>
            </p14:xfrm>
          </p:contentPart>
        </mc:Choice>
        <mc:Fallback xmlns="">
          <p:pic>
            <p:nvPicPr>
              <p:cNvPr id="41" name="Ink 40"/>
              <p:cNvPicPr/>
              <p:nvPr/>
            </p:nvPicPr>
            <p:blipFill>
              <a:blip r:embed="rId74"/>
              <a:stretch>
                <a:fillRect/>
              </a:stretch>
            </p:blipFill>
            <p:spPr>
              <a:xfrm>
                <a:off x="1966680" y="1901160"/>
                <a:ext cx="201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Ink 41"/>
              <p14:cNvContentPartPr/>
              <p14:nvPr/>
            </p14:nvContentPartPr>
            <p14:xfrm>
              <a:off x="2000520" y="2178720"/>
              <a:ext cx="178920" cy="18360"/>
            </p14:xfrm>
          </p:contentPart>
        </mc:Choice>
        <mc:Fallback xmlns="">
          <p:pic>
            <p:nvPicPr>
              <p:cNvPr id="42" name="Ink 41"/>
              <p:cNvPicPr/>
              <p:nvPr/>
            </p:nvPicPr>
            <p:blipFill>
              <a:blip r:embed="rId76"/>
              <a:stretch>
                <a:fillRect/>
              </a:stretch>
            </p:blipFill>
            <p:spPr>
              <a:xfrm>
                <a:off x="1984680" y="2115360"/>
                <a:ext cx="210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Ink 42"/>
              <p14:cNvContentPartPr/>
              <p14:nvPr/>
            </p14:nvContentPartPr>
            <p14:xfrm>
              <a:off x="2000520" y="2536200"/>
              <a:ext cx="142920" cy="18000"/>
            </p14:xfrm>
          </p:contentPart>
        </mc:Choice>
        <mc:Fallback xmlns="">
          <p:pic>
            <p:nvPicPr>
              <p:cNvPr id="43" name="Ink 42"/>
              <p:cNvPicPr/>
              <p:nvPr/>
            </p:nvPicPr>
            <p:blipFill>
              <a:blip r:embed="rId78"/>
              <a:stretch>
                <a:fillRect/>
              </a:stretch>
            </p:blipFill>
            <p:spPr>
              <a:xfrm>
                <a:off x="1984680" y="2472480"/>
                <a:ext cx="1749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Ink 43"/>
              <p14:cNvContentPartPr/>
              <p14:nvPr/>
            </p14:nvContentPartPr>
            <p14:xfrm>
              <a:off x="1973520" y="2732400"/>
              <a:ext cx="178920" cy="18360"/>
            </p14:xfrm>
          </p:contentPart>
        </mc:Choice>
        <mc:Fallback xmlns="">
          <p:pic>
            <p:nvPicPr>
              <p:cNvPr id="44" name="Ink 43"/>
              <p:cNvPicPr/>
              <p:nvPr/>
            </p:nvPicPr>
            <p:blipFill>
              <a:blip r:embed="rId80"/>
              <a:stretch>
                <a:fillRect/>
              </a:stretch>
            </p:blipFill>
            <p:spPr>
              <a:xfrm>
                <a:off x="1957680" y="2669040"/>
                <a:ext cx="210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Ink 44"/>
              <p14:cNvContentPartPr/>
              <p14:nvPr/>
            </p14:nvContentPartPr>
            <p14:xfrm>
              <a:off x="1946880" y="3429000"/>
              <a:ext cx="241200" cy="9360"/>
            </p14:xfrm>
          </p:contentPart>
        </mc:Choice>
        <mc:Fallback xmlns="">
          <p:pic>
            <p:nvPicPr>
              <p:cNvPr id="45" name="Ink 44"/>
              <p:cNvPicPr/>
              <p:nvPr/>
            </p:nvPicPr>
            <p:blipFill>
              <a:blip r:embed="rId82"/>
              <a:stretch>
                <a:fillRect/>
              </a:stretch>
            </p:blipFill>
            <p:spPr>
              <a:xfrm>
                <a:off x="1931040" y="3365640"/>
                <a:ext cx="273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Ink 45"/>
              <p14:cNvContentPartPr/>
              <p14:nvPr/>
            </p14:nvContentPartPr>
            <p14:xfrm>
              <a:off x="1937880" y="3607560"/>
              <a:ext cx="205560" cy="360"/>
            </p14:xfrm>
          </p:contentPart>
        </mc:Choice>
        <mc:Fallback xmlns="">
          <p:pic>
            <p:nvPicPr>
              <p:cNvPr id="46" name="Ink 45"/>
              <p:cNvPicPr/>
              <p:nvPr/>
            </p:nvPicPr>
            <p:blipFill>
              <a:blip r:embed="rId84"/>
              <a:stretch>
                <a:fillRect/>
              </a:stretch>
            </p:blipFill>
            <p:spPr>
              <a:xfrm>
                <a:off x="1922040" y="3544200"/>
                <a:ext cx="237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Ink 46"/>
              <p14:cNvContentPartPr/>
              <p14:nvPr/>
            </p14:nvContentPartPr>
            <p14:xfrm>
              <a:off x="1991520" y="3786120"/>
              <a:ext cx="160920" cy="27360"/>
            </p14:xfrm>
          </p:contentPart>
        </mc:Choice>
        <mc:Fallback xmlns="">
          <p:pic>
            <p:nvPicPr>
              <p:cNvPr id="47" name="Ink 46"/>
              <p:cNvPicPr/>
              <p:nvPr/>
            </p:nvPicPr>
            <p:blipFill>
              <a:blip r:embed="rId86"/>
              <a:stretch>
                <a:fillRect/>
              </a:stretch>
            </p:blipFill>
            <p:spPr>
              <a:xfrm>
                <a:off x="1975680" y="3722760"/>
                <a:ext cx="192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Ink 47"/>
              <p14:cNvContentPartPr/>
              <p14:nvPr/>
            </p14:nvContentPartPr>
            <p14:xfrm>
              <a:off x="1991520" y="4134600"/>
              <a:ext cx="169920" cy="9000"/>
            </p14:xfrm>
          </p:contentPart>
        </mc:Choice>
        <mc:Fallback xmlns="">
          <p:pic>
            <p:nvPicPr>
              <p:cNvPr id="48" name="Ink 47"/>
              <p:cNvPicPr/>
              <p:nvPr/>
            </p:nvPicPr>
            <p:blipFill>
              <a:blip r:embed="rId88"/>
              <a:stretch>
                <a:fillRect/>
              </a:stretch>
            </p:blipFill>
            <p:spPr>
              <a:xfrm>
                <a:off x="1975680" y="4070880"/>
                <a:ext cx="201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Ink 48"/>
              <p14:cNvContentPartPr/>
              <p14:nvPr/>
            </p14:nvContentPartPr>
            <p14:xfrm>
              <a:off x="1964520" y="4277160"/>
              <a:ext cx="214920" cy="27360"/>
            </p14:xfrm>
          </p:contentPart>
        </mc:Choice>
        <mc:Fallback xmlns="">
          <p:pic>
            <p:nvPicPr>
              <p:cNvPr id="49" name="Ink 48"/>
              <p:cNvPicPr/>
              <p:nvPr/>
            </p:nvPicPr>
            <p:blipFill>
              <a:blip r:embed="rId90"/>
              <a:stretch>
                <a:fillRect/>
              </a:stretch>
            </p:blipFill>
            <p:spPr>
              <a:xfrm>
                <a:off x="1948680" y="4213800"/>
                <a:ext cx="246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Ink 49"/>
              <p14:cNvContentPartPr/>
              <p14:nvPr/>
            </p14:nvContentPartPr>
            <p14:xfrm>
              <a:off x="1982520" y="4473720"/>
              <a:ext cx="187920" cy="360"/>
            </p14:xfrm>
          </p:contentPart>
        </mc:Choice>
        <mc:Fallback xmlns="">
          <p:pic>
            <p:nvPicPr>
              <p:cNvPr id="50" name="Ink 49"/>
              <p:cNvPicPr/>
              <p:nvPr/>
            </p:nvPicPr>
            <p:blipFill>
              <a:blip r:embed="rId92"/>
              <a:stretch>
                <a:fillRect/>
              </a:stretch>
            </p:blipFill>
            <p:spPr>
              <a:xfrm>
                <a:off x="1966680" y="4410360"/>
                <a:ext cx="219600" cy="127440"/>
              </a:xfrm>
              <a:prstGeom prst="rect">
                <a:avLst/>
              </a:prstGeom>
            </p:spPr>
          </p:pic>
        </mc:Fallback>
      </mc:AlternateContent>
    </p:spTree>
    <p:extLst>
      <p:ext uri="{BB962C8B-B14F-4D97-AF65-F5344CB8AC3E}">
        <p14:creationId xmlns:p14="http://schemas.microsoft.com/office/powerpoint/2010/main" val="4048411148"/>
      </p:ext>
    </p:extLst>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ea typeface="ＭＳ Ｐゴシック" panose="020B0600070205080204" pitchFamily="34" charset="-128"/>
              </a:rPr>
              <a:t>Issues with Naïve Bayes Classifier</a:t>
            </a:r>
          </a:p>
        </p:txBody>
      </p:sp>
      <p:sp>
        <p:nvSpPr>
          <p:cNvPr id="16387" name="Rectangle 3"/>
          <p:cNvSpPr>
            <a:spLocks noGrp="1" noChangeArrowheads="1"/>
          </p:cNvSpPr>
          <p:nvPr>
            <p:ph type="body" idx="1"/>
          </p:nvPr>
        </p:nvSpPr>
        <p:spPr/>
        <p:txBody>
          <a:bodyPr/>
          <a:lstStyle/>
          <a:p>
            <a:pPr marL="0" indent="0">
              <a:lnSpc>
                <a:spcPct val="130000"/>
              </a:lnSpc>
              <a:buFont typeface="Monotype Sorts" charset="0"/>
              <a:buNone/>
              <a:defRPr/>
            </a:pPr>
            <a:endParaRPr lang="en-US" sz="2400"/>
          </a:p>
          <a:p>
            <a:pPr marL="0" indent="0">
              <a:lnSpc>
                <a:spcPct val="130000"/>
              </a:lnSpc>
              <a:buFont typeface="Monotype Sorts" charset="0"/>
              <a:buChar char="l"/>
              <a:defRPr/>
            </a:pPr>
            <a:endParaRPr lang="en-US" sz="2400"/>
          </a:p>
          <a:p>
            <a:pPr marL="0" indent="0">
              <a:lnSpc>
                <a:spcPct val="130000"/>
              </a:lnSpc>
              <a:buFont typeface="Monotype Sorts" charset="0"/>
              <a:buChar char="l"/>
              <a:defRPr/>
            </a:pPr>
            <a:endParaRPr lang="en-US" sz="2400"/>
          </a:p>
          <a:p>
            <a:pPr marL="0" indent="0">
              <a:lnSpc>
                <a:spcPct val="130000"/>
              </a:lnSpc>
              <a:buFont typeface="Monotype Sorts" charset="0"/>
              <a:buChar char="l"/>
              <a:defRPr/>
            </a:pPr>
            <a:endParaRPr lang="en-US" sz="2400"/>
          </a:p>
        </p:txBody>
      </p:sp>
      <p:graphicFrame>
        <p:nvGraphicFramePr>
          <p:cNvPr id="35843" name="Object 1"/>
          <p:cNvGraphicFramePr>
            <a:graphicFrameLocks noChangeAspect="1"/>
          </p:cNvGraphicFramePr>
          <p:nvPr/>
        </p:nvGraphicFramePr>
        <p:xfrm>
          <a:off x="409575" y="1441450"/>
          <a:ext cx="3681413" cy="3543300"/>
        </p:xfrm>
        <a:graphic>
          <a:graphicData uri="http://schemas.openxmlformats.org/presentationml/2006/ole">
            <mc:AlternateContent xmlns:mc="http://schemas.openxmlformats.org/markup-compatibility/2006">
              <mc:Choice xmlns:v="urn:schemas-microsoft-com:vml" Requires="v">
                <p:oleObj spid="_x0000_s21506" name="VISIO" r:id="rId3" imgW="4392168" imgH="5334000" progId="Visio.Drawing.6">
                  <p:embed/>
                </p:oleObj>
              </mc:Choice>
              <mc:Fallback>
                <p:oleObj name="VISIO" r:id="rId3" imgW="4392168" imgH="5334000" progId="Visio.Drawing.6">
                  <p:embed/>
                  <p:pic>
                    <p:nvPicPr>
                      <p:cNvPr id="35843" name="Object 1"/>
                      <p:cNvPicPr>
                        <a:picLocks noChangeAspect="1" noChangeArrowheads="1"/>
                      </p:cNvPicPr>
                      <p:nvPr/>
                    </p:nvPicPr>
                    <p:blipFill>
                      <a:blip r:embed="rId4">
                        <a:extLst>
                          <a:ext uri="{28A0092B-C50C-407E-A947-70E740481C1C}">
                            <a14:useLocalDpi xmlns:a14="http://schemas.microsoft.com/office/drawing/2010/main" val="0"/>
                          </a:ext>
                        </a:extLst>
                      </a:blip>
                      <a:srcRect t="20895"/>
                      <a:stretch>
                        <a:fillRect/>
                      </a:stretch>
                    </p:blipFill>
                    <p:spPr bwMode="auto">
                      <a:xfrm>
                        <a:off x="409575" y="1441450"/>
                        <a:ext cx="3681413"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4" name="TextBox 4"/>
          <p:cNvSpPr txBox="1">
            <a:spLocks noChangeArrowheads="1"/>
          </p:cNvSpPr>
          <p:nvPr/>
        </p:nvSpPr>
        <p:spPr bwMode="auto">
          <a:xfrm>
            <a:off x="4419600" y="1062038"/>
            <a:ext cx="3316288"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r>
              <a:rPr lang="en-US" sz="1600"/>
              <a:t>Naïve  Bayes Classifier:</a:t>
            </a:r>
          </a:p>
          <a:p>
            <a:endParaRPr lang="en-US"/>
          </a:p>
          <a:p>
            <a:r>
              <a:rPr lang="en-US" b="0"/>
              <a:t>P(Refund = Yes | No) = 2/6</a:t>
            </a:r>
          </a:p>
          <a:p>
            <a:r>
              <a:rPr lang="en-US" b="0"/>
              <a:t>P(Refund = No | No) = 4/6</a:t>
            </a:r>
          </a:p>
          <a:p>
            <a:r>
              <a:rPr lang="en-US" b="0"/>
              <a:t>P(Refund = Yes | Yes) = 0</a:t>
            </a:r>
          </a:p>
          <a:p>
            <a:r>
              <a:rPr lang="en-US" b="0"/>
              <a:t>P(Refund = No | Yes) = 1</a:t>
            </a:r>
          </a:p>
          <a:p>
            <a:r>
              <a:rPr lang="en-US" b="0"/>
              <a:t>P(Marital Status = Single | No) = 2/6</a:t>
            </a:r>
          </a:p>
          <a:p>
            <a:r>
              <a:rPr lang="en-US" b="0"/>
              <a:t>P(Marital Status = Divorced | No) = 0</a:t>
            </a:r>
          </a:p>
          <a:p>
            <a:r>
              <a:rPr lang="en-US" b="0"/>
              <a:t>P(Marital Status = Married | No) = 4/6</a:t>
            </a:r>
          </a:p>
          <a:p>
            <a:r>
              <a:rPr lang="en-US" b="0"/>
              <a:t>P(Marital Status = Single | Yes) = 2/3</a:t>
            </a:r>
          </a:p>
          <a:p>
            <a:r>
              <a:rPr lang="en-US" b="0"/>
              <a:t>P(Marital Status = Divorced | Yes) = 1/3</a:t>
            </a:r>
          </a:p>
          <a:p>
            <a:r>
              <a:rPr lang="en-US" b="0"/>
              <a:t>P(Marital Status = Married | Yes) = 0/3</a:t>
            </a:r>
          </a:p>
          <a:p>
            <a:r>
              <a:rPr lang="en-US" b="0"/>
              <a:t>For Taxable Income:</a:t>
            </a:r>
          </a:p>
          <a:p>
            <a:r>
              <a:rPr lang="en-US" b="0"/>
              <a:t>If class = No: sample mean = 91</a:t>
            </a:r>
          </a:p>
          <a:p>
            <a:r>
              <a:rPr lang="en-US" b="0"/>
              <a:t>	   sample variance = 685</a:t>
            </a:r>
          </a:p>
          <a:p>
            <a:r>
              <a:rPr lang="en-US" b="0"/>
              <a:t>If class = No: sample mean = 90</a:t>
            </a:r>
          </a:p>
          <a:p>
            <a:r>
              <a:rPr lang="en-US" b="0"/>
              <a:t>	   sample variance = 25</a:t>
            </a:r>
          </a:p>
          <a:p>
            <a:endParaRPr lang="en-US" b="0"/>
          </a:p>
        </p:txBody>
      </p:sp>
      <p:sp>
        <p:nvSpPr>
          <p:cNvPr id="6" name="Text Box 6"/>
          <p:cNvSpPr txBox="1">
            <a:spLocks noChangeArrowheads="1"/>
          </p:cNvSpPr>
          <p:nvPr/>
        </p:nvSpPr>
        <p:spPr bwMode="auto">
          <a:xfrm>
            <a:off x="228600" y="1090613"/>
            <a:ext cx="3657600" cy="33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lgn="ctr">
              <a:spcBef>
                <a:spcPct val="50000"/>
              </a:spcBef>
              <a:defRPr/>
            </a:pPr>
            <a:r>
              <a:rPr lang="en-US" sz="1600" b="0" dirty="0" smtClean="0"/>
              <a:t>Consider the table with </a:t>
            </a:r>
            <a:r>
              <a:rPr lang="en-US" sz="1600" b="0" dirty="0" err="1" smtClean="0"/>
              <a:t>Tid</a:t>
            </a:r>
            <a:r>
              <a:rPr lang="en-US" sz="1600" b="0" dirty="0" smtClean="0"/>
              <a:t> = 7 deleted</a:t>
            </a:r>
          </a:p>
        </p:txBody>
      </p:sp>
      <p:sp>
        <p:nvSpPr>
          <p:cNvPr id="9" name="TextBox 8"/>
          <p:cNvSpPr txBox="1">
            <a:spLocks noChangeArrowheads="1"/>
          </p:cNvSpPr>
          <p:nvPr/>
        </p:nvSpPr>
        <p:spPr bwMode="auto">
          <a:xfrm>
            <a:off x="419100" y="5064125"/>
            <a:ext cx="4506913"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r>
              <a:rPr lang="en-US" sz="1800" b="0"/>
              <a:t>Given X = (Refund = Yes, Divorced, 120K)</a:t>
            </a:r>
          </a:p>
          <a:p>
            <a:pPr>
              <a:lnSpc>
                <a:spcPct val="150000"/>
              </a:lnSpc>
            </a:pPr>
            <a:r>
              <a:rPr lang="en-US" sz="2000" b="0"/>
              <a:t>P(X | No) = 2/6 X 0 X 0.0083 = 0</a:t>
            </a:r>
          </a:p>
          <a:p>
            <a:r>
              <a:rPr lang="en-US" sz="2000" b="0"/>
              <a:t>P(X | Yes) = 0 X 1/3 X 1.2 X 10</a:t>
            </a:r>
            <a:r>
              <a:rPr lang="en-US" sz="2000" b="0" baseline="30000"/>
              <a:t>-9</a:t>
            </a:r>
            <a:r>
              <a:rPr lang="en-US" sz="2000" b="0"/>
              <a:t> = 0</a:t>
            </a:r>
          </a:p>
          <a:p>
            <a:endParaRPr lang="en-US" b="0"/>
          </a:p>
        </p:txBody>
      </p:sp>
      <p:sp>
        <p:nvSpPr>
          <p:cNvPr id="10" name="Rectangle 9"/>
          <p:cNvSpPr>
            <a:spLocks noChangeArrowheads="1"/>
          </p:cNvSpPr>
          <p:nvPr/>
        </p:nvSpPr>
        <p:spPr bwMode="auto">
          <a:xfrm>
            <a:off x="4964113" y="5181600"/>
            <a:ext cx="3810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lnSpc>
                <a:spcPct val="130000"/>
              </a:lnSpc>
            </a:pPr>
            <a:r>
              <a:rPr lang="en-US" sz="1800">
                <a:solidFill>
                  <a:srgbClr val="FF0000"/>
                </a:solidFill>
              </a:rPr>
              <a:t>Naïve Bayes will not be able to classify X as Yes or No!</a:t>
            </a:r>
          </a:p>
        </p:txBody>
      </p:sp>
      <p:cxnSp>
        <p:nvCxnSpPr>
          <p:cNvPr id="14" name="Straight Arrow Connector 13"/>
          <p:cNvCxnSpPr>
            <a:cxnSpLocks noChangeShapeType="1"/>
          </p:cNvCxnSpPr>
          <p:nvPr/>
        </p:nvCxnSpPr>
        <p:spPr bwMode="auto">
          <a:xfrm>
            <a:off x="3886200" y="2082800"/>
            <a:ext cx="609600" cy="0"/>
          </a:xfrm>
          <a:prstGeom prst="straightConnector1">
            <a:avLst/>
          </a:prstGeom>
          <a:noFill/>
          <a:ln w="38100">
            <a:solidFill>
              <a:srgbClr val="FF00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a:cxnSpLocks noChangeShapeType="1"/>
          </p:cNvCxnSpPr>
          <p:nvPr/>
        </p:nvCxnSpPr>
        <p:spPr bwMode="auto">
          <a:xfrm>
            <a:off x="3886200" y="2743200"/>
            <a:ext cx="609600" cy="0"/>
          </a:xfrm>
          <a:prstGeom prst="straightConnector1">
            <a:avLst/>
          </a:prstGeom>
          <a:noFill/>
          <a:ln w="38100">
            <a:solidFill>
              <a:srgbClr val="FF00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850" name="Rectangle 1"/>
          <p:cNvSpPr>
            <a:spLocks noChangeArrowheads="1"/>
          </p:cNvSpPr>
          <p:nvPr/>
        </p:nvSpPr>
        <p:spPr bwMode="auto">
          <a:xfrm>
            <a:off x="457200" y="3733800"/>
            <a:ext cx="3314700" cy="228600"/>
          </a:xfrm>
          <a:prstGeom prst="rect">
            <a:avLst/>
          </a:prstGeom>
          <a:solidFill>
            <a:srgbClr val="FF0000"/>
          </a:solidFill>
          <a:ln w="12700">
            <a:solidFill>
              <a:schemeClr val="tx1"/>
            </a:solidFill>
            <a:round/>
            <a:headEnd/>
            <a:tailEnd/>
          </a:ln>
        </p:spPr>
        <p:txBody>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endParaRPr lang="en-US"/>
          </a:p>
        </p:txBody>
      </p:sp>
      <p:sp>
        <p:nvSpPr>
          <p:cNvPr id="12" name="TextBox 11"/>
          <p:cNvSpPr txBox="1"/>
          <p:nvPr/>
        </p:nvSpPr>
        <p:spPr>
          <a:xfrm>
            <a:off x="395536" y="6553200"/>
            <a:ext cx="6192688" cy="338554"/>
          </a:xfrm>
          <a:prstGeom prst="rect">
            <a:avLst/>
          </a:prstGeom>
          <a:noFill/>
        </p:spPr>
        <p:txBody>
          <a:bodyPr wrap="square" rtlCol="0">
            <a:spAutoFit/>
          </a:bodyPr>
          <a:lstStyle/>
          <a:p>
            <a:r>
              <a:rPr lang="en-GB" dirty="0" smtClean="0"/>
              <a:t>Slide adopted from “Introduction to Data mining” </a:t>
            </a:r>
            <a:r>
              <a:rPr lang="en-GB" dirty="0" err="1" smtClean="0"/>
              <a:t>Vipin</a:t>
            </a:r>
            <a:r>
              <a:rPr lang="en-GB" dirty="0" smtClean="0"/>
              <a:t> Kumar</a:t>
            </a:r>
            <a:endParaRPr lang="en-GB" dirty="0"/>
          </a:p>
        </p:txBody>
      </p:sp>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558</a:t>
            </a:fld>
            <a:endParaRPr lang="en-US"/>
          </a:p>
        </p:txBody>
      </p:sp>
    </p:spTree>
    <p:extLst>
      <p:ext uri="{BB962C8B-B14F-4D97-AF65-F5344CB8AC3E}">
        <p14:creationId xmlns:p14="http://schemas.microsoft.com/office/powerpoint/2010/main" val="12236510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ea typeface="ＭＳ Ｐゴシック" panose="020B0600070205080204" pitchFamily="34" charset="-128"/>
              </a:rPr>
              <a:t>Issues with Naïve Bayes Classifier</a:t>
            </a:r>
          </a:p>
        </p:txBody>
      </p:sp>
      <p:sp>
        <p:nvSpPr>
          <p:cNvPr id="16387" name="Rectangle 3"/>
          <p:cNvSpPr>
            <a:spLocks noGrp="1" noChangeArrowheads="1"/>
          </p:cNvSpPr>
          <p:nvPr>
            <p:ph type="body" idx="1"/>
          </p:nvPr>
        </p:nvSpPr>
        <p:spPr/>
        <p:txBody>
          <a:bodyPr/>
          <a:lstStyle/>
          <a:p>
            <a:pPr>
              <a:buFont typeface="Monotype Sorts" charset="0"/>
              <a:buChar char="l"/>
              <a:defRPr/>
            </a:pPr>
            <a:r>
              <a:rPr lang="en-US"/>
              <a:t>If one of the conditional probabilities is zero, then the entire expression becomes zero</a:t>
            </a:r>
            <a:endParaRPr lang="en-US" sz="2400"/>
          </a:p>
          <a:p>
            <a:pPr>
              <a:buFont typeface="Monotype Sorts" charset="0"/>
              <a:buChar char="l"/>
              <a:defRPr/>
            </a:pPr>
            <a:r>
              <a:rPr lang="en-US" sz="2400"/>
              <a:t>Need to use other estimates of conditional probabilities than simple fractions</a:t>
            </a:r>
          </a:p>
          <a:p>
            <a:pPr>
              <a:buFont typeface="Monotype Sorts" charset="0"/>
              <a:buChar char="l"/>
              <a:defRPr/>
            </a:pPr>
            <a:r>
              <a:rPr lang="en-US" sz="2400"/>
              <a:t>Probability estimation:</a:t>
            </a:r>
          </a:p>
        </p:txBody>
      </p:sp>
      <p:graphicFrame>
        <p:nvGraphicFramePr>
          <p:cNvPr id="36867" name="Object 4"/>
          <p:cNvGraphicFramePr>
            <a:graphicFrameLocks noChangeAspect="1"/>
          </p:cNvGraphicFramePr>
          <p:nvPr>
            <p:extLst/>
          </p:nvPr>
        </p:nvGraphicFramePr>
        <p:xfrm>
          <a:off x="762000" y="3900487"/>
          <a:ext cx="4291013" cy="2728913"/>
        </p:xfrm>
        <a:graphic>
          <a:graphicData uri="http://schemas.openxmlformats.org/presentationml/2006/ole">
            <mc:AlternateContent xmlns:mc="http://schemas.openxmlformats.org/markup-compatibility/2006">
              <mc:Choice xmlns:v="urn:schemas-microsoft-com:vml" Requires="v">
                <p:oleObj spid="_x0000_s22530" name="Equation" r:id="rId3" imgW="2095500" imgH="1333500" progId="Equation.3">
                  <p:embed/>
                </p:oleObj>
              </mc:Choice>
              <mc:Fallback>
                <p:oleObj name="Equation" r:id="rId3" imgW="2095500" imgH="1333500" progId="Equation.3">
                  <p:embed/>
                  <p:pic>
                    <p:nvPicPr>
                      <p:cNvPr id="3686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900487"/>
                        <a:ext cx="4291013" cy="2728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 name="Text Box 5"/>
          <p:cNvSpPr txBox="1">
            <a:spLocks noChangeArrowheads="1"/>
          </p:cNvSpPr>
          <p:nvPr/>
        </p:nvSpPr>
        <p:spPr bwMode="auto">
          <a:xfrm>
            <a:off x="5468357" y="3263841"/>
            <a:ext cx="3557587" cy="28623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a:defRPr sz="2800">
                <a:solidFill>
                  <a:schemeClr val="tx1"/>
                </a:solidFill>
                <a:latin typeface="Arial" charset="0"/>
                <a:ea typeface="ＭＳ Ｐゴシック" charset="0"/>
                <a:cs typeface="ＭＳ Ｐゴシック" charset="0"/>
              </a:defRPr>
            </a:lvl1pPr>
            <a:lvl2pPr marL="742950" indent="-285750">
              <a:defRPr sz="28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spcBef>
                <a:spcPct val="50000"/>
              </a:spcBef>
              <a:defRPr/>
            </a:pPr>
            <a:r>
              <a:rPr lang="en-US" sz="2000" b="0" dirty="0" smtClean="0">
                <a:latin typeface="Times New Roman" charset="0"/>
              </a:rPr>
              <a:t>c: number of classes</a:t>
            </a:r>
          </a:p>
          <a:p>
            <a:pPr>
              <a:spcBef>
                <a:spcPct val="50000"/>
              </a:spcBef>
              <a:defRPr/>
            </a:pPr>
            <a:r>
              <a:rPr lang="en-US" sz="2000" b="0" dirty="0" smtClean="0">
                <a:latin typeface="Times New Roman" charset="0"/>
              </a:rPr>
              <a:t>p: prior probability of the class</a:t>
            </a:r>
          </a:p>
          <a:p>
            <a:pPr>
              <a:spcBef>
                <a:spcPct val="50000"/>
              </a:spcBef>
              <a:defRPr/>
            </a:pPr>
            <a:r>
              <a:rPr lang="en-US" sz="2000" b="0" dirty="0" smtClean="0">
                <a:latin typeface="Times New Roman" charset="0"/>
              </a:rPr>
              <a:t>m: parameter</a:t>
            </a:r>
            <a:br>
              <a:rPr lang="en-US" sz="2000" b="0" dirty="0" smtClean="0">
                <a:latin typeface="Times New Roman" charset="0"/>
              </a:rPr>
            </a:br>
            <a:r>
              <a:rPr lang="en-US" sz="2000" b="0" dirty="0" smtClean="0">
                <a:latin typeface="Times New Roman" charset="0"/>
              </a:rPr>
              <a:t/>
            </a:r>
            <a:br>
              <a:rPr lang="en-US" sz="2000" b="0" dirty="0" smtClean="0">
                <a:latin typeface="Times New Roman" charset="0"/>
              </a:rPr>
            </a:br>
            <a:r>
              <a:rPr lang="en-US" sz="2000" b="0" i="1" dirty="0" err="1" smtClean="0">
                <a:latin typeface="Times New Roman" charset="0"/>
              </a:rPr>
              <a:t>N</a:t>
            </a:r>
            <a:r>
              <a:rPr lang="en-US" sz="2000" b="0" i="1" baseline="-25000" dirty="0" err="1" smtClean="0">
                <a:latin typeface="Times New Roman" charset="0"/>
              </a:rPr>
              <a:t>c</a:t>
            </a:r>
            <a:r>
              <a:rPr lang="en-US" sz="2000" b="0" dirty="0" smtClean="0">
                <a:latin typeface="Times New Roman" charset="0"/>
              </a:rPr>
              <a:t>: number of instances in the class </a:t>
            </a:r>
            <a:br>
              <a:rPr lang="en-US" sz="2000" b="0" dirty="0" smtClean="0">
                <a:latin typeface="Times New Roman" charset="0"/>
              </a:rPr>
            </a:br>
            <a:r>
              <a:rPr lang="en-US" sz="2000" b="0" i="1" dirty="0" err="1" smtClean="0">
                <a:latin typeface="Times New Roman" charset="0"/>
              </a:rPr>
              <a:t>N</a:t>
            </a:r>
            <a:r>
              <a:rPr lang="en-US" sz="2000" b="0" i="1" baseline="-25000" dirty="0" err="1" smtClean="0">
                <a:latin typeface="Times New Roman" charset="0"/>
              </a:rPr>
              <a:t>ic</a:t>
            </a:r>
            <a:r>
              <a:rPr lang="en-US" sz="2000" b="0" dirty="0" smtClean="0">
                <a:latin typeface="Times New Roman" charset="0"/>
              </a:rPr>
              <a:t>: number of instances having attribute value </a:t>
            </a:r>
            <a:r>
              <a:rPr lang="en-US" sz="2000" b="0" i="1" dirty="0" smtClean="0">
                <a:latin typeface="Times New Roman" charset="0"/>
              </a:rPr>
              <a:t>A</a:t>
            </a:r>
            <a:r>
              <a:rPr lang="en-US" sz="2000" b="0" i="1" baseline="-25000" dirty="0" smtClean="0">
                <a:latin typeface="Times New Roman" charset="0"/>
              </a:rPr>
              <a:t>i</a:t>
            </a:r>
            <a:r>
              <a:rPr lang="en-US" sz="2000" b="0" dirty="0" smtClean="0">
                <a:latin typeface="Times New Roman" charset="0"/>
              </a:rPr>
              <a:t> in class </a:t>
            </a:r>
            <a:r>
              <a:rPr lang="en-US" sz="2000" b="0" i="1" dirty="0" smtClean="0">
                <a:latin typeface="Times New Roman" charset="0"/>
              </a:rPr>
              <a:t>c</a:t>
            </a:r>
          </a:p>
        </p:txBody>
      </p:sp>
      <p:sp>
        <p:nvSpPr>
          <p:cNvPr id="6" name="TextBox 5"/>
          <p:cNvSpPr txBox="1"/>
          <p:nvPr/>
        </p:nvSpPr>
        <p:spPr>
          <a:xfrm>
            <a:off x="395536" y="6553200"/>
            <a:ext cx="6192688" cy="338554"/>
          </a:xfrm>
          <a:prstGeom prst="rect">
            <a:avLst/>
          </a:prstGeom>
          <a:noFill/>
        </p:spPr>
        <p:txBody>
          <a:bodyPr wrap="square" rtlCol="0">
            <a:spAutoFit/>
          </a:bodyPr>
          <a:lstStyle/>
          <a:p>
            <a:r>
              <a:rPr lang="en-GB" dirty="0" smtClean="0"/>
              <a:t>Slide adopted from “Introduction to Data mining” </a:t>
            </a:r>
            <a:r>
              <a:rPr lang="en-GB" dirty="0" err="1" smtClean="0"/>
              <a:t>Vipin</a:t>
            </a:r>
            <a:r>
              <a:rPr lang="en-GB" dirty="0" smtClean="0"/>
              <a:t> Kumar</a:t>
            </a:r>
            <a:endParaRPr lang="en-GB" dirty="0"/>
          </a:p>
        </p:txBody>
      </p:sp>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559</a:t>
            </a:fld>
            <a:endParaRPr lang="en-US"/>
          </a:p>
        </p:txBody>
      </p:sp>
    </p:spTree>
    <p:extLst>
      <p:ext uri="{BB962C8B-B14F-4D97-AF65-F5344CB8AC3E}">
        <p14:creationId xmlns:p14="http://schemas.microsoft.com/office/powerpoint/2010/main" val="1966311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609599"/>
            <a:ext cx="9144000" cy="670559"/>
          </a:xfrm>
        </p:spPr>
        <p:txBody>
          <a:bodyPr/>
          <a:lstStyle/>
          <a:p>
            <a:r>
              <a:rPr lang="en-US" b="1" dirty="0" smtClean="0">
                <a:latin typeface="+mn-lt"/>
              </a:rPr>
              <a:t>Choosing </a:t>
            </a:r>
            <a:r>
              <a:rPr lang="en-US" b="1" dirty="0">
                <a:latin typeface="+mn-lt"/>
              </a:rPr>
              <a:t>a Representation for the Target Function</a:t>
            </a:r>
          </a:p>
        </p:txBody>
      </p:sp>
      <p:sp>
        <p:nvSpPr>
          <p:cNvPr id="21507" name="Rectangle 3"/>
          <p:cNvSpPr>
            <a:spLocks noGrp="1" noChangeArrowheads="1"/>
          </p:cNvSpPr>
          <p:nvPr>
            <p:ph idx="1"/>
          </p:nvPr>
        </p:nvSpPr>
        <p:spPr>
          <a:xfrm>
            <a:off x="213360" y="1432558"/>
            <a:ext cx="8915400" cy="4114800"/>
          </a:xfrm>
        </p:spPr>
        <p:txBody>
          <a:bodyPr>
            <a:normAutofit fontScale="92500" lnSpcReduction="20000"/>
          </a:bodyPr>
          <a:lstStyle/>
          <a:p>
            <a:pPr>
              <a:lnSpc>
                <a:spcPct val="90000"/>
              </a:lnSpc>
            </a:pPr>
            <a:r>
              <a:rPr lang="en-US" b="1" u="sng" dirty="0" smtClean="0"/>
              <a:t>Expressiveness </a:t>
            </a:r>
            <a:r>
              <a:rPr lang="en-US" b="1" u="sng" dirty="0"/>
              <a:t>versus Training set size</a:t>
            </a:r>
            <a:r>
              <a:rPr lang="en-US" dirty="0"/>
              <a:t> </a:t>
            </a:r>
            <a:endParaRPr lang="en-US" dirty="0" smtClean="0"/>
          </a:p>
          <a:p>
            <a:pPr lvl="1">
              <a:lnSpc>
                <a:spcPct val="90000"/>
              </a:lnSpc>
            </a:pPr>
            <a:r>
              <a:rPr lang="en-US" sz="2400" dirty="0" smtClean="0"/>
              <a:t>More </a:t>
            </a:r>
            <a:r>
              <a:rPr lang="en-US" sz="2400" dirty="0"/>
              <a:t>expressive the representation of the target function, the closer to the “truth” we can get. </a:t>
            </a:r>
            <a:endParaRPr lang="en-US" sz="2400" dirty="0" smtClean="0"/>
          </a:p>
          <a:p>
            <a:pPr lvl="1">
              <a:lnSpc>
                <a:spcPct val="90000"/>
              </a:lnSpc>
            </a:pPr>
            <a:r>
              <a:rPr lang="en-US" sz="2400" dirty="0"/>
              <a:t>M</a:t>
            </a:r>
            <a:r>
              <a:rPr lang="en-US" sz="2400" dirty="0" smtClean="0"/>
              <a:t>ore </a:t>
            </a:r>
            <a:r>
              <a:rPr lang="en-US" sz="2400" dirty="0"/>
              <a:t>expressive the representation, the more training examples are necessary to choose among the large number of “representable” possibilities</a:t>
            </a:r>
            <a:r>
              <a:rPr lang="en-US" sz="2400" dirty="0" smtClean="0"/>
              <a:t>.</a:t>
            </a:r>
            <a:endParaRPr lang="en-US" sz="2400" dirty="0"/>
          </a:p>
          <a:p>
            <a:pPr>
              <a:lnSpc>
                <a:spcPct val="90000"/>
              </a:lnSpc>
            </a:pPr>
            <a:r>
              <a:rPr lang="en-US" sz="2200" b="1" u="sng" dirty="0"/>
              <a:t>Example of a representation</a:t>
            </a:r>
            <a:r>
              <a:rPr lang="en-US" b="1" u="sng" dirty="0"/>
              <a:t>:</a:t>
            </a:r>
          </a:p>
          <a:p>
            <a:pPr lvl="1">
              <a:lnSpc>
                <a:spcPct val="75000"/>
              </a:lnSpc>
              <a:spcBef>
                <a:spcPct val="15000"/>
              </a:spcBef>
            </a:pPr>
            <a:r>
              <a:rPr lang="en-US" sz="2200" dirty="0" smtClean="0"/>
              <a:t>x1 </a:t>
            </a:r>
            <a:r>
              <a:rPr lang="en-US" sz="2200" dirty="0"/>
              <a:t>= # </a:t>
            </a:r>
            <a:r>
              <a:rPr lang="en-US" sz="2200" dirty="0" smtClean="0"/>
              <a:t>of red </a:t>
            </a:r>
            <a:r>
              <a:rPr lang="en-US" sz="2200" dirty="0"/>
              <a:t>pieces on the </a:t>
            </a:r>
            <a:r>
              <a:rPr lang="en-US" sz="2200" dirty="0" smtClean="0"/>
              <a:t>board, x2 = </a:t>
            </a:r>
            <a:r>
              <a:rPr lang="en-US" sz="2200" dirty="0"/>
              <a:t># </a:t>
            </a:r>
            <a:r>
              <a:rPr lang="en-US" sz="2200" dirty="0" smtClean="0"/>
              <a:t>of black pieces </a:t>
            </a:r>
            <a:r>
              <a:rPr lang="en-US" sz="2200" dirty="0"/>
              <a:t>on the board</a:t>
            </a:r>
            <a:endParaRPr lang="en-US" sz="2200" dirty="0" smtClean="0"/>
          </a:p>
          <a:p>
            <a:pPr lvl="1">
              <a:lnSpc>
                <a:spcPct val="75000"/>
              </a:lnSpc>
              <a:spcBef>
                <a:spcPct val="15000"/>
              </a:spcBef>
            </a:pPr>
            <a:r>
              <a:rPr lang="en-US" sz="2200" dirty="0"/>
              <a:t>X3= # of </a:t>
            </a:r>
            <a:r>
              <a:rPr lang="en-US" sz="2200" dirty="0" smtClean="0"/>
              <a:t>black </a:t>
            </a:r>
            <a:r>
              <a:rPr lang="en-US" sz="2200" dirty="0"/>
              <a:t>king on the board</a:t>
            </a:r>
            <a:endParaRPr lang="en-US" sz="2200" dirty="0" smtClean="0"/>
          </a:p>
          <a:p>
            <a:pPr lvl="1">
              <a:lnSpc>
                <a:spcPct val="75000"/>
              </a:lnSpc>
              <a:spcBef>
                <a:spcPct val="15000"/>
              </a:spcBef>
            </a:pPr>
            <a:r>
              <a:rPr lang="en-US" sz="2200" dirty="0" smtClean="0"/>
              <a:t>x4 </a:t>
            </a:r>
            <a:r>
              <a:rPr lang="en-US" sz="2200" dirty="0"/>
              <a:t>=  # of </a:t>
            </a:r>
            <a:r>
              <a:rPr lang="en-US" sz="2200" dirty="0" smtClean="0"/>
              <a:t>red </a:t>
            </a:r>
            <a:r>
              <a:rPr lang="en-US" sz="2200" dirty="0"/>
              <a:t>king on the board</a:t>
            </a:r>
          </a:p>
          <a:p>
            <a:pPr lvl="1">
              <a:lnSpc>
                <a:spcPct val="75000"/>
              </a:lnSpc>
              <a:spcBef>
                <a:spcPct val="15000"/>
              </a:spcBef>
            </a:pPr>
            <a:r>
              <a:rPr lang="en-US" sz="2200" dirty="0"/>
              <a:t>X5 = # of </a:t>
            </a:r>
            <a:r>
              <a:rPr lang="en-US" sz="2200" dirty="0" smtClean="0"/>
              <a:t>black </a:t>
            </a:r>
            <a:r>
              <a:rPr lang="en-US" sz="2200" dirty="0"/>
              <a:t>pieces threatened by </a:t>
            </a:r>
            <a:r>
              <a:rPr lang="en-US" sz="2200" dirty="0" smtClean="0"/>
              <a:t>black</a:t>
            </a:r>
          </a:p>
          <a:p>
            <a:pPr lvl="1">
              <a:lnSpc>
                <a:spcPct val="75000"/>
              </a:lnSpc>
              <a:spcBef>
                <a:spcPct val="15000"/>
              </a:spcBef>
            </a:pPr>
            <a:r>
              <a:rPr lang="en-US" sz="2200" dirty="0" smtClean="0"/>
              <a:t>x6 </a:t>
            </a:r>
            <a:r>
              <a:rPr lang="en-US" sz="2200" dirty="0"/>
              <a:t>= # of </a:t>
            </a:r>
            <a:r>
              <a:rPr lang="en-US" sz="2200" dirty="0" smtClean="0"/>
              <a:t>red </a:t>
            </a:r>
            <a:r>
              <a:rPr lang="en-US" sz="2200" dirty="0"/>
              <a:t>pieces threatened by </a:t>
            </a:r>
            <a:r>
              <a:rPr lang="en-US" sz="2200" dirty="0" smtClean="0"/>
              <a:t>black</a:t>
            </a:r>
          </a:p>
          <a:p>
            <a:pPr lvl="1">
              <a:lnSpc>
                <a:spcPct val="75000"/>
              </a:lnSpc>
              <a:spcBef>
                <a:spcPct val="15000"/>
              </a:spcBef>
            </a:pPr>
            <a:endParaRPr lang="en-US" sz="2200" dirty="0"/>
          </a:p>
          <a:p>
            <a:pPr>
              <a:lnSpc>
                <a:spcPct val="90000"/>
              </a:lnSpc>
              <a:buFont typeface="Monotype Sorts" pitchFamily="2" charset="2"/>
              <a:buNone/>
            </a:pPr>
            <a:r>
              <a:rPr lang="en-US" sz="2800" dirty="0"/>
              <a:t>V(b) = w0+w1.x1+w2.x2+w3.x3+w4.x4+w5.x5+w6.x6</a:t>
            </a:r>
            <a:endParaRPr lang="en-US" dirty="0"/>
          </a:p>
          <a:p>
            <a:pPr>
              <a:lnSpc>
                <a:spcPct val="90000"/>
              </a:lnSpc>
            </a:pPr>
            <a:endParaRPr lang="en-US" sz="2400" dirty="0"/>
          </a:p>
        </p:txBody>
      </p:sp>
      <p:sp>
        <p:nvSpPr>
          <p:cNvPr id="21508" name="Text Box 4"/>
          <p:cNvSpPr txBox="1">
            <a:spLocks noChangeArrowheads="1"/>
          </p:cNvSpPr>
          <p:nvPr/>
        </p:nvSpPr>
        <p:spPr bwMode="auto">
          <a:xfrm>
            <a:off x="5562600" y="5562600"/>
            <a:ext cx="1769843" cy="830997"/>
          </a:xfrm>
          <a:prstGeom prst="rect">
            <a:avLst/>
          </a:prstGeom>
          <a:noFill/>
          <a:ln w="9525">
            <a:noFill/>
            <a:miter lim="800000"/>
            <a:headEnd/>
            <a:tailEnd/>
          </a:ln>
          <a:effectLst/>
        </p:spPr>
        <p:txBody>
          <a:bodyPr wrap="none">
            <a:spAutoFit/>
          </a:bodyPr>
          <a:lstStyle/>
          <a:p>
            <a:r>
              <a:rPr lang="en-US" dirty="0" err="1">
                <a:latin typeface="+mn-lt"/>
              </a:rPr>
              <a:t>wi’s</a:t>
            </a:r>
            <a:r>
              <a:rPr lang="en-US" dirty="0">
                <a:latin typeface="+mn-lt"/>
              </a:rPr>
              <a:t> are adjustable </a:t>
            </a:r>
          </a:p>
          <a:p>
            <a:r>
              <a:rPr lang="en-US" dirty="0">
                <a:latin typeface="+mn-lt"/>
              </a:rPr>
              <a:t>or “learnable” </a:t>
            </a:r>
          </a:p>
          <a:p>
            <a:r>
              <a:rPr lang="en-US" dirty="0">
                <a:latin typeface="+mn-lt"/>
              </a:rPr>
              <a:t>coefficients</a:t>
            </a:r>
          </a:p>
        </p:txBody>
      </p:sp>
      <p:sp>
        <p:nvSpPr>
          <p:cNvPr id="21509" name="Rectangle 5"/>
          <p:cNvSpPr>
            <a:spLocks noChangeArrowheads="1"/>
          </p:cNvSpPr>
          <p:nvPr/>
        </p:nvSpPr>
        <p:spPr bwMode="auto">
          <a:xfrm>
            <a:off x="5334000" y="5562600"/>
            <a:ext cx="2438400" cy="838200"/>
          </a:xfrm>
          <a:prstGeom prst="rect">
            <a:avLst/>
          </a:prstGeom>
          <a:noFill/>
          <a:ln w="9525">
            <a:solidFill>
              <a:schemeClr val="tx1"/>
            </a:solidFill>
            <a:miter lim="800000"/>
            <a:headEnd/>
            <a:tailEnd/>
          </a:ln>
          <a:effectLst/>
        </p:spPr>
        <p:txBody>
          <a:bodyPr wrap="none" anchor="ctr"/>
          <a:lstStyle/>
          <a:p>
            <a:endParaRPr lang="en-IN">
              <a:latin typeface="+mn-lt"/>
            </a:endParaRPr>
          </a:p>
        </p:txBody>
      </p:sp>
      <p:sp>
        <p:nvSpPr>
          <p:cNvPr id="21511" name="Rectangle 7"/>
          <p:cNvSpPr>
            <a:spLocks noChangeArrowheads="1"/>
          </p:cNvSpPr>
          <p:nvPr/>
        </p:nvSpPr>
        <p:spPr bwMode="auto">
          <a:xfrm>
            <a:off x="198120" y="4713206"/>
            <a:ext cx="8229600" cy="533400"/>
          </a:xfrm>
          <a:prstGeom prst="rect">
            <a:avLst/>
          </a:prstGeom>
          <a:noFill/>
          <a:ln w="28575">
            <a:solidFill>
              <a:schemeClr val="tx1"/>
            </a:solidFill>
            <a:miter lim="800000"/>
            <a:headEnd/>
            <a:tailEnd/>
          </a:ln>
          <a:effectLst/>
        </p:spPr>
        <p:txBody>
          <a:bodyPr wrap="none" anchor="ctr"/>
          <a:lstStyle/>
          <a:p>
            <a:pPr algn="ctr"/>
            <a:endParaRPr lang="en-US" b="1">
              <a:latin typeface="+mn-lt"/>
            </a:endParaRPr>
          </a:p>
        </p:txBody>
      </p:sp>
      <p:sp>
        <p:nvSpPr>
          <p:cNvPr id="21512" name="Text Box 8"/>
          <p:cNvSpPr txBox="1">
            <a:spLocks noChangeArrowheads="1"/>
          </p:cNvSpPr>
          <p:nvPr/>
        </p:nvSpPr>
        <p:spPr bwMode="auto">
          <a:xfrm>
            <a:off x="228600" y="4580066"/>
            <a:ext cx="228600" cy="523220"/>
          </a:xfrm>
          <a:prstGeom prst="rect">
            <a:avLst/>
          </a:prstGeom>
          <a:noFill/>
          <a:ln w="9525">
            <a:noFill/>
            <a:miter lim="800000"/>
            <a:headEnd/>
            <a:tailEnd/>
          </a:ln>
          <a:effectLst/>
        </p:spPr>
        <p:txBody>
          <a:bodyPr wrap="square">
            <a:spAutoFit/>
          </a:bodyPr>
          <a:lstStyle/>
          <a:p>
            <a:r>
              <a:rPr lang="en-US" sz="2800" dirty="0" smtClean="0">
                <a:latin typeface="+mn-lt"/>
              </a:rPr>
              <a:t>^</a:t>
            </a:r>
            <a:endParaRPr lang="en-US" dirty="0">
              <a:latin typeface="+mn-lt"/>
            </a:endParaRPr>
          </a:p>
        </p:txBody>
      </p:sp>
      <p:sp>
        <p:nvSpPr>
          <p:cNvPr id="12"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13" name="Footer Placeholder 4"/>
          <p:cNvSpPr txBox="1">
            <a:spLocks/>
          </p:cNvSpPr>
          <p:nvPr/>
        </p:nvSpPr>
        <p:spPr>
          <a:xfrm>
            <a:off x="0" y="6553200"/>
            <a:ext cx="2133600"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smtClean="0">
                <a:ln>
                  <a:noFill/>
                </a:ln>
                <a:solidFill>
                  <a:schemeClr val="tx1"/>
                </a:solidFill>
                <a:effectLst/>
                <a:uLnTx/>
                <a:uFillTx/>
                <a:latin typeface="+mn-lt"/>
                <a:ea typeface="+mn-ea"/>
                <a:cs typeface="+mn-cs"/>
              </a:rPr>
              <a:t>IS ZC464, Machine Learning</a:t>
            </a:r>
            <a:endParaRPr kumimoji="0" lang="en-US" sz="12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59" y="397576"/>
            <a:ext cx="6120680" cy="850106"/>
          </a:xfrm>
        </p:spPr>
        <p:txBody>
          <a:bodyPr/>
          <a:lstStyle/>
          <a:p>
            <a:r>
              <a:rPr lang="en-US" dirty="0"/>
              <a:t>A Simple Example</a:t>
            </a:r>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560</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727482851"/>
              </p:ext>
            </p:extLst>
          </p:nvPr>
        </p:nvGraphicFramePr>
        <p:xfrm>
          <a:off x="76200" y="1383853"/>
          <a:ext cx="4191000" cy="2720340"/>
        </p:xfrm>
        <a:graphic>
          <a:graphicData uri="http://schemas.openxmlformats.org/drawingml/2006/table">
            <a:tbl>
              <a:tblPr firstRow="1" bandRow="1">
                <a:tableStyleId>{5C22544A-7EE6-4342-B048-85BDC9FD1C3A}</a:tableStyleId>
              </a:tblPr>
              <a:tblGrid>
                <a:gridCol w="2478498">
                  <a:extLst>
                    <a:ext uri="{9D8B030D-6E8A-4147-A177-3AD203B41FA5}">
                      <a16:colId xmlns:a16="http://schemas.microsoft.com/office/drawing/2014/main" val="20000"/>
                    </a:ext>
                  </a:extLst>
                </a:gridCol>
                <a:gridCol w="1712502">
                  <a:extLst>
                    <a:ext uri="{9D8B030D-6E8A-4147-A177-3AD203B41FA5}">
                      <a16:colId xmlns:a16="http://schemas.microsoft.com/office/drawing/2014/main" val="20001"/>
                    </a:ext>
                  </a:extLst>
                </a:gridCol>
              </a:tblGrid>
              <a:tr h="304799">
                <a:tc>
                  <a:txBody>
                    <a:bodyPr/>
                    <a:lstStyle/>
                    <a:p>
                      <a:r>
                        <a:rPr lang="en-US" b="1" dirty="0">
                          <a:effectLst/>
                        </a:rPr>
                        <a:t>Text</a:t>
                      </a:r>
                      <a:endParaRPr lang="en-US" dirty="0">
                        <a:effectLst/>
                      </a:endParaRPr>
                    </a:p>
                  </a:txBody>
                  <a:tcPr marL="114300" marR="114300" marT="76200" marB="57150" anchor="ctr"/>
                </a:tc>
                <a:tc>
                  <a:txBody>
                    <a:bodyPr/>
                    <a:lstStyle/>
                    <a:p>
                      <a:r>
                        <a:rPr lang="en-US" b="1" dirty="0">
                          <a:effectLst/>
                        </a:rPr>
                        <a:t>Tag</a:t>
                      </a:r>
                      <a:endParaRPr lang="en-US" dirty="0">
                        <a:effectLst/>
                      </a:endParaRPr>
                    </a:p>
                  </a:txBody>
                  <a:tcPr marL="114300" marR="114300" marT="76200" marB="57150" anchor="ctr"/>
                </a:tc>
                <a:extLst>
                  <a:ext uri="{0D108BD9-81ED-4DB2-BD59-A6C34878D82A}">
                    <a16:rowId xmlns:a16="http://schemas.microsoft.com/office/drawing/2014/main" val="10000"/>
                  </a:ext>
                </a:extLst>
              </a:tr>
              <a:tr h="380960">
                <a:tc>
                  <a:txBody>
                    <a:bodyPr/>
                    <a:lstStyle/>
                    <a:p>
                      <a:r>
                        <a:rPr lang="en-US">
                          <a:effectLst/>
                        </a:rPr>
                        <a:t>“A great game”</a:t>
                      </a:r>
                    </a:p>
                  </a:txBody>
                  <a:tcPr marL="114300" marR="114300" marT="76200" marB="57150" anchor="ctr"/>
                </a:tc>
                <a:tc>
                  <a:txBody>
                    <a:bodyPr/>
                    <a:lstStyle/>
                    <a:p>
                      <a:r>
                        <a:rPr lang="en-US" dirty="0">
                          <a:effectLst/>
                        </a:rPr>
                        <a:t>Sports</a:t>
                      </a:r>
                    </a:p>
                  </a:txBody>
                  <a:tcPr marL="114300" marR="114300" marT="76200" marB="57150" anchor="ctr"/>
                </a:tc>
                <a:extLst>
                  <a:ext uri="{0D108BD9-81ED-4DB2-BD59-A6C34878D82A}">
                    <a16:rowId xmlns:a16="http://schemas.microsoft.com/office/drawing/2014/main" val="10001"/>
                  </a:ext>
                </a:extLst>
              </a:tr>
              <a:tr h="327659">
                <a:tc>
                  <a:txBody>
                    <a:bodyPr/>
                    <a:lstStyle/>
                    <a:p>
                      <a:r>
                        <a:rPr lang="en-US">
                          <a:effectLst/>
                        </a:rPr>
                        <a:t>“The election was over”</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a16="http://schemas.microsoft.com/office/drawing/2014/main" val="10002"/>
                  </a:ext>
                </a:extLst>
              </a:tr>
              <a:tr h="380960">
                <a:tc>
                  <a:txBody>
                    <a:bodyPr/>
                    <a:lstStyle/>
                    <a:p>
                      <a:r>
                        <a:rPr lang="en-US">
                          <a:effectLst/>
                        </a:rPr>
                        <a:t>“Very clean match”</a:t>
                      </a:r>
                    </a:p>
                  </a:txBody>
                  <a:tcPr marL="114300" marR="114300" marT="76200" marB="57150" anchor="ctr"/>
                </a:tc>
                <a:tc>
                  <a:txBody>
                    <a:bodyPr/>
                    <a:lstStyle/>
                    <a:p>
                      <a:r>
                        <a:rPr lang="en-US" dirty="0">
                          <a:effectLst/>
                        </a:rPr>
                        <a:t>Sports</a:t>
                      </a:r>
                    </a:p>
                  </a:txBody>
                  <a:tcPr marL="114300" marR="114300" marT="76200" marB="57150" anchor="ctr"/>
                </a:tc>
                <a:extLst>
                  <a:ext uri="{0D108BD9-81ED-4DB2-BD59-A6C34878D82A}">
                    <a16:rowId xmlns:a16="http://schemas.microsoft.com/office/drawing/2014/main" val="10003"/>
                  </a:ext>
                </a:extLst>
              </a:tr>
              <a:tr h="274319">
                <a:tc>
                  <a:txBody>
                    <a:bodyPr/>
                    <a:lstStyle/>
                    <a:p>
                      <a:r>
                        <a:rPr lang="en-US">
                          <a:effectLst/>
                        </a:rPr>
                        <a:t>“A clean but forgettable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a16="http://schemas.microsoft.com/office/drawing/2014/main" val="10004"/>
                  </a:ext>
                </a:extLst>
              </a:tr>
              <a:tr h="380960">
                <a:tc>
                  <a:txBody>
                    <a:bodyPr/>
                    <a:lstStyle/>
                    <a:p>
                      <a:r>
                        <a:rPr lang="en-US">
                          <a:effectLst/>
                        </a:rPr>
                        <a:t>“It was a close election”</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a16="http://schemas.microsoft.com/office/drawing/2014/main" val="10005"/>
                  </a:ext>
                </a:extLst>
              </a:tr>
            </a:tbl>
          </a:graphicData>
        </a:graphic>
      </p:graphicFrame>
      <p:sp>
        <p:nvSpPr>
          <p:cNvPr id="9" name="Rectangle 8"/>
          <p:cNvSpPr/>
          <p:nvPr/>
        </p:nvSpPr>
        <p:spPr>
          <a:xfrm>
            <a:off x="4343399" y="1427103"/>
            <a:ext cx="4800601" cy="584775"/>
          </a:xfrm>
          <a:prstGeom prst="rect">
            <a:avLst/>
          </a:prstGeom>
        </p:spPr>
        <p:txBody>
          <a:bodyPr wrap="square">
            <a:spAutoFit/>
          </a:bodyPr>
          <a:lstStyle/>
          <a:p>
            <a:r>
              <a:rPr lang="en-US" dirty="0" smtClean="0">
                <a:solidFill>
                  <a:srgbClr val="2B3E51"/>
                </a:solidFill>
                <a:latin typeface="Open Sans"/>
              </a:rPr>
              <a:t>Which </a:t>
            </a:r>
            <a:r>
              <a:rPr lang="en-US" dirty="0">
                <a:solidFill>
                  <a:srgbClr val="2B3E51"/>
                </a:solidFill>
                <a:latin typeface="Open Sans"/>
              </a:rPr>
              <a:t>tag does the sentence </a:t>
            </a:r>
            <a:r>
              <a:rPr lang="en-US" i="1" dirty="0">
                <a:solidFill>
                  <a:srgbClr val="2B3E51"/>
                </a:solidFill>
                <a:latin typeface="&amp;quot"/>
              </a:rPr>
              <a:t>A very close game</a:t>
            </a:r>
            <a:r>
              <a:rPr lang="en-US" dirty="0">
                <a:solidFill>
                  <a:srgbClr val="2B3E51"/>
                </a:solidFill>
                <a:latin typeface="Open Sans"/>
              </a:rPr>
              <a:t> belong to</a:t>
            </a:r>
            <a:r>
              <a:rPr lang="en-US" dirty="0" smtClean="0">
                <a:solidFill>
                  <a:srgbClr val="2B3E51"/>
                </a:solidFill>
                <a:latin typeface="Open Sans"/>
              </a:rPr>
              <a:t>? i.e. P(sports|</a:t>
            </a:r>
            <a:r>
              <a:rPr lang="en-US" i="1" dirty="0">
                <a:solidFill>
                  <a:srgbClr val="2B3E51"/>
                </a:solidFill>
                <a:latin typeface="&amp;quot"/>
              </a:rPr>
              <a:t> A very close </a:t>
            </a:r>
            <a:r>
              <a:rPr lang="en-US" i="1" dirty="0" smtClean="0">
                <a:solidFill>
                  <a:srgbClr val="2B3E51"/>
                </a:solidFill>
                <a:latin typeface="&amp;quot"/>
              </a:rPr>
              <a:t>game</a:t>
            </a:r>
            <a:r>
              <a:rPr lang="en-US" dirty="0" smtClean="0">
                <a:solidFill>
                  <a:srgbClr val="2B3E51"/>
                </a:solidFill>
                <a:latin typeface="Open Sans"/>
              </a:rPr>
              <a:t>)</a:t>
            </a:r>
            <a:endParaRPr lang="en-US" dirty="0"/>
          </a:p>
        </p:txBody>
      </p:sp>
      <p:sp>
        <p:nvSpPr>
          <p:cNvPr id="14" name="Rectangle 13"/>
          <p:cNvSpPr/>
          <p:nvPr/>
        </p:nvSpPr>
        <p:spPr>
          <a:xfrm>
            <a:off x="4495800" y="2082406"/>
            <a:ext cx="4763103" cy="584775"/>
          </a:xfrm>
          <a:prstGeom prst="rect">
            <a:avLst/>
          </a:prstGeom>
        </p:spPr>
        <p:txBody>
          <a:bodyPr wrap="square">
            <a:spAutoFit/>
          </a:bodyPr>
          <a:lstStyle/>
          <a:p>
            <a:r>
              <a:rPr lang="en-US" dirty="0">
                <a:solidFill>
                  <a:srgbClr val="2B3E51"/>
                </a:solidFill>
                <a:latin typeface="AvenirRoman"/>
              </a:rPr>
              <a:t>Feature </a:t>
            </a:r>
            <a:r>
              <a:rPr lang="en-US" dirty="0" smtClean="0">
                <a:solidFill>
                  <a:srgbClr val="2B3E51"/>
                </a:solidFill>
                <a:latin typeface="AvenirRoman"/>
              </a:rPr>
              <a:t>Engineering: Bag of words </a:t>
            </a:r>
            <a:r>
              <a:rPr lang="en-US" dirty="0" err="1" smtClean="0">
                <a:solidFill>
                  <a:srgbClr val="2B3E51"/>
                </a:solidFill>
                <a:latin typeface="AvenirRoman"/>
              </a:rPr>
              <a:t>i.e</a:t>
            </a:r>
            <a:r>
              <a:rPr lang="en-US" dirty="0" smtClean="0">
                <a:solidFill>
                  <a:srgbClr val="2B3E51"/>
                </a:solidFill>
                <a:latin typeface="AvenirRoman"/>
              </a:rPr>
              <a:t> use </a:t>
            </a:r>
            <a:r>
              <a:rPr lang="en-US" dirty="0" smtClean="0"/>
              <a:t>word frequencies without considering order </a:t>
            </a:r>
            <a:endParaRPr lang="en-US" dirty="0"/>
          </a:p>
        </p:txBody>
      </p:sp>
      <p:sp>
        <p:nvSpPr>
          <p:cNvPr id="15" name="Rectangle 14"/>
          <p:cNvSpPr/>
          <p:nvPr/>
        </p:nvSpPr>
        <p:spPr>
          <a:xfrm>
            <a:off x="4495800" y="2750003"/>
            <a:ext cx="3620104" cy="1446550"/>
          </a:xfrm>
          <a:prstGeom prst="rect">
            <a:avLst/>
          </a:prstGeom>
        </p:spPr>
        <p:txBody>
          <a:bodyPr wrap="square">
            <a:spAutoFit/>
          </a:bodyPr>
          <a:lstStyle/>
          <a:p>
            <a:r>
              <a:rPr lang="en-US" dirty="0" smtClean="0">
                <a:solidFill>
                  <a:srgbClr val="2B3E51"/>
                </a:solidFill>
                <a:latin typeface="Open Sans"/>
              </a:rPr>
              <a:t>Using Bayes Theorem:</a:t>
            </a:r>
          </a:p>
          <a:p>
            <a:endParaRPr lang="en-US" sz="1200" b="1" dirty="0" smtClean="0">
              <a:solidFill>
                <a:srgbClr val="2B3E51"/>
              </a:solidFill>
              <a:latin typeface="Open Sans"/>
            </a:endParaRPr>
          </a:p>
          <a:p>
            <a:r>
              <a:rPr lang="en-US" sz="1200" b="1" dirty="0" smtClean="0">
                <a:solidFill>
                  <a:srgbClr val="2B3E51"/>
                </a:solidFill>
                <a:latin typeface="Open Sans"/>
              </a:rPr>
              <a:t>P(sports</a:t>
            </a:r>
            <a:r>
              <a:rPr lang="en-US" sz="1200" b="1" dirty="0">
                <a:solidFill>
                  <a:srgbClr val="2B3E51"/>
                </a:solidFill>
                <a:latin typeface="Open Sans"/>
              </a:rPr>
              <a:t>|</a:t>
            </a:r>
            <a:r>
              <a:rPr lang="en-US" sz="1200" b="1" i="1" dirty="0">
                <a:solidFill>
                  <a:srgbClr val="2B3E51"/>
                </a:solidFill>
                <a:latin typeface="&amp;quot"/>
              </a:rPr>
              <a:t> A very close game</a:t>
            </a:r>
            <a:r>
              <a:rPr lang="en-US" sz="1200" b="1" dirty="0" smtClean="0">
                <a:solidFill>
                  <a:srgbClr val="2B3E51"/>
                </a:solidFill>
                <a:latin typeface="Open Sans"/>
              </a:rPr>
              <a:t>)</a:t>
            </a:r>
          </a:p>
          <a:p>
            <a:endParaRPr lang="en-US" sz="1200" b="1" dirty="0" smtClean="0">
              <a:solidFill>
                <a:srgbClr val="2B3E51"/>
              </a:solidFill>
              <a:latin typeface="Open Sans"/>
            </a:endParaRPr>
          </a:p>
          <a:p>
            <a:r>
              <a:rPr lang="en-US" sz="1200" b="1" dirty="0" smtClean="0">
                <a:solidFill>
                  <a:srgbClr val="2B3E51"/>
                </a:solidFill>
                <a:latin typeface="Open Sans"/>
              </a:rPr>
              <a:t>= P(</a:t>
            </a:r>
            <a:r>
              <a:rPr lang="en-US" sz="1200" b="1" i="1" dirty="0" smtClean="0">
                <a:solidFill>
                  <a:srgbClr val="2B3E51"/>
                </a:solidFill>
                <a:latin typeface="&amp;quot"/>
              </a:rPr>
              <a:t>A very close game| </a:t>
            </a:r>
            <a:r>
              <a:rPr lang="en-US" sz="1200" b="1" dirty="0" smtClean="0">
                <a:solidFill>
                  <a:srgbClr val="2B3E51"/>
                </a:solidFill>
                <a:latin typeface="Open Sans"/>
              </a:rPr>
              <a:t>sports) P(sports)</a:t>
            </a:r>
          </a:p>
          <a:p>
            <a:r>
              <a:rPr lang="en-US" sz="1200" b="1" dirty="0" smtClean="0"/>
              <a:t>   ----------------------------------------------</a:t>
            </a:r>
          </a:p>
          <a:p>
            <a:r>
              <a:rPr lang="en-US" sz="1200" b="1" dirty="0" smtClean="0"/>
              <a:t>	</a:t>
            </a:r>
            <a:r>
              <a:rPr lang="en-US" sz="1200" b="1" dirty="0">
                <a:solidFill>
                  <a:srgbClr val="2B3E51"/>
                </a:solidFill>
                <a:latin typeface="Open Sans"/>
              </a:rPr>
              <a:t>P(</a:t>
            </a:r>
            <a:r>
              <a:rPr lang="en-US" sz="1200" b="1" i="1" dirty="0" smtClean="0">
                <a:solidFill>
                  <a:srgbClr val="2B3E51"/>
                </a:solidFill>
                <a:latin typeface="&amp;quot"/>
              </a:rPr>
              <a:t>A </a:t>
            </a:r>
            <a:r>
              <a:rPr lang="en-US" sz="1200" b="1" i="1" dirty="0">
                <a:solidFill>
                  <a:srgbClr val="2B3E51"/>
                </a:solidFill>
                <a:latin typeface="&amp;quot"/>
              </a:rPr>
              <a:t>very close </a:t>
            </a:r>
            <a:r>
              <a:rPr lang="en-US" sz="1200" b="1" i="1" dirty="0" smtClean="0">
                <a:solidFill>
                  <a:srgbClr val="2B3E51"/>
                </a:solidFill>
                <a:latin typeface="&amp;quot"/>
              </a:rPr>
              <a:t>game)</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886" y="4921591"/>
            <a:ext cx="6159500" cy="228600"/>
          </a:xfrm>
          <a:prstGeom prst="rect">
            <a:avLst/>
          </a:prstGeom>
        </p:spPr>
      </p:pic>
      <p:sp>
        <p:nvSpPr>
          <p:cNvPr id="17" name="Rectangle 16"/>
          <p:cNvSpPr/>
          <p:nvPr/>
        </p:nvSpPr>
        <p:spPr>
          <a:xfrm>
            <a:off x="152400" y="4425900"/>
            <a:ext cx="8380040" cy="338554"/>
          </a:xfrm>
          <a:prstGeom prst="rect">
            <a:avLst/>
          </a:prstGeom>
        </p:spPr>
        <p:txBody>
          <a:bodyPr wrap="square">
            <a:spAutoFit/>
          </a:bodyPr>
          <a:lstStyle/>
          <a:p>
            <a:r>
              <a:rPr lang="en-US" dirty="0"/>
              <a:t>We assume that every word in a sentence is </a:t>
            </a:r>
            <a:r>
              <a:rPr lang="en-US" b="1" dirty="0"/>
              <a:t>independent</a:t>
            </a:r>
            <a:r>
              <a:rPr lang="en-US" dirty="0"/>
              <a:t> of the other ones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86" y="5299706"/>
            <a:ext cx="6549465" cy="508000"/>
          </a:xfrm>
          <a:prstGeom prst="rect">
            <a:avLst/>
          </a:prstGeom>
        </p:spPr>
      </p:pic>
      <p:sp>
        <p:nvSpPr>
          <p:cNvPr id="22" name="Rectangle 21"/>
          <p:cNvSpPr/>
          <p:nvPr/>
        </p:nvSpPr>
        <p:spPr>
          <a:xfrm>
            <a:off x="60960" y="5909948"/>
            <a:ext cx="9057198" cy="338554"/>
          </a:xfrm>
          <a:prstGeom prst="rect">
            <a:avLst/>
          </a:prstGeom>
        </p:spPr>
        <p:txBody>
          <a:bodyPr wrap="square">
            <a:spAutoFit/>
          </a:bodyPr>
          <a:lstStyle/>
          <a:p>
            <a:r>
              <a:rPr lang="en-US" dirty="0" smtClean="0"/>
              <a:t>“</a:t>
            </a:r>
            <a:r>
              <a:rPr lang="en-US" dirty="0"/>
              <a:t>close” doesn’t </a:t>
            </a:r>
            <a:r>
              <a:rPr lang="en-US" dirty="0" smtClean="0"/>
              <a:t>appear in sentences of sports tag, So P(close | sports) = 0, which makes product 0</a:t>
            </a:r>
            <a:r>
              <a:rPr lang="en-US" dirty="0" smtClean="0">
                <a:solidFill>
                  <a:srgbClr val="2B3E51"/>
                </a:solidFill>
                <a:latin typeface="Open Sans"/>
              </a:rPr>
              <a:t> </a:t>
            </a:r>
            <a:endParaRPr lang="en-US" dirty="0"/>
          </a:p>
        </p:txBody>
      </p:sp>
    </p:spTree>
    <p:extLst>
      <p:ext uri="{BB962C8B-B14F-4D97-AF65-F5344CB8AC3E}">
        <p14:creationId xmlns:p14="http://schemas.microsoft.com/office/powerpoint/2010/main" val="3902969950"/>
      </p:ext>
    </p:extLst>
  </p:cSld>
  <p:clrMapOvr>
    <a:masterClrMapping/>
  </p:clrMapOvr>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Laplace smoothing</a:t>
            </a:r>
            <a:endParaRPr lang="en-US" dirty="0"/>
          </a:p>
        </p:txBody>
      </p:sp>
      <p:sp>
        <p:nvSpPr>
          <p:cNvPr id="3" name="Content Placeholder 2"/>
          <p:cNvSpPr>
            <a:spLocks noGrp="1"/>
          </p:cNvSpPr>
          <p:nvPr>
            <p:ph idx="1"/>
          </p:nvPr>
        </p:nvSpPr>
        <p:spPr/>
        <p:txBody>
          <a:bodyPr>
            <a:normAutofit/>
          </a:bodyPr>
          <a:lstStyle/>
          <a:p>
            <a:r>
              <a:rPr lang="en-US" sz="2400" u="sng" dirty="0">
                <a:hlinkClick r:id="rId2"/>
              </a:rPr>
              <a:t>Laplace smoothing</a:t>
            </a:r>
            <a:r>
              <a:rPr lang="en-US" sz="2400" dirty="0"/>
              <a:t>: we add 1 </a:t>
            </a:r>
            <a:r>
              <a:rPr lang="en-US" sz="2400" dirty="0" smtClean="0"/>
              <a:t>or in general constant k to </a:t>
            </a:r>
            <a:r>
              <a:rPr lang="en-US" sz="2400" dirty="0"/>
              <a:t>every count so it’s never zero. </a:t>
            </a:r>
            <a:endParaRPr lang="en-US" sz="2400" dirty="0" smtClean="0"/>
          </a:p>
          <a:p>
            <a:r>
              <a:rPr lang="en-US" sz="2400" dirty="0" smtClean="0"/>
              <a:t>To </a:t>
            </a:r>
            <a:r>
              <a:rPr lang="en-US" sz="2400" dirty="0"/>
              <a:t>balance this, we add the number of possible words to the divisor, so the division will never be greater than </a:t>
            </a:r>
            <a:r>
              <a:rPr lang="en-US" sz="2400" dirty="0" smtClean="0"/>
              <a:t>1</a:t>
            </a:r>
          </a:p>
          <a:p>
            <a:r>
              <a:rPr lang="en-US" sz="2400" dirty="0"/>
              <a:t>In our case, the possible words are ['a', 'great', 'very', 'over', 'it', 'but', 'game', 'election', 'clean', 'close', 'the', 'was', 'forgettable', 'match</a:t>
            </a:r>
            <a:r>
              <a:rPr lang="en-US" sz="2400" dirty="0" smtClean="0"/>
              <a:t>'].</a:t>
            </a:r>
          </a:p>
          <a:p>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561</a:t>
            </a:fld>
            <a:endParaRPr lang="en-US"/>
          </a:p>
        </p:txBody>
      </p:sp>
      <p:sp>
        <p:nvSpPr>
          <p:cNvPr id="7" name="AutoShape 2" descr="P(game | sports) = \dfrac {2 + 1}{11 + 14}"/>
          <p:cNvSpPr>
            <a:spLocks noChangeAspect="1" noChangeArrowheads="1"/>
          </p:cNvSpPr>
          <p:nvPr/>
        </p:nvSpPr>
        <p:spPr bwMode="auto">
          <a:xfrm>
            <a:off x="6027738" y="-98425"/>
            <a:ext cx="1971675" cy="361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4089710"/>
      </p:ext>
    </p:extLst>
  </p:cSld>
  <p:clrMapOvr>
    <a:masterClrMapping/>
  </p:clrMapOvr>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2547"/>
            <a:ext cx="6120680" cy="850106"/>
          </a:xfrm>
        </p:spPr>
        <p:txBody>
          <a:bodyPr/>
          <a:lstStyle/>
          <a:p>
            <a:r>
              <a:rPr lang="en-US" dirty="0" smtClean="0"/>
              <a:t>Apply Laplace Smoothing</a:t>
            </a:r>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562</a:t>
            </a:fld>
            <a:endParaRPr lang="en-US"/>
          </a:p>
        </p:txBody>
      </p:sp>
      <p:graphicFrame>
        <p:nvGraphicFramePr>
          <p:cNvPr id="6" name="Table 5"/>
          <p:cNvGraphicFramePr>
            <a:graphicFrameLocks noGrp="1"/>
          </p:cNvGraphicFramePr>
          <p:nvPr>
            <p:extLst/>
          </p:nvPr>
        </p:nvGraphicFramePr>
        <p:xfrm>
          <a:off x="395537" y="1479729"/>
          <a:ext cx="7300665" cy="2057761"/>
        </p:xfrm>
        <a:graphic>
          <a:graphicData uri="http://schemas.openxmlformats.org/drawingml/2006/table">
            <a:tbl>
              <a:tblPr firstRow="1" bandRow="1">
                <a:tableStyleId>{5C22544A-7EE6-4342-B048-85BDC9FD1C3A}</a:tableStyleId>
              </a:tblPr>
              <a:tblGrid>
                <a:gridCol w="2433555">
                  <a:extLst>
                    <a:ext uri="{9D8B030D-6E8A-4147-A177-3AD203B41FA5}">
                      <a16:colId xmlns:a16="http://schemas.microsoft.com/office/drawing/2014/main" val="20000"/>
                    </a:ext>
                  </a:extLst>
                </a:gridCol>
                <a:gridCol w="2433555">
                  <a:extLst>
                    <a:ext uri="{9D8B030D-6E8A-4147-A177-3AD203B41FA5}">
                      <a16:colId xmlns:a16="http://schemas.microsoft.com/office/drawing/2014/main" val="20001"/>
                    </a:ext>
                  </a:extLst>
                </a:gridCol>
                <a:gridCol w="2433555">
                  <a:extLst>
                    <a:ext uri="{9D8B030D-6E8A-4147-A177-3AD203B41FA5}">
                      <a16:colId xmlns:a16="http://schemas.microsoft.com/office/drawing/2014/main" val="20002"/>
                    </a:ext>
                  </a:extLst>
                </a:gridCol>
              </a:tblGrid>
              <a:tr h="427081">
                <a:tc>
                  <a:txBody>
                    <a:bodyPr/>
                    <a:lstStyle/>
                    <a:p>
                      <a:r>
                        <a:rPr lang="en-US" b="1" dirty="0">
                          <a:effectLst/>
                        </a:rPr>
                        <a:t>Word</a:t>
                      </a:r>
                      <a:endParaRPr lang="en-US" dirty="0">
                        <a:effectLst/>
                      </a:endParaRPr>
                    </a:p>
                  </a:txBody>
                  <a:tcPr marL="114300" marR="114300" marT="76200" marB="57150" anchor="ctr"/>
                </a:tc>
                <a:tc>
                  <a:txBody>
                    <a:bodyPr/>
                    <a:lstStyle/>
                    <a:p>
                      <a:r>
                        <a:rPr lang="en-US" b="1">
                          <a:effectLst/>
                        </a:rPr>
                        <a:t>P(word | Sports)</a:t>
                      </a:r>
                      <a:endParaRPr lang="en-US">
                        <a:effectLst/>
                      </a:endParaRPr>
                    </a:p>
                  </a:txBody>
                  <a:tcPr marL="114300" marR="114300" marT="76200" marB="57150" anchor="ctr"/>
                </a:tc>
                <a:tc>
                  <a:txBody>
                    <a:bodyPr/>
                    <a:lstStyle/>
                    <a:p>
                      <a:r>
                        <a:rPr lang="en-US" b="1">
                          <a:effectLst/>
                        </a:rPr>
                        <a:t>P(word | Not Sports)</a:t>
                      </a:r>
                      <a:endParaRPr lang="en-US">
                        <a:effectLst/>
                      </a:endParaRPr>
                    </a:p>
                  </a:txBody>
                  <a:tcPr marL="114300" marR="114300" marT="76200" marB="57150" anchor="ctr"/>
                </a:tc>
                <a:extLst>
                  <a:ext uri="{0D108BD9-81ED-4DB2-BD59-A6C34878D82A}">
                    <a16:rowId xmlns:a16="http://schemas.microsoft.com/office/drawing/2014/main" val="10000"/>
                  </a:ext>
                </a:extLst>
              </a:tr>
              <a:tr h="358502">
                <a:tc>
                  <a:txBody>
                    <a:bodyPr/>
                    <a:lstStyle/>
                    <a:p>
                      <a:r>
                        <a:rPr lang="en-US">
                          <a:effectLst/>
                        </a:rPr>
                        <a:t>a</a:t>
                      </a:r>
                    </a:p>
                  </a:txBody>
                  <a:tcPr marL="114300" marR="114300" marT="76200" marB="57150" anchor="ctr"/>
                </a:tc>
                <a:tc>
                  <a:txBody>
                    <a:bodyPr/>
                    <a:lstStyle/>
                    <a:p>
                      <a:r>
                        <a:rPr lang="en-US" dirty="0" smtClean="0">
                          <a:effectLst/>
                        </a:rPr>
                        <a:t>2+1 / 11+14</a:t>
                      </a:r>
                      <a:endParaRPr lang="en-US" dirty="0">
                        <a:effectLst/>
                      </a:endParaRP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1+1 / 9+14</a:t>
                      </a:r>
                    </a:p>
                  </a:txBody>
                  <a:tcPr marL="114300" marR="114300" marT="76200" marB="57150" anchor="ctr"/>
                </a:tc>
                <a:extLst>
                  <a:ext uri="{0D108BD9-81ED-4DB2-BD59-A6C34878D82A}">
                    <a16:rowId xmlns:a16="http://schemas.microsoft.com/office/drawing/2014/main" val="10001"/>
                  </a:ext>
                </a:extLst>
              </a:tr>
              <a:tr h="358502">
                <a:tc>
                  <a:txBody>
                    <a:bodyPr/>
                    <a:lstStyle/>
                    <a:p>
                      <a:r>
                        <a:rPr lang="en-US">
                          <a:effectLst/>
                        </a:rPr>
                        <a:t>very</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1+1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0+1 / 9+14</a:t>
                      </a:r>
                    </a:p>
                  </a:txBody>
                  <a:tcPr marL="114300" marR="114300" marT="76200" marB="57150" anchor="ctr"/>
                </a:tc>
                <a:extLst>
                  <a:ext uri="{0D108BD9-81ED-4DB2-BD59-A6C34878D82A}">
                    <a16:rowId xmlns:a16="http://schemas.microsoft.com/office/drawing/2014/main" val="10002"/>
                  </a:ext>
                </a:extLst>
              </a:tr>
              <a:tr h="358502">
                <a:tc>
                  <a:txBody>
                    <a:bodyPr/>
                    <a:lstStyle/>
                    <a:p>
                      <a:r>
                        <a:rPr lang="en-US">
                          <a:effectLst/>
                        </a:rPr>
                        <a:t>close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0+1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1+1 / 9+14</a:t>
                      </a:r>
                    </a:p>
                  </a:txBody>
                  <a:tcPr marL="114300" marR="114300" marT="76200" marB="57150" anchor="ctr"/>
                </a:tc>
                <a:extLst>
                  <a:ext uri="{0D108BD9-81ED-4DB2-BD59-A6C34878D82A}">
                    <a16:rowId xmlns:a16="http://schemas.microsoft.com/office/drawing/2014/main" val="10003"/>
                  </a:ext>
                </a:extLst>
              </a:tr>
              <a:tr h="358502">
                <a:tc>
                  <a:txBody>
                    <a:bodyPr/>
                    <a:lstStyle/>
                    <a:p>
                      <a:r>
                        <a:rPr lang="en-US">
                          <a:effectLst/>
                        </a:rPr>
                        <a:t>game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2+1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0+1 / 9+14</a:t>
                      </a:r>
                    </a:p>
                  </a:txBody>
                  <a:tcPr marL="114300" marR="114300" marT="76200" marB="57150" anchor="ctr"/>
                </a:tc>
                <a:extLst>
                  <a:ext uri="{0D108BD9-81ED-4DB2-BD59-A6C34878D82A}">
                    <a16:rowId xmlns:a16="http://schemas.microsoft.com/office/drawing/2014/main" val="10004"/>
                  </a:ext>
                </a:extLst>
              </a:tr>
            </a:tbl>
          </a:graphicData>
        </a:graphic>
      </p:graphicFrame>
      <p:pic>
        <p:nvPicPr>
          <p:cNvPr id="3074" name="Picture 2" descr="P(a | Sports) \times P(very | Sports) \times P(close | Sports) \times P(game | Sports) \times P(Sports )\\ = 2.76\times 10^{-5}\\ = 0.0000276\\\\ P(a \vert Not\, Sports) \times P(very | Not\, Sports) \times P(close | Not\, Sports) \times P(game | Not\, Sports) \times P( Not\, Sports)\\ = 0.572\times 10^{-5}\\ = 0.000005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18" y="3824566"/>
            <a:ext cx="6838982" cy="219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5606"/>
      </p:ext>
    </p:extLst>
  </p:cSld>
  <p:clrMapOvr>
    <a:masterClrMapping/>
  </p:clrMapOvr>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BF4471-C7B5-411A-A7BB-CB9CE4AA7E38}" type="slidenum">
              <a:rPr lang="en-US" altLang="ko-KR"/>
              <a:pPr/>
              <a:t>563</a:t>
            </a:fld>
            <a:endParaRPr lang="en-US" altLang="ko-KR"/>
          </a:p>
        </p:txBody>
      </p:sp>
      <p:sp>
        <p:nvSpPr>
          <p:cNvPr id="203778" name="Rectangle 2"/>
          <p:cNvSpPr>
            <a:spLocks noGrp="1" noChangeArrowheads="1"/>
          </p:cNvSpPr>
          <p:nvPr>
            <p:ph type="title"/>
          </p:nvPr>
        </p:nvSpPr>
        <p:spPr/>
        <p:txBody>
          <a:bodyPr/>
          <a:lstStyle/>
          <a:p>
            <a:r>
              <a:rPr lang="en-US" altLang="ko-KR" dirty="0"/>
              <a:t>Naive Bayes </a:t>
            </a:r>
            <a:r>
              <a:rPr lang="en-US" altLang="ko-KR" dirty="0" smtClean="0"/>
              <a:t>Classifier</a:t>
            </a:r>
            <a:endParaRPr lang="en-US" altLang="ko-KR" dirty="0"/>
          </a:p>
        </p:txBody>
      </p:sp>
      <p:sp>
        <p:nvSpPr>
          <p:cNvPr id="203779" name="Rectangle 3"/>
          <p:cNvSpPr>
            <a:spLocks noGrp="1" noChangeArrowheads="1"/>
          </p:cNvSpPr>
          <p:nvPr>
            <p:ph type="body" idx="1"/>
          </p:nvPr>
        </p:nvSpPr>
        <p:spPr>
          <a:xfrm>
            <a:off x="685800" y="1981200"/>
            <a:ext cx="8001000" cy="4343400"/>
          </a:xfrm>
        </p:spPr>
        <p:txBody>
          <a:bodyPr/>
          <a:lstStyle/>
          <a:p>
            <a:r>
              <a:rPr lang="en-US" altLang="ko-KR" sz="2800" dirty="0"/>
              <a:t>Along with decision trees, neural networks, </a:t>
            </a:r>
            <a:r>
              <a:rPr lang="en-US" altLang="ko-KR" sz="2800" dirty="0" smtClean="0"/>
              <a:t>one </a:t>
            </a:r>
            <a:r>
              <a:rPr lang="en-US" altLang="ko-KR" sz="2800" dirty="0"/>
              <a:t>of the most practical learning methods.</a:t>
            </a:r>
          </a:p>
          <a:p>
            <a:r>
              <a:rPr lang="en-US" altLang="ko-KR" sz="2800" dirty="0"/>
              <a:t>When to use</a:t>
            </a:r>
          </a:p>
          <a:p>
            <a:pPr lvl="1"/>
            <a:r>
              <a:rPr lang="en-US" altLang="ko-KR" sz="2400" dirty="0"/>
              <a:t>Moderate or large training set available</a:t>
            </a:r>
          </a:p>
          <a:p>
            <a:pPr lvl="1"/>
            <a:r>
              <a:rPr lang="en-US" altLang="ko-KR" sz="2400" dirty="0"/>
              <a:t>Attributes that describe instances are conditionally independent given classification</a:t>
            </a:r>
          </a:p>
          <a:p>
            <a:r>
              <a:rPr lang="en-US" altLang="ko-KR" sz="2800" dirty="0"/>
              <a:t>Successful applications:</a:t>
            </a:r>
          </a:p>
          <a:p>
            <a:pPr lvl="1"/>
            <a:r>
              <a:rPr lang="en-US" altLang="ko-KR" sz="2400" dirty="0"/>
              <a:t>Diagnosis</a:t>
            </a:r>
          </a:p>
          <a:p>
            <a:pPr lvl="1"/>
            <a:r>
              <a:rPr lang="en-US" altLang="ko-KR" sz="2400" dirty="0"/>
              <a:t>Classifying text documents</a:t>
            </a:r>
          </a:p>
        </p:txBody>
      </p:sp>
    </p:spTree>
    <p:extLst>
      <p:ext uri="{BB962C8B-B14F-4D97-AF65-F5344CB8AC3E}">
        <p14:creationId xmlns:p14="http://schemas.microsoft.com/office/powerpoint/2010/main" val="1867250626"/>
      </p:ext>
    </p:extLst>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2B1BACA-70F9-4407-9A47-F80D8AED6AC3}" type="slidenum">
              <a:rPr lang="en-US" altLang="ko-KR"/>
              <a:pPr/>
              <a:t>564</a:t>
            </a:fld>
            <a:endParaRPr lang="en-US" altLang="ko-KR"/>
          </a:p>
        </p:txBody>
      </p:sp>
      <p:sp>
        <p:nvSpPr>
          <p:cNvPr id="217090" name="Rectangle 2"/>
          <p:cNvSpPr>
            <a:spLocks noGrp="1" noChangeArrowheads="1"/>
          </p:cNvSpPr>
          <p:nvPr>
            <p:ph type="title"/>
          </p:nvPr>
        </p:nvSpPr>
        <p:spPr/>
        <p:txBody>
          <a:bodyPr/>
          <a:lstStyle/>
          <a:p>
            <a:r>
              <a:rPr lang="en-US" altLang="ko-KR" dirty="0"/>
              <a:t>Learning to Classify </a:t>
            </a:r>
            <a:r>
              <a:rPr lang="en-US" altLang="ko-KR" dirty="0" smtClean="0"/>
              <a:t>Text</a:t>
            </a:r>
            <a:endParaRPr lang="en-US" altLang="ko-KR" dirty="0"/>
          </a:p>
        </p:txBody>
      </p:sp>
      <p:sp>
        <p:nvSpPr>
          <p:cNvPr id="217091" name="Rectangle 3"/>
          <p:cNvSpPr>
            <a:spLocks noGrp="1" noChangeArrowheads="1"/>
          </p:cNvSpPr>
          <p:nvPr>
            <p:ph type="body" idx="1"/>
          </p:nvPr>
        </p:nvSpPr>
        <p:spPr>
          <a:xfrm>
            <a:off x="990600" y="2133600"/>
            <a:ext cx="7848600" cy="4114800"/>
          </a:xfrm>
        </p:spPr>
        <p:txBody>
          <a:bodyPr/>
          <a:lstStyle/>
          <a:p>
            <a:r>
              <a:rPr lang="en-US" altLang="ko-KR" sz="2800"/>
              <a:t>Why?</a:t>
            </a:r>
          </a:p>
          <a:p>
            <a:pPr lvl="1"/>
            <a:r>
              <a:rPr lang="en-US" altLang="ko-KR"/>
              <a:t>Learn which news articles are of interest</a:t>
            </a:r>
          </a:p>
          <a:p>
            <a:pPr lvl="1"/>
            <a:r>
              <a:rPr lang="en-US" altLang="ko-KR"/>
              <a:t>Learn to classify web pages by topic</a:t>
            </a:r>
          </a:p>
          <a:p>
            <a:pPr>
              <a:buFont typeface="Wingdings" panose="05000000000000000000" pitchFamily="2" charset="2"/>
              <a:buNone/>
            </a:pPr>
            <a:endParaRPr lang="en-US" altLang="ko-KR" sz="2000"/>
          </a:p>
          <a:p>
            <a:r>
              <a:rPr lang="en-US" altLang="ko-KR" sz="2800"/>
              <a:t>Naive Bayes is among most effective algorithms</a:t>
            </a:r>
          </a:p>
          <a:p>
            <a:r>
              <a:rPr lang="en-US" altLang="ko-KR" sz="2800"/>
              <a:t>What attributes shall we use to represent text documents??</a:t>
            </a:r>
          </a:p>
          <a:p>
            <a:endParaRPr lang="en-US" altLang="ko-KR" sz="2800"/>
          </a:p>
        </p:txBody>
      </p:sp>
    </p:spTree>
    <p:extLst>
      <p:ext uri="{BB962C8B-B14F-4D97-AF65-F5344CB8AC3E}">
        <p14:creationId xmlns:p14="http://schemas.microsoft.com/office/powerpoint/2010/main" val="2702783213"/>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3DB39234-D24F-4630-9103-B0BE3946433C}" type="slidenum">
              <a:rPr lang="en-US" altLang="ko-KR"/>
              <a:pPr/>
              <a:t>565</a:t>
            </a:fld>
            <a:endParaRPr lang="en-US" altLang="ko-KR"/>
          </a:p>
        </p:txBody>
      </p:sp>
      <p:sp>
        <p:nvSpPr>
          <p:cNvPr id="229378" name="Rectangle 2"/>
          <p:cNvSpPr>
            <a:spLocks noGrp="1" noChangeArrowheads="1"/>
          </p:cNvSpPr>
          <p:nvPr>
            <p:ph type="title"/>
          </p:nvPr>
        </p:nvSpPr>
        <p:spPr/>
        <p:txBody>
          <a:bodyPr/>
          <a:lstStyle/>
          <a:p>
            <a:r>
              <a:rPr lang="en-US" altLang="ko-KR" dirty="0"/>
              <a:t>Learning to Classify </a:t>
            </a:r>
            <a:r>
              <a:rPr lang="en-US" altLang="ko-KR" dirty="0" smtClean="0"/>
              <a:t>Text</a:t>
            </a:r>
            <a:endParaRPr lang="en-US" altLang="ko-KR" dirty="0"/>
          </a:p>
        </p:txBody>
      </p:sp>
      <p:sp>
        <p:nvSpPr>
          <p:cNvPr id="229379" name="Rectangle 3"/>
          <p:cNvSpPr>
            <a:spLocks noGrp="1" noChangeArrowheads="1"/>
          </p:cNvSpPr>
          <p:nvPr>
            <p:ph type="body" idx="1"/>
          </p:nvPr>
        </p:nvSpPr>
        <p:spPr>
          <a:xfrm>
            <a:off x="685800" y="1981200"/>
            <a:ext cx="7772400" cy="4343400"/>
          </a:xfrm>
        </p:spPr>
        <p:txBody>
          <a:bodyPr/>
          <a:lstStyle/>
          <a:p>
            <a:pPr>
              <a:buFont typeface="Wingdings" panose="05000000000000000000" pitchFamily="2" charset="2"/>
              <a:buNone/>
            </a:pPr>
            <a:r>
              <a:rPr lang="en-US" altLang="ko-KR" sz="2400"/>
              <a:t>LEARN_NAIVE_BAYES_TEXT (</a:t>
            </a:r>
            <a:r>
              <a:rPr lang="en-US" altLang="ko-KR" sz="2400" i="1"/>
              <a:t>Examples</a:t>
            </a:r>
            <a:r>
              <a:rPr lang="en-US" altLang="ko-KR" sz="2400"/>
              <a:t>, V)</a:t>
            </a:r>
          </a:p>
          <a:p>
            <a:pPr>
              <a:buFont typeface="Wingdings" panose="05000000000000000000" pitchFamily="2" charset="2"/>
              <a:buNone/>
            </a:pPr>
            <a:r>
              <a:rPr lang="en-US" altLang="ko-KR" sz="2400" b="1" i="1">
                <a:solidFill>
                  <a:srgbClr val="0066CC"/>
                </a:solidFill>
              </a:rPr>
              <a:t>1.</a:t>
            </a:r>
            <a:r>
              <a:rPr lang="en-US" altLang="ko-KR" sz="2400" i="1"/>
              <a:t> collect all words and other tokens that occur in Examples</a:t>
            </a:r>
          </a:p>
          <a:p>
            <a:r>
              <a:rPr lang="en-US" altLang="ko-KR" sz="2400" i="1"/>
              <a:t>Vocabulary</a:t>
            </a:r>
            <a:r>
              <a:rPr lang="en-US" altLang="ko-KR" sz="2400"/>
              <a:t> </a:t>
            </a:r>
            <a:r>
              <a:rPr lang="en-US" altLang="ko-KR" sz="2400">
                <a:sym typeface="Symbol" panose="05050102010706020507" pitchFamily="18" charset="2"/>
              </a:rPr>
              <a:t></a:t>
            </a:r>
            <a:r>
              <a:rPr lang="en-US" altLang="ko-KR" sz="2400"/>
              <a:t> all distinct words and other tokens in </a:t>
            </a:r>
            <a:r>
              <a:rPr lang="en-US" altLang="ko-KR" sz="2400" i="1"/>
              <a:t>Examples</a:t>
            </a:r>
          </a:p>
          <a:p>
            <a:pPr>
              <a:buFont typeface="Wingdings" panose="05000000000000000000" pitchFamily="2" charset="2"/>
              <a:buNone/>
            </a:pPr>
            <a:r>
              <a:rPr lang="en-US" altLang="ko-KR" sz="2400" b="1" i="1">
                <a:solidFill>
                  <a:srgbClr val="0066CC"/>
                </a:solidFill>
              </a:rPr>
              <a:t>2</a:t>
            </a:r>
            <a:r>
              <a:rPr lang="en-US" altLang="ko-KR" sz="2400" b="1" i="1"/>
              <a:t>.</a:t>
            </a:r>
            <a:r>
              <a:rPr lang="en-US" altLang="ko-KR" sz="2400" i="1"/>
              <a:t> calculate the required P</a:t>
            </a:r>
            <a:r>
              <a:rPr lang="en-US" altLang="ko-KR" sz="2400"/>
              <a:t>(</a:t>
            </a:r>
            <a:r>
              <a:rPr lang="en-US" altLang="ko-KR" sz="2400" i="1"/>
              <a:t>v</a:t>
            </a:r>
            <a:r>
              <a:rPr lang="en-US" altLang="ko-KR" sz="2400" i="1" baseline="-25000"/>
              <a:t>j</a:t>
            </a:r>
            <a:r>
              <a:rPr lang="en-US" altLang="ko-KR" sz="2400"/>
              <a:t>)</a:t>
            </a:r>
            <a:r>
              <a:rPr lang="en-US" altLang="ko-KR" sz="2400" i="1"/>
              <a:t> and P</a:t>
            </a:r>
            <a:r>
              <a:rPr lang="en-US" altLang="ko-KR" sz="2400"/>
              <a:t>(</a:t>
            </a:r>
            <a:r>
              <a:rPr lang="en-US" altLang="ko-KR" sz="2400" i="1"/>
              <a:t>w</a:t>
            </a:r>
            <a:r>
              <a:rPr lang="en-US" altLang="ko-KR" sz="2400" i="1" baseline="-25000"/>
              <a:t>k</a:t>
            </a:r>
            <a:r>
              <a:rPr lang="en-US" altLang="ko-KR" sz="2400" i="1"/>
              <a:t> </a:t>
            </a:r>
            <a:r>
              <a:rPr lang="en-US" altLang="ko-KR" sz="2400"/>
              <a:t>| </a:t>
            </a:r>
            <a:r>
              <a:rPr lang="en-US" altLang="ko-KR" sz="2400" i="1"/>
              <a:t>v</a:t>
            </a:r>
            <a:r>
              <a:rPr lang="en-US" altLang="ko-KR" sz="2400" i="1" baseline="-25000"/>
              <a:t>j</a:t>
            </a:r>
            <a:r>
              <a:rPr lang="en-US" altLang="ko-KR" sz="2400"/>
              <a:t>)</a:t>
            </a:r>
            <a:r>
              <a:rPr lang="en-US" altLang="ko-KR" sz="2400" i="1"/>
              <a:t> probability terms</a:t>
            </a:r>
          </a:p>
          <a:p>
            <a:r>
              <a:rPr lang="en-US" altLang="ko-KR" sz="2400"/>
              <a:t>For each target value </a:t>
            </a:r>
            <a:r>
              <a:rPr lang="en-US" altLang="ko-KR" sz="2400" i="1"/>
              <a:t>v</a:t>
            </a:r>
            <a:r>
              <a:rPr lang="en-US" altLang="ko-KR" sz="2400" i="1" baseline="-25000"/>
              <a:t>j</a:t>
            </a:r>
            <a:r>
              <a:rPr lang="en-US" altLang="ko-KR" sz="2400"/>
              <a:t> in </a:t>
            </a:r>
            <a:r>
              <a:rPr lang="en-US" altLang="ko-KR" sz="2400" i="1"/>
              <a:t>V</a:t>
            </a:r>
            <a:r>
              <a:rPr lang="en-US" altLang="ko-KR" sz="2400"/>
              <a:t> do</a:t>
            </a:r>
          </a:p>
          <a:p>
            <a:pPr lvl="1"/>
            <a:r>
              <a:rPr lang="en-US" altLang="ko-KR" sz="2000" i="1"/>
              <a:t>docs</a:t>
            </a:r>
            <a:r>
              <a:rPr lang="en-US" altLang="ko-KR" sz="2000" i="1" baseline="-25000"/>
              <a:t>j</a:t>
            </a:r>
            <a:r>
              <a:rPr lang="en-US" altLang="ko-KR" sz="2000" i="1"/>
              <a:t> </a:t>
            </a:r>
            <a:r>
              <a:rPr lang="en-US" altLang="ko-KR" sz="2000">
                <a:sym typeface="Symbol" panose="05050102010706020507" pitchFamily="18" charset="2"/>
              </a:rPr>
              <a:t></a:t>
            </a:r>
            <a:r>
              <a:rPr lang="en-US" altLang="ko-KR" sz="2000" i="1"/>
              <a:t> </a:t>
            </a:r>
            <a:r>
              <a:rPr lang="en-US" altLang="ko-KR" sz="2000"/>
              <a:t>subset of </a:t>
            </a:r>
            <a:r>
              <a:rPr lang="en-US" altLang="ko-KR" sz="2000" i="1"/>
              <a:t>Examples</a:t>
            </a:r>
            <a:r>
              <a:rPr lang="en-US" altLang="ko-KR" sz="2000"/>
              <a:t> for which the target value is </a:t>
            </a:r>
            <a:r>
              <a:rPr lang="en-US" altLang="ko-KR" sz="2000" i="1"/>
              <a:t>v</a:t>
            </a:r>
            <a:r>
              <a:rPr lang="en-US" altLang="ko-KR" sz="2000" i="1" baseline="-25000"/>
              <a:t>j</a:t>
            </a:r>
            <a:r>
              <a:rPr lang="en-US" altLang="ko-KR" sz="2000"/>
              <a:t> </a:t>
            </a:r>
          </a:p>
          <a:p>
            <a:pPr lvl="1">
              <a:lnSpc>
                <a:spcPct val="140000"/>
              </a:lnSpc>
            </a:pPr>
            <a:r>
              <a:rPr lang="en-US" altLang="ko-KR" sz="2000"/>
              <a:t> </a:t>
            </a:r>
          </a:p>
          <a:p>
            <a:pPr lvl="1">
              <a:lnSpc>
                <a:spcPct val="110000"/>
              </a:lnSpc>
            </a:pPr>
            <a:r>
              <a:rPr lang="en-US" altLang="ko-KR" sz="2000" i="1"/>
              <a:t>Text</a:t>
            </a:r>
            <a:r>
              <a:rPr lang="en-US" altLang="ko-KR" sz="2000" i="1" baseline="-25000"/>
              <a:t>j</a:t>
            </a:r>
            <a:r>
              <a:rPr lang="en-US" altLang="ko-KR" sz="2000"/>
              <a:t> </a:t>
            </a:r>
            <a:r>
              <a:rPr lang="en-US" altLang="ko-KR" sz="2000">
                <a:sym typeface="Symbol" panose="05050102010706020507" pitchFamily="18" charset="2"/>
              </a:rPr>
              <a:t></a:t>
            </a:r>
            <a:r>
              <a:rPr lang="en-US" altLang="ko-KR" sz="2000"/>
              <a:t> a single document created by concatenating all members of </a:t>
            </a:r>
            <a:r>
              <a:rPr lang="en-US" altLang="ko-KR" sz="2000" i="1"/>
              <a:t>docs</a:t>
            </a:r>
            <a:r>
              <a:rPr lang="en-US" altLang="ko-KR" sz="2000" i="1" baseline="-25000"/>
              <a:t>j</a:t>
            </a:r>
            <a:r>
              <a:rPr lang="en-US" altLang="ko-KR" sz="2000" i="1"/>
              <a:t> </a:t>
            </a:r>
            <a:endParaRPr lang="en-US" altLang="ko-KR" sz="2000"/>
          </a:p>
        </p:txBody>
      </p:sp>
      <p:pic>
        <p:nvPicPr>
          <p:cNvPr id="2293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953000"/>
            <a:ext cx="207645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9095813"/>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EE49D415-7466-44FF-A49E-4232634FA36D}" type="slidenum">
              <a:rPr lang="en-US" altLang="ko-KR"/>
              <a:pPr/>
              <a:t>566</a:t>
            </a:fld>
            <a:endParaRPr lang="en-US" altLang="ko-KR"/>
          </a:p>
        </p:txBody>
      </p:sp>
      <p:sp>
        <p:nvSpPr>
          <p:cNvPr id="232450" name="Rectangle 2"/>
          <p:cNvSpPr>
            <a:spLocks noGrp="1" noChangeArrowheads="1"/>
          </p:cNvSpPr>
          <p:nvPr>
            <p:ph type="title"/>
          </p:nvPr>
        </p:nvSpPr>
        <p:spPr/>
        <p:txBody>
          <a:bodyPr/>
          <a:lstStyle/>
          <a:p>
            <a:r>
              <a:rPr lang="en-US" altLang="ko-KR" dirty="0"/>
              <a:t>Learning to Classify </a:t>
            </a:r>
            <a:r>
              <a:rPr lang="en-US" altLang="ko-KR" dirty="0" smtClean="0"/>
              <a:t>Text</a:t>
            </a:r>
            <a:endParaRPr lang="en-US" altLang="ko-KR" dirty="0"/>
          </a:p>
        </p:txBody>
      </p:sp>
      <p:sp>
        <p:nvSpPr>
          <p:cNvPr id="232451" name="Rectangle 3"/>
          <p:cNvSpPr>
            <a:spLocks noGrp="1" noChangeArrowheads="1"/>
          </p:cNvSpPr>
          <p:nvPr>
            <p:ph type="body" idx="1"/>
          </p:nvPr>
        </p:nvSpPr>
        <p:spPr>
          <a:xfrm>
            <a:off x="685800" y="1981200"/>
            <a:ext cx="7772400" cy="4343400"/>
          </a:xfrm>
        </p:spPr>
        <p:txBody>
          <a:bodyPr/>
          <a:lstStyle/>
          <a:p>
            <a:pPr lvl="1"/>
            <a:r>
              <a:rPr lang="en-US" altLang="ko-KR" sz="2000" i="1" dirty="0"/>
              <a:t>n </a:t>
            </a:r>
            <a:r>
              <a:rPr lang="en-US" altLang="ko-KR" sz="2000" dirty="0">
                <a:sym typeface="Symbol" panose="05050102010706020507" pitchFamily="18" charset="2"/>
              </a:rPr>
              <a:t></a:t>
            </a:r>
            <a:r>
              <a:rPr lang="en-US" altLang="ko-KR" sz="2000" i="1" dirty="0"/>
              <a:t> </a:t>
            </a:r>
            <a:r>
              <a:rPr lang="en-US" altLang="ko-KR" sz="2000" dirty="0"/>
              <a:t>total number of words in </a:t>
            </a:r>
            <a:r>
              <a:rPr lang="en-US" altLang="ko-KR" sz="2000" i="1" dirty="0" err="1"/>
              <a:t>Text</a:t>
            </a:r>
            <a:r>
              <a:rPr lang="en-US" altLang="ko-KR" sz="2000" i="1" baseline="-25000" dirty="0" err="1"/>
              <a:t>j</a:t>
            </a:r>
            <a:r>
              <a:rPr lang="en-US" altLang="ko-KR" sz="2000" dirty="0"/>
              <a:t> (counting duplicate words multiple times)</a:t>
            </a:r>
            <a:r>
              <a:rPr lang="en-US" altLang="ko-KR" sz="2000" i="1" dirty="0"/>
              <a:t> </a:t>
            </a:r>
          </a:p>
          <a:p>
            <a:pPr lvl="1"/>
            <a:r>
              <a:rPr lang="en-US" altLang="ko-KR" sz="2000" dirty="0"/>
              <a:t>for each word</a:t>
            </a:r>
            <a:r>
              <a:rPr lang="en-US" altLang="ko-KR" sz="2000" i="1" dirty="0"/>
              <a:t> </a:t>
            </a:r>
            <a:r>
              <a:rPr lang="en-US" altLang="ko-KR" sz="2000" i="1" dirty="0" err="1"/>
              <a:t>w</a:t>
            </a:r>
            <a:r>
              <a:rPr lang="en-US" altLang="ko-KR" sz="2000" i="1" baseline="-25000" dirty="0" err="1"/>
              <a:t>k</a:t>
            </a:r>
            <a:r>
              <a:rPr lang="en-US" altLang="ko-KR" sz="2000" i="1" baseline="-25000" dirty="0"/>
              <a:t> </a:t>
            </a:r>
            <a:r>
              <a:rPr lang="en-US" altLang="ko-KR" sz="2000" dirty="0"/>
              <a:t>in </a:t>
            </a:r>
            <a:r>
              <a:rPr lang="en-US" altLang="ko-KR" sz="2000" i="1" dirty="0"/>
              <a:t>Vocabulary</a:t>
            </a:r>
          </a:p>
          <a:p>
            <a:pPr lvl="1">
              <a:buFontTx/>
              <a:buNone/>
            </a:pPr>
            <a:r>
              <a:rPr lang="en-US" altLang="ko-KR" sz="2000" i="1" dirty="0"/>
              <a:t>	</a:t>
            </a:r>
            <a:r>
              <a:rPr lang="en-US" altLang="ko-KR" sz="2000" i="1" dirty="0">
                <a:solidFill>
                  <a:srgbClr val="0066CC"/>
                </a:solidFill>
              </a:rPr>
              <a:t>*  </a:t>
            </a:r>
            <a:r>
              <a:rPr lang="en-US" altLang="ko-KR" sz="2000" i="1" dirty="0" err="1"/>
              <a:t>n</a:t>
            </a:r>
            <a:r>
              <a:rPr lang="en-US" altLang="ko-KR" sz="2000" i="1" baseline="-25000" dirty="0" err="1"/>
              <a:t>k</a:t>
            </a:r>
            <a:r>
              <a:rPr lang="en-US" altLang="ko-KR" sz="2000" i="1" baseline="-25000" dirty="0"/>
              <a:t> </a:t>
            </a:r>
            <a:r>
              <a:rPr lang="en-US" altLang="ko-KR" sz="2000" dirty="0">
                <a:sym typeface="Symbol" panose="05050102010706020507" pitchFamily="18" charset="2"/>
              </a:rPr>
              <a:t> number of times word </a:t>
            </a:r>
            <a:r>
              <a:rPr lang="en-US" altLang="ko-KR" sz="2000" i="1" dirty="0" err="1"/>
              <a:t>w</a:t>
            </a:r>
            <a:r>
              <a:rPr lang="en-US" altLang="ko-KR" sz="2000" i="1" baseline="-25000" dirty="0" err="1"/>
              <a:t>k</a:t>
            </a:r>
            <a:r>
              <a:rPr lang="en-US" altLang="ko-KR" sz="2000" i="1" baseline="-25000" dirty="0"/>
              <a:t> </a:t>
            </a:r>
            <a:r>
              <a:rPr lang="en-US" altLang="ko-KR" sz="2000" dirty="0">
                <a:sym typeface="Symbol" panose="05050102010706020507" pitchFamily="18" charset="2"/>
              </a:rPr>
              <a:t>occurs in </a:t>
            </a:r>
            <a:r>
              <a:rPr lang="en-US" altLang="ko-KR" sz="2000" i="1" dirty="0" err="1"/>
              <a:t>Text</a:t>
            </a:r>
            <a:r>
              <a:rPr lang="en-US" altLang="ko-KR" sz="2000" i="1" baseline="-25000" dirty="0" err="1"/>
              <a:t>j</a:t>
            </a:r>
            <a:r>
              <a:rPr lang="en-US" altLang="ko-KR" sz="2000" dirty="0"/>
              <a:t> </a:t>
            </a:r>
          </a:p>
          <a:p>
            <a:pPr lvl="1">
              <a:lnSpc>
                <a:spcPct val="160000"/>
              </a:lnSpc>
              <a:buFontTx/>
              <a:buNone/>
            </a:pPr>
            <a:r>
              <a:rPr lang="en-US" altLang="ko-KR" sz="2000" i="1" dirty="0"/>
              <a:t>	</a:t>
            </a:r>
            <a:r>
              <a:rPr lang="en-US" altLang="ko-KR" sz="2000" i="1" dirty="0">
                <a:solidFill>
                  <a:srgbClr val="0066CC"/>
                </a:solidFill>
              </a:rPr>
              <a:t>*</a:t>
            </a:r>
            <a:r>
              <a:rPr lang="en-US" altLang="ko-KR" sz="2000" i="1" dirty="0"/>
              <a:t>  </a:t>
            </a:r>
          </a:p>
          <a:p>
            <a:pPr lvl="1">
              <a:lnSpc>
                <a:spcPct val="70000"/>
              </a:lnSpc>
              <a:buFontTx/>
              <a:buNone/>
            </a:pPr>
            <a:endParaRPr lang="en-US" altLang="ko-KR" sz="1600" i="1" dirty="0"/>
          </a:p>
          <a:p>
            <a:pPr>
              <a:buFont typeface="Wingdings" panose="05000000000000000000" pitchFamily="2" charset="2"/>
              <a:buNone/>
            </a:pPr>
            <a:r>
              <a:rPr lang="en-US" altLang="ko-KR" sz="2400" dirty="0"/>
              <a:t>CLASSIFY_NAIVE_BAYES_TEXT (</a:t>
            </a:r>
            <a:r>
              <a:rPr lang="en-US" altLang="ko-KR" sz="2400" i="1" dirty="0"/>
              <a:t>Doc</a:t>
            </a:r>
            <a:r>
              <a:rPr lang="en-US" altLang="ko-KR" sz="2400" dirty="0"/>
              <a:t>)</a:t>
            </a:r>
          </a:p>
          <a:p>
            <a:r>
              <a:rPr lang="en-US" altLang="ko-KR" sz="2400" i="1" dirty="0"/>
              <a:t>positions</a:t>
            </a:r>
            <a:r>
              <a:rPr lang="en-US" altLang="ko-KR" sz="2400" dirty="0"/>
              <a:t> </a:t>
            </a:r>
            <a:r>
              <a:rPr lang="en-US" altLang="ko-KR" sz="2400" dirty="0">
                <a:sym typeface="Symbol" panose="05050102010706020507" pitchFamily="18" charset="2"/>
              </a:rPr>
              <a:t></a:t>
            </a:r>
            <a:r>
              <a:rPr lang="en-US" altLang="ko-KR" sz="2400" dirty="0"/>
              <a:t> all word positions in </a:t>
            </a:r>
            <a:r>
              <a:rPr lang="en-US" altLang="ko-KR" sz="2400" i="1" dirty="0"/>
              <a:t>Doc</a:t>
            </a:r>
            <a:r>
              <a:rPr lang="en-US" altLang="ko-KR" sz="2400" dirty="0"/>
              <a:t> that contain tokens found in </a:t>
            </a:r>
            <a:r>
              <a:rPr lang="en-US" altLang="ko-KR" sz="2400" i="1" dirty="0"/>
              <a:t>Vocabulary</a:t>
            </a:r>
          </a:p>
          <a:p>
            <a:r>
              <a:rPr lang="en-US" altLang="ko-KR" sz="2400" dirty="0"/>
              <a:t>Return </a:t>
            </a:r>
            <a:r>
              <a:rPr lang="en-US" altLang="ko-KR" sz="2400" i="1" dirty="0" err="1"/>
              <a:t>v</a:t>
            </a:r>
            <a:r>
              <a:rPr lang="en-US" altLang="ko-KR" sz="2400" i="1" baseline="-25000" dirty="0" err="1"/>
              <a:t>NB</a:t>
            </a:r>
            <a:r>
              <a:rPr lang="en-US" altLang="ko-KR" sz="2400" baseline="-25000" dirty="0"/>
              <a:t> </a:t>
            </a:r>
            <a:r>
              <a:rPr lang="en-US" altLang="ko-KR" sz="2400" dirty="0"/>
              <a:t>where</a:t>
            </a:r>
          </a:p>
        </p:txBody>
      </p:sp>
      <p:pic>
        <p:nvPicPr>
          <p:cNvPr id="2324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505200"/>
            <a:ext cx="29241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24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491163"/>
            <a:ext cx="47244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044811"/>
      </p:ext>
    </p:extLst>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1" y="1075765"/>
            <a:ext cx="8889999" cy="4706471"/>
          </a:xfrm>
          <a:prstGeom prst="rect">
            <a:avLst/>
          </a:prstGeom>
        </p:spPr>
      </p:pic>
    </p:spTree>
    <p:extLst>
      <p:ext uri="{BB962C8B-B14F-4D97-AF65-F5344CB8AC3E}">
        <p14:creationId xmlns:p14="http://schemas.microsoft.com/office/powerpoint/2010/main" val="2918072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3291" y="304800"/>
            <a:ext cx="5873309" cy="554541"/>
          </a:xfrm>
          <a:prstGeom prst="rect">
            <a:avLst/>
          </a:prstGeom>
        </p:spPr>
        <p:txBody>
          <a:bodyPr vert="horz" wrap="square" lIns="0" tIns="11206" rIns="0" bIns="0" rtlCol="0" anchor="ctr">
            <a:spAutoFit/>
          </a:bodyPr>
          <a:lstStyle/>
          <a:p>
            <a:pPr marL="11206">
              <a:spcBef>
                <a:spcPts val="88"/>
              </a:spcBef>
            </a:pPr>
            <a:r>
              <a:rPr sz="3530" b="1" spc="-4" dirty="0"/>
              <a:t>Logistic</a:t>
            </a:r>
            <a:r>
              <a:rPr sz="3530" b="1" spc="-57" dirty="0"/>
              <a:t> </a:t>
            </a:r>
            <a:r>
              <a:rPr sz="3530" b="1" dirty="0"/>
              <a:t>Regression</a:t>
            </a:r>
          </a:p>
        </p:txBody>
      </p:sp>
      <p:sp>
        <p:nvSpPr>
          <p:cNvPr id="3" name="object 3"/>
          <p:cNvSpPr txBox="1"/>
          <p:nvPr/>
        </p:nvSpPr>
        <p:spPr>
          <a:xfrm>
            <a:off x="1213292" y="1372496"/>
            <a:ext cx="6022601" cy="2156485"/>
          </a:xfrm>
          <a:prstGeom prst="rect">
            <a:avLst/>
          </a:prstGeom>
        </p:spPr>
        <p:txBody>
          <a:bodyPr vert="horz" wrap="square" lIns="0" tIns="79562" rIns="0" bIns="0" rtlCol="0">
            <a:spAutoFit/>
          </a:bodyPr>
          <a:lstStyle/>
          <a:p>
            <a:pPr marL="11206">
              <a:spcBef>
                <a:spcPts val="627"/>
              </a:spcBef>
            </a:pPr>
            <a:r>
              <a:rPr sz="2471" dirty="0">
                <a:latin typeface="Arial"/>
                <a:cs typeface="Arial"/>
              </a:rPr>
              <a:t>Idea:</a:t>
            </a:r>
            <a:endParaRPr sz="2471">
              <a:latin typeface="Arial"/>
              <a:cs typeface="Arial"/>
            </a:endParaRPr>
          </a:p>
          <a:p>
            <a:pPr marL="313781" marR="4483" indent="-302575">
              <a:lnSpc>
                <a:spcPts val="2938"/>
              </a:lnSpc>
              <a:spcBef>
                <a:spcPts val="662"/>
              </a:spcBef>
              <a:buChar char="•"/>
              <a:tabLst>
                <a:tab pos="313221" algn="l"/>
                <a:tab pos="313781" algn="l"/>
              </a:tabLst>
            </a:pPr>
            <a:r>
              <a:rPr sz="2471" spc="-4" dirty="0">
                <a:latin typeface="Arial"/>
                <a:cs typeface="Arial"/>
              </a:rPr>
              <a:t>Naïve </a:t>
            </a:r>
            <a:r>
              <a:rPr sz="2471" dirty="0">
                <a:latin typeface="Arial"/>
                <a:cs typeface="Arial"/>
              </a:rPr>
              <a:t>Bayes allows </a:t>
            </a:r>
            <a:r>
              <a:rPr sz="2471" spc="-4" dirty="0">
                <a:latin typeface="Arial"/>
                <a:cs typeface="Arial"/>
              </a:rPr>
              <a:t>computing P(Y|X) </a:t>
            </a:r>
            <a:r>
              <a:rPr sz="2471" dirty="0">
                <a:latin typeface="Arial"/>
                <a:cs typeface="Arial"/>
              </a:rPr>
              <a:t>by  learning P(Y) and</a:t>
            </a:r>
            <a:r>
              <a:rPr sz="2471" spc="-9" dirty="0">
                <a:latin typeface="Arial"/>
                <a:cs typeface="Arial"/>
              </a:rPr>
              <a:t> </a:t>
            </a:r>
            <a:r>
              <a:rPr sz="2471" spc="-4" dirty="0">
                <a:latin typeface="Arial"/>
                <a:cs typeface="Arial"/>
              </a:rPr>
              <a:t>P(X|Y)</a:t>
            </a:r>
            <a:endParaRPr sz="2471">
              <a:latin typeface="Arial"/>
              <a:cs typeface="Arial"/>
            </a:endParaRPr>
          </a:p>
          <a:p>
            <a:pPr>
              <a:spcBef>
                <a:spcPts val="18"/>
              </a:spcBef>
              <a:buFont typeface="Arial"/>
              <a:buChar char="•"/>
            </a:pPr>
            <a:endParaRPr sz="3133">
              <a:latin typeface="Times New Roman"/>
              <a:cs typeface="Times New Roman"/>
            </a:endParaRPr>
          </a:p>
          <a:p>
            <a:pPr marL="313781" indent="-302575">
              <a:buChar char="•"/>
              <a:tabLst>
                <a:tab pos="313221" algn="l"/>
                <a:tab pos="313781" algn="l"/>
              </a:tabLst>
            </a:pPr>
            <a:r>
              <a:rPr sz="2471" spc="-4" dirty="0">
                <a:latin typeface="Arial"/>
                <a:cs typeface="Arial"/>
              </a:rPr>
              <a:t>Why </a:t>
            </a:r>
            <a:r>
              <a:rPr sz="2471" dirty="0">
                <a:latin typeface="Arial"/>
                <a:cs typeface="Arial"/>
              </a:rPr>
              <a:t>not learn </a:t>
            </a:r>
            <a:r>
              <a:rPr sz="2471" spc="-4" dirty="0">
                <a:latin typeface="Arial"/>
                <a:cs typeface="Arial"/>
              </a:rPr>
              <a:t>P(Y|X)</a:t>
            </a:r>
            <a:r>
              <a:rPr sz="2471" spc="-9" dirty="0">
                <a:latin typeface="Arial"/>
                <a:cs typeface="Arial"/>
              </a:rPr>
              <a:t> </a:t>
            </a:r>
            <a:r>
              <a:rPr sz="2471" spc="-4" dirty="0">
                <a:latin typeface="Arial"/>
                <a:cs typeface="Arial"/>
              </a:rPr>
              <a:t>directly?</a:t>
            </a:r>
            <a:endParaRPr sz="2471">
              <a:latin typeface="Arial"/>
              <a:cs typeface="Arial"/>
            </a:endParaRPr>
          </a:p>
        </p:txBody>
      </p:sp>
    </p:spTree>
    <p:extLst>
      <p:ext uri="{BB962C8B-B14F-4D97-AF65-F5344CB8AC3E}">
        <p14:creationId xmlns:p14="http://schemas.microsoft.com/office/powerpoint/2010/main" val="1404514713"/>
      </p:ext>
    </p:extLst>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Sigmoid/logistic function </a:t>
            </a:r>
            <a:r>
              <a:rPr lang="en-US" dirty="0"/>
              <a:t>takes a real value as input and outputs another value between 0 and </a:t>
            </a:r>
            <a:r>
              <a:rPr lang="en-US" dirty="0" smtClean="0"/>
              <a:t>1</a:t>
            </a:r>
          </a:p>
          <a:p>
            <a:r>
              <a:rPr lang="en-US" dirty="0"/>
              <a:t>That framework is called logistic </a:t>
            </a:r>
            <a:r>
              <a:rPr lang="en-US" dirty="0" smtClean="0"/>
              <a:t>regression</a:t>
            </a:r>
          </a:p>
          <a:p>
            <a:pPr lvl="1"/>
            <a:r>
              <a:rPr lang="en-US" dirty="0" smtClean="0"/>
              <a:t>Logistic</a:t>
            </a:r>
            <a:r>
              <a:rPr lang="en-US" dirty="0"/>
              <a:t>: A special mathematical </a:t>
            </a:r>
            <a:r>
              <a:rPr lang="en-US" dirty="0" smtClean="0"/>
              <a:t>sigmoid function </a:t>
            </a:r>
            <a:r>
              <a:rPr lang="en-US" dirty="0"/>
              <a:t>it uses </a:t>
            </a:r>
            <a:r>
              <a:rPr lang="en-US" dirty="0" smtClean="0"/>
              <a:t> </a:t>
            </a:r>
          </a:p>
          <a:p>
            <a:pPr lvl="1"/>
            <a:r>
              <a:rPr lang="en-US" dirty="0" smtClean="0"/>
              <a:t>Regression</a:t>
            </a:r>
            <a:r>
              <a:rPr lang="en-US" dirty="0"/>
              <a:t>: Combines a weight vector with observations to create an </a:t>
            </a:r>
            <a:r>
              <a:rPr lang="en-US" dirty="0" smtClean="0"/>
              <a:t>answer</a:t>
            </a:r>
          </a:p>
          <a:p>
            <a:pPr marL="457200" lvl="1" indent="0">
              <a:buNone/>
            </a:pPr>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569</a:t>
            </a:fld>
            <a:endParaRPr lang="en-US"/>
          </a:p>
        </p:txBody>
      </p:sp>
      <p:sp>
        <p:nvSpPr>
          <p:cNvPr id="12" name="Title 11"/>
          <p:cNvSpPr txBox="1">
            <a:spLocks noGrp="1"/>
          </p:cNvSpPr>
          <p:nvPr>
            <p:ph type="title"/>
          </p:nvPr>
        </p:nvSpPr>
        <p:spPr>
          <a:xfrm>
            <a:off x="395536" y="345748"/>
            <a:ext cx="6120680" cy="707886"/>
          </a:xfrm>
          <a:prstGeom prst="rect">
            <a:avLst/>
          </a:prstGeom>
          <a:noFill/>
        </p:spPr>
        <p:txBody>
          <a:bodyPr wrap="square" rtlCol="0">
            <a:spAutoFit/>
          </a:bodyPr>
          <a:lstStyle/>
          <a:p>
            <a:pPr fontAlgn="auto">
              <a:spcAft>
                <a:spcPts val="0"/>
              </a:spcAft>
            </a:pPr>
            <a:r>
              <a:rPr lang="en-US" sz="4000" b="1" dirty="0" smtClean="0"/>
              <a:t>Sigmoid/Logistic Function</a:t>
            </a:r>
            <a:endParaRPr lang="en-US" sz="4000" b="1"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5605666"/>
            <a:ext cx="2322957" cy="384048"/>
          </a:xfrm>
          <a:prstGeom prst="rect">
            <a:avLst/>
          </a:prstGeom>
        </p:spPr>
      </p:pic>
    </p:spTree>
    <p:extLst>
      <p:ext uri="{BB962C8B-B14F-4D97-AF65-F5344CB8AC3E}">
        <p14:creationId xmlns:p14="http://schemas.microsoft.com/office/powerpoint/2010/main" val="39924789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609599"/>
            <a:ext cx="9144000" cy="670559"/>
          </a:xfrm>
        </p:spPr>
        <p:txBody>
          <a:bodyPr/>
          <a:lstStyle/>
          <a:p>
            <a:r>
              <a:rPr lang="en-US" b="1" dirty="0" smtClean="0">
                <a:latin typeface="+mn-lt"/>
              </a:rPr>
              <a:t>Choosing </a:t>
            </a:r>
            <a:r>
              <a:rPr lang="en-US" b="1" dirty="0">
                <a:latin typeface="+mn-lt"/>
              </a:rPr>
              <a:t>a Representation for the Target Function</a:t>
            </a:r>
          </a:p>
        </p:txBody>
      </p:sp>
      <p:sp>
        <p:nvSpPr>
          <p:cNvPr id="21507" name="Rectangle 3"/>
          <p:cNvSpPr>
            <a:spLocks noGrp="1" noChangeArrowheads="1"/>
          </p:cNvSpPr>
          <p:nvPr>
            <p:ph idx="1"/>
          </p:nvPr>
        </p:nvSpPr>
        <p:spPr>
          <a:xfrm>
            <a:off x="228600" y="1447800"/>
            <a:ext cx="8915400" cy="4114800"/>
          </a:xfrm>
        </p:spPr>
        <p:txBody>
          <a:bodyPr>
            <a:normAutofit/>
          </a:bodyPr>
          <a:lstStyle/>
          <a:p>
            <a:pPr algn="just">
              <a:lnSpc>
                <a:spcPct val="90000"/>
              </a:lnSpc>
            </a:pPr>
            <a:r>
              <a:rPr lang="en-IN" sz="2800" dirty="0" smtClean="0"/>
              <a:t>w0 through w6 are numerical coefficients, or weights, to be chosen by the learning algorithm. </a:t>
            </a:r>
          </a:p>
          <a:p>
            <a:pPr algn="just">
              <a:lnSpc>
                <a:spcPct val="90000"/>
              </a:lnSpc>
            </a:pPr>
            <a:r>
              <a:rPr lang="en-IN" sz="2800" dirty="0" smtClean="0"/>
              <a:t>Learned values for the weights w1 through w6 will determine the relative importance of the various board features in determining the value of the board, whereas the weight w0 will provide an additive constant to the board value.</a:t>
            </a:r>
            <a:endParaRPr lang="en-US" sz="2800" dirty="0" smtClean="0"/>
          </a:p>
        </p:txBody>
      </p:sp>
      <p:sp>
        <p:nvSpPr>
          <p:cNvPr id="12"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8" name="Footer Placeholder 4"/>
          <p:cNvSpPr txBox="1">
            <a:spLocks/>
          </p:cNvSpPr>
          <p:nvPr/>
        </p:nvSpPr>
        <p:spPr>
          <a:xfrm>
            <a:off x="0" y="6553200"/>
            <a:ext cx="2133600"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smtClean="0">
                <a:ln>
                  <a:noFill/>
                </a:ln>
                <a:solidFill>
                  <a:schemeClr val="tx1"/>
                </a:solidFill>
                <a:effectLst/>
                <a:uLnTx/>
                <a:uFillTx/>
                <a:latin typeface="+mn-lt"/>
                <a:ea typeface="+mn-ea"/>
                <a:cs typeface="+mn-cs"/>
              </a:rPr>
              <a:t>IS ZC464, Machine Learning</a:t>
            </a:r>
            <a:endParaRPr kumimoji="0" lang="en-US" sz="12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representation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8"/>
                <a:ext cx="7886700" cy="3505522"/>
              </a:xfrm>
            </p:spPr>
            <p:txBody>
              <a:bodyPr>
                <a:noAutofit/>
              </a:bodyPr>
              <a:lstStyle/>
              <a:p>
                <a:r>
                  <a:rPr lang="en-US" sz="2700" dirty="0"/>
                  <a:t>Want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0≤</m:t>
                        </m:r>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≤1</m:t>
                    </m:r>
                  </m:oMath>
                </a14:m>
                <a:endParaRPr lang="en-US" sz="2700" dirty="0"/>
              </a:p>
              <a:p>
                <a:endParaRPr lang="en-US" sz="2700" dirty="0"/>
              </a:p>
              <a:p>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m:t>
                    </m:r>
                    <m:r>
                      <a:rPr lang="en-US" sz="2700" i="1">
                        <a:latin typeface="Cambria Math" panose="02040503050406030204" pitchFamily="18" charset="0"/>
                      </a:rPr>
                      <m:t>𝑔</m:t>
                    </m:r>
                    <m:d>
                      <m:dPr>
                        <m:ctrlPr>
                          <a:rPr lang="en-US" sz="2700" i="1">
                            <a:latin typeface="Cambria Math" panose="02040503050406030204" pitchFamily="18" charset="0"/>
                          </a:rPr>
                        </m:ctrlPr>
                      </m:dPr>
                      <m:e>
                        <m:sSup>
                          <m:sSupPr>
                            <m:ctrlPr>
                              <a:rPr lang="en-US" sz="2700" i="1">
                                <a:latin typeface="Cambria Math" panose="02040503050406030204" pitchFamily="18" charset="0"/>
                              </a:rPr>
                            </m:ctrlPr>
                          </m:sSupPr>
                          <m:e>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e>
                    </m:d>
                    <m:r>
                      <a:rPr lang="en-US" sz="2700">
                        <a:latin typeface="Cambria Math" panose="02040503050406030204" pitchFamily="18" charset="0"/>
                      </a:rPr>
                      <m:t>,</m:t>
                    </m:r>
                  </m:oMath>
                </a14:m>
                <a:r>
                  <a:rPr lang="en-US" sz="2700" dirty="0"/>
                  <a:t> </a:t>
                </a:r>
                <a:br>
                  <a:rPr lang="en-US" sz="2700" dirty="0"/>
                </a:br>
                <a:r>
                  <a:rPr lang="en-US" sz="2700" dirty="0"/>
                  <a:t/>
                </a:r>
                <a:br>
                  <a:rPr lang="en-US" sz="2700" dirty="0"/>
                </a:br>
                <a:r>
                  <a:rPr lang="en-US" sz="2700" dirty="0"/>
                  <a:t>where </a:t>
                </a:r>
                <a14:m>
                  <m:oMath xmlns:m="http://schemas.openxmlformats.org/officeDocument/2006/math">
                    <m:r>
                      <a:rPr lang="en-US" sz="2700" i="1">
                        <a:latin typeface="Cambria Math" panose="02040503050406030204" pitchFamily="18" charset="0"/>
                      </a:rPr>
                      <m:t>𝑔</m:t>
                    </m:r>
                    <m:d>
                      <m:dPr>
                        <m:ctrlPr>
                          <a:rPr lang="en-US" sz="2700" i="1">
                            <a:latin typeface="Cambria Math" panose="02040503050406030204" pitchFamily="18" charset="0"/>
                          </a:rPr>
                        </m:ctrlPr>
                      </m:dPr>
                      <m:e>
                        <m:r>
                          <a:rPr lang="en-US" sz="2700" i="1">
                            <a:latin typeface="Cambria Math" panose="02040503050406030204" pitchFamily="18" charset="0"/>
                          </a:rPr>
                          <m:t>𝑧</m:t>
                        </m:r>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1</m:t>
                        </m:r>
                      </m:num>
                      <m:den>
                        <m:r>
                          <a:rPr lang="en-US" sz="2700" i="1">
                            <a:latin typeface="Cambria Math" panose="02040503050406030204" pitchFamily="18" charset="0"/>
                          </a:rPr>
                          <m:t>1+</m:t>
                        </m:r>
                        <m:sSup>
                          <m:sSupPr>
                            <m:ctrlPr>
                              <a:rPr lang="en-US" sz="2700" i="1">
                                <a:latin typeface="Cambria Math" panose="02040503050406030204" pitchFamily="18" charset="0"/>
                              </a:rPr>
                            </m:ctrlPr>
                          </m:sSupPr>
                          <m:e>
                            <m:r>
                              <a:rPr lang="en-US" sz="2700" i="1">
                                <a:latin typeface="Cambria Math" panose="02040503050406030204" pitchFamily="18" charset="0"/>
                              </a:rPr>
                              <m:t>𝑒</m:t>
                            </m:r>
                          </m:e>
                          <m:sup>
                            <m:r>
                              <a:rPr lang="en-US" sz="2700" i="1">
                                <a:latin typeface="Cambria Math" panose="02040503050406030204" pitchFamily="18" charset="0"/>
                              </a:rPr>
                              <m:t>−</m:t>
                            </m:r>
                            <m:r>
                              <a:rPr lang="en-US" sz="2700" i="1">
                                <a:latin typeface="Cambria Math" panose="02040503050406030204" pitchFamily="18" charset="0"/>
                              </a:rPr>
                              <m:t>𝑧</m:t>
                            </m:r>
                          </m:sup>
                        </m:sSup>
                      </m:den>
                    </m:f>
                  </m:oMath>
                </a14:m>
                <a:endParaRPr lang="en-US" sz="2700" dirty="0"/>
              </a:p>
              <a:p>
                <a:endParaRPr lang="en-US" sz="2700" dirty="0"/>
              </a:p>
              <a:p>
                <a:r>
                  <a:rPr lang="en-US" sz="2700" dirty="0"/>
                  <a:t>Sigmoid function</a:t>
                </a:r>
              </a:p>
              <a:p>
                <a:r>
                  <a:rPr lang="en-US" sz="2700" dirty="0"/>
                  <a:t>Logistic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4029"/>
              </a:xfrm>
              <a:blipFill>
                <a:blip r:embed="rId2"/>
                <a:stretch>
                  <a:fillRect l="-1623" t="-3129" b="-9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572000" y="2226468"/>
                <a:ext cx="4050853" cy="1190326"/>
              </a:xfrm>
              <a:prstGeom prst="rect">
                <a:avLst/>
              </a:prstGeom>
              <a:ln w="38100">
                <a:solidFill>
                  <a:srgbClr val="00B05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𝜃</m:t>
                          </m:r>
                        </m:sub>
                      </m:sSub>
                      <m:d>
                        <m:dPr>
                          <m:ctrlPr>
                            <a:rPr lang="en-US" sz="3600" i="1">
                              <a:latin typeface="Cambria Math" panose="02040503050406030204" pitchFamily="18" charset="0"/>
                            </a:rPr>
                          </m:ctrlPr>
                        </m:dPr>
                        <m:e>
                          <m:r>
                            <a:rPr lang="en-US" sz="3600" i="1">
                              <a:latin typeface="Cambria Math" panose="02040503050406030204" pitchFamily="18" charset="0"/>
                            </a:rPr>
                            <m:t>𝑥</m:t>
                          </m:r>
                        </m:e>
                      </m:d>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𝜃</m:t>
                                  </m:r>
                                </m:e>
                                <m:sup>
                                  <m:r>
                                    <a:rPr lang="en-US" sz="3600" i="1">
                                      <a:latin typeface="Cambria Math" panose="02040503050406030204" pitchFamily="18" charset="0"/>
                                    </a:rPr>
                                    <m:t>⊤</m:t>
                                  </m:r>
                                </m:sup>
                              </m:sSup>
                              <m:r>
                                <a:rPr lang="en-US" sz="3600" i="1">
                                  <a:latin typeface="Cambria Math" panose="02040503050406030204" pitchFamily="18" charset="0"/>
                                </a:rPr>
                                <m:t>𝑥</m:t>
                              </m:r>
                            </m:sup>
                          </m:sSup>
                        </m:den>
                      </m:f>
                    </m:oMath>
                  </m:oMathPara>
                </a14:m>
                <a:endParaRPr lang="en-US" sz="3600" dirty="0"/>
              </a:p>
            </p:txBody>
          </p:sp>
        </mc:Choice>
        <mc:Fallback xmlns="">
          <p:sp>
            <p:nvSpPr>
              <p:cNvPr id="4" name="Rectangle 3"/>
              <p:cNvSpPr>
                <a:spLocks noRot="1" noChangeAspect="1" noMove="1" noResize="1" noEditPoints="1" noAdjustHandles="1" noChangeArrowheads="1" noChangeShapeType="1" noTextEdit="1"/>
              </p:cNvSpPr>
              <p:nvPr/>
            </p:nvSpPr>
            <p:spPr>
              <a:xfrm>
                <a:off x="6096000" y="1825624"/>
                <a:ext cx="5292474" cy="1556260"/>
              </a:xfrm>
              <a:prstGeom prst="rect">
                <a:avLst/>
              </a:prstGeom>
              <a:blipFill>
                <a:blip r:embed="rId3"/>
                <a:stretch>
                  <a:fillRect/>
                </a:stretch>
              </a:blipFill>
              <a:ln w="38100">
                <a:solidFill>
                  <a:srgbClr val="00B050"/>
                </a:solidFill>
              </a:ln>
            </p:spPr>
            <p:txBody>
              <a:bodyPr/>
              <a:lstStyle/>
              <a:p>
                <a:r>
                  <a:rPr lang="en-US">
                    <a:noFill/>
                  </a:rPr>
                  <a:t> </a:t>
                </a:r>
              </a:p>
            </p:txBody>
          </p:sp>
        </mc:Fallback>
      </mc:AlternateContent>
      <p:pic>
        <p:nvPicPr>
          <p:cNvPr id="1026" name="Picture 2" descr="https://upload.wikimedia.org/wikipedia/commons/thumb/8/88/Logistic-curve.svg/32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0278" y="3606782"/>
            <a:ext cx="3344840" cy="22264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6399611" y="5654501"/>
                <a:ext cx="32840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𝑧</m:t>
                      </m:r>
                    </m:oMath>
                  </m:oMathPara>
                </a14:m>
                <a:endParaRPr lang="en-US" sz="1800" dirty="0"/>
              </a:p>
            </p:txBody>
          </p:sp>
        </mc:Choice>
        <mc:Fallback xmlns="">
          <p:sp>
            <p:nvSpPr>
              <p:cNvPr id="5" name="Rectangle 4"/>
              <p:cNvSpPr>
                <a:spLocks noRot="1" noChangeAspect="1" noMove="1" noResize="1" noEditPoints="1" noAdjustHandles="1" noChangeArrowheads="1" noChangeShapeType="1" noTextEdit="1"/>
              </p:cNvSpPr>
              <p:nvPr/>
            </p:nvSpPr>
            <p:spPr>
              <a:xfrm>
                <a:off x="8532814" y="6396335"/>
                <a:ext cx="43786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54269" y="4430504"/>
                <a:ext cx="710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𝑔</m:t>
                      </m:r>
                      <m:r>
                        <a:rPr lang="en-US" sz="1800" i="1">
                          <a:latin typeface="Cambria Math" panose="02040503050406030204" pitchFamily="18" charset="0"/>
                        </a:rPr>
                        <m:t>(</m:t>
                      </m:r>
                      <m:r>
                        <a:rPr lang="en-US" sz="1800" i="1">
                          <a:latin typeface="Cambria Math" panose="02040503050406030204" pitchFamily="18" charset="0"/>
                        </a:rPr>
                        <m:t>𝑧</m:t>
                      </m:r>
                      <m:r>
                        <a:rPr lang="en-US" sz="1800" i="1">
                          <a:latin typeface="Cambria Math" panose="02040503050406030204" pitchFamily="18" charset="0"/>
                        </a:rPr>
                        <m:t>)</m:t>
                      </m:r>
                    </m:oMath>
                  </m:oMathPara>
                </a14:m>
                <a:endParaRPr lang="en-US" sz="1800" dirty="0"/>
              </a:p>
            </p:txBody>
          </p:sp>
        </mc:Choice>
        <mc:Fallback xmlns="">
          <p:sp>
            <p:nvSpPr>
              <p:cNvPr id="7" name="Rectangle 6"/>
              <p:cNvSpPr>
                <a:spLocks noRot="1" noChangeAspect="1" noMove="1" noResize="1" noEditPoints="1" noAdjustHandles="1" noChangeArrowheads="1" noChangeShapeType="1" noTextEdit="1"/>
              </p:cNvSpPr>
              <p:nvPr/>
            </p:nvSpPr>
            <p:spPr>
              <a:xfrm>
                <a:off x="5939026" y="4764338"/>
                <a:ext cx="857222" cy="461665"/>
              </a:xfrm>
              <a:prstGeom prst="rect">
                <a:avLst/>
              </a:prstGeom>
              <a:blipFill>
                <a:blip r:embed="rId6"/>
                <a:stretch>
                  <a:fillRect r="-1418" b="-18667"/>
                </a:stretch>
              </a:blipFill>
            </p:spPr>
            <p:txBody>
              <a:bodyPr/>
              <a:lstStyle/>
              <a:p>
                <a:r>
                  <a:rPr lang="en-US">
                    <a:noFill/>
                  </a:rPr>
                  <a:t> </a:t>
                </a:r>
              </a:p>
            </p:txBody>
          </p:sp>
        </mc:Fallback>
      </mc:AlternateContent>
      <p:sp>
        <p:nvSpPr>
          <p:cNvPr id="8"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3093738833"/>
      </p:ext>
    </p:extLst>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hypothesis output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oMath>
                </a14:m>
                <a:r>
                  <a:rPr lang="en-US" sz="2400" dirty="0"/>
                  <a:t> estimated probability that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=1</m:t>
                    </m:r>
                  </m:oMath>
                </a14:m>
                <a:r>
                  <a:rPr lang="en-US" sz="2400" dirty="0"/>
                  <a:t> on input </a:t>
                </a:r>
                <a14:m>
                  <m:oMath xmlns:m="http://schemas.openxmlformats.org/officeDocument/2006/math">
                    <m:r>
                      <a:rPr lang="en-US" sz="2400" i="1">
                        <a:latin typeface="Cambria Math" panose="02040503050406030204" pitchFamily="18" charset="0"/>
                      </a:rPr>
                      <m:t>𝑥</m:t>
                    </m:r>
                  </m:oMath>
                </a14:m>
                <a:endParaRPr lang="en-US" sz="2400" dirty="0"/>
              </a:p>
              <a:p>
                <a:endParaRPr lang="en-US" sz="2400" dirty="0"/>
              </a:p>
              <a:p>
                <a:r>
                  <a:rPr lang="en-US" sz="2400" dirty="0"/>
                  <a:t>Example: If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a:rPr lang="en-US" sz="2400">
                                    <a:latin typeface="Cambria Math" panose="02040503050406030204" pitchFamily="18" charset="0"/>
                                  </a:rPr>
                                  <m:t>1</m:t>
                                </m:r>
                              </m:sub>
                            </m:sSub>
                          </m:e>
                        </m:eqAr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m:t>
                            </m:r>
                          </m:e>
                          <m:e>
                            <m:r>
                              <m:rPr>
                                <m:sty m:val="p"/>
                              </m:rPr>
                              <a:rPr lang="en-US" sz="2400">
                                <a:latin typeface="Cambria Math" panose="02040503050406030204" pitchFamily="18" charset="0"/>
                              </a:rPr>
                              <m:t>tumorSize</m:t>
                            </m:r>
                          </m:e>
                        </m:eqArr>
                      </m:e>
                    </m:d>
                  </m:oMath>
                </a14:m>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oMath>
                </a14:m>
                <a:r>
                  <a:rPr lang="en-US" sz="2400" dirty="0"/>
                  <a:t> 0.7</a:t>
                </a:r>
              </a:p>
              <a:p>
                <a:endParaRPr lang="en-US" sz="2400" dirty="0"/>
              </a:p>
              <a:p>
                <a:r>
                  <a:rPr lang="en-US" sz="2400" dirty="0"/>
                  <a:t>Tell patient that 70% chance of tumor being malignant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80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747475454"/>
      </p:ext>
    </p:extLst>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14:m>
                  <m:oMathPara xmlns:m="http://schemas.openxmlformats.org/officeDocument/2006/math">
                    <m:oMathParaPr>
                      <m:jc m:val="left"/>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m:t>
                      </m:r>
                      <m:r>
                        <a:rPr lang="en-US" sz="2700" i="1">
                          <a:latin typeface="Cambria Math" panose="02040503050406030204" pitchFamily="18" charset="0"/>
                        </a:rPr>
                        <m:t>𝑔</m:t>
                      </m:r>
                      <m:d>
                        <m:dPr>
                          <m:ctrlPr>
                            <a:rPr lang="en-US" sz="2700" i="1">
                              <a:latin typeface="Cambria Math" panose="02040503050406030204" pitchFamily="18" charset="0"/>
                            </a:rPr>
                          </m:ctrlPr>
                        </m:dPr>
                        <m:e>
                          <m:sSup>
                            <m:sSupPr>
                              <m:ctrlPr>
                                <a:rPr lang="en-US" sz="2700" i="1">
                                  <a:latin typeface="Cambria Math" panose="02040503050406030204" pitchFamily="18" charset="0"/>
                                </a:rPr>
                              </m:ctrlPr>
                            </m:sSupPr>
                            <m:e>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e>
                      </m:d>
                    </m:oMath>
                  </m:oMathPara>
                </a14:m>
                <a:endParaRPr lang="en-US" sz="2700" dirty="0"/>
              </a:p>
              <a:p>
                <a:pPr marL="0" indent="0">
                  <a:buNone/>
                </a:pPr>
                <a14:m>
                  <m:oMathPara xmlns:m="http://schemas.openxmlformats.org/officeDocument/2006/math">
                    <m:oMathParaPr>
                      <m:jc m:val="left"/>
                    </m:oMathParaPr>
                    <m:oMath xmlns:m="http://schemas.openxmlformats.org/officeDocument/2006/math">
                      <m:r>
                        <a:rPr lang="en-US" sz="2700" i="1">
                          <a:latin typeface="Cambria Math" panose="02040503050406030204" pitchFamily="18" charset="0"/>
                        </a:rPr>
                        <m:t>𝑔</m:t>
                      </m:r>
                      <m:d>
                        <m:dPr>
                          <m:ctrlPr>
                            <a:rPr lang="en-US" sz="2700" i="1">
                              <a:latin typeface="Cambria Math" panose="02040503050406030204" pitchFamily="18" charset="0"/>
                            </a:rPr>
                          </m:ctrlPr>
                        </m:dPr>
                        <m:e>
                          <m:r>
                            <a:rPr lang="en-US" sz="2700" i="1">
                              <a:latin typeface="Cambria Math" panose="02040503050406030204" pitchFamily="18" charset="0"/>
                            </a:rPr>
                            <m:t>𝑧</m:t>
                          </m:r>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1</m:t>
                          </m:r>
                        </m:num>
                        <m:den>
                          <m:r>
                            <a:rPr lang="en-US" sz="2700" i="1">
                              <a:latin typeface="Cambria Math" panose="02040503050406030204" pitchFamily="18" charset="0"/>
                            </a:rPr>
                            <m:t>1+</m:t>
                          </m:r>
                          <m:sSup>
                            <m:sSupPr>
                              <m:ctrlPr>
                                <a:rPr lang="en-US" sz="2700" i="1">
                                  <a:latin typeface="Cambria Math" panose="02040503050406030204" pitchFamily="18" charset="0"/>
                                </a:rPr>
                              </m:ctrlPr>
                            </m:sSupPr>
                            <m:e>
                              <m:r>
                                <a:rPr lang="en-US" sz="2700" i="1">
                                  <a:latin typeface="Cambria Math" panose="02040503050406030204" pitchFamily="18" charset="0"/>
                                </a:rPr>
                                <m:t>𝑒</m:t>
                              </m:r>
                            </m:e>
                            <m:sup>
                              <m:r>
                                <a:rPr lang="en-US" sz="2700" i="1">
                                  <a:latin typeface="Cambria Math" panose="02040503050406030204" pitchFamily="18" charset="0"/>
                                </a:rPr>
                                <m:t>−</m:t>
                              </m:r>
                              <m:r>
                                <a:rPr lang="en-US" sz="2700" i="1">
                                  <a:latin typeface="Cambria Math" panose="02040503050406030204" pitchFamily="18" charset="0"/>
                                </a:rPr>
                                <m:t>𝑧</m:t>
                              </m:r>
                            </m:sup>
                          </m:sSup>
                        </m:den>
                      </m:f>
                    </m:oMath>
                  </m:oMathPara>
                </a14:m>
                <a:endParaRPr lang="en-US" sz="2700" dirty="0"/>
              </a:p>
              <a:p>
                <a:endParaRPr lang="en-US" sz="2700" dirty="0"/>
              </a:p>
              <a:p>
                <a:pPr marL="0" indent="0">
                  <a:buNone/>
                </a:pPr>
                <a:r>
                  <a:rPr lang="en-US" sz="2700" dirty="0"/>
                  <a:t>Suppose predict “y = 1” if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≥0.5</m:t>
                    </m:r>
                  </m:oMath>
                </a14:m>
                <a:endParaRPr lang="en-US" sz="2700" dirty="0"/>
              </a:p>
              <a:p>
                <a:pPr marL="0" indent="0">
                  <a:buNone/>
                </a:pPr>
                <a:r>
                  <a:rPr lang="en-US" sz="2700" dirty="0"/>
                  <a:t>                                                                        </a:t>
                </a:r>
                <a14:m>
                  <m:oMath xmlns:m="http://schemas.openxmlformats.org/officeDocument/2006/math">
                    <m:sSup>
                      <m:sSupPr>
                        <m:ctrlPr>
                          <a:rPr lang="en-US" sz="2700" i="1">
                            <a:latin typeface="Cambria Math" panose="02040503050406030204" pitchFamily="18" charset="0"/>
                          </a:rPr>
                        </m:ctrlPr>
                      </m:sSupPr>
                      <m:e>
                        <m:r>
                          <a:rPr lang="en-US" sz="2700" i="1">
                            <a:latin typeface="Cambria Math" panose="02040503050406030204" pitchFamily="18" charset="0"/>
                          </a:rPr>
                          <m:t>𝑧</m:t>
                        </m:r>
                        <m:r>
                          <a:rPr lang="en-US" sz="2700" i="1">
                            <a:latin typeface="Cambria Math" panose="02040503050406030204" pitchFamily="18" charset="0"/>
                          </a:rPr>
                          <m:t>= </m:t>
                        </m:r>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r>
                      <a:rPr lang="en-US" sz="2700" i="1">
                        <a:latin typeface="Cambria Math" panose="02040503050406030204" pitchFamily="18" charset="0"/>
                      </a:rPr>
                      <m:t>≥0</m:t>
                    </m:r>
                  </m:oMath>
                </a14:m>
                <a:endParaRPr lang="en-US" sz="2700" dirty="0"/>
              </a:p>
              <a:p>
                <a:pPr marL="0" indent="0">
                  <a:buNone/>
                </a:pPr>
                <a:r>
                  <a:rPr lang="en-US" sz="2700" dirty="0"/>
                  <a:t>                predict “y = 0” if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&lt;0.5</m:t>
                    </m:r>
                  </m:oMath>
                </a14:m>
                <a:endParaRPr lang="en-US" sz="2700" dirty="0"/>
              </a:p>
              <a:p>
                <a:pPr marL="0" indent="0">
                  <a:buNone/>
                </a:pPr>
                <a:r>
                  <a:rPr lang="en-US" sz="2700" dirty="0"/>
                  <a:t>                                                                        </a:t>
                </a:r>
                <a14:m>
                  <m:oMath xmlns:m="http://schemas.openxmlformats.org/officeDocument/2006/math">
                    <m:sSup>
                      <m:sSupPr>
                        <m:ctrlPr>
                          <a:rPr lang="en-US" sz="2700" i="1">
                            <a:latin typeface="Cambria Math" panose="02040503050406030204" pitchFamily="18" charset="0"/>
                          </a:rPr>
                        </m:ctrlPr>
                      </m:sSupPr>
                      <m:e>
                        <m:r>
                          <a:rPr lang="en-US" sz="2700" i="1">
                            <a:latin typeface="Cambria Math" panose="02040503050406030204" pitchFamily="18" charset="0"/>
                          </a:rPr>
                          <m:t>𝑧</m:t>
                        </m:r>
                        <m:r>
                          <a:rPr lang="en-US" sz="2700" i="1">
                            <a:latin typeface="Cambria Math" panose="02040503050406030204" pitchFamily="18" charset="0"/>
                          </a:rPr>
                          <m:t>= </m:t>
                        </m:r>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r>
                      <a:rPr lang="en-US" sz="2700" i="1">
                        <a:latin typeface="Cambria Math" panose="02040503050406030204" pitchFamily="18" charset="0"/>
                      </a:rPr>
                      <m:t>&lt;0</m:t>
                    </m:r>
                  </m:oMath>
                </a14:m>
                <a:endParaRPr lang="en-US" sz="2700" dirty="0"/>
              </a:p>
              <a:p>
                <a:pPr marL="0" indent="0">
                  <a:buNone/>
                </a:pPr>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97" b="-2801"/>
                </a:stretch>
              </a:blipFill>
            </p:spPr>
            <p:txBody>
              <a:bodyPr/>
              <a:lstStyle/>
              <a:p>
                <a:r>
                  <a:rPr lang="en-US">
                    <a:noFill/>
                  </a:rPr>
                  <a:t> </a:t>
                </a:r>
              </a:p>
            </p:txBody>
          </p:sp>
        </mc:Fallback>
      </mc:AlternateContent>
      <p:pic>
        <p:nvPicPr>
          <p:cNvPr id="4" name="Picture 2" descr="https://upload.wikimedia.org/wikipedia/commons/thumb/8/88/Logistic-curve.svg/320px-Logistic-curv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135" y="1234285"/>
            <a:ext cx="3344840" cy="22264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6547892" y="3259047"/>
                <a:ext cx="132954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m:t>
                          </m:r>
                        </m:sup>
                      </m:sSup>
                      <m:r>
                        <a:rPr lang="en-US" sz="2400" i="1">
                          <a:latin typeface="Cambria Math" panose="02040503050406030204" pitchFamily="18" charset="0"/>
                        </a:rPr>
                        <m:t>𝑥</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8730522" y="3202396"/>
                <a:ext cx="177272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038127" y="2058006"/>
                <a:ext cx="8844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𝑔</m:t>
                      </m:r>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6717502" y="1601008"/>
                <a:ext cx="1081899" cy="584775"/>
              </a:xfrm>
              <a:prstGeom prst="rect">
                <a:avLst/>
              </a:prstGeom>
              <a:blipFill>
                <a:blip r:embed="rId5"/>
                <a:stretch>
                  <a:fillRect/>
                </a:stretch>
              </a:blipFill>
            </p:spPr>
            <p:txBody>
              <a:bodyPr/>
              <a:lstStyle/>
              <a:p>
                <a:r>
                  <a:rPr lang="en-US">
                    <a:noFill/>
                  </a:rPr>
                  <a:t> </a:t>
                </a:r>
              </a:p>
            </p:txBody>
          </p:sp>
        </mc:Fallback>
      </mc:AlternateContent>
      <p:sp>
        <p:nvSpPr>
          <p:cNvPr id="7"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3987158302"/>
      </p:ext>
    </p:extLst>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Decision boundary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19067" y="1814841"/>
                <a:ext cx="5924933" cy="3263504"/>
              </a:xfrm>
            </p:spPr>
            <p:txBody>
              <a:bodyPr>
                <a:normAutofit lnSpcReduction="10000"/>
              </a:bodyPr>
              <a:lstStyle/>
              <a:p>
                <a14:m>
                  <m:oMath xmlns:m="http://schemas.openxmlformats.org/officeDocument/2006/math">
                    <m:sSub>
                      <m:sSubPr>
                        <m:ctrlPr>
                          <a:rPr lang="en-US" sz="2700" i="1" smtClean="0">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m:t>
                    </m:r>
                    <m:r>
                      <a:rPr lang="en-US" sz="2700" i="1">
                        <a:latin typeface="Cambria Math" panose="02040503050406030204" pitchFamily="18" charset="0"/>
                      </a:rPr>
                      <m:t>𝑔</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0</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1</m:t>
                        </m:r>
                      </m:sub>
                    </m:sSub>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2</m:t>
                        </m:r>
                      </m:sub>
                    </m:sSub>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m:t>
                    </m:r>
                  </m:oMath>
                </a14:m>
                <a:endParaRPr lang="en-US" sz="2700" dirty="0"/>
              </a:p>
              <a:p>
                <a:endParaRPr lang="en-US" sz="2700" dirty="0"/>
              </a:p>
              <a:p>
                <a:pPr marL="0" indent="0">
                  <a:buNone/>
                </a:pPr>
                <a:r>
                  <a:rPr lang="en-US" sz="2700" dirty="0"/>
                  <a:t>E.g.,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0</m:t>
                        </m:r>
                      </m:sub>
                    </m:sSub>
                    <m:r>
                      <a:rPr lang="en-US" sz="2700" i="1">
                        <a:latin typeface="Cambria Math" panose="02040503050406030204" pitchFamily="18" charset="0"/>
                      </a:rPr>
                      <m:t>=−3</m:t>
                    </m:r>
                    <m:r>
                      <a:rPr lang="en-US" sz="2700">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 </m:t>
                        </m:r>
                        <m:r>
                          <a:rPr lang="en-US" sz="2700" i="1">
                            <a:latin typeface="Cambria Math" panose="02040503050406030204" pitchFamily="18" charset="0"/>
                          </a:rPr>
                          <m:t>𝜃</m:t>
                        </m:r>
                      </m:e>
                      <m:sub>
                        <m:r>
                          <a:rPr lang="en-US" sz="2700" i="1">
                            <a:latin typeface="Cambria Math" panose="02040503050406030204" pitchFamily="18" charset="0"/>
                          </a:rPr>
                          <m:t>1</m:t>
                        </m:r>
                      </m:sub>
                    </m:sSub>
                    <m:r>
                      <a:rPr lang="en-US" sz="2700" i="1">
                        <a:latin typeface="Cambria Math" panose="02040503050406030204" pitchFamily="18" charset="0"/>
                      </a:rPr>
                      <m:t>=1,  </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2</m:t>
                        </m:r>
                      </m:sub>
                    </m:sSub>
                    <m:r>
                      <a:rPr lang="en-US" sz="2700" i="1">
                        <a:latin typeface="Cambria Math" panose="02040503050406030204" pitchFamily="18" charset="0"/>
                      </a:rPr>
                      <m:t>=1</m:t>
                    </m:r>
                  </m:oMath>
                </a14:m>
                <a:endParaRPr lang="en-US" sz="2700" dirty="0"/>
              </a:p>
              <a:p>
                <a:endParaRPr lang="en-US" sz="2700" dirty="0"/>
              </a:p>
              <a:p>
                <a:endParaRPr lang="en-US" sz="2700" dirty="0"/>
              </a:p>
              <a:p>
                <a:r>
                  <a:rPr lang="en-US" sz="2700" dirty="0"/>
                  <a:t>Predict “</a:t>
                </a:r>
                <a14:m>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=1</m:t>
                    </m:r>
                  </m:oMath>
                </a14:m>
                <a:r>
                  <a:rPr lang="en-US" sz="2700" dirty="0"/>
                  <a:t>” if </a:t>
                </a:r>
                <a14:m>
                  <m:oMath xmlns:m="http://schemas.openxmlformats.org/officeDocument/2006/math">
                    <m:r>
                      <a:rPr lang="en-US" sz="2700" i="1">
                        <a:latin typeface="Cambria Math" panose="02040503050406030204" pitchFamily="18" charset="0"/>
                      </a:rPr>
                      <m:t>−3+</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≥0</m:t>
                    </m:r>
                  </m:oMath>
                </a14:m>
                <a:endParaRPr lang="en-US" sz="2700" dirty="0" smtClean="0"/>
              </a:p>
              <a:p>
                <a:r>
                  <a:rPr lang="en-US" sz="2700" dirty="0" err="1" smtClean="0"/>
                  <a:t>i.e</a:t>
                </a:r>
                <a:r>
                  <a:rPr lang="en-US" sz="2700" dirty="0" smtClean="0"/>
                  <a:t>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m:t>
                    </m:r>
                    <m:r>
                      <a:rPr lang="en-US" sz="2700" b="0" i="1" smtClean="0">
                        <a:latin typeface="Cambria Math" panose="02040503050406030204" pitchFamily="18" charset="0"/>
                      </a:rPr>
                      <m:t>3</m:t>
                    </m:r>
                  </m:oMath>
                </a14:m>
                <a:endParaRPr lang="en-US" sz="2700" dirty="0"/>
              </a:p>
              <a:p>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19067" y="1814841"/>
                <a:ext cx="5924933" cy="3263504"/>
              </a:xfrm>
              <a:blipFill rotWithShape="0">
                <a:blip r:embed="rId2"/>
                <a:stretch>
                  <a:fillRect l="-1955" b="-3551"/>
                </a:stretch>
              </a:blipFill>
            </p:spPr>
            <p:txBody>
              <a:bodyPr/>
              <a:lstStyle/>
              <a:p>
                <a:r>
                  <a:rPr lang="en-US">
                    <a:noFill/>
                  </a:rPr>
                  <a:t> </a:t>
                </a:r>
              </a:p>
            </p:txBody>
          </p:sp>
        </mc:Fallback>
      </mc:AlternateContent>
      <p:grpSp>
        <p:nvGrpSpPr>
          <p:cNvPr id="27" name="Group 26"/>
          <p:cNvGrpSpPr/>
          <p:nvPr/>
        </p:nvGrpSpPr>
        <p:grpSpPr>
          <a:xfrm>
            <a:off x="-6927" y="1828800"/>
            <a:ext cx="3839264" cy="2307786"/>
            <a:chOff x="380120" y="1825625"/>
            <a:chExt cx="6601068" cy="3967909"/>
          </a:xfrm>
        </p:grpSpPr>
        <p:cxnSp>
          <p:nvCxnSpPr>
            <p:cNvPr id="4" name="Straight Connector 3"/>
            <p:cNvCxnSpPr/>
            <p:nvPr/>
          </p:nvCxnSpPr>
          <p:spPr>
            <a:xfrm>
              <a:off x="1213434" y="1993507"/>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flipV="1">
              <a:off x="960215" y="5053232"/>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3495352" y="5237898"/>
              <a:ext cx="1922350" cy="555636"/>
            </a:xfrm>
            <a:prstGeom prst="rect">
              <a:avLst/>
            </a:prstGeom>
          </p:spPr>
          <p:txBody>
            <a:bodyPr wrap="none">
              <a:spAutoFit/>
            </a:bodyPr>
            <a:lstStyle/>
            <a:p>
              <a:r>
                <a:rPr lang="en-US" sz="1500" dirty="0"/>
                <a:t>Tumor Size</a:t>
              </a:r>
            </a:p>
          </p:txBody>
        </p:sp>
        <p:sp>
          <p:nvSpPr>
            <p:cNvPr id="7" name="Rectangle 6"/>
            <p:cNvSpPr/>
            <p:nvPr/>
          </p:nvSpPr>
          <p:spPr>
            <a:xfrm>
              <a:off x="380120" y="3268422"/>
              <a:ext cx="871491" cy="555636"/>
            </a:xfrm>
            <a:prstGeom prst="rect">
              <a:avLst/>
            </a:prstGeom>
          </p:spPr>
          <p:txBody>
            <a:bodyPr wrap="none">
              <a:spAutoFit/>
            </a:bodyPr>
            <a:lstStyle/>
            <a:p>
              <a:r>
                <a:rPr lang="en-US" sz="1500" dirty="0"/>
                <a:t>Age</a:t>
              </a:r>
            </a:p>
          </p:txBody>
        </p:sp>
        <p:sp>
          <p:nvSpPr>
            <p:cNvPr id="8" name="Multiply 7"/>
            <p:cNvSpPr/>
            <p:nvPr/>
          </p:nvSpPr>
          <p:spPr>
            <a:xfrm>
              <a:off x="2343294" y="223425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9" name="Isosceles Triangle 8"/>
            <p:cNvSpPr/>
            <p:nvPr/>
          </p:nvSpPr>
          <p:spPr>
            <a:xfrm>
              <a:off x="2522477" y="454550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Isosceles Triangle 9"/>
            <p:cNvSpPr/>
            <p:nvPr/>
          </p:nvSpPr>
          <p:spPr>
            <a:xfrm>
              <a:off x="1599124" y="4350829"/>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Multiply 10"/>
            <p:cNvSpPr/>
            <p:nvPr/>
          </p:nvSpPr>
          <p:spPr>
            <a:xfrm>
              <a:off x="3759685" y="215688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2" name="Multiply 11"/>
            <p:cNvSpPr/>
            <p:nvPr/>
          </p:nvSpPr>
          <p:spPr>
            <a:xfrm>
              <a:off x="4390476" y="315312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3" name="Multiply 12"/>
            <p:cNvSpPr/>
            <p:nvPr/>
          </p:nvSpPr>
          <p:spPr>
            <a:xfrm>
              <a:off x="3904957" y="339262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4" name="Multiply 13"/>
            <p:cNvSpPr/>
            <p:nvPr/>
          </p:nvSpPr>
          <p:spPr>
            <a:xfrm>
              <a:off x="4592200" y="246860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5" name="Isosceles Triangle 14"/>
            <p:cNvSpPr/>
            <p:nvPr/>
          </p:nvSpPr>
          <p:spPr>
            <a:xfrm>
              <a:off x="1568400" y="337199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Isosceles Triangle 15"/>
            <p:cNvSpPr/>
            <p:nvPr/>
          </p:nvSpPr>
          <p:spPr>
            <a:xfrm>
              <a:off x="2163351" y="376047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Isosceles Triangle 16"/>
            <p:cNvSpPr/>
            <p:nvPr/>
          </p:nvSpPr>
          <p:spPr>
            <a:xfrm>
              <a:off x="3068110" y="38872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Isosceles Triangle 17"/>
            <p:cNvSpPr/>
            <p:nvPr/>
          </p:nvSpPr>
          <p:spPr>
            <a:xfrm>
              <a:off x="1239029" y="260705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Multiply 19"/>
            <p:cNvSpPr/>
            <p:nvPr/>
          </p:nvSpPr>
          <p:spPr>
            <a:xfrm>
              <a:off x="3113842" y="252412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 name="Multiply 20"/>
            <p:cNvSpPr/>
            <p:nvPr/>
          </p:nvSpPr>
          <p:spPr>
            <a:xfrm>
              <a:off x="4820810" y="3995920"/>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2" name="Isosceles Triangle 21"/>
            <p:cNvSpPr/>
            <p:nvPr/>
          </p:nvSpPr>
          <p:spPr>
            <a:xfrm>
              <a:off x="2410207" y="3260860"/>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Multiply 22"/>
            <p:cNvSpPr/>
            <p:nvPr/>
          </p:nvSpPr>
          <p:spPr>
            <a:xfrm>
              <a:off x="2964348" y="182562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cxnSp>
          <p:nvCxnSpPr>
            <p:cNvPr id="24" name="Straight Connector 23"/>
            <p:cNvCxnSpPr/>
            <p:nvPr/>
          </p:nvCxnSpPr>
          <p:spPr>
            <a:xfrm>
              <a:off x="1480720" y="1993507"/>
              <a:ext cx="4023360" cy="3130061"/>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sp>
        <p:nvSpPr>
          <p:cNvPr id="28" name="Footer Placeholder 3"/>
          <p:cNvSpPr>
            <a:spLocks noGrp="1"/>
          </p:cNvSpPr>
          <p:nvPr>
            <p:ph type="ftr" sz="quarter" idx="11"/>
          </p:nvPr>
        </p:nvSpPr>
        <p:spPr>
          <a:xfrm>
            <a:off x="7086601" y="5726907"/>
            <a:ext cx="2057400" cy="216693"/>
          </a:xfrm>
        </p:spPr>
        <p:txBody>
          <a:bodyPr/>
          <a:lstStyle/>
          <a:p>
            <a:pPr>
              <a:defRPr/>
            </a:pPr>
            <a:r>
              <a:rPr lang="en-US" sz="1050" dirty="0"/>
              <a:t>Slide credit: Andrew Ng </a:t>
            </a:r>
          </a:p>
        </p:txBody>
      </p:sp>
      <p:sp>
        <p:nvSpPr>
          <p:cNvPr id="19" name="TextBox 18"/>
          <p:cNvSpPr txBox="1"/>
          <p:nvPr/>
        </p:nvSpPr>
        <p:spPr>
          <a:xfrm>
            <a:off x="2803970" y="3730345"/>
            <a:ext cx="397774" cy="338554"/>
          </a:xfrm>
          <a:prstGeom prst="rect">
            <a:avLst/>
          </a:prstGeom>
          <a:noFill/>
        </p:spPr>
        <p:txBody>
          <a:bodyPr wrap="square" rtlCol="0">
            <a:spAutoFit/>
          </a:bodyPr>
          <a:lstStyle/>
          <a:p>
            <a:r>
              <a:rPr lang="en-US" dirty="0" smtClean="0"/>
              <a:t>3</a:t>
            </a:r>
            <a:endParaRPr lang="en-US" dirty="0"/>
          </a:p>
        </p:txBody>
      </p:sp>
      <p:sp>
        <p:nvSpPr>
          <p:cNvPr id="25" name="TextBox 24"/>
          <p:cNvSpPr txBox="1"/>
          <p:nvPr/>
        </p:nvSpPr>
        <p:spPr>
          <a:xfrm>
            <a:off x="1233979" y="3788634"/>
            <a:ext cx="486038" cy="338554"/>
          </a:xfrm>
          <a:prstGeom prst="rect">
            <a:avLst/>
          </a:prstGeom>
          <a:noFill/>
        </p:spPr>
        <p:txBody>
          <a:bodyPr wrap="square" rtlCol="0">
            <a:spAutoFit/>
          </a:bodyPr>
          <a:lstStyle/>
          <a:p>
            <a:r>
              <a:rPr lang="en-US" b="1" dirty="0" smtClean="0"/>
              <a:t>x</a:t>
            </a:r>
            <a:r>
              <a:rPr lang="en-US" b="1" baseline="-25000" dirty="0" smtClean="0"/>
              <a:t>1</a:t>
            </a:r>
            <a:endParaRPr lang="en-US" b="1" baseline="-25000" dirty="0"/>
          </a:p>
        </p:txBody>
      </p:sp>
      <p:sp>
        <p:nvSpPr>
          <p:cNvPr id="29" name="TextBox 28"/>
          <p:cNvSpPr txBox="1"/>
          <p:nvPr/>
        </p:nvSpPr>
        <p:spPr>
          <a:xfrm>
            <a:off x="27893" y="3051316"/>
            <a:ext cx="486038" cy="338554"/>
          </a:xfrm>
          <a:prstGeom prst="rect">
            <a:avLst/>
          </a:prstGeom>
          <a:noFill/>
        </p:spPr>
        <p:txBody>
          <a:bodyPr wrap="square" rtlCol="0">
            <a:spAutoFit/>
          </a:bodyPr>
          <a:lstStyle/>
          <a:p>
            <a:r>
              <a:rPr lang="en-US" b="1" dirty="0" smtClean="0"/>
              <a:t>x</a:t>
            </a:r>
            <a:r>
              <a:rPr lang="en-US" b="1" baseline="-25000" dirty="0"/>
              <a:t>2</a:t>
            </a:r>
          </a:p>
        </p:txBody>
      </p:sp>
    </p:spTree>
    <p:extLst>
      <p:ext uri="{BB962C8B-B14F-4D97-AF65-F5344CB8AC3E}">
        <p14:creationId xmlns:p14="http://schemas.microsoft.com/office/powerpoint/2010/main" val="2619827461"/>
      </p:ext>
    </p:extLst>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98078" y="1507213"/>
                <a:ext cx="6242703" cy="4348646"/>
              </a:xfrm>
            </p:spPr>
            <p:txBody>
              <a:bodyPr>
                <a:normAutofit fontScale="92500"/>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oMath>
                </a14:m>
                <a:r>
                  <a:rPr lang="en-US" sz="2400" i="1" dirty="0">
                    <a:latin typeface="Cambria Math" panose="02040503050406030204" pitchFamily="18" charset="0"/>
                  </a:rPr>
                  <a:t/>
                </a:r>
                <a:br>
                  <a:rPr lang="en-US" sz="2400" i="1" dirty="0">
                    <a:latin typeface="Cambria Math" panose="02040503050406030204" pitchFamily="18" charset="0"/>
                  </a:rPr>
                </a:br>
                <a:r>
                  <a:rPr lang="en-US" sz="2400" i="1" dirty="0">
                    <a:latin typeface="Cambria Math" panose="02040503050406030204" pitchFamily="18" charset="0"/>
                  </a:rPr>
                  <a:t> </a:t>
                </a:r>
                <a14:m>
                  <m:oMath xmlns:m="http://schemas.openxmlformats.org/officeDocument/2006/math">
                    <m:r>
                      <a:rPr lang="en-US" sz="2400" i="1">
                        <a:latin typeface="Cambria Math" panose="02040503050406030204" pitchFamily="18" charset="0"/>
                      </a:rPr>
                      <m:t>                           +</m:t>
                    </m:r>
                  </m:oMath>
                </a14:m>
                <a:r>
                  <a:rPr lang="en-US" sz="240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4</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oMath>
                </a14:m>
                <a:endParaRPr lang="en-US" sz="2400" dirty="0"/>
              </a:p>
              <a:p>
                <a:pPr marL="0" indent="0">
                  <a:buNone/>
                </a:pPr>
                <a:r>
                  <a:rPr lang="en-US" sz="2400" dirty="0" smtClean="0"/>
                  <a:t>E.g</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=−1</m:t>
                    </m:r>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𝜃</m:t>
                        </m:r>
                      </m:e>
                      <m:sub>
                        <m:r>
                          <a:rPr lang="en-US" sz="2400" i="1">
                            <a:latin typeface="Cambria Math" panose="02040503050406030204" pitchFamily="18" charset="0"/>
                          </a:rPr>
                          <m:t>1</m:t>
                        </m:r>
                      </m:sub>
                    </m:sSub>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2</m:t>
                        </m:r>
                      </m:sub>
                    </m:sSub>
                    <m:r>
                      <a:rPr lang="en-US" sz="2400" i="1">
                        <a:latin typeface="Cambria Math" panose="02040503050406030204" pitchFamily="18" charset="0"/>
                      </a:rPr>
                      <m:t>=0,</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3</m:t>
                        </m:r>
                      </m:sub>
                    </m:sSub>
                    <m:r>
                      <a:rPr lang="en-US" sz="2400" i="1">
                        <a:latin typeface="Cambria Math" panose="02040503050406030204" pitchFamily="18" charset="0"/>
                      </a:rPr>
                      <m:t>=1,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4</m:t>
                        </m:r>
                      </m:sub>
                    </m:sSub>
                    <m:r>
                      <a:rPr lang="en-US" sz="2400" i="1">
                        <a:latin typeface="Cambria Math" panose="02040503050406030204" pitchFamily="18" charset="0"/>
                      </a:rPr>
                      <m:t>=1</m:t>
                    </m:r>
                  </m:oMath>
                </a14:m>
                <a:endParaRPr lang="en-US" sz="2400" dirty="0"/>
              </a:p>
              <a:p>
                <a:r>
                  <a:rPr lang="en-US" sz="2400" dirty="0" smtClean="0"/>
                  <a:t>Predict </a:t>
                </a:r>
                <a:r>
                  <a:rPr lang="en-US" sz="2400" dirty="0"/>
                  <a:t>“</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=1</m:t>
                    </m:r>
                  </m:oMath>
                </a14:m>
                <a:r>
                  <a:rPr lang="en-US" sz="2400" dirty="0"/>
                  <a:t>” if </a:t>
                </a:r>
                <a14:m>
                  <m:oMath xmlns:m="http://schemas.openxmlformats.org/officeDocument/2006/math">
                    <m:r>
                      <a:rPr lang="en-US" sz="2400" i="1">
                        <a:latin typeface="Cambria Math" panose="02040503050406030204" pitchFamily="18" charset="0"/>
                      </a:rPr>
                      <m:t>−1+</m:t>
                    </m:r>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≥0</m:t>
                    </m:r>
                  </m:oMath>
                </a14:m>
                <a:endParaRPr lang="en-US" sz="2400" dirty="0" smtClean="0"/>
              </a:p>
              <a:p>
                <a:endParaRPr lang="en-US" sz="2400" dirty="0"/>
              </a:p>
              <a:p>
                <a:endParaRPr lang="en-US" sz="2400" dirty="0" smtClean="0"/>
              </a:p>
              <a:p>
                <a:endParaRPr lang="en-US" sz="2400" dirty="0"/>
              </a:p>
              <a:p>
                <a:endParaRPr lang="en-US" sz="2400" dirty="0" smtClean="0"/>
              </a:p>
              <a:p>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oMath>
                </a14:m>
                <a:r>
                  <a:rPr lang="en-US" sz="240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4</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5</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6</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3</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oMath>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98078" y="1507213"/>
                <a:ext cx="6242703" cy="4348646"/>
              </a:xfrm>
              <a:blipFill rotWithShape="0">
                <a:blip r:embed="rId3"/>
                <a:stretch>
                  <a:fillRect l="-1270" t="-420" b="-1401"/>
                </a:stretch>
              </a:blipFill>
            </p:spPr>
            <p:txBody>
              <a:bodyPr/>
              <a:lstStyle/>
              <a:p>
                <a:r>
                  <a:rPr lang="en-US">
                    <a:noFill/>
                  </a:rPr>
                  <a:t> </a:t>
                </a:r>
              </a:p>
            </p:txBody>
          </p:sp>
        </mc:Fallback>
      </mc:AlternateContent>
      <p:grpSp>
        <p:nvGrpSpPr>
          <p:cNvPr id="25" name="Group 24"/>
          <p:cNvGrpSpPr/>
          <p:nvPr/>
        </p:nvGrpSpPr>
        <p:grpSpPr>
          <a:xfrm>
            <a:off x="177867" y="1313926"/>
            <a:ext cx="2906960" cy="2518567"/>
            <a:chOff x="195648" y="237728"/>
            <a:chExt cx="3875947" cy="3358089"/>
          </a:xfrm>
        </p:grpSpPr>
        <p:cxnSp>
          <p:nvCxnSpPr>
            <p:cNvPr id="4" name="Straight Connector 3"/>
            <p:cNvCxnSpPr/>
            <p:nvPr/>
          </p:nvCxnSpPr>
          <p:spPr>
            <a:xfrm>
              <a:off x="2133622" y="237728"/>
              <a:ext cx="0" cy="315681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flipV="1">
              <a:off x="195648" y="2126283"/>
              <a:ext cx="3875947"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Multiply 7"/>
            <p:cNvSpPr/>
            <p:nvPr/>
          </p:nvSpPr>
          <p:spPr>
            <a:xfrm>
              <a:off x="2978668" y="646002"/>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9" name="Isosceles Triangle 8"/>
            <p:cNvSpPr/>
            <p:nvPr/>
          </p:nvSpPr>
          <p:spPr>
            <a:xfrm>
              <a:off x="1511997" y="1646103"/>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Isosceles Triangle 9"/>
            <p:cNvSpPr/>
            <p:nvPr/>
          </p:nvSpPr>
          <p:spPr>
            <a:xfrm>
              <a:off x="1757817" y="1915034"/>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Isosceles Triangle 10"/>
            <p:cNvSpPr/>
            <p:nvPr/>
          </p:nvSpPr>
          <p:spPr>
            <a:xfrm>
              <a:off x="1653788" y="2380868"/>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Isosceles Triangle 11"/>
            <p:cNvSpPr/>
            <p:nvPr/>
          </p:nvSpPr>
          <p:spPr>
            <a:xfrm>
              <a:off x="2058461" y="1513325"/>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Isosceles Triangle 12"/>
            <p:cNvSpPr/>
            <p:nvPr/>
          </p:nvSpPr>
          <p:spPr>
            <a:xfrm>
              <a:off x="2306592" y="2058709"/>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Multiply 13"/>
            <p:cNvSpPr/>
            <p:nvPr/>
          </p:nvSpPr>
          <p:spPr>
            <a:xfrm>
              <a:off x="998206" y="820778"/>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5" name="Multiply 14"/>
            <p:cNvSpPr/>
            <p:nvPr/>
          </p:nvSpPr>
          <p:spPr>
            <a:xfrm>
              <a:off x="402858" y="1744346"/>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6" name="Multiply 15"/>
            <p:cNvSpPr/>
            <p:nvPr/>
          </p:nvSpPr>
          <p:spPr>
            <a:xfrm>
              <a:off x="3337229" y="1646103"/>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7" name="Multiply 16"/>
            <p:cNvSpPr/>
            <p:nvPr/>
          </p:nvSpPr>
          <p:spPr>
            <a:xfrm>
              <a:off x="1965520" y="3255753"/>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8" name="Multiply 17"/>
            <p:cNvSpPr/>
            <p:nvPr/>
          </p:nvSpPr>
          <p:spPr>
            <a:xfrm>
              <a:off x="564949" y="2979496"/>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9" name="Multiply 18"/>
            <p:cNvSpPr/>
            <p:nvPr/>
          </p:nvSpPr>
          <p:spPr>
            <a:xfrm>
              <a:off x="1837887" y="662356"/>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0" name="Multiply 19"/>
            <p:cNvSpPr/>
            <p:nvPr/>
          </p:nvSpPr>
          <p:spPr>
            <a:xfrm>
              <a:off x="2961424" y="2838725"/>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grpSp>
      <p:grpSp>
        <p:nvGrpSpPr>
          <p:cNvPr id="36" name="Group 35"/>
          <p:cNvGrpSpPr/>
          <p:nvPr/>
        </p:nvGrpSpPr>
        <p:grpSpPr>
          <a:xfrm>
            <a:off x="161588" y="3986829"/>
            <a:ext cx="2906960" cy="2367610"/>
            <a:chOff x="195648" y="3598766"/>
            <a:chExt cx="3875947" cy="3156813"/>
          </a:xfrm>
        </p:grpSpPr>
        <p:grpSp>
          <p:nvGrpSpPr>
            <p:cNvPr id="26" name="Group 25"/>
            <p:cNvGrpSpPr/>
            <p:nvPr/>
          </p:nvGrpSpPr>
          <p:grpSpPr>
            <a:xfrm>
              <a:off x="195648" y="3598766"/>
              <a:ext cx="3875947" cy="3156813"/>
              <a:chOff x="195648" y="3598766"/>
              <a:chExt cx="3875947" cy="3156813"/>
            </a:xfrm>
          </p:grpSpPr>
          <p:cxnSp>
            <p:nvCxnSpPr>
              <p:cNvPr id="22" name="Straight Connector 21"/>
              <p:cNvCxnSpPr/>
              <p:nvPr/>
            </p:nvCxnSpPr>
            <p:spPr>
              <a:xfrm>
                <a:off x="2133622" y="3598766"/>
                <a:ext cx="0" cy="315681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195648" y="5487321"/>
                <a:ext cx="3875947"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30" name="Freeform 29"/>
            <p:cNvSpPr/>
            <p:nvPr/>
          </p:nvSpPr>
          <p:spPr>
            <a:xfrm>
              <a:off x="639483" y="3972123"/>
              <a:ext cx="2499528" cy="2234896"/>
            </a:xfrm>
            <a:custGeom>
              <a:avLst/>
              <a:gdLst>
                <a:gd name="connsiteX0" fmla="*/ 0 w 2541363"/>
                <a:gd name="connsiteY0" fmla="*/ 1376818 h 2219826"/>
                <a:gd name="connsiteX1" fmla="*/ 442259 w 2541363"/>
                <a:gd name="connsiteY1" fmla="*/ 689524 h 2219826"/>
                <a:gd name="connsiteX2" fmla="*/ 1374588 w 2541363"/>
                <a:gd name="connsiteY2" fmla="*/ 61995 h 2219826"/>
                <a:gd name="connsiteX3" fmla="*/ 1954306 w 2541363"/>
                <a:gd name="connsiteY3" fmla="*/ 85901 h 2219826"/>
                <a:gd name="connsiteX4" fmla="*/ 2498165 w 2541363"/>
                <a:gd name="connsiteY4" fmla="*/ 617806 h 2219826"/>
                <a:gd name="connsiteX5" fmla="*/ 2372659 w 2541363"/>
                <a:gd name="connsiteY5" fmla="*/ 1305101 h 2219826"/>
                <a:gd name="connsiteX6" fmla="*/ 1308847 w 2541363"/>
                <a:gd name="connsiteY6" fmla="*/ 910653 h 2219826"/>
                <a:gd name="connsiteX7" fmla="*/ 1852706 w 2541363"/>
                <a:gd name="connsiteY7" fmla="*/ 2010324 h 2219826"/>
                <a:gd name="connsiteX8" fmla="*/ 1261035 w 2541363"/>
                <a:gd name="connsiteY8" fmla="*/ 2219501 h 2219826"/>
                <a:gd name="connsiteX9" fmla="*/ 567765 w 2541363"/>
                <a:gd name="connsiteY9" fmla="*/ 2040206 h 2219826"/>
                <a:gd name="connsiteX10" fmla="*/ 23906 w 2541363"/>
                <a:gd name="connsiteY10" fmla="*/ 1424630 h 2219826"/>
                <a:gd name="connsiteX0" fmla="*/ 0 w 2541363"/>
                <a:gd name="connsiteY0" fmla="*/ 1376818 h 2219788"/>
                <a:gd name="connsiteX1" fmla="*/ 442259 w 2541363"/>
                <a:gd name="connsiteY1" fmla="*/ 689524 h 2219788"/>
                <a:gd name="connsiteX2" fmla="*/ 1374588 w 2541363"/>
                <a:gd name="connsiteY2" fmla="*/ 61995 h 2219788"/>
                <a:gd name="connsiteX3" fmla="*/ 1954306 w 2541363"/>
                <a:gd name="connsiteY3" fmla="*/ 85901 h 2219788"/>
                <a:gd name="connsiteX4" fmla="*/ 2498165 w 2541363"/>
                <a:gd name="connsiteY4" fmla="*/ 617806 h 2219788"/>
                <a:gd name="connsiteX5" fmla="*/ 2372659 w 2541363"/>
                <a:gd name="connsiteY5" fmla="*/ 1305101 h 2219788"/>
                <a:gd name="connsiteX6" fmla="*/ 1308847 w 2541363"/>
                <a:gd name="connsiteY6" fmla="*/ 910653 h 2219788"/>
                <a:gd name="connsiteX7" fmla="*/ 1852706 w 2541363"/>
                <a:gd name="connsiteY7" fmla="*/ 2010324 h 2219788"/>
                <a:gd name="connsiteX8" fmla="*/ 1261035 w 2541363"/>
                <a:gd name="connsiteY8" fmla="*/ 2219501 h 2219788"/>
                <a:gd name="connsiteX9" fmla="*/ 567765 w 2541363"/>
                <a:gd name="connsiteY9" fmla="*/ 2040206 h 2219788"/>
                <a:gd name="connsiteX10" fmla="*/ 41835 w 2541363"/>
                <a:gd name="connsiteY10" fmla="*/ 1472442 h 2219788"/>
                <a:gd name="connsiteX0" fmla="*/ 0 w 2499528"/>
                <a:gd name="connsiteY0" fmla="*/ 1508300 h 2219788"/>
                <a:gd name="connsiteX1" fmla="*/ 400424 w 2499528"/>
                <a:gd name="connsiteY1" fmla="*/ 689524 h 2219788"/>
                <a:gd name="connsiteX2" fmla="*/ 1332753 w 2499528"/>
                <a:gd name="connsiteY2" fmla="*/ 61995 h 2219788"/>
                <a:gd name="connsiteX3" fmla="*/ 1912471 w 2499528"/>
                <a:gd name="connsiteY3" fmla="*/ 85901 h 2219788"/>
                <a:gd name="connsiteX4" fmla="*/ 2456330 w 2499528"/>
                <a:gd name="connsiteY4" fmla="*/ 617806 h 2219788"/>
                <a:gd name="connsiteX5" fmla="*/ 2330824 w 2499528"/>
                <a:gd name="connsiteY5" fmla="*/ 1305101 h 2219788"/>
                <a:gd name="connsiteX6" fmla="*/ 1267012 w 2499528"/>
                <a:gd name="connsiteY6" fmla="*/ 910653 h 2219788"/>
                <a:gd name="connsiteX7" fmla="*/ 1810871 w 2499528"/>
                <a:gd name="connsiteY7" fmla="*/ 2010324 h 2219788"/>
                <a:gd name="connsiteX8" fmla="*/ 1219200 w 2499528"/>
                <a:gd name="connsiteY8" fmla="*/ 2219501 h 2219788"/>
                <a:gd name="connsiteX9" fmla="*/ 525930 w 2499528"/>
                <a:gd name="connsiteY9" fmla="*/ 2040206 h 2219788"/>
                <a:gd name="connsiteX10" fmla="*/ 0 w 2499528"/>
                <a:gd name="connsiteY10" fmla="*/ 1472442 h 2219788"/>
                <a:gd name="connsiteX0" fmla="*/ 0 w 2499528"/>
                <a:gd name="connsiteY0" fmla="*/ 1508300 h 2219788"/>
                <a:gd name="connsiteX1" fmla="*/ 400424 w 2499528"/>
                <a:gd name="connsiteY1" fmla="*/ 689524 h 2219788"/>
                <a:gd name="connsiteX2" fmla="*/ 1332753 w 2499528"/>
                <a:gd name="connsiteY2" fmla="*/ 61995 h 2219788"/>
                <a:gd name="connsiteX3" fmla="*/ 1912471 w 2499528"/>
                <a:gd name="connsiteY3" fmla="*/ 85901 h 2219788"/>
                <a:gd name="connsiteX4" fmla="*/ 2456330 w 2499528"/>
                <a:gd name="connsiteY4" fmla="*/ 617806 h 2219788"/>
                <a:gd name="connsiteX5" fmla="*/ 2330824 w 2499528"/>
                <a:gd name="connsiteY5" fmla="*/ 1305101 h 2219788"/>
                <a:gd name="connsiteX6" fmla="*/ 1267012 w 2499528"/>
                <a:gd name="connsiteY6" fmla="*/ 910653 h 2219788"/>
                <a:gd name="connsiteX7" fmla="*/ 1183341 w 2499528"/>
                <a:gd name="connsiteY7" fmla="*/ 1639783 h 2219788"/>
                <a:gd name="connsiteX8" fmla="*/ 1810871 w 2499528"/>
                <a:gd name="connsiteY8" fmla="*/ 2010324 h 2219788"/>
                <a:gd name="connsiteX9" fmla="*/ 1219200 w 2499528"/>
                <a:gd name="connsiteY9" fmla="*/ 2219501 h 2219788"/>
                <a:gd name="connsiteX10" fmla="*/ 525930 w 2499528"/>
                <a:gd name="connsiteY10" fmla="*/ 2040206 h 2219788"/>
                <a:gd name="connsiteX11" fmla="*/ 0 w 2499528"/>
                <a:gd name="connsiteY11" fmla="*/ 1472442 h 2219788"/>
                <a:gd name="connsiteX0" fmla="*/ 0 w 2499528"/>
                <a:gd name="connsiteY0" fmla="*/ 1508300 h 2234896"/>
                <a:gd name="connsiteX1" fmla="*/ 400424 w 2499528"/>
                <a:gd name="connsiteY1" fmla="*/ 689524 h 2234896"/>
                <a:gd name="connsiteX2" fmla="*/ 1332753 w 2499528"/>
                <a:gd name="connsiteY2" fmla="*/ 61995 h 2234896"/>
                <a:gd name="connsiteX3" fmla="*/ 1912471 w 2499528"/>
                <a:gd name="connsiteY3" fmla="*/ 85901 h 2234896"/>
                <a:gd name="connsiteX4" fmla="*/ 2456330 w 2499528"/>
                <a:gd name="connsiteY4" fmla="*/ 617806 h 2234896"/>
                <a:gd name="connsiteX5" fmla="*/ 2330824 w 2499528"/>
                <a:gd name="connsiteY5" fmla="*/ 1305101 h 2234896"/>
                <a:gd name="connsiteX6" fmla="*/ 1267012 w 2499528"/>
                <a:gd name="connsiteY6" fmla="*/ 910653 h 2234896"/>
                <a:gd name="connsiteX7" fmla="*/ 1183341 w 2499528"/>
                <a:gd name="connsiteY7" fmla="*/ 1639783 h 2234896"/>
                <a:gd name="connsiteX8" fmla="*/ 2211294 w 2499528"/>
                <a:gd name="connsiteY8" fmla="*/ 2159736 h 2234896"/>
                <a:gd name="connsiteX9" fmla="*/ 1219200 w 2499528"/>
                <a:gd name="connsiteY9" fmla="*/ 2219501 h 2234896"/>
                <a:gd name="connsiteX10" fmla="*/ 525930 w 2499528"/>
                <a:gd name="connsiteY10" fmla="*/ 2040206 h 2234896"/>
                <a:gd name="connsiteX11" fmla="*/ 0 w 2499528"/>
                <a:gd name="connsiteY11" fmla="*/ 1472442 h 223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9528" h="2234896">
                  <a:moveTo>
                    <a:pt x="0" y="1508300"/>
                  </a:moveTo>
                  <a:cubicBezTo>
                    <a:pt x="106580" y="1274221"/>
                    <a:pt x="178299" y="930575"/>
                    <a:pt x="400424" y="689524"/>
                  </a:cubicBezTo>
                  <a:cubicBezTo>
                    <a:pt x="622550" y="448473"/>
                    <a:pt x="1080745" y="162599"/>
                    <a:pt x="1332753" y="61995"/>
                  </a:cubicBezTo>
                  <a:cubicBezTo>
                    <a:pt x="1584761" y="-38609"/>
                    <a:pt x="1725208" y="-6734"/>
                    <a:pt x="1912471" y="85901"/>
                  </a:cubicBezTo>
                  <a:cubicBezTo>
                    <a:pt x="2099734" y="178536"/>
                    <a:pt x="2386605" y="414606"/>
                    <a:pt x="2456330" y="617806"/>
                  </a:cubicBezTo>
                  <a:cubicBezTo>
                    <a:pt x="2526055" y="821006"/>
                    <a:pt x="2529044" y="1256293"/>
                    <a:pt x="2330824" y="1305101"/>
                  </a:cubicBezTo>
                  <a:cubicBezTo>
                    <a:pt x="2132604" y="1353909"/>
                    <a:pt x="1458259" y="854873"/>
                    <a:pt x="1267012" y="910653"/>
                  </a:cubicBezTo>
                  <a:cubicBezTo>
                    <a:pt x="1075765" y="966433"/>
                    <a:pt x="1092698" y="1456504"/>
                    <a:pt x="1183341" y="1639783"/>
                  </a:cubicBezTo>
                  <a:cubicBezTo>
                    <a:pt x="1273984" y="1823062"/>
                    <a:pt x="2205318" y="2063116"/>
                    <a:pt x="2211294" y="2159736"/>
                  </a:cubicBezTo>
                  <a:cubicBezTo>
                    <a:pt x="2217270" y="2256356"/>
                    <a:pt x="1500094" y="2239423"/>
                    <a:pt x="1219200" y="2219501"/>
                  </a:cubicBezTo>
                  <a:cubicBezTo>
                    <a:pt x="938306" y="2199579"/>
                    <a:pt x="729130" y="2164716"/>
                    <a:pt x="525930" y="2040206"/>
                  </a:cubicBezTo>
                  <a:cubicBezTo>
                    <a:pt x="322730" y="1915696"/>
                    <a:pt x="168835" y="1713991"/>
                    <a:pt x="0" y="1472442"/>
                  </a:cubicBezTo>
                </a:path>
              </a:pathLst>
            </a:cu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32" name="Oval 31"/>
          <p:cNvSpPr/>
          <p:nvPr/>
        </p:nvSpPr>
        <p:spPr>
          <a:xfrm>
            <a:off x="927617" y="1983575"/>
            <a:ext cx="1407459" cy="1407459"/>
          </a:xfrm>
          <a:prstGeom prst="ellipse">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Footer Placeholder 3"/>
          <p:cNvSpPr>
            <a:spLocks noGrp="1"/>
          </p:cNvSpPr>
          <p:nvPr>
            <p:ph type="ftr" sz="quarter" idx="11"/>
          </p:nvPr>
        </p:nvSpPr>
        <p:spPr>
          <a:xfrm>
            <a:off x="6858000" y="5943019"/>
            <a:ext cx="1981200" cy="292893"/>
          </a:xfrm>
        </p:spPr>
        <p:txBody>
          <a:bodyPr/>
          <a:lstStyle/>
          <a:p>
            <a:pPr>
              <a:defRPr/>
            </a:pPr>
            <a:r>
              <a:rPr lang="en-US" sz="1050" dirty="0"/>
              <a:t>Slide credit: Andrew Ng </a:t>
            </a:r>
          </a:p>
        </p:txBody>
      </p:sp>
      <p:sp>
        <p:nvSpPr>
          <p:cNvPr id="27" name="Title 1"/>
          <p:cNvSpPr>
            <a:spLocks noGrp="1"/>
          </p:cNvSpPr>
          <p:nvPr>
            <p:ph type="title"/>
          </p:nvPr>
        </p:nvSpPr>
        <p:spPr>
          <a:xfrm>
            <a:off x="395536" y="274638"/>
            <a:ext cx="6120680" cy="850106"/>
          </a:xfrm>
        </p:spPr>
        <p:txBody>
          <a:bodyPr/>
          <a:lstStyle/>
          <a:p>
            <a:r>
              <a:rPr lang="en-US" dirty="0" smtClean="0"/>
              <a:t>Nonlinear Decision boundary</a:t>
            </a:r>
            <a:endParaRPr lang="en-US" dirty="0"/>
          </a:p>
        </p:txBody>
      </p:sp>
    </p:spTree>
    <p:extLst>
      <p:ext uri="{BB962C8B-B14F-4D97-AF65-F5344CB8AC3E}">
        <p14:creationId xmlns:p14="http://schemas.microsoft.com/office/powerpoint/2010/main" val="2067354261"/>
      </p:ext>
    </p:extLst>
  </p:cSld>
  <p:clrMapOvr>
    <a:masterClrMapping/>
  </p:clrMapOvr>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96918" y="1396808"/>
            <a:ext cx="2803482" cy="584775"/>
          </a:xfrm>
          <a:prstGeom prst="rect">
            <a:avLst/>
          </a:prstGeom>
          <a:noFill/>
        </p:spPr>
        <p:txBody>
          <a:bodyPr wrap="square" rtlCol="0">
            <a:spAutoFit/>
          </a:bodyPr>
          <a:lstStyle/>
          <a:p>
            <a:r>
              <a:rPr lang="en-US" sz="3200" dirty="0"/>
              <a:t>Training set:</a:t>
            </a:r>
          </a:p>
        </p:txBody>
      </p:sp>
      <p:grpSp>
        <p:nvGrpSpPr>
          <p:cNvPr id="20" name="Group 19"/>
          <p:cNvGrpSpPr/>
          <p:nvPr/>
        </p:nvGrpSpPr>
        <p:grpSpPr>
          <a:xfrm>
            <a:off x="457200" y="4825425"/>
            <a:ext cx="6172200" cy="1077218"/>
            <a:chOff x="457200" y="3182757"/>
            <a:chExt cx="5638800" cy="1077218"/>
          </a:xfrm>
        </p:grpSpPr>
        <p:sp>
          <p:nvSpPr>
            <p:cNvPr id="21" name="TextBox 20"/>
            <p:cNvSpPr txBox="1"/>
            <p:nvPr/>
          </p:nvSpPr>
          <p:spPr>
            <a:xfrm>
              <a:off x="457200" y="3182757"/>
              <a:ext cx="5638800" cy="1077218"/>
            </a:xfrm>
            <a:prstGeom prst="rect">
              <a:avLst/>
            </a:prstGeom>
            <a:noFill/>
          </p:spPr>
          <p:txBody>
            <a:bodyPr wrap="square" rtlCol="0">
              <a:spAutoFit/>
            </a:bodyPr>
            <a:lstStyle/>
            <a:p>
              <a:r>
                <a:rPr lang="en-US" sz="3200" dirty="0"/>
                <a:t>How to choose </a:t>
              </a:r>
              <a:r>
                <a:rPr lang="en-US" sz="3200" dirty="0" smtClean="0"/>
                <a:t>parameters (feature weights)    </a:t>
              </a:r>
              <a:r>
                <a:rPr lang="en-US" sz="3200" dirty="0"/>
                <a:t>?</a:t>
              </a:r>
            </a:p>
          </p:txBody>
        </p:sp>
        <p:pic>
          <p:nvPicPr>
            <p:cNvPr id="19" name="Picture 18"/>
            <p:cNvPicPr>
              <a:picLocks noChangeAspect="1"/>
            </p:cNvPicPr>
            <p:nvPr>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a:xfrm>
              <a:off x="3549183" y="3843732"/>
              <a:ext cx="153619" cy="260604"/>
            </a:xfrm>
            <a:prstGeom prst="rect">
              <a:avLst/>
            </a:prstGeom>
          </p:spPr>
        </p:pic>
      </p:gr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22176" y="1481658"/>
            <a:ext cx="5383530" cy="363474"/>
          </a:xfrm>
          <a:prstGeom prst="rect">
            <a:avLst/>
          </a:prstGeom>
        </p:spPr>
      </p:pic>
      <p:sp>
        <p:nvSpPr>
          <p:cNvPr id="12" name="TextBox 11"/>
          <p:cNvSpPr txBox="1"/>
          <p:nvPr/>
        </p:nvSpPr>
        <p:spPr>
          <a:xfrm>
            <a:off x="488868" y="2474026"/>
            <a:ext cx="3352800" cy="584775"/>
          </a:xfrm>
          <a:prstGeom prst="rect">
            <a:avLst/>
          </a:prstGeom>
          <a:noFill/>
        </p:spPr>
        <p:txBody>
          <a:bodyPr wrap="square" rtlCol="0">
            <a:spAutoFit/>
          </a:bodyPr>
          <a:lstStyle/>
          <a:p>
            <a:r>
              <a:rPr lang="en-US" sz="3200" dirty="0"/>
              <a:t>m examples</a:t>
            </a:r>
          </a:p>
        </p:txBody>
      </p:sp>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529584" y="2087880"/>
            <a:ext cx="1499616" cy="1456182"/>
          </a:xfrm>
          <a:prstGeom prst="rect">
            <a:avLst/>
          </a:prstGeom>
        </p:spPr>
      </p:pic>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867400" y="2662809"/>
            <a:ext cx="2244852" cy="306324"/>
          </a:xfrm>
          <a:prstGeom prst="rect">
            <a:avLst/>
          </a:prstGeom>
        </p:spPr>
      </p:pic>
      <p:pic>
        <p:nvPicPr>
          <p:cNvPr id="14" name="Picture 1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09601" y="3637788"/>
            <a:ext cx="2935224" cy="781812"/>
          </a:xfrm>
          <a:prstGeom prst="rect">
            <a:avLst/>
          </a:prstGeom>
        </p:spPr>
      </p:pic>
      <p:sp>
        <p:nvSpPr>
          <p:cNvPr id="13" name="TextBox 12"/>
          <p:cNvSpPr txBox="1"/>
          <p:nvPr/>
        </p:nvSpPr>
        <p:spPr>
          <a:xfrm>
            <a:off x="66676" y="543047"/>
            <a:ext cx="5410200" cy="523220"/>
          </a:xfrm>
          <a:prstGeom prst="rect">
            <a:avLst/>
          </a:prstGeom>
          <a:noFill/>
        </p:spPr>
        <p:txBody>
          <a:bodyPr wrap="square" rtlCol="0">
            <a:spAutoFit/>
          </a:bodyPr>
          <a:lstStyle/>
          <a:p>
            <a:pPr fontAlgn="auto">
              <a:spcAft>
                <a:spcPts val="0"/>
              </a:spcAft>
            </a:pPr>
            <a:r>
              <a:rPr lang="en-US" sz="2800" b="1" dirty="0" smtClean="0"/>
              <a:t>Learning model parameters</a:t>
            </a:r>
            <a:endParaRPr lang="en-US" sz="2800" b="1" dirty="0"/>
          </a:p>
        </p:txBody>
      </p:sp>
    </p:spTree>
    <p:extLst>
      <p:ext uri="{BB962C8B-B14F-4D97-AF65-F5344CB8AC3E}">
        <p14:creationId xmlns:p14="http://schemas.microsoft.com/office/powerpoint/2010/main" val="400472759"/>
      </p:ext>
    </p:extLst>
  </p:cSld>
  <p:clrMapOvr>
    <a:masterClrMapping/>
  </p:clrMapOvr>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Cost function for </a:t>
            </a:r>
            <a:r>
              <a:rPr lang="en-US" b="1" dirty="0"/>
              <a:t>L</a:t>
            </a:r>
            <a:r>
              <a:rPr lang="en-US" b="1" dirty="0" smtClean="0"/>
              <a:t>inear Regression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8379426" cy="3263504"/>
              </a:xfrm>
            </p:spPr>
            <p:txBody>
              <a:bodyPr>
                <a:normAutofit fontScale="92500"/>
              </a:bodyPr>
              <a:lstStyle/>
              <a:p>
                <a:pPr marL="0" indent="0">
                  <a:buNone/>
                </a:pPr>
                <a14:m>
                  <m:oMathPara xmlns:m="http://schemas.openxmlformats.org/officeDocument/2006/math">
                    <m:oMathParaPr>
                      <m:jc m:val="left"/>
                    </m:oMathParaPr>
                    <m:oMath xmlns:m="http://schemas.openxmlformats.org/officeDocument/2006/math">
                      <m:r>
                        <a:rPr lang="en-US" sz="2625" i="1" dirty="0">
                          <a:latin typeface="Cambria Math" panose="02040503050406030204" pitchFamily="18" charset="0"/>
                        </a:rPr>
                        <m:t>𝐽</m:t>
                      </m:r>
                      <m:d>
                        <m:dPr>
                          <m:ctrlPr>
                            <a:rPr lang="en-US" sz="2625" i="1" dirty="0">
                              <a:latin typeface="Cambria Math" panose="02040503050406030204" pitchFamily="18" charset="0"/>
                            </a:rPr>
                          </m:ctrlPr>
                        </m:dPr>
                        <m:e>
                          <m:r>
                            <a:rPr lang="en-US" sz="2625" i="1" dirty="0">
                              <a:latin typeface="Cambria Math" panose="02040503050406030204" pitchFamily="18" charset="0"/>
                            </a:rPr>
                            <m:t>𝜃</m:t>
                          </m:r>
                        </m:e>
                      </m:d>
                      <m:r>
                        <a:rPr lang="en-US" sz="2625" i="1" dirty="0">
                          <a:latin typeface="Cambria Math" panose="02040503050406030204" pitchFamily="18" charset="0"/>
                        </a:rPr>
                        <m:t>=</m:t>
                      </m:r>
                      <m:f>
                        <m:fPr>
                          <m:ctrlPr>
                            <a:rPr lang="en-US" sz="2625" i="1" dirty="0">
                              <a:latin typeface="Cambria Math" panose="02040503050406030204" pitchFamily="18" charset="0"/>
                            </a:rPr>
                          </m:ctrlPr>
                        </m:fPr>
                        <m:num>
                          <m:r>
                            <a:rPr lang="en-US" sz="2625" i="1" dirty="0">
                              <a:latin typeface="Cambria Math" panose="02040503050406030204" pitchFamily="18" charset="0"/>
                            </a:rPr>
                            <m:t>1</m:t>
                          </m:r>
                        </m:num>
                        <m:den>
                          <m:r>
                            <a:rPr lang="en-US" sz="2625" i="1" dirty="0">
                              <a:latin typeface="Cambria Math" panose="02040503050406030204" pitchFamily="18" charset="0"/>
                            </a:rPr>
                            <m:t>2</m:t>
                          </m:r>
                          <m:r>
                            <a:rPr lang="en-US" sz="2625" i="1" dirty="0">
                              <a:latin typeface="Cambria Math" panose="02040503050406030204" pitchFamily="18" charset="0"/>
                            </a:rPr>
                            <m:t>𝑚</m:t>
                          </m:r>
                        </m:den>
                      </m:f>
                      <m:nary>
                        <m:naryPr>
                          <m:chr m:val="∑"/>
                          <m:ctrlPr>
                            <a:rPr lang="en-US" sz="2625" i="1" dirty="0">
                              <a:latin typeface="Cambria Math" panose="02040503050406030204" pitchFamily="18" charset="0"/>
                            </a:rPr>
                          </m:ctrlPr>
                        </m:naryPr>
                        <m:sub>
                          <m:r>
                            <m:rPr>
                              <m:brk m:alnAt="23"/>
                            </m:rPr>
                            <a:rPr lang="en-US" sz="2625" i="1" dirty="0">
                              <a:latin typeface="Cambria Math" panose="02040503050406030204" pitchFamily="18" charset="0"/>
                            </a:rPr>
                            <m:t>𝑖</m:t>
                          </m:r>
                          <m:r>
                            <a:rPr lang="en-US" sz="2625" i="1" dirty="0">
                              <a:latin typeface="Cambria Math" panose="02040503050406030204" pitchFamily="18" charset="0"/>
                            </a:rPr>
                            <m:t>=1</m:t>
                          </m:r>
                        </m:sub>
                        <m:sup>
                          <m:r>
                            <a:rPr lang="en-US" sz="2625" i="1" dirty="0">
                              <a:latin typeface="Cambria Math" panose="02040503050406030204" pitchFamily="18" charset="0"/>
                            </a:rPr>
                            <m:t>𝑚</m:t>
                          </m:r>
                        </m:sup>
                        <m:e>
                          <m:sSup>
                            <m:sSupPr>
                              <m:ctrlPr>
                                <a:rPr lang="en-US" sz="2625" i="1" dirty="0">
                                  <a:latin typeface="Cambria Math" panose="02040503050406030204" pitchFamily="18" charset="0"/>
                                </a:rPr>
                              </m:ctrlPr>
                            </m:sSupPr>
                            <m:e>
                              <m:d>
                                <m:dPr>
                                  <m:ctrlPr>
                                    <a:rPr lang="en-US" sz="2625" i="1" dirty="0">
                                      <a:latin typeface="Cambria Math" panose="02040503050406030204" pitchFamily="18" charset="0"/>
                                    </a:rPr>
                                  </m:ctrlPr>
                                </m:dPr>
                                <m:e>
                                  <m:sSub>
                                    <m:sSubPr>
                                      <m:ctrlPr>
                                        <a:rPr lang="en-US" sz="2625" i="1" dirty="0">
                                          <a:latin typeface="Cambria Math" panose="02040503050406030204" pitchFamily="18" charset="0"/>
                                        </a:rPr>
                                      </m:ctrlPr>
                                    </m:sSubPr>
                                    <m:e>
                                      <m:r>
                                        <a:rPr lang="en-US" sz="2625" i="1" dirty="0">
                                          <a:latin typeface="Cambria Math" panose="02040503050406030204" pitchFamily="18" charset="0"/>
                                        </a:rPr>
                                        <m:t>h</m:t>
                                      </m:r>
                                    </m:e>
                                    <m:sub>
                                      <m:r>
                                        <a:rPr lang="en-US" sz="2625" i="1" dirty="0">
                                          <a:latin typeface="Cambria Math" panose="02040503050406030204" pitchFamily="18" charset="0"/>
                                        </a:rPr>
                                        <m:t>𝜃</m:t>
                                      </m:r>
                                    </m:sub>
                                  </m:sSub>
                                  <m:d>
                                    <m:dPr>
                                      <m:ctrlPr>
                                        <a:rPr lang="en-US" sz="2625" i="1" dirty="0">
                                          <a:latin typeface="Cambria Math" panose="02040503050406030204" pitchFamily="18" charset="0"/>
                                        </a:rPr>
                                      </m:ctrlPr>
                                    </m:dPr>
                                    <m:e>
                                      <m:sSup>
                                        <m:sSupPr>
                                          <m:ctrlPr>
                                            <a:rPr lang="en-US" sz="2625" i="1" dirty="0">
                                              <a:latin typeface="Cambria Math" panose="02040503050406030204" pitchFamily="18" charset="0"/>
                                            </a:rPr>
                                          </m:ctrlPr>
                                        </m:sSupPr>
                                        <m:e>
                                          <m:r>
                                            <a:rPr lang="en-US" sz="2625" i="1" dirty="0">
                                              <a:latin typeface="Cambria Math" panose="02040503050406030204" pitchFamily="18" charset="0"/>
                                            </a:rPr>
                                            <m:t>𝑥</m:t>
                                          </m:r>
                                        </m:e>
                                        <m:sup>
                                          <m:d>
                                            <m:dPr>
                                              <m:ctrlPr>
                                                <a:rPr lang="en-US" sz="2625" i="1" dirty="0">
                                                  <a:latin typeface="Cambria Math" panose="02040503050406030204" pitchFamily="18" charset="0"/>
                                                </a:rPr>
                                              </m:ctrlPr>
                                            </m:dPr>
                                            <m:e>
                                              <m:r>
                                                <a:rPr lang="en-US" sz="2625" i="1" dirty="0">
                                                  <a:latin typeface="Cambria Math" panose="02040503050406030204" pitchFamily="18" charset="0"/>
                                                </a:rPr>
                                                <m:t>𝑖</m:t>
                                              </m:r>
                                            </m:e>
                                          </m:d>
                                        </m:sup>
                                      </m:sSup>
                                    </m:e>
                                  </m:d>
                                  <m:r>
                                    <a:rPr lang="en-US" sz="2625" i="1" dirty="0">
                                      <a:latin typeface="Cambria Math" panose="02040503050406030204" pitchFamily="18" charset="0"/>
                                    </a:rPr>
                                    <m:t>−</m:t>
                                  </m:r>
                                  <m:sSup>
                                    <m:sSupPr>
                                      <m:ctrlPr>
                                        <a:rPr lang="en-US" sz="2625" i="1" dirty="0">
                                          <a:latin typeface="Cambria Math" panose="02040503050406030204" pitchFamily="18" charset="0"/>
                                        </a:rPr>
                                      </m:ctrlPr>
                                    </m:sSupPr>
                                    <m:e>
                                      <m:r>
                                        <a:rPr lang="en-US" sz="2625" i="1" dirty="0">
                                          <a:latin typeface="Cambria Math" panose="02040503050406030204" pitchFamily="18" charset="0"/>
                                        </a:rPr>
                                        <m:t>𝑦</m:t>
                                      </m:r>
                                    </m:e>
                                    <m:sup>
                                      <m:d>
                                        <m:dPr>
                                          <m:ctrlPr>
                                            <a:rPr lang="en-US" sz="2625" i="1" dirty="0">
                                              <a:latin typeface="Cambria Math" panose="02040503050406030204" pitchFamily="18" charset="0"/>
                                            </a:rPr>
                                          </m:ctrlPr>
                                        </m:dPr>
                                        <m:e>
                                          <m:r>
                                            <a:rPr lang="en-US" sz="2625" i="1" dirty="0">
                                              <a:latin typeface="Cambria Math" panose="02040503050406030204" pitchFamily="18" charset="0"/>
                                            </a:rPr>
                                            <m:t>𝑖</m:t>
                                          </m:r>
                                        </m:e>
                                      </m:d>
                                    </m:sup>
                                  </m:sSup>
                                </m:e>
                              </m:d>
                            </m:e>
                            <m:sup>
                              <m:r>
                                <a:rPr lang="en-US" sz="2625" i="1" dirty="0">
                                  <a:latin typeface="Cambria Math" panose="02040503050406030204" pitchFamily="18" charset="0"/>
                                </a:rPr>
                                <m:t>2</m:t>
                              </m:r>
                            </m:sup>
                          </m:sSup>
                        </m:e>
                      </m:nary>
                      <m:r>
                        <a:rPr lang="en-US" sz="2625" i="1" dirty="0">
                          <a:latin typeface="Cambria Math" panose="02040503050406030204" pitchFamily="18" charset="0"/>
                        </a:rPr>
                        <m:t>= </m:t>
                      </m:r>
                      <m:f>
                        <m:fPr>
                          <m:ctrlPr>
                            <a:rPr lang="en-US" sz="2625" i="1" dirty="0">
                              <a:latin typeface="Cambria Math" panose="02040503050406030204" pitchFamily="18" charset="0"/>
                            </a:rPr>
                          </m:ctrlPr>
                        </m:fPr>
                        <m:num>
                          <m:r>
                            <a:rPr lang="en-US" sz="2625" i="1" dirty="0">
                              <a:latin typeface="Cambria Math" panose="02040503050406030204" pitchFamily="18" charset="0"/>
                            </a:rPr>
                            <m:t>1</m:t>
                          </m:r>
                        </m:num>
                        <m:den>
                          <m:r>
                            <a:rPr lang="en-US" sz="2625" i="1" dirty="0">
                              <a:latin typeface="Cambria Math" panose="02040503050406030204" pitchFamily="18" charset="0"/>
                            </a:rPr>
                            <m:t>𝑚</m:t>
                          </m:r>
                        </m:den>
                      </m:f>
                      <m:nary>
                        <m:naryPr>
                          <m:chr m:val="∑"/>
                          <m:ctrlPr>
                            <a:rPr lang="en-US" sz="2625" i="1" dirty="0">
                              <a:latin typeface="Cambria Math" panose="02040503050406030204" pitchFamily="18" charset="0"/>
                            </a:rPr>
                          </m:ctrlPr>
                        </m:naryPr>
                        <m:sub>
                          <m:r>
                            <m:rPr>
                              <m:brk m:alnAt="23"/>
                            </m:rPr>
                            <a:rPr lang="en-US" sz="2625" i="1" dirty="0">
                              <a:latin typeface="Cambria Math" panose="02040503050406030204" pitchFamily="18" charset="0"/>
                            </a:rPr>
                            <m:t>𝑖</m:t>
                          </m:r>
                          <m:r>
                            <a:rPr lang="en-US" sz="2625" i="1" dirty="0">
                              <a:latin typeface="Cambria Math" panose="02040503050406030204" pitchFamily="18" charset="0"/>
                            </a:rPr>
                            <m:t>=1</m:t>
                          </m:r>
                        </m:sub>
                        <m:sup>
                          <m:r>
                            <a:rPr lang="en-US" sz="2625" i="1" dirty="0">
                              <a:latin typeface="Cambria Math" panose="02040503050406030204" pitchFamily="18" charset="0"/>
                            </a:rPr>
                            <m:t>𝑚</m:t>
                          </m:r>
                        </m:sup>
                        <m:e>
                          <m:r>
                            <m:rPr>
                              <m:sty m:val="p"/>
                            </m:rPr>
                            <a:rPr lang="en-US" sz="2625" dirty="0">
                              <a:latin typeface="Cambria Math" panose="02040503050406030204" pitchFamily="18" charset="0"/>
                            </a:rPr>
                            <m:t>Cost</m:t>
                          </m:r>
                          <m:r>
                            <a:rPr lang="en-US" sz="2625" i="1" dirty="0">
                              <a:latin typeface="Cambria Math" panose="02040503050406030204" pitchFamily="18" charset="0"/>
                            </a:rPr>
                            <m:t>(</m:t>
                          </m:r>
                          <m:sSub>
                            <m:sSubPr>
                              <m:ctrlPr>
                                <a:rPr lang="en-US" sz="2625" i="1" dirty="0">
                                  <a:latin typeface="Cambria Math" panose="02040503050406030204" pitchFamily="18" charset="0"/>
                                </a:rPr>
                              </m:ctrlPr>
                            </m:sSubPr>
                            <m:e>
                              <m:r>
                                <a:rPr lang="en-US" sz="2625" i="1" dirty="0">
                                  <a:latin typeface="Cambria Math" panose="02040503050406030204" pitchFamily="18" charset="0"/>
                                </a:rPr>
                                <m:t>h</m:t>
                              </m:r>
                            </m:e>
                            <m:sub>
                              <m:r>
                                <a:rPr lang="en-US" sz="2625" i="1" dirty="0">
                                  <a:latin typeface="Cambria Math" panose="02040503050406030204" pitchFamily="18" charset="0"/>
                                </a:rPr>
                                <m:t>𝜃</m:t>
                              </m:r>
                            </m:sub>
                          </m:sSub>
                          <m:r>
                            <a:rPr lang="en-US" sz="2625" i="1" dirty="0">
                              <a:latin typeface="Cambria Math" panose="02040503050406030204" pitchFamily="18" charset="0"/>
                            </a:rPr>
                            <m:t>(</m:t>
                          </m:r>
                          <m:sSup>
                            <m:sSupPr>
                              <m:ctrlPr>
                                <a:rPr lang="en-US" sz="2625" i="1" dirty="0">
                                  <a:latin typeface="Cambria Math" panose="02040503050406030204" pitchFamily="18" charset="0"/>
                                </a:rPr>
                              </m:ctrlPr>
                            </m:sSupPr>
                            <m:e>
                              <m:r>
                                <a:rPr lang="en-US" sz="2625" i="1" dirty="0">
                                  <a:latin typeface="Cambria Math" panose="02040503050406030204" pitchFamily="18" charset="0"/>
                                </a:rPr>
                                <m:t>𝑥</m:t>
                              </m:r>
                            </m:e>
                            <m:sup>
                              <m:d>
                                <m:dPr>
                                  <m:ctrlPr>
                                    <a:rPr lang="en-US" sz="2625" i="1" dirty="0">
                                      <a:latin typeface="Cambria Math" panose="02040503050406030204" pitchFamily="18" charset="0"/>
                                    </a:rPr>
                                  </m:ctrlPr>
                                </m:dPr>
                                <m:e>
                                  <m:r>
                                    <a:rPr lang="en-US" sz="2625" i="1" dirty="0">
                                      <a:latin typeface="Cambria Math" panose="02040503050406030204" pitchFamily="18" charset="0"/>
                                    </a:rPr>
                                    <m:t>𝑖</m:t>
                                  </m:r>
                                </m:e>
                              </m:d>
                            </m:sup>
                          </m:sSup>
                          <m:r>
                            <a:rPr lang="en-US" sz="2625" i="1" dirty="0">
                              <a:latin typeface="Cambria Math" panose="02040503050406030204" pitchFamily="18" charset="0"/>
                            </a:rPr>
                            <m:t>),</m:t>
                          </m:r>
                          <m:r>
                            <a:rPr lang="en-US" sz="2625" i="1" dirty="0">
                              <a:latin typeface="Cambria Math" panose="02040503050406030204" pitchFamily="18" charset="0"/>
                            </a:rPr>
                            <m:t>𝑦</m:t>
                          </m:r>
                          <m:r>
                            <a:rPr lang="en-US" sz="2625" i="1" dirty="0">
                              <a:latin typeface="Cambria Math" panose="02040503050406030204" pitchFamily="18" charset="0"/>
                            </a:rPr>
                            <m:t>))</m:t>
                          </m:r>
                        </m:e>
                      </m:nary>
                    </m:oMath>
                  </m:oMathPara>
                </a14:m>
                <a:endParaRPr lang="en-US" sz="2925" dirty="0"/>
              </a:p>
              <a:p>
                <a:pPr marL="0" indent="0">
                  <a:buNone/>
                </a:pPr>
                <a:endParaRPr lang="en-US" sz="2625"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3225" dirty="0">
                          <a:latin typeface="Cambria Math" panose="02040503050406030204" pitchFamily="18" charset="0"/>
                        </a:rPr>
                        <m:t>Cost</m:t>
                      </m:r>
                      <m:r>
                        <a:rPr lang="en-US" sz="3225" i="1" dirty="0">
                          <a:latin typeface="Cambria Math" panose="02040503050406030204" pitchFamily="18" charset="0"/>
                        </a:rPr>
                        <m:t>(</m:t>
                      </m:r>
                      <m:sSub>
                        <m:sSubPr>
                          <m:ctrlPr>
                            <a:rPr lang="en-US" sz="3225" i="1" dirty="0">
                              <a:latin typeface="Cambria Math" panose="02040503050406030204" pitchFamily="18" charset="0"/>
                            </a:rPr>
                          </m:ctrlPr>
                        </m:sSubPr>
                        <m:e>
                          <m:r>
                            <a:rPr lang="en-US" sz="3225" i="1" dirty="0">
                              <a:latin typeface="Cambria Math" panose="02040503050406030204" pitchFamily="18" charset="0"/>
                            </a:rPr>
                            <m:t>h</m:t>
                          </m:r>
                        </m:e>
                        <m:sub>
                          <m:r>
                            <a:rPr lang="en-US" sz="3225" i="1" dirty="0">
                              <a:latin typeface="Cambria Math" panose="02040503050406030204" pitchFamily="18" charset="0"/>
                            </a:rPr>
                            <m:t>𝜃</m:t>
                          </m:r>
                        </m:sub>
                      </m:sSub>
                      <m:d>
                        <m:dPr>
                          <m:ctrlPr>
                            <a:rPr lang="en-US" sz="3225" i="1" dirty="0">
                              <a:latin typeface="Cambria Math" panose="02040503050406030204" pitchFamily="18" charset="0"/>
                            </a:rPr>
                          </m:ctrlPr>
                        </m:dPr>
                        <m:e>
                          <m:r>
                            <a:rPr lang="en-US" sz="3225" i="1" dirty="0">
                              <a:latin typeface="Cambria Math" panose="02040503050406030204" pitchFamily="18" charset="0"/>
                            </a:rPr>
                            <m:t>𝑥</m:t>
                          </m:r>
                        </m:e>
                      </m:d>
                      <m:r>
                        <a:rPr lang="en-US" sz="3225" i="1" dirty="0">
                          <a:latin typeface="Cambria Math" panose="02040503050406030204" pitchFamily="18" charset="0"/>
                        </a:rPr>
                        <m:t>,</m:t>
                      </m:r>
                      <m:r>
                        <a:rPr lang="en-US" sz="3225" i="1" dirty="0">
                          <a:latin typeface="Cambria Math" panose="02040503050406030204" pitchFamily="18" charset="0"/>
                        </a:rPr>
                        <m:t>𝑦</m:t>
                      </m:r>
                      <m:r>
                        <a:rPr lang="en-US" sz="3225" i="1" dirty="0">
                          <a:latin typeface="Cambria Math" panose="02040503050406030204" pitchFamily="18" charset="0"/>
                        </a:rPr>
                        <m:t>)=</m:t>
                      </m:r>
                      <m:f>
                        <m:fPr>
                          <m:ctrlPr>
                            <a:rPr lang="en-US" sz="3225" i="1" dirty="0">
                              <a:latin typeface="Cambria Math" panose="02040503050406030204" pitchFamily="18" charset="0"/>
                            </a:rPr>
                          </m:ctrlPr>
                        </m:fPr>
                        <m:num>
                          <m:r>
                            <a:rPr lang="en-US" sz="3225" i="1" dirty="0">
                              <a:latin typeface="Cambria Math" panose="02040503050406030204" pitchFamily="18" charset="0"/>
                            </a:rPr>
                            <m:t>1</m:t>
                          </m:r>
                        </m:num>
                        <m:den>
                          <m:r>
                            <a:rPr lang="en-US" sz="3225" i="1" dirty="0">
                              <a:latin typeface="Cambria Math" panose="02040503050406030204" pitchFamily="18" charset="0"/>
                            </a:rPr>
                            <m:t>2</m:t>
                          </m:r>
                        </m:den>
                      </m:f>
                      <m:sSup>
                        <m:sSupPr>
                          <m:ctrlPr>
                            <a:rPr lang="en-US" sz="3225" i="1" dirty="0">
                              <a:latin typeface="Cambria Math" panose="02040503050406030204" pitchFamily="18" charset="0"/>
                            </a:rPr>
                          </m:ctrlPr>
                        </m:sSupPr>
                        <m:e>
                          <m:d>
                            <m:dPr>
                              <m:ctrlPr>
                                <a:rPr lang="en-US" sz="3225" i="1" dirty="0">
                                  <a:latin typeface="Cambria Math" panose="02040503050406030204" pitchFamily="18" charset="0"/>
                                </a:rPr>
                              </m:ctrlPr>
                            </m:dPr>
                            <m:e>
                              <m:sSub>
                                <m:sSubPr>
                                  <m:ctrlPr>
                                    <a:rPr lang="en-US" sz="3225" i="1" dirty="0">
                                      <a:latin typeface="Cambria Math" panose="02040503050406030204" pitchFamily="18" charset="0"/>
                                    </a:rPr>
                                  </m:ctrlPr>
                                </m:sSubPr>
                                <m:e>
                                  <m:r>
                                    <a:rPr lang="en-US" sz="3225" i="1" dirty="0">
                                      <a:latin typeface="Cambria Math" panose="02040503050406030204" pitchFamily="18" charset="0"/>
                                    </a:rPr>
                                    <m:t>h</m:t>
                                  </m:r>
                                </m:e>
                                <m:sub>
                                  <m:r>
                                    <a:rPr lang="en-US" sz="3225" i="1" dirty="0">
                                      <a:latin typeface="Cambria Math" panose="02040503050406030204" pitchFamily="18" charset="0"/>
                                    </a:rPr>
                                    <m:t>𝜃</m:t>
                                  </m:r>
                                </m:sub>
                              </m:sSub>
                              <m:d>
                                <m:dPr>
                                  <m:ctrlPr>
                                    <a:rPr lang="en-US" sz="3225" i="1" dirty="0">
                                      <a:latin typeface="Cambria Math" panose="02040503050406030204" pitchFamily="18" charset="0"/>
                                    </a:rPr>
                                  </m:ctrlPr>
                                </m:dPr>
                                <m:e>
                                  <m:r>
                                    <a:rPr lang="en-US" sz="3225" i="1" dirty="0">
                                      <a:latin typeface="Cambria Math" panose="02040503050406030204" pitchFamily="18" charset="0"/>
                                    </a:rPr>
                                    <m:t>𝑥</m:t>
                                  </m:r>
                                </m:e>
                              </m:d>
                              <m:r>
                                <a:rPr lang="en-US" sz="3225" i="1" dirty="0">
                                  <a:latin typeface="Cambria Math" panose="02040503050406030204" pitchFamily="18" charset="0"/>
                                </a:rPr>
                                <m:t>−</m:t>
                              </m:r>
                              <m:r>
                                <a:rPr lang="en-US" sz="3225" i="1" dirty="0">
                                  <a:latin typeface="Cambria Math" panose="02040503050406030204" pitchFamily="18" charset="0"/>
                                </a:rPr>
                                <m:t>𝑦</m:t>
                              </m:r>
                            </m:e>
                          </m:d>
                        </m:e>
                        <m:sup>
                          <m:r>
                            <a:rPr lang="en-US" sz="3225" i="1" dirty="0">
                              <a:latin typeface="Cambria Math" panose="02040503050406030204" pitchFamily="18" charset="0"/>
                            </a:rPr>
                            <m:t>2</m:t>
                          </m:r>
                        </m:sup>
                      </m:sSup>
                    </m:oMath>
                  </m:oMathPara>
                </a14:m>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72568" cy="4351338"/>
              </a:xfrm>
              <a:blipFill>
                <a:blip r:embed="rId2"/>
                <a:stretch>
                  <a:fillRect/>
                </a:stretch>
              </a:blipFill>
            </p:spPr>
            <p:txBody>
              <a:bodyPr/>
              <a:lstStyle/>
              <a:p>
                <a:r>
                  <a:rPr lang="en-US">
                    <a:noFill/>
                  </a:rPr>
                  <a:t> </a:t>
                </a:r>
              </a:p>
            </p:txBody>
          </p:sp>
        </mc:Fallback>
      </mc:AlternateContent>
      <p:sp>
        <p:nvSpPr>
          <p:cNvPr id="4" name="Rectangle 3"/>
          <p:cNvSpPr/>
          <p:nvPr/>
        </p:nvSpPr>
        <p:spPr>
          <a:xfrm>
            <a:off x="2107328" y="3496705"/>
            <a:ext cx="5371600" cy="115098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3303451708"/>
      </p:ext>
    </p:extLst>
  </p:cSld>
  <p:clrMapOvr>
    <a:masterClrMapping/>
  </p:clrMapOvr>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733579" y="1619611"/>
            <a:ext cx="3533621" cy="461665"/>
          </a:xfrm>
          <a:prstGeom prst="rect">
            <a:avLst/>
          </a:prstGeom>
          <a:noFill/>
        </p:spPr>
        <p:txBody>
          <a:bodyPr wrap="square" rtlCol="0">
            <a:spAutoFit/>
          </a:bodyPr>
          <a:lstStyle/>
          <a:p>
            <a:r>
              <a:rPr lang="en-US" sz="2400" dirty="0"/>
              <a:t>Linear regression:</a:t>
            </a:r>
          </a:p>
        </p:txBody>
      </p:sp>
      <p:pic>
        <p:nvPicPr>
          <p:cNvPr id="6" name="Picture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09050" y="1571625"/>
            <a:ext cx="4219956" cy="651510"/>
          </a:xfrm>
          <a:prstGeom prst="rect">
            <a:avLst/>
          </a:prstGeom>
        </p:spPr>
      </p:pic>
      <p:pic>
        <p:nvPicPr>
          <p:cNvPr id="8" name="Picture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49453" y="2532253"/>
            <a:ext cx="5298948" cy="445770"/>
          </a:xfrm>
          <a:prstGeom prst="rect">
            <a:avLst/>
          </a:prstGeom>
        </p:spPr>
      </p:pic>
      <p:cxnSp>
        <p:nvCxnSpPr>
          <p:cNvPr id="22" name="Straight Connector 21"/>
          <p:cNvCxnSpPr/>
          <p:nvPr/>
        </p:nvCxnSpPr>
        <p:spPr>
          <a:xfrm flipV="1">
            <a:off x="1066800" y="35814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209801" y="5606796"/>
            <a:ext cx="153619" cy="260604"/>
          </a:xfrm>
          <a:prstGeom prst="rect">
            <a:avLst/>
          </a:prstGeom>
        </p:spPr>
      </p:pic>
      <p:pic>
        <p:nvPicPr>
          <p:cNvPr id="13" name="Picture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639883" y="3672671"/>
            <a:ext cx="427939" cy="245059"/>
          </a:xfrm>
          <a:prstGeom prst="rect">
            <a:avLst/>
          </a:prstGeom>
        </p:spPr>
      </p:pic>
      <p:sp>
        <p:nvSpPr>
          <p:cNvPr id="43" name="TextBox 42"/>
          <p:cNvSpPr txBox="1"/>
          <p:nvPr/>
        </p:nvSpPr>
        <p:spPr>
          <a:xfrm>
            <a:off x="1752600" y="3505200"/>
            <a:ext cx="2110092" cy="338554"/>
          </a:xfrm>
          <a:prstGeom prst="rect">
            <a:avLst/>
          </a:prstGeom>
          <a:noFill/>
        </p:spPr>
        <p:txBody>
          <a:bodyPr wrap="square" rtlCol="0">
            <a:spAutoFit/>
          </a:bodyPr>
          <a:lstStyle/>
          <a:p>
            <a:r>
              <a:rPr lang="en-US" dirty="0"/>
              <a:t>“non-convex”</a:t>
            </a:r>
          </a:p>
        </p:txBody>
      </p:sp>
      <p:cxnSp>
        <p:nvCxnSpPr>
          <p:cNvPr id="44" name="Straight Connector 43"/>
          <p:cNvCxnSpPr/>
          <p:nvPr/>
        </p:nvCxnSpPr>
        <p:spPr>
          <a:xfrm flipV="1">
            <a:off x="5410200" y="35814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1816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6553201" y="5606796"/>
            <a:ext cx="153619" cy="260604"/>
          </a:xfrm>
          <a:prstGeom prst="rect">
            <a:avLst/>
          </a:prstGeom>
        </p:spPr>
      </p:pic>
      <p:pic>
        <p:nvPicPr>
          <p:cNvPr id="47" name="Picture 46"/>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7954061" y="3810003"/>
            <a:ext cx="427939" cy="245059"/>
          </a:xfrm>
          <a:prstGeom prst="rect">
            <a:avLst/>
          </a:prstGeom>
        </p:spPr>
      </p:pic>
      <p:sp>
        <p:nvSpPr>
          <p:cNvPr id="48" name="TextBox 47"/>
          <p:cNvSpPr txBox="1"/>
          <p:nvPr/>
        </p:nvSpPr>
        <p:spPr>
          <a:xfrm>
            <a:off x="6248401" y="3505200"/>
            <a:ext cx="1307275" cy="338554"/>
          </a:xfrm>
          <a:prstGeom prst="rect">
            <a:avLst/>
          </a:prstGeom>
          <a:noFill/>
        </p:spPr>
        <p:txBody>
          <a:bodyPr wrap="square" rtlCol="0">
            <a:spAutoFit/>
          </a:bodyPr>
          <a:lstStyle/>
          <a:p>
            <a:r>
              <a:rPr lang="en-US" dirty="0"/>
              <a:t>“convex”</a:t>
            </a:r>
          </a:p>
        </p:txBody>
      </p:sp>
      <p:sp>
        <p:nvSpPr>
          <p:cNvPr id="2" name="Freeform 1"/>
          <p:cNvSpPr/>
          <p:nvPr/>
        </p:nvSpPr>
        <p:spPr>
          <a:xfrm>
            <a:off x="1261534" y="4201366"/>
            <a:ext cx="3005666" cy="1050700"/>
          </a:xfrm>
          <a:custGeom>
            <a:avLst/>
            <a:gdLst>
              <a:gd name="connsiteX0" fmla="*/ 0 w 3005666"/>
              <a:gd name="connsiteY0" fmla="*/ 215192 h 1050700"/>
              <a:gd name="connsiteX1" fmla="*/ 336176 w 3005666"/>
              <a:gd name="connsiteY1" fmla="*/ 94169 h 1050700"/>
              <a:gd name="connsiteX2" fmla="*/ 443753 w 3005666"/>
              <a:gd name="connsiteY2" fmla="*/ 403451 h 1050700"/>
              <a:gd name="connsiteX3" fmla="*/ 739588 w 3005666"/>
              <a:gd name="connsiteY3" fmla="*/ 242086 h 1050700"/>
              <a:gd name="connsiteX4" fmla="*/ 833717 w 3005666"/>
              <a:gd name="connsiteY4" fmla="*/ 806863 h 1050700"/>
              <a:gd name="connsiteX5" fmla="*/ 1116105 w 3005666"/>
              <a:gd name="connsiteY5" fmla="*/ 591710 h 1050700"/>
              <a:gd name="connsiteX6" fmla="*/ 1640541 w 3005666"/>
              <a:gd name="connsiteY6" fmla="*/ 1048910 h 1050700"/>
              <a:gd name="connsiteX7" fmla="*/ 1936376 w 3005666"/>
              <a:gd name="connsiteY7" fmla="*/ 390004 h 1050700"/>
              <a:gd name="connsiteX8" fmla="*/ 2286000 w 3005666"/>
              <a:gd name="connsiteY8" fmla="*/ 632051 h 1050700"/>
              <a:gd name="connsiteX9" fmla="*/ 2649070 w 3005666"/>
              <a:gd name="connsiteY9" fmla="*/ 147957 h 1050700"/>
              <a:gd name="connsiteX10" fmla="*/ 2649070 w 3005666"/>
              <a:gd name="connsiteY10" fmla="*/ 67274 h 1050700"/>
              <a:gd name="connsiteX11" fmla="*/ 2635623 w 3005666"/>
              <a:gd name="connsiteY11" fmla="*/ 94169 h 1050700"/>
              <a:gd name="connsiteX12" fmla="*/ 2662517 w 3005666"/>
              <a:gd name="connsiteY12" fmla="*/ 107616 h 1050700"/>
              <a:gd name="connsiteX13" fmla="*/ 2689411 w 3005666"/>
              <a:gd name="connsiteY13" fmla="*/ 121063 h 1050700"/>
              <a:gd name="connsiteX14" fmla="*/ 2904564 w 3005666"/>
              <a:gd name="connsiteY14" fmla="*/ 174851 h 1050700"/>
              <a:gd name="connsiteX15" fmla="*/ 2998694 w 3005666"/>
              <a:gd name="connsiteY15" fmla="*/ 26933 h 1050700"/>
              <a:gd name="connsiteX16" fmla="*/ 2998694 w 3005666"/>
              <a:gd name="connsiteY16" fmla="*/ 39 h 1050700"/>
              <a:gd name="connsiteX17" fmla="*/ 2998694 w 3005666"/>
              <a:gd name="connsiteY17" fmla="*/ 39 h 10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5666" h="1050700">
                <a:moveTo>
                  <a:pt x="0" y="215192"/>
                </a:moveTo>
                <a:cubicBezTo>
                  <a:pt x="131108" y="138992"/>
                  <a:pt x="262217" y="62792"/>
                  <a:pt x="336176" y="94169"/>
                </a:cubicBezTo>
                <a:cubicBezTo>
                  <a:pt x="410135" y="125546"/>
                  <a:pt x="376518" y="378798"/>
                  <a:pt x="443753" y="403451"/>
                </a:cubicBezTo>
                <a:cubicBezTo>
                  <a:pt x="510988" y="428104"/>
                  <a:pt x="674594" y="174851"/>
                  <a:pt x="739588" y="242086"/>
                </a:cubicBezTo>
                <a:cubicBezTo>
                  <a:pt x="804582" y="309321"/>
                  <a:pt x="770964" y="748592"/>
                  <a:pt x="833717" y="806863"/>
                </a:cubicBezTo>
                <a:cubicBezTo>
                  <a:pt x="896470" y="865134"/>
                  <a:pt x="981634" y="551369"/>
                  <a:pt x="1116105" y="591710"/>
                </a:cubicBezTo>
                <a:cubicBezTo>
                  <a:pt x="1250576" y="632051"/>
                  <a:pt x="1503829" y="1082528"/>
                  <a:pt x="1640541" y="1048910"/>
                </a:cubicBezTo>
                <a:cubicBezTo>
                  <a:pt x="1777253" y="1015292"/>
                  <a:pt x="1828800" y="459481"/>
                  <a:pt x="1936376" y="390004"/>
                </a:cubicBezTo>
                <a:cubicBezTo>
                  <a:pt x="2043953" y="320528"/>
                  <a:pt x="2167218" y="672392"/>
                  <a:pt x="2286000" y="632051"/>
                </a:cubicBezTo>
                <a:cubicBezTo>
                  <a:pt x="2404782" y="591710"/>
                  <a:pt x="2588558" y="242086"/>
                  <a:pt x="2649070" y="147957"/>
                </a:cubicBezTo>
                <a:cubicBezTo>
                  <a:pt x="2709582" y="53828"/>
                  <a:pt x="2651311" y="76239"/>
                  <a:pt x="2649070" y="67274"/>
                </a:cubicBezTo>
                <a:cubicBezTo>
                  <a:pt x="2646829" y="58309"/>
                  <a:pt x="2633382" y="87445"/>
                  <a:pt x="2635623" y="94169"/>
                </a:cubicBezTo>
                <a:cubicBezTo>
                  <a:pt x="2637864" y="100893"/>
                  <a:pt x="2662517" y="107616"/>
                  <a:pt x="2662517" y="107616"/>
                </a:cubicBezTo>
                <a:cubicBezTo>
                  <a:pt x="2671482" y="112098"/>
                  <a:pt x="2649070" y="109857"/>
                  <a:pt x="2689411" y="121063"/>
                </a:cubicBezTo>
                <a:cubicBezTo>
                  <a:pt x="2729752" y="132269"/>
                  <a:pt x="2853017" y="190539"/>
                  <a:pt x="2904564" y="174851"/>
                </a:cubicBezTo>
                <a:cubicBezTo>
                  <a:pt x="2956111" y="159163"/>
                  <a:pt x="2983006" y="56068"/>
                  <a:pt x="2998694" y="26933"/>
                </a:cubicBezTo>
                <a:cubicBezTo>
                  <a:pt x="3014382" y="-2202"/>
                  <a:pt x="2998694" y="39"/>
                  <a:pt x="2998694" y="39"/>
                </a:cubicBezTo>
                <a:lnTo>
                  <a:pt x="2998694" y="3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5634318" y="4195482"/>
            <a:ext cx="2649070" cy="1129662"/>
          </a:xfrm>
          <a:custGeom>
            <a:avLst/>
            <a:gdLst>
              <a:gd name="connsiteX0" fmla="*/ 0 w 2649070"/>
              <a:gd name="connsiteY0" fmla="*/ 0 h 1129662"/>
              <a:gd name="connsiteX1" fmla="*/ 1290917 w 2649070"/>
              <a:gd name="connsiteY1" fmla="*/ 1129553 h 1129662"/>
              <a:gd name="connsiteX2" fmla="*/ 2649070 w 2649070"/>
              <a:gd name="connsiteY2" fmla="*/ 53789 h 1129662"/>
            </a:gdLst>
            <a:ahLst/>
            <a:cxnLst>
              <a:cxn ang="0">
                <a:pos x="connsiteX0" y="connsiteY0"/>
              </a:cxn>
              <a:cxn ang="0">
                <a:pos x="connsiteX1" y="connsiteY1"/>
              </a:cxn>
              <a:cxn ang="0">
                <a:pos x="connsiteX2" y="connsiteY2"/>
              </a:cxn>
            </a:cxnLst>
            <a:rect l="l" t="t" r="r" b="b"/>
            <a:pathLst>
              <a:path w="2649070" h="1129662">
                <a:moveTo>
                  <a:pt x="0" y="0"/>
                </a:moveTo>
                <a:cubicBezTo>
                  <a:pt x="424702" y="560294"/>
                  <a:pt x="849405" y="1120588"/>
                  <a:pt x="1290917" y="1129553"/>
                </a:cubicBezTo>
                <a:cubicBezTo>
                  <a:pt x="1732429" y="1138518"/>
                  <a:pt x="2190749" y="596153"/>
                  <a:pt x="2649070" y="537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136686" y="579701"/>
            <a:ext cx="612068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2800" b="1" dirty="0" smtClean="0">
                <a:latin typeface="Tahoma" charset="0"/>
                <a:ea typeface="+mn-ea"/>
                <a:cs typeface="+mn-cs"/>
              </a:rPr>
              <a:t>MSE Cost Function</a:t>
            </a:r>
            <a:endParaRPr lang="en-US" sz="2800" b="1" dirty="0">
              <a:latin typeface="Tahoma" charset="0"/>
              <a:ea typeface="+mn-ea"/>
              <a:cs typeface="+mn-cs"/>
            </a:endParaRPr>
          </a:p>
        </p:txBody>
      </p:sp>
    </p:spTree>
    <p:extLst>
      <p:ext uri="{BB962C8B-B14F-4D97-AF65-F5344CB8AC3E}">
        <p14:creationId xmlns:p14="http://schemas.microsoft.com/office/powerpoint/2010/main" val="1160682775"/>
      </p:ext>
    </p:extLst>
  </p:cSld>
  <p:clrMapOvr>
    <a:masterClrMapping/>
  </p:clrMapOvr>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latin typeface="Tahoma" charset="0"/>
                <a:ea typeface="+mn-ea"/>
                <a:cs typeface="+mn-cs"/>
              </a:rPr>
              <a:t>Error (Cost) Function</a:t>
            </a:r>
            <a:endParaRPr lang="en-US" sz="2800" b="1" dirty="0">
              <a:latin typeface="Tahoma" charset="0"/>
              <a:ea typeface="+mn-ea"/>
              <a:cs typeface="+mn-cs"/>
            </a:endParaRPr>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578</a:t>
            </a:fld>
            <a:endParaRPr lang="en-US"/>
          </a:p>
        </p:txBody>
      </p:sp>
      <p:sp>
        <p:nvSpPr>
          <p:cNvPr id="6" name="Rectangle 1"/>
          <p:cNvSpPr>
            <a:spLocks noGrp="1" noChangeArrowheads="1"/>
          </p:cNvSpPr>
          <p:nvPr>
            <p:ph idx="1"/>
          </p:nvPr>
        </p:nvSpPr>
        <p:spPr bwMode="auto">
          <a:xfrm>
            <a:off x="17928" y="1595021"/>
            <a:ext cx="897367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dirty="0">
                <a:latin typeface="+mn-lt"/>
              </a:rPr>
              <a:t>Our prediction function is non-linear </a:t>
            </a:r>
            <a:r>
              <a:rPr lang="en-US" altLang="en-US" dirty="0" smtClean="0">
                <a:latin typeface="+mn-lt"/>
              </a:rPr>
              <a:t>(</a:t>
            </a:r>
            <a:r>
              <a:rPr lang="en-US" altLang="en-US" dirty="0">
                <a:latin typeface="+mn-lt"/>
              </a:rPr>
              <a:t>due to sigmoid transform</a:t>
            </a:r>
            <a:r>
              <a:rPr lang="en-US" altLang="en-US" dirty="0" smtClean="0">
                <a:latin typeface="+mn-lt"/>
              </a:rPr>
              <a:t>)</a:t>
            </a:r>
            <a:endParaRPr lang="en-US" altLang="en-US" dirty="0">
              <a:latin typeface="+mn-lt"/>
            </a:endParaRPr>
          </a:p>
          <a:p>
            <a:pPr fontAlgn="base">
              <a:spcBef>
                <a:spcPct val="0"/>
              </a:spcBef>
              <a:spcAft>
                <a:spcPct val="0"/>
              </a:spcAft>
            </a:pPr>
            <a:r>
              <a:rPr lang="en-US" altLang="en-US" dirty="0">
                <a:latin typeface="+mn-lt"/>
              </a:rPr>
              <a:t>Squaring this prediction as we do in MSE </a:t>
            </a:r>
            <a:r>
              <a:rPr lang="en-US" altLang="en-US" dirty="0" smtClean="0">
                <a:latin typeface="+mn-lt"/>
              </a:rPr>
              <a:t>results </a:t>
            </a:r>
          </a:p>
          <a:p>
            <a:pPr marL="0" indent="0" fontAlgn="base">
              <a:spcBef>
                <a:spcPct val="0"/>
              </a:spcBef>
              <a:spcAft>
                <a:spcPct val="0"/>
              </a:spcAft>
              <a:buNone/>
            </a:pPr>
            <a:r>
              <a:rPr lang="en-US" altLang="en-US" dirty="0" smtClean="0">
                <a:latin typeface="+mn-lt"/>
              </a:rPr>
              <a:t>    in </a:t>
            </a:r>
            <a:r>
              <a:rPr lang="en-US" altLang="en-US" dirty="0">
                <a:latin typeface="+mn-lt"/>
              </a:rPr>
              <a:t>a non-convex function </a:t>
            </a:r>
            <a:r>
              <a:rPr lang="en-US" altLang="en-US" dirty="0" smtClean="0">
                <a:latin typeface="+mn-lt"/>
              </a:rPr>
              <a:t>with </a:t>
            </a:r>
            <a:r>
              <a:rPr lang="en-US" altLang="en-US" dirty="0">
                <a:latin typeface="+mn-lt"/>
              </a:rPr>
              <a:t>many </a:t>
            </a:r>
            <a:r>
              <a:rPr lang="en-US" altLang="en-US" dirty="0" smtClean="0">
                <a:latin typeface="+mn-lt"/>
              </a:rPr>
              <a:t>local minima. </a:t>
            </a:r>
            <a:endParaRPr lang="en-US" altLang="en-US" dirty="0">
              <a:latin typeface="+mn-lt"/>
            </a:endParaRPr>
          </a:p>
          <a:p>
            <a:pPr fontAlgn="base">
              <a:spcBef>
                <a:spcPct val="0"/>
              </a:spcBef>
              <a:spcAft>
                <a:spcPct val="0"/>
              </a:spcAft>
            </a:pPr>
            <a:r>
              <a:rPr lang="en-US" altLang="en-US" dirty="0">
                <a:latin typeface="+mn-lt"/>
              </a:rPr>
              <a:t>If our cost function has many local minimums, </a:t>
            </a:r>
          </a:p>
          <a:p>
            <a:pPr marL="400050" lvl="1" indent="0" fontAlgn="base">
              <a:spcBef>
                <a:spcPct val="0"/>
              </a:spcBef>
              <a:spcAft>
                <a:spcPct val="0"/>
              </a:spcAft>
              <a:buNone/>
            </a:pPr>
            <a:r>
              <a:rPr lang="en-US" altLang="en-US" sz="3200" dirty="0">
                <a:latin typeface="+mn-lt"/>
              </a:rPr>
              <a:t>gradient descent may not find the optimal global minimum</a:t>
            </a:r>
            <a:r>
              <a:rPr lang="en-US" altLang="en-US" sz="3200" dirty="0" smtClean="0">
                <a:latin typeface="+mn-lt"/>
              </a:rPr>
              <a:t>.</a:t>
            </a:r>
            <a:endParaRPr lang="en-US" altLang="en-US" dirty="0">
              <a:latin typeface="+mn-lt"/>
            </a:endParaRPr>
          </a:p>
          <a:p>
            <a:pPr fontAlgn="base">
              <a:spcBef>
                <a:spcPct val="0"/>
              </a:spcBef>
              <a:spcAft>
                <a:spcPct val="0"/>
              </a:spcAft>
            </a:pPr>
            <a:r>
              <a:rPr lang="en-US" altLang="en-US" dirty="0" smtClean="0">
                <a:latin typeface="+mn-lt"/>
              </a:rPr>
              <a:t>So instead </a:t>
            </a:r>
            <a:r>
              <a:rPr lang="en-US" altLang="en-US" dirty="0">
                <a:latin typeface="+mn-lt"/>
              </a:rPr>
              <a:t>of Mean Squared Error, </a:t>
            </a:r>
            <a:r>
              <a:rPr lang="en-US" altLang="en-US" dirty="0" smtClean="0">
                <a:latin typeface="+mn-lt"/>
              </a:rPr>
              <a:t>we </a:t>
            </a:r>
            <a:r>
              <a:rPr lang="en-US" altLang="en-US" dirty="0">
                <a:latin typeface="+mn-lt"/>
              </a:rPr>
              <a:t>use a </a:t>
            </a:r>
            <a:r>
              <a:rPr lang="en-US" altLang="en-US" dirty="0" smtClean="0">
                <a:latin typeface="+mn-lt"/>
              </a:rPr>
              <a:t>error/ cost </a:t>
            </a:r>
            <a:r>
              <a:rPr lang="en-US" altLang="en-US" dirty="0">
                <a:latin typeface="+mn-lt"/>
              </a:rPr>
              <a:t>function called </a:t>
            </a:r>
            <a:r>
              <a:rPr lang="en-US" altLang="en-US" dirty="0">
                <a:latin typeface="+mn-lt"/>
                <a:hlinkClick r:id="rId2"/>
              </a:rPr>
              <a:t>Cross-Entropy</a:t>
            </a:r>
            <a:r>
              <a:rPr lang="en-US" altLang="en-US" dirty="0">
                <a:latin typeface="+mn-lt"/>
              </a:rPr>
              <a:t>, also known as Log Loss. </a:t>
            </a:r>
          </a:p>
        </p:txBody>
      </p:sp>
    </p:spTree>
    <p:extLst>
      <p:ext uri="{BB962C8B-B14F-4D97-AF65-F5344CB8AC3E}">
        <p14:creationId xmlns:p14="http://schemas.microsoft.com/office/powerpoint/2010/main" val="3570663109"/>
      </p:ext>
    </p:extLst>
  </p:cSld>
  <p:clrMapOvr>
    <a:masterClrMapping/>
  </p:clrMapOvr>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9144000" cy="762000"/>
          </a:xfrm>
          <a:prstGeom prst="rect">
            <a:avLst/>
          </a:prstGeom>
        </p:spPr>
        <p:txBody>
          <a:bodyPr/>
          <a:lstStyle/>
          <a:p>
            <a:pPr algn="l"/>
            <a:r>
              <a:rPr lang="en-IN" sz="4400" b="1" dirty="0" smtClean="0">
                <a:latin typeface="+mn-lt"/>
              </a:rPr>
              <a:t>Entropy</a:t>
            </a:r>
            <a:endParaRPr lang="en-IN" sz="4400" b="1" dirty="0">
              <a:latin typeface="+mn-lt"/>
            </a:endParaRPr>
          </a:p>
        </p:txBody>
      </p:sp>
      <p:sp>
        <p:nvSpPr>
          <p:cNvPr id="7" name="Content Placeholder 2"/>
          <p:cNvSpPr txBox="1">
            <a:spLocks/>
          </p:cNvSpPr>
          <p:nvPr/>
        </p:nvSpPr>
        <p:spPr>
          <a:xfrm>
            <a:off x="330926" y="1524000"/>
            <a:ext cx="8610600" cy="25908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dirty="0">
                <a:latin typeface="+mn-lt"/>
              </a:rPr>
              <a:t>It rained heavily in </a:t>
            </a:r>
            <a:r>
              <a:rPr lang="en-IN" sz="2800" smtClean="0">
                <a:latin typeface="+mn-lt"/>
              </a:rPr>
              <a:t>Shillong</a:t>
            </a:r>
            <a:r>
              <a:rPr lang="en-IN" sz="2800" dirty="0" smtClean="0">
                <a:latin typeface="+mn-lt"/>
              </a:rPr>
              <a:t> </a:t>
            </a:r>
            <a:r>
              <a:rPr lang="en-IN" sz="2800" dirty="0">
                <a:latin typeface="+mn-lt"/>
              </a:rPr>
              <a:t>yesterday</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800" u="none" strike="noStrike" kern="1200" cap="none" spc="0" normalizeH="0" baseline="0" noProof="0" dirty="0">
                <a:ln>
                  <a:noFill/>
                </a:ln>
                <a:solidFill>
                  <a:schemeClr val="tx1"/>
                </a:solidFill>
                <a:effectLst/>
                <a:uLnTx/>
                <a:uFillTx/>
                <a:latin typeface="+mn-lt"/>
              </a:rPr>
              <a:t>There</a:t>
            </a:r>
            <a:r>
              <a:rPr kumimoji="0" lang="en-IN" sz="2800" u="none" strike="noStrike" kern="1200" cap="none" spc="0" normalizeH="0" noProof="0" dirty="0">
                <a:ln>
                  <a:noFill/>
                </a:ln>
                <a:solidFill>
                  <a:schemeClr val="tx1"/>
                </a:solidFill>
                <a:effectLst/>
                <a:uLnTx/>
                <a:uFillTx/>
                <a:latin typeface="+mn-lt"/>
              </a:rPr>
              <a:t> was a heavy rainfall in Rajasthan last night.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baseline="0" dirty="0">
                <a:latin typeface="+mn-lt"/>
              </a:rPr>
              <a:t>The amount of information conveyed by a message is inversely proportional to its</a:t>
            </a:r>
            <a:r>
              <a:rPr lang="en-IN" sz="2800" dirty="0">
                <a:latin typeface="+mn-lt"/>
              </a:rPr>
              <a:t> probability of occurrence. That is</a:t>
            </a:r>
          </a:p>
          <a:p>
            <a:pPr marL="342900" marR="0" lvl="0" indent="-342900" algn="just" defTabSz="914400" rtl="0" eaLnBrk="1" fontAlgn="auto" latinLnBrk="0" hangingPunct="1">
              <a:lnSpc>
                <a:spcPct val="100000"/>
              </a:lnSpc>
              <a:spcBef>
                <a:spcPct val="20000"/>
              </a:spcBef>
              <a:spcAft>
                <a:spcPts val="0"/>
              </a:spcAft>
              <a:buClrTx/>
              <a:buSzTx/>
              <a:tabLst/>
              <a:defRPr/>
            </a:pPr>
            <a:endParaRPr kumimoji="0" lang="en-IN" sz="2800" u="none" strike="noStrike" kern="1200" cap="none" spc="0" normalizeH="0" baseline="0" noProof="0" dirty="0">
              <a:ln>
                <a:noFill/>
              </a:ln>
              <a:solidFill>
                <a:schemeClr val="tx1"/>
              </a:solidFill>
              <a:effectLst/>
              <a:uLnTx/>
              <a:uFillTx/>
              <a:latin typeface="+mn-lt"/>
            </a:endParaRPr>
          </a:p>
        </p:txBody>
      </p:sp>
      <p:graphicFrame>
        <p:nvGraphicFramePr>
          <p:cNvPr id="11" name="Object 10"/>
          <p:cNvGraphicFramePr>
            <a:graphicFrameLocks noChangeAspect="1"/>
          </p:cNvGraphicFramePr>
          <p:nvPr/>
        </p:nvGraphicFramePr>
        <p:xfrm>
          <a:off x="4114800" y="3886200"/>
          <a:ext cx="1295400" cy="1107358"/>
        </p:xfrm>
        <a:graphic>
          <a:graphicData uri="http://schemas.openxmlformats.org/presentationml/2006/ole">
            <mc:AlternateContent xmlns:mc="http://schemas.openxmlformats.org/markup-compatibility/2006">
              <mc:Choice xmlns:v="urn:schemas-microsoft-com:vml" Requires="v">
                <p:oleObj spid="_x0000_s23554" name="Equation" r:id="rId3" imgW="787320" imgH="672840" progId="Equation.DSMT4">
                  <p:embed/>
                </p:oleObj>
              </mc:Choice>
              <mc:Fallback>
                <p:oleObj name="Equation" r:id="rId3" imgW="787320" imgH="672840" progId="Equation.DSMT4">
                  <p:embed/>
                  <p:pic>
                    <p:nvPicPr>
                      <p:cNvPr id="11"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886200"/>
                        <a:ext cx="1295400" cy="1107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681728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609599"/>
            <a:ext cx="9144000" cy="670559"/>
          </a:xfrm>
        </p:spPr>
        <p:txBody>
          <a:bodyPr/>
          <a:lstStyle/>
          <a:p>
            <a:r>
              <a:rPr lang="en-US" b="1" dirty="0" smtClean="0">
                <a:latin typeface="+mn-lt"/>
              </a:rPr>
              <a:t>Choosing </a:t>
            </a:r>
            <a:r>
              <a:rPr lang="en-US" b="1" dirty="0">
                <a:latin typeface="+mn-lt"/>
              </a:rPr>
              <a:t>a Representation for the Target Function</a:t>
            </a:r>
          </a:p>
        </p:txBody>
      </p:sp>
      <p:sp>
        <p:nvSpPr>
          <p:cNvPr id="12"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pic>
        <p:nvPicPr>
          <p:cNvPr id="96258" name="Picture 2"/>
          <p:cNvPicPr>
            <a:picLocks noChangeAspect="1" noChangeArrowheads="1"/>
          </p:cNvPicPr>
          <p:nvPr/>
        </p:nvPicPr>
        <p:blipFill>
          <a:blip r:embed="rId2"/>
          <a:srcRect/>
          <a:stretch>
            <a:fillRect/>
          </a:stretch>
        </p:blipFill>
        <p:spPr bwMode="auto">
          <a:xfrm>
            <a:off x="89648" y="1676400"/>
            <a:ext cx="8964703" cy="304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6120680" cy="850106"/>
          </a:xfrm>
        </p:spPr>
        <p:txBody>
          <a:bodyPr/>
          <a:lstStyle/>
          <a:p>
            <a:r>
              <a:rPr lang="en-US" sz="2800" b="1" dirty="0">
                <a:latin typeface="Tahoma" charset="0"/>
                <a:ea typeface="+mn-ea"/>
                <a:cs typeface="+mn-cs"/>
              </a:rPr>
              <a:t>Cross Entropy</a:t>
            </a:r>
          </a:p>
        </p:txBody>
      </p:sp>
      <p:sp>
        <p:nvSpPr>
          <p:cNvPr id="3" name="Content Placeholder 2"/>
          <p:cNvSpPr>
            <a:spLocks noGrp="1"/>
          </p:cNvSpPr>
          <p:nvPr>
            <p:ph idx="1"/>
          </p:nvPr>
        </p:nvSpPr>
        <p:spPr>
          <a:xfrm>
            <a:off x="48580" y="1418142"/>
            <a:ext cx="8686800" cy="4525963"/>
          </a:xfrm>
        </p:spPr>
        <p:txBody>
          <a:bodyPr>
            <a:normAutofit fontScale="55000" lnSpcReduction="20000"/>
          </a:bodyPr>
          <a:lstStyle/>
          <a:p>
            <a:r>
              <a:rPr lang="en-US" altLang="en-US" sz="3800" dirty="0"/>
              <a:t>Cross entropy can be used to define a loss function</a:t>
            </a:r>
          </a:p>
          <a:p>
            <a:r>
              <a:rPr lang="en-US" altLang="en-US" sz="3800" dirty="0"/>
              <a:t>The true probability </a:t>
            </a:r>
            <a:r>
              <a:rPr lang="en-US" altLang="en-US" sz="3800" dirty="0" smtClean="0"/>
              <a:t>y</a:t>
            </a:r>
            <a:r>
              <a:rPr lang="en-US" altLang="en-US" sz="3800" dirty="0"/>
              <a:t> is the true label, and the given distribution </a:t>
            </a:r>
            <a:r>
              <a:rPr lang="en-US" sz="3800" dirty="0"/>
              <a:t>h</a:t>
            </a:r>
            <a:r>
              <a:rPr lang="en-US" sz="3800" baseline="-25000" dirty="0"/>
              <a:t>Ꝋ</a:t>
            </a:r>
            <a:r>
              <a:rPr lang="en-US" sz="3800" dirty="0"/>
              <a:t>(x</a:t>
            </a:r>
            <a:r>
              <a:rPr lang="en-US" sz="3800" dirty="0" smtClean="0"/>
              <a:t>)</a:t>
            </a:r>
            <a:r>
              <a:rPr lang="en-US" altLang="en-US" sz="3800" dirty="0"/>
              <a:t> is the predicted value of the current model. </a:t>
            </a:r>
          </a:p>
          <a:p>
            <a:r>
              <a:rPr lang="en-US" sz="3800" dirty="0" smtClean="0"/>
              <a:t>Cross-entropy </a:t>
            </a:r>
            <a:r>
              <a:rPr lang="en-US" sz="3800" dirty="0"/>
              <a:t>loss, or log loss, measures the performance of a classification model whose output is a probability value between 0 and 1.</a:t>
            </a:r>
          </a:p>
          <a:p>
            <a:r>
              <a:rPr lang="en-US" sz="3800" dirty="0"/>
              <a:t>Cross-entropy loss increases as the predicted probability diverges from the actual label. </a:t>
            </a:r>
          </a:p>
          <a:p>
            <a:r>
              <a:rPr lang="en-US" sz="3800" dirty="0"/>
              <a:t>So predicting a probability of .012 when the actual observation label is 1 would be bad and result in a high loss value. </a:t>
            </a:r>
          </a:p>
          <a:p>
            <a:r>
              <a:rPr lang="en-US" sz="3800" dirty="0"/>
              <a:t>A perfect model would have a log loss of 0.</a:t>
            </a:r>
          </a:p>
          <a:p>
            <a:pPr fontAlgn="base">
              <a:spcBef>
                <a:spcPct val="0"/>
              </a:spcBef>
              <a:spcAft>
                <a:spcPct val="0"/>
              </a:spcAft>
            </a:pPr>
            <a:endParaRPr lang="en-US" altLang="en-US" sz="3800" dirty="0"/>
          </a:p>
          <a:p>
            <a:pPr fontAlgn="base">
              <a:spcBef>
                <a:spcPct val="0"/>
              </a:spcBef>
              <a:spcAft>
                <a:spcPct val="0"/>
              </a:spcAft>
            </a:pPr>
            <a:r>
              <a:rPr lang="en-US" altLang="en-US" sz="3800" dirty="0"/>
              <a:t>Cross-entropy loss can be divided into</a:t>
            </a:r>
          </a:p>
          <a:p>
            <a:pPr marL="0" indent="0" fontAlgn="base">
              <a:spcBef>
                <a:spcPct val="0"/>
              </a:spcBef>
              <a:spcAft>
                <a:spcPct val="0"/>
              </a:spcAft>
              <a:buNone/>
            </a:pPr>
            <a:r>
              <a:rPr lang="en-US" altLang="en-US" sz="3800" dirty="0"/>
              <a:t>      two separate cost functions: </a:t>
            </a:r>
          </a:p>
          <a:p>
            <a:pPr marL="0" indent="0" fontAlgn="base">
              <a:spcBef>
                <a:spcPct val="0"/>
              </a:spcBef>
              <a:spcAft>
                <a:spcPct val="0"/>
              </a:spcAft>
              <a:buNone/>
            </a:pPr>
            <a:r>
              <a:rPr lang="en-US" altLang="en-US" sz="3800" dirty="0"/>
              <a:t>      one for y=1 and </a:t>
            </a:r>
          </a:p>
          <a:p>
            <a:pPr marL="0" indent="0" fontAlgn="base">
              <a:spcBef>
                <a:spcPct val="0"/>
              </a:spcBef>
              <a:spcAft>
                <a:spcPct val="0"/>
              </a:spcAft>
              <a:buNone/>
            </a:pPr>
            <a:r>
              <a:rPr lang="en-US" altLang="en-US" sz="3800" dirty="0"/>
              <a:t>      one for y=0.</a:t>
            </a:r>
          </a:p>
          <a:p>
            <a:pPr marL="0" indent="0">
              <a:buNone/>
            </a:pPr>
            <a:endParaRPr lang="en-US" sz="2000" dirty="0" smtClean="0"/>
          </a:p>
          <a:p>
            <a:pPr marL="0" indent="0">
              <a:buNone/>
            </a:pPr>
            <a:endParaRPr lang="en-US" sz="20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580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4269" y="3810000"/>
            <a:ext cx="3865731" cy="2760243"/>
          </a:xfrm>
          <a:prstGeom prst="rect">
            <a:avLst/>
          </a:prstGeom>
        </p:spPr>
      </p:pic>
      <p:sp>
        <p:nvSpPr>
          <p:cNvPr id="8" name="AutoShape 3" descr="p_{i}"/>
          <p:cNvSpPr>
            <a:spLocks noChangeAspect="1" noChangeArrowheads="1"/>
          </p:cNvSpPr>
          <p:nvPr/>
        </p:nvSpPr>
        <p:spPr bwMode="auto">
          <a:xfrm>
            <a:off x="6264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q_{i}"/>
          <p:cNvSpPr>
            <a:spLocks noChangeAspect="1" noChangeArrowheads="1"/>
          </p:cNvSpPr>
          <p:nvPr/>
        </p:nvSpPr>
        <p:spPr bwMode="auto">
          <a:xfrm>
            <a:off x="8763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3214583"/>
      </p:ext>
    </p:extLst>
  </p:cSld>
  <p:clrMapOvr>
    <a:masterClrMapping/>
  </p:clrMapOvr>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114800" y="2762250"/>
            <a:ext cx="5029200" cy="323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0" y="854362"/>
            <a:ext cx="7772400" cy="461665"/>
          </a:xfrm>
          <a:prstGeom prst="rect">
            <a:avLst/>
          </a:prstGeom>
          <a:noFill/>
        </p:spPr>
        <p:txBody>
          <a:bodyPr wrap="square" rtlCol="0">
            <a:spAutoFit/>
          </a:bodyPr>
          <a:lstStyle/>
          <a:p>
            <a:r>
              <a:rPr lang="en-US" sz="2400" b="1" dirty="0"/>
              <a:t>Logistic regression cost </a:t>
            </a:r>
            <a:r>
              <a:rPr lang="en-US" sz="2400" b="1" dirty="0" smtClean="0"/>
              <a:t>function (cross entropy)</a:t>
            </a:r>
            <a:endParaRPr lang="en-US" sz="2400" b="1" dirty="0"/>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38200" y="1981200"/>
            <a:ext cx="6030468" cy="731520"/>
          </a:xfrm>
          <a:prstGeom prst="rect">
            <a:avLst/>
          </a:prstGeom>
        </p:spPr>
      </p:pic>
      <p:cxnSp>
        <p:nvCxnSpPr>
          <p:cNvPr id="22" name="Straight Connector 21"/>
          <p:cNvCxnSpPr/>
          <p:nvPr/>
        </p:nvCxnSpPr>
        <p:spPr>
          <a:xfrm flipH="1" flipV="1">
            <a:off x="1066801" y="3581402"/>
            <a:ext cx="1979" cy="202597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57400" y="5576012"/>
            <a:ext cx="814730" cy="367589"/>
          </a:xfrm>
          <a:prstGeom prst="rect">
            <a:avLst/>
          </a:prstGeom>
        </p:spPr>
      </p:pic>
      <p:sp>
        <p:nvSpPr>
          <p:cNvPr id="43" name="TextBox 42"/>
          <p:cNvSpPr txBox="1"/>
          <p:nvPr/>
        </p:nvSpPr>
        <p:spPr>
          <a:xfrm>
            <a:off x="1714538" y="3272136"/>
            <a:ext cx="1371563" cy="461665"/>
          </a:xfrm>
          <a:prstGeom prst="rect">
            <a:avLst/>
          </a:prstGeom>
          <a:noFill/>
        </p:spPr>
        <p:txBody>
          <a:bodyPr wrap="square" rtlCol="0">
            <a:spAutoFit/>
          </a:bodyPr>
          <a:lstStyle/>
          <a:p>
            <a:r>
              <a:rPr lang="en-US" sz="2400" dirty="0"/>
              <a:t>If y = 1</a:t>
            </a:r>
          </a:p>
        </p:txBody>
      </p:sp>
      <p:cxnSp>
        <p:nvCxnSpPr>
          <p:cNvPr id="19" name="Straight Connector 18"/>
          <p:cNvCxnSpPr/>
          <p:nvPr/>
        </p:nvCxnSpPr>
        <p:spPr>
          <a:xfrm>
            <a:off x="3657600" y="5410200"/>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05200" y="5586350"/>
            <a:ext cx="381000" cy="338554"/>
          </a:xfrm>
          <a:prstGeom prst="rect">
            <a:avLst/>
          </a:prstGeom>
          <a:noFill/>
        </p:spPr>
        <p:txBody>
          <a:bodyPr wrap="square" rtlCol="0">
            <a:spAutoFit/>
          </a:bodyPr>
          <a:lstStyle/>
          <a:p>
            <a:r>
              <a:rPr lang="en-US" dirty="0"/>
              <a:t>1</a:t>
            </a:r>
          </a:p>
        </p:txBody>
      </p:sp>
      <p:sp>
        <p:nvSpPr>
          <p:cNvPr id="25" name="TextBox 24"/>
          <p:cNvSpPr txBox="1"/>
          <p:nvPr/>
        </p:nvSpPr>
        <p:spPr>
          <a:xfrm>
            <a:off x="914400" y="5550518"/>
            <a:ext cx="381000" cy="338554"/>
          </a:xfrm>
          <a:prstGeom prst="rect">
            <a:avLst/>
          </a:prstGeom>
          <a:noFill/>
        </p:spPr>
        <p:txBody>
          <a:bodyPr wrap="square" rtlCol="0">
            <a:spAutoFit/>
          </a:bodyPr>
          <a:lstStyle/>
          <a:p>
            <a:r>
              <a:rPr lang="en-US" dirty="0"/>
              <a:t>0</a:t>
            </a:r>
          </a:p>
        </p:txBody>
      </p:sp>
      <p:pic>
        <p:nvPicPr>
          <p:cNvPr id="3" name="Picture 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121786" y="3048328"/>
            <a:ext cx="4712970" cy="2221230"/>
          </a:xfrm>
          <a:prstGeom prst="rect">
            <a:avLst/>
          </a:prstGeom>
        </p:spPr>
      </p:pic>
      <p:sp>
        <p:nvSpPr>
          <p:cNvPr id="7" name="Freeform 6"/>
          <p:cNvSpPr/>
          <p:nvPr/>
        </p:nvSpPr>
        <p:spPr>
          <a:xfrm>
            <a:off x="1276350" y="3543300"/>
            <a:ext cx="2400300" cy="1924050"/>
          </a:xfrm>
          <a:custGeom>
            <a:avLst/>
            <a:gdLst>
              <a:gd name="connsiteX0" fmla="*/ 0 w 2400300"/>
              <a:gd name="connsiteY0" fmla="*/ 0 h 1924050"/>
              <a:gd name="connsiteX1" fmla="*/ 600075 w 2400300"/>
              <a:gd name="connsiteY1" fmla="*/ 1495425 h 1924050"/>
              <a:gd name="connsiteX2" fmla="*/ 2400300 w 2400300"/>
              <a:gd name="connsiteY2" fmla="*/ 1924050 h 1924050"/>
            </a:gdLst>
            <a:ahLst/>
            <a:cxnLst>
              <a:cxn ang="0">
                <a:pos x="connsiteX0" y="connsiteY0"/>
              </a:cxn>
              <a:cxn ang="0">
                <a:pos x="connsiteX1" y="connsiteY1"/>
              </a:cxn>
              <a:cxn ang="0">
                <a:pos x="connsiteX2" y="connsiteY2"/>
              </a:cxn>
            </a:cxnLst>
            <a:rect l="l" t="t" r="r" b="b"/>
            <a:pathLst>
              <a:path w="2400300" h="1924050">
                <a:moveTo>
                  <a:pt x="0" y="0"/>
                </a:moveTo>
                <a:cubicBezTo>
                  <a:pt x="100012" y="587375"/>
                  <a:pt x="200025" y="1174750"/>
                  <a:pt x="600075" y="1495425"/>
                </a:cubicBezTo>
                <a:cubicBezTo>
                  <a:pt x="1000125" y="1816100"/>
                  <a:pt x="2111375" y="1897063"/>
                  <a:pt x="2400300" y="19240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4694" y="4063033"/>
            <a:ext cx="685800" cy="338554"/>
          </a:xfrm>
          <a:prstGeom prst="rect">
            <a:avLst/>
          </a:prstGeom>
          <a:noFill/>
        </p:spPr>
        <p:txBody>
          <a:bodyPr wrap="square" rtlCol="0">
            <a:spAutoFit/>
          </a:bodyPr>
          <a:lstStyle/>
          <a:p>
            <a:r>
              <a:rPr lang="en-US" dirty="0" smtClean="0"/>
              <a:t>Cost</a:t>
            </a:r>
            <a:endParaRPr lang="en-US" dirty="0"/>
          </a:p>
        </p:txBody>
      </p:sp>
    </p:spTree>
    <p:extLst>
      <p:ext uri="{BB962C8B-B14F-4D97-AF65-F5344CB8AC3E}">
        <p14:creationId xmlns:p14="http://schemas.microsoft.com/office/powerpoint/2010/main" val="3216613782"/>
      </p:ext>
    </p:extLst>
  </p:cSld>
  <p:clrMapOvr>
    <a:masterClrMapping/>
  </p:clrMapOvr>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526" y="763251"/>
            <a:ext cx="5410200" cy="461665"/>
          </a:xfrm>
          <a:prstGeom prst="rect">
            <a:avLst/>
          </a:prstGeom>
          <a:noFill/>
        </p:spPr>
        <p:txBody>
          <a:bodyPr wrap="square" rtlCol="0">
            <a:spAutoFit/>
          </a:bodyPr>
          <a:lstStyle/>
          <a:p>
            <a:r>
              <a:rPr lang="en-US" sz="2400" b="1" dirty="0"/>
              <a:t>Logistic regression cost function</a:t>
            </a:r>
          </a:p>
        </p:txBody>
      </p:sp>
      <p:cxnSp>
        <p:nvCxnSpPr>
          <p:cNvPr id="22" name="Straight Connector 21"/>
          <p:cNvCxnSpPr/>
          <p:nvPr/>
        </p:nvCxnSpPr>
        <p:spPr>
          <a:xfrm flipH="1" flipV="1">
            <a:off x="1068779" y="3124200"/>
            <a:ext cx="2" cy="2483182"/>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57400" y="5576012"/>
            <a:ext cx="814730" cy="367589"/>
          </a:xfrm>
          <a:prstGeom prst="rect">
            <a:avLst/>
          </a:prstGeom>
        </p:spPr>
      </p:pic>
      <p:sp>
        <p:nvSpPr>
          <p:cNvPr id="43" name="TextBox 42"/>
          <p:cNvSpPr txBox="1"/>
          <p:nvPr/>
        </p:nvSpPr>
        <p:spPr>
          <a:xfrm>
            <a:off x="1905038" y="2814936"/>
            <a:ext cx="1371563" cy="461665"/>
          </a:xfrm>
          <a:prstGeom prst="rect">
            <a:avLst/>
          </a:prstGeom>
          <a:noFill/>
        </p:spPr>
        <p:txBody>
          <a:bodyPr wrap="square" rtlCol="0">
            <a:spAutoFit/>
          </a:bodyPr>
          <a:lstStyle/>
          <a:p>
            <a:r>
              <a:rPr lang="en-US" sz="2400" dirty="0"/>
              <a:t>If y = 0</a:t>
            </a:r>
          </a:p>
        </p:txBody>
      </p:sp>
      <p:cxnSp>
        <p:nvCxnSpPr>
          <p:cNvPr id="19" name="Straight Connector 18"/>
          <p:cNvCxnSpPr/>
          <p:nvPr/>
        </p:nvCxnSpPr>
        <p:spPr>
          <a:xfrm>
            <a:off x="3768718" y="5436218"/>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48075" y="5605047"/>
            <a:ext cx="381000" cy="338554"/>
          </a:xfrm>
          <a:prstGeom prst="rect">
            <a:avLst/>
          </a:prstGeom>
          <a:noFill/>
        </p:spPr>
        <p:txBody>
          <a:bodyPr wrap="square" rtlCol="0">
            <a:spAutoFit/>
          </a:bodyPr>
          <a:lstStyle/>
          <a:p>
            <a:r>
              <a:rPr lang="en-US" dirty="0"/>
              <a:t>1</a:t>
            </a:r>
          </a:p>
        </p:txBody>
      </p:sp>
      <p:sp>
        <p:nvSpPr>
          <p:cNvPr id="25" name="TextBox 24"/>
          <p:cNvSpPr txBox="1"/>
          <p:nvPr/>
        </p:nvSpPr>
        <p:spPr>
          <a:xfrm>
            <a:off x="914400" y="5550518"/>
            <a:ext cx="381000" cy="338554"/>
          </a:xfrm>
          <a:prstGeom prst="rect">
            <a:avLst/>
          </a:prstGeom>
          <a:noFill/>
        </p:spPr>
        <p:txBody>
          <a:bodyPr wrap="square" rtlCol="0">
            <a:spAutoFit/>
          </a:bodyPr>
          <a:lstStyle/>
          <a:p>
            <a:r>
              <a:rPr lang="en-US" dirty="0"/>
              <a:t>0</a:t>
            </a:r>
          </a:p>
        </p:txBody>
      </p:sp>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838200" y="1981200"/>
            <a:ext cx="6030468" cy="731520"/>
          </a:xfrm>
          <a:prstGeom prst="rect">
            <a:avLst/>
          </a:prstGeom>
        </p:spPr>
      </p:pic>
      <p:sp>
        <p:nvSpPr>
          <p:cNvPr id="3" name="Freeform 2"/>
          <p:cNvSpPr/>
          <p:nvPr/>
        </p:nvSpPr>
        <p:spPr>
          <a:xfrm>
            <a:off x="1068780" y="3305175"/>
            <a:ext cx="2579296" cy="2204466"/>
          </a:xfrm>
          <a:custGeom>
            <a:avLst/>
            <a:gdLst>
              <a:gd name="connsiteX0" fmla="*/ 2524125 w 2524125"/>
              <a:gd name="connsiteY0" fmla="*/ 0 h 2152650"/>
              <a:gd name="connsiteX1" fmla="*/ 1847850 w 2524125"/>
              <a:gd name="connsiteY1" fmla="*/ 1647825 h 2152650"/>
              <a:gd name="connsiteX2" fmla="*/ 0 w 2524125"/>
              <a:gd name="connsiteY2" fmla="*/ 2152650 h 2152650"/>
            </a:gdLst>
            <a:ahLst/>
            <a:cxnLst>
              <a:cxn ang="0">
                <a:pos x="connsiteX0" y="connsiteY0"/>
              </a:cxn>
              <a:cxn ang="0">
                <a:pos x="connsiteX1" y="connsiteY1"/>
              </a:cxn>
              <a:cxn ang="0">
                <a:pos x="connsiteX2" y="connsiteY2"/>
              </a:cxn>
            </a:cxnLst>
            <a:rect l="l" t="t" r="r" b="b"/>
            <a:pathLst>
              <a:path w="2524125" h="2152650">
                <a:moveTo>
                  <a:pt x="2524125" y="0"/>
                </a:moveTo>
                <a:cubicBezTo>
                  <a:pt x="2396331" y="644525"/>
                  <a:pt x="2268538" y="1289050"/>
                  <a:pt x="1847850" y="1647825"/>
                </a:cubicBezTo>
                <a:cubicBezTo>
                  <a:pt x="1427162" y="2006600"/>
                  <a:pt x="713581" y="2079625"/>
                  <a:pt x="0" y="21526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p:cNvCxnSpPr/>
          <p:nvPr/>
        </p:nvCxnSpPr>
        <p:spPr>
          <a:xfrm rot="5400000">
            <a:off x="2590080" y="4400094"/>
            <a:ext cx="2361698" cy="4421"/>
          </a:xfrm>
          <a:prstGeom prst="bentConnector3">
            <a:avLst>
              <a:gd name="adj1" fmla="val 50000"/>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4694" y="4063033"/>
            <a:ext cx="685800" cy="338554"/>
          </a:xfrm>
          <a:prstGeom prst="rect">
            <a:avLst/>
          </a:prstGeom>
          <a:noFill/>
        </p:spPr>
        <p:txBody>
          <a:bodyPr wrap="square" rtlCol="0">
            <a:spAutoFit/>
          </a:bodyPr>
          <a:lstStyle/>
          <a:p>
            <a:r>
              <a:rPr lang="en-US" dirty="0" smtClean="0"/>
              <a:t>Cost</a:t>
            </a:r>
            <a:endParaRPr lang="en-US" dirty="0"/>
          </a:p>
        </p:txBody>
      </p:sp>
      <p:sp>
        <p:nvSpPr>
          <p:cNvPr id="13" name="TextBox 12"/>
          <p:cNvSpPr txBox="1"/>
          <p:nvPr/>
        </p:nvSpPr>
        <p:spPr>
          <a:xfrm>
            <a:off x="4953000" y="3581400"/>
            <a:ext cx="2971800" cy="338554"/>
          </a:xfrm>
          <a:prstGeom prst="rect">
            <a:avLst/>
          </a:prstGeom>
          <a:noFill/>
        </p:spPr>
        <p:txBody>
          <a:bodyPr wrap="square" rtlCol="0">
            <a:spAutoFit/>
          </a:bodyPr>
          <a:lstStyle/>
          <a:p>
            <a:r>
              <a:rPr lang="en-US" dirty="0" smtClean="0"/>
              <a:t>Cost=0; If y=0 and h</a:t>
            </a:r>
            <a:r>
              <a:rPr lang="en-US" sz="1200" baseline="-25000" dirty="0" smtClean="0"/>
              <a:t>Ꝋ</a:t>
            </a:r>
            <a:r>
              <a:rPr lang="en-US" dirty="0" smtClean="0"/>
              <a:t>(x)=0</a:t>
            </a:r>
            <a:endParaRPr lang="en-US" dirty="0"/>
          </a:p>
        </p:txBody>
      </p:sp>
    </p:spTree>
    <p:extLst>
      <p:ext uri="{BB962C8B-B14F-4D97-AF65-F5344CB8AC3E}">
        <p14:creationId xmlns:p14="http://schemas.microsoft.com/office/powerpoint/2010/main" val="2168555336"/>
      </p:ext>
    </p:extLst>
  </p:cSld>
  <p:clrMapOvr>
    <a:masterClrMapping/>
  </p:clrMapOvr>
  <p:timing>
    <p:tnLst>
      <p:par>
        <p:cT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13" y="402063"/>
            <a:ext cx="7126493" cy="850106"/>
          </a:xfrm>
        </p:spPr>
        <p:txBody>
          <a:bodyPr/>
          <a:lstStyle/>
          <a:p>
            <a:r>
              <a:rPr lang="en-US" dirty="0"/>
              <a:t>Cost function for </a:t>
            </a:r>
            <a:r>
              <a:rPr lang="en-US" b="1" dirty="0" smtClean="0"/>
              <a:t>Logistic Regression</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1" y="2226469"/>
                <a:ext cx="6893378" cy="1105222"/>
              </a:xfrm>
              <a:ln w="76200">
                <a:solidFill>
                  <a:srgbClr val="00B050"/>
                </a:solidFill>
              </a:ln>
            </p:spPr>
            <p:txBody>
              <a:bodyPr>
                <a:normAutofit fontScale="92500"/>
              </a:bodyPr>
              <a:lstStyle/>
              <a:p>
                <a:pPr marL="0" indent="0">
                  <a:buNone/>
                </a:pPr>
                <a14:m>
                  <m:oMathPara xmlns:m="http://schemas.openxmlformats.org/officeDocument/2006/math">
                    <m:oMathParaPr>
                      <m:jc m:val="left"/>
                    </m:oMathParaPr>
                    <m:oMath xmlns:m="http://schemas.openxmlformats.org/officeDocument/2006/math">
                      <m:r>
                        <m:rPr>
                          <m:sty m:val="p"/>
                        </m:rPr>
                        <a:rPr lang="en-US" sz="2700" dirty="0">
                          <a:latin typeface="Cambria Math" panose="02040503050406030204" pitchFamily="18" charset="0"/>
                        </a:rPr>
                        <m:t>Cost</m:t>
                      </m:r>
                      <m:r>
                        <a:rPr lang="en-US" sz="2700" i="1" dirty="0">
                          <a:latin typeface="Cambria Math" panose="02040503050406030204" pitchFamily="18" charset="0"/>
                        </a:rPr>
                        <m:t>(</m:t>
                      </m:r>
                      <m:sSub>
                        <m:sSubPr>
                          <m:ctrlPr>
                            <a:rPr lang="en-US" sz="2700" i="1" dirty="0">
                              <a:latin typeface="Cambria Math" panose="02040503050406030204" pitchFamily="18" charset="0"/>
                            </a:rPr>
                          </m:ctrlPr>
                        </m:sSubPr>
                        <m:e>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r>
                        <a:rPr lang="en-US" sz="2700" i="1" dirty="0">
                          <a:latin typeface="Cambria Math" panose="02040503050406030204" pitchFamily="18" charset="0"/>
                        </a:rPr>
                        <m:t>,</m:t>
                      </m:r>
                      <m:r>
                        <a:rPr lang="en-US" sz="2700" i="1" dirty="0">
                          <a:latin typeface="Cambria Math" panose="02040503050406030204" pitchFamily="18" charset="0"/>
                        </a:rPr>
                        <m:t>𝑦</m:t>
                      </m:r>
                      <m:r>
                        <a:rPr lang="en-US" sz="2700" i="1" dirty="0">
                          <a:latin typeface="Cambria Math" panose="02040503050406030204" pitchFamily="18" charset="0"/>
                        </a:rPr>
                        <m:t>)=</m:t>
                      </m:r>
                      <m:d>
                        <m:dPr>
                          <m:begChr m:val="{"/>
                          <m:endChr m:val=""/>
                          <m:ctrlPr>
                            <a:rPr lang="en-US" sz="2700" i="1" dirty="0">
                              <a:latin typeface="Cambria Math" panose="02040503050406030204" pitchFamily="18" charset="0"/>
                            </a:rPr>
                          </m:ctrlPr>
                        </m:dPr>
                        <m:e>
                          <m:eqArr>
                            <m:eqArrPr>
                              <m:ctrlPr>
                                <a:rPr lang="en-US" sz="2700" i="1" dirty="0">
                                  <a:latin typeface="Cambria Math" panose="02040503050406030204" pitchFamily="18" charset="0"/>
                                </a:rPr>
                              </m:ctrlPr>
                            </m:eqArrPr>
                            <m:e>
                              <m:r>
                                <a:rPr lang="en-US" sz="2700" i="1" dirty="0">
                                  <a:latin typeface="Cambria Math" panose="02040503050406030204" pitchFamily="18" charset="0"/>
                                </a:rPr>
                                <m:t>−</m:t>
                              </m:r>
                              <m:r>
                                <m:rPr>
                                  <m:sty m:val="p"/>
                                </m:rPr>
                                <a:rPr lang="en-US" sz="2700" dirty="0">
                                  <a:latin typeface="Cambria Math" panose="02040503050406030204" pitchFamily="18" charset="0"/>
                                </a:rPr>
                                <m:t>log</m:t>
                              </m:r>
                              <m:d>
                                <m:dPr>
                                  <m:ctrlPr>
                                    <a:rPr lang="en-US" sz="2700" i="1" dirty="0">
                                      <a:latin typeface="Cambria Math" panose="02040503050406030204" pitchFamily="18" charset="0"/>
                                    </a:rPr>
                                  </m:ctrlPr>
                                </m:dPr>
                                <m:e>
                                  <m:sSub>
                                    <m:sSubPr>
                                      <m:ctrlPr>
                                        <a:rPr lang="en-US" sz="2700" i="1" dirty="0">
                                          <a:latin typeface="Cambria Math" panose="02040503050406030204" pitchFamily="18" charset="0"/>
                                        </a:rPr>
                                      </m:ctrlPr>
                                    </m:sSubPr>
                                    <m:e>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e>
                              </m:d>
                              <m:r>
                                <a:rPr lang="en-US" sz="2700" dirty="0">
                                  <a:latin typeface="Cambria Math" panose="02040503050406030204" pitchFamily="18" charset="0"/>
                                </a:rPr>
                                <m:t>            </m:t>
                              </m:r>
                              <m:r>
                                <m:rPr>
                                  <m:sty m:val="p"/>
                                </m:rPr>
                                <a:rPr lang="en-US" sz="2700" dirty="0">
                                  <a:latin typeface="Cambria Math" panose="02040503050406030204" pitchFamily="18" charset="0"/>
                                </a:rPr>
                                <m:t>if</m:t>
                              </m:r>
                              <m:r>
                                <a:rPr lang="en-US" sz="2700" i="1" dirty="0">
                                  <a:latin typeface="Cambria Math" panose="02040503050406030204" pitchFamily="18" charset="0"/>
                                </a:rPr>
                                <m:t>  </m:t>
                              </m:r>
                              <m:r>
                                <a:rPr lang="en-US" sz="2700" i="1" dirty="0">
                                  <a:latin typeface="Cambria Math" panose="02040503050406030204" pitchFamily="18" charset="0"/>
                                </a:rPr>
                                <m:t>𝑦</m:t>
                              </m:r>
                              <m:r>
                                <a:rPr lang="en-US" sz="2700" i="1" dirty="0">
                                  <a:latin typeface="Cambria Math" panose="02040503050406030204" pitchFamily="18" charset="0"/>
                                </a:rPr>
                                <m:t>=1</m:t>
                              </m:r>
                            </m:e>
                            <m:e>
                              <m:r>
                                <a:rPr lang="en-US" sz="2700" i="1" dirty="0">
                                  <a:latin typeface="Cambria Math" panose="02040503050406030204" pitchFamily="18" charset="0"/>
                                </a:rPr>
                                <m:t>−</m:t>
                              </m:r>
                              <m:r>
                                <m:rPr>
                                  <m:sty m:val="p"/>
                                </m:rPr>
                                <a:rPr lang="en-US" sz="2700" dirty="0">
                                  <a:latin typeface="Cambria Math" panose="02040503050406030204" pitchFamily="18" charset="0"/>
                                </a:rPr>
                                <m:t>log</m:t>
                              </m:r>
                              <m:d>
                                <m:dPr>
                                  <m:ctrlPr>
                                    <a:rPr lang="en-US" sz="2700" i="1" dirty="0">
                                      <a:latin typeface="Cambria Math" panose="02040503050406030204" pitchFamily="18" charset="0"/>
                                    </a:rPr>
                                  </m:ctrlPr>
                                </m:dPr>
                                <m:e>
                                  <m:sSub>
                                    <m:sSubPr>
                                      <m:ctrlPr>
                                        <a:rPr lang="en-US" sz="2700" i="1" dirty="0">
                                          <a:latin typeface="Cambria Math" panose="02040503050406030204" pitchFamily="18" charset="0"/>
                                        </a:rPr>
                                      </m:ctrlPr>
                                    </m:sSubPr>
                                    <m:e>
                                      <m:r>
                                        <a:rPr lang="en-US" sz="2700" i="1" dirty="0">
                                          <a:latin typeface="Cambria Math" panose="02040503050406030204" pitchFamily="18" charset="0"/>
                                        </a:rPr>
                                        <m:t>1−</m:t>
                                      </m:r>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e>
                              </m:d>
                              <m:r>
                                <a:rPr lang="en-US" sz="2700" i="1" dirty="0">
                                  <a:latin typeface="Cambria Math" panose="02040503050406030204" pitchFamily="18" charset="0"/>
                                </a:rPr>
                                <m:t>    </m:t>
                              </m:r>
                              <m:r>
                                <m:rPr>
                                  <m:sty m:val="p"/>
                                </m:rPr>
                                <a:rPr lang="en-US" sz="2700" dirty="0">
                                  <a:latin typeface="Cambria Math" panose="02040503050406030204" pitchFamily="18" charset="0"/>
                                </a:rPr>
                                <m:t>if</m:t>
                              </m:r>
                              <m:r>
                                <a:rPr lang="en-US" sz="2700" i="1" dirty="0">
                                  <a:latin typeface="Cambria Math" panose="02040503050406030204" pitchFamily="18" charset="0"/>
                                </a:rPr>
                                <m:t>  </m:t>
                              </m:r>
                              <m:r>
                                <a:rPr lang="en-US" sz="2700" i="1" dirty="0">
                                  <a:latin typeface="Cambria Math" panose="02040503050406030204" pitchFamily="18" charset="0"/>
                                </a:rPr>
                                <m:t>𝑦</m:t>
                              </m:r>
                              <m:r>
                                <a:rPr lang="en-US" sz="2700" i="1" dirty="0">
                                  <a:latin typeface="Cambria Math" panose="02040503050406030204" pitchFamily="18" charset="0"/>
                                </a:rPr>
                                <m:t>=0</m:t>
                              </m:r>
                            </m:e>
                          </m:eqArr>
                        </m:e>
                      </m:d>
                    </m:oMath>
                  </m:oMathPara>
                </a14:m>
                <a:endParaRPr lang="en-US" sz="27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1" y="2226469"/>
                <a:ext cx="6893378" cy="1105222"/>
              </a:xfrm>
              <a:blipFill>
                <a:blip r:embed="rId2"/>
                <a:stretch>
                  <a:fillRect/>
                </a:stretch>
              </a:blipFill>
              <a:ln w="76200">
                <a:solidFill>
                  <a:srgbClr val="00B050"/>
                </a:solidFill>
              </a:ln>
            </p:spPr>
            <p:txBody>
              <a:bodyPr/>
              <a:lstStyle/>
              <a:p>
                <a:r>
                  <a:rPr lang="en-US">
                    <a:noFill/>
                  </a:rPr>
                  <a:t> </a:t>
                </a:r>
              </a:p>
            </p:txBody>
          </p:sp>
        </mc:Fallback>
      </mc:AlternateContent>
      <p:cxnSp>
        <p:nvCxnSpPr>
          <p:cNvPr id="5" name="Straight Connector 4"/>
          <p:cNvCxnSpPr/>
          <p:nvPr/>
        </p:nvCxnSpPr>
        <p:spPr>
          <a:xfrm>
            <a:off x="1356071" y="3566169"/>
            <a:ext cx="0" cy="2367610"/>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1061038" y="5514770"/>
            <a:ext cx="2906960"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419378" y="5495197"/>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1</m:t>
                      </m:r>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4559171" y="6183929"/>
                <a:ext cx="513859"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345654" y="5514770"/>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0</m:t>
                      </m:r>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1794205" y="6210026"/>
                <a:ext cx="5052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315482" y="3563536"/>
                <a:ext cx="1634550"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000" dirty="0">
                          <a:latin typeface="Cambria Math" panose="02040503050406030204" pitchFamily="18" charset="0"/>
                        </a:rPr>
                        <m:t>if</m:t>
                      </m:r>
                      <m:r>
                        <a:rPr lang="en-US" sz="3000" i="1" dirty="0">
                          <a:latin typeface="Cambria Math" panose="02040503050406030204" pitchFamily="18" charset="0"/>
                        </a:rPr>
                        <m:t>  </m:t>
                      </m:r>
                      <m:r>
                        <a:rPr lang="en-US" sz="3000" i="1" dirty="0">
                          <a:latin typeface="Cambria Math" panose="02040503050406030204" pitchFamily="18" charset="0"/>
                        </a:rPr>
                        <m:t>𝑦</m:t>
                      </m:r>
                      <m:r>
                        <a:rPr lang="en-US" sz="3000" i="1" dirty="0">
                          <a:latin typeface="Cambria Math" panose="02040503050406030204" pitchFamily="18" charset="0"/>
                        </a:rPr>
                        <m:t>=1</m:t>
                      </m:r>
                    </m:oMath>
                  </m:oMathPara>
                </a14:m>
                <a:endParaRPr lang="en-US" sz="3000" dirty="0"/>
              </a:p>
            </p:txBody>
          </p:sp>
        </mc:Choice>
        <mc:Fallback xmlns="">
          <p:sp>
            <p:nvSpPr>
              <p:cNvPr id="12" name="Rectangle 11"/>
              <p:cNvSpPr>
                <a:spLocks noRot="1" noChangeAspect="1" noMove="1" noResize="1" noEditPoints="1" noAdjustHandles="1" noChangeArrowheads="1" noChangeShapeType="1" noTextEdit="1"/>
              </p:cNvSpPr>
              <p:nvPr/>
            </p:nvSpPr>
            <p:spPr>
              <a:xfrm>
                <a:off x="3087309" y="3608381"/>
                <a:ext cx="2070182"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087747" y="5495196"/>
                <a:ext cx="1042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oMath>
                  </m:oMathPara>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2783663" y="6183928"/>
                <a:ext cx="1291316" cy="584775"/>
              </a:xfrm>
              <a:prstGeom prst="rect">
                <a:avLst/>
              </a:prstGeom>
              <a:blipFill>
                <a:blip r:embed="rId6"/>
                <a:stretch>
                  <a:fillRect/>
                </a:stretch>
              </a:blipFill>
            </p:spPr>
            <p:txBody>
              <a:bodyPr/>
              <a:lstStyle/>
              <a:p>
                <a:r>
                  <a:rPr lang="en-US">
                    <a:noFill/>
                  </a:rPr>
                  <a:t> </a:t>
                </a:r>
              </a:p>
            </p:txBody>
          </p:sp>
        </mc:Fallback>
      </mc:AlternateContent>
      <p:sp>
        <p:nvSpPr>
          <p:cNvPr id="14" name="Freeform 13"/>
          <p:cNvSpPr/>
          <p:nvPr/>
        </p:nvSpPr>
        <p:spPr>
          <a:xfrm>
            <a:off x="1461087" y="3485544"/>
            <a:ext cx="2113006" cy="2012285"/>
          </a:xfrm>
          <a:custGeom>
            <a:avLst/>
            <a:gdLst>
              <a:gd name="connsiteX0" fmla="*/ 2891482 w 2891482"/>
              <a:gd name="connsiteY0" fmla="*/ 2261286 h 2271360"/>
              <a:gd name="connsiteX1" fmla="*/ 642552 w 2891482"/>
              <a:gd name="connsiteY1" fmla="*/ 1927654 h 2271360"/>
              <a:gd name="connsiteX2" fmla="*/ 0 w 2891482"/>
              <a:gd name="connsiteY2" fmla="*/ 0 h 2271360"/>
              <a:gd name="connsiteX0" fmla="*/ 2891482 w 2891482"/>
              <a:gd name="connsiteY0" fmla="*/ 2261286 h 2262529"/>
              <a:gd name="connsiteX1" fmla="*/ 951471 w 2891482"/>
              <a:gd name="connsiteY1" fmla="*/ 1643449 h 2262529"/>
              <a:gd name="connsiteX2" fmla="*/ 0 w 2891482"/>
              <a:gd name="connsiteY2" fmla="*/ 0 h 2262529"/>
              <a:gd name="connsiteX0" fmla="*/ 2817341 w 2817341"/>
              <a:gd name="connsiteY0" fmla="*/ 2681415 h 2683047"/>
              <a:gd name="connsiteX1" fmla="*/ 877330 w 2817341"/>
              <a:gd name="connsiteY1" fmla="*/ 2063578 h 2683047"/>
              <a:gd name="connsiteX2" fmla="*/ 0 w 2817341"/>
              <a:gd name="connsiteY2" fmla="*/ 0 h 2683047"/>
            </a:gdLst>
            <a:ahLst/>
            <a:cxnLst>
              <a:cxn ang="0">
                <a:pos x="connsiteX0" y="connsiteY0"/>
              </a:cxn>
              <a:cxn ang="0">
                <a:pos x="connsiteX1" y="connsiteY1"/>
              </a:cxn>
              <a:cxn ang="0">
                <a:pos x="connsiteX2" y="connsiteY2"/>
              </a:cxn>
            </a:cxnLst>
            <a:rect l="l" t="t" r="r" b="b"/>
            <a:pathLst>
              <a:path w="2817341" h="2683047">
                <a:moveTo>
                  <a:pt x="2817341" y="2681415"/>
                </a:moveTo>
                <a:cubicBezTo>
                  <a:pt x="1933833" y="2703039"/>
                  <a:pt x="1346887" y="2510480"/>
                  <a:pt x="877330" y="2063578"/>
                </a:cubicBezTo>
                <a:cubicBezTo>
                  <a:pt x="407773" y="1616676"/>
                  <a:pt x="80319" y="775386"/>
                  <a:pt x="0" y="0"/>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 name="Straight Connector 14"/>
          <p:cNvCxnSpPr/>
          <p:nvPr/>
        </p:nvCxnSpPr>
        <p:spPr>
          <a:xfrm>
            <a:off x="5563901" y="3563536"/>
            <a:ext cx="0" cy="2367610"/>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5268868" y="5512137"/>
            <a:ext cx="2906960"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7627208" y="5492565"/>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1</m:t>
                      </m:r>
                    </m:oMath>
                  </m:oMathPara>
                </a14:m>
                <a:endParaRPr lang="en-US" sz="2400" dirty="0"/>
              </a:p>
            </p:txBody>
          </p:sp>
        </mc:Choice>
        <mc:Fallback xmlns="">
          <p:sp>
            <p:nvSpPr>
              <p:cNvPr id="17" name="Rectangle 16"/>
              <p:cNvSpPr>
                <a:spLocks noRot="1" noChangeAspect="1" noMove="1" noResize="1" noEditPoints="1" noAdjustHandles="1" noChangeArrowheads="1" noChangeShapeType="1" noTextEdit="1"/>
              </p:cNvSpPr>
              <p:nvPr/>
            </p:nvSpPr>
            <p:spPr>
              <a:xfrm>
                <a:off x="10169611" y="6180419"/>
                <a:ext cx="513859"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553484" y="5512137"/>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0</m:t>
                      </m:r>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7404645" y="6206516"/>
                <a:ext cx="505267"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660307" y="3563536"/>
                <a:ext cx="1634550"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000" dirty="0">
                          <a:latin typeface="Cambria Math" panose="02040503050406030204" pitchFamily="18" charset="0"/>
                        </a:rPr>
                        <m:t>if</m:t>
                      </m:r>
                      <m:r>
                        <a:rPr lang="en-US" sz="3000" i="1" dirty="0">
                          <a:latin typeface="Cambria Math" panose="02040503050406030204" pitchFamily="18" charset="0"/>
                        </a:rPr>
                        <m:t>  </m:t>
                      </m:r>
                      <m:r>
                        <a:rPr lang="en-US" sz="3000" i="1" dirty="0">
                          <a:latin typeface="Cambria Math" panose="02040503050406030204" pitchFamily="18" charset="0"/>
                        </a:rPr>
                        <m:t>𝑦</m:t>
                      </m:r>
                      <m:r>
                        <a:rPr lang="en-US" sz="3000" i="1" dirty="0">
                          <a:latin typeface="Cambria Math" panose="02040503050406030204" pitchFamily="18" charset="0"/>
                        </a:rPr>
                        <m:t>=0</m:t>
                      </m:r>
                    </m:oMath>
                  </m:oMathPara>
                </a14:m>
                <a:endParaRPr lang="en-US" sz="3000" dirty="0"/>
              </a:p>
            </p:txBody>
          </p:sp>
        </mc:Choice>
        <mc:Fallback xmlns="">
          <p:sp>
            <p:nvSpPr>
              <p:cNvPr id="19" name="Rectangle 18"/>
              <p:cNvSpPr>
                <a:spLocks noRot="1" noChangeAspect="1" noMove="1" noResize="1" noEditPoints="1" noAdjustHandles="1" noChangeArrowheads="1" noChangeShapeType="1" noTextEdit="1"/>
              </p:cNvSpPr>
              <p:nvPr/>
            </p:nvSpPr>
            <p:spPr>
              <a:xfrm>
                <a:off x="7547076" y="3608381"/>
                <a:ext cx="2070182" cy="70788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295577" y="5492564"/>
                <a:ext cx="1042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8394103" y="6180418"/>
                <a:ext cx="1291316" cy="584775"/>
              </a:xfrm>
              <a:prstGeom prst="rect">
                <a:avLst/>
              </a:prstGeom>
              <a:blipFill>
                <a:blip r:embed="rId10"/>
                <a:stretch>
                  <a:fillRect/>
                </a:stretch>
              </a:blipFill>
            </p:spPr>
            <p:txBody>
              <a:bodyPr/>
              <a:lstStyle/>
              <a:p>
                <a:r>
                  <a:rPr lang="en-US">
                    <a:noFill/>
                  </a:rPr>
                  <a:t> </a:t>
                </a:r>
              </a:p>
            </p:txBody>
          </p:sp>
        </mc:Fallback>
      </mc:AlternateContent>
      <p:sp>
        <p:nvSpPr>
          <p:cNvPr id="21" name="Freeform 20"/>
          <p:cNvSpPr/>
          <p:nvPr/>
        </p:nvSpPr>
        <p:spPr>
          <a:xfrm flipH="1">
            <a:off x="5521761" y="3491556"/>
            <a:ext cx="2112264" cy="2012285"/>
          </a:xfrm>
          <a:custGeom>
            <a:avLst/>
            <a:gdLst>
              <a:gd name="connsiteX0" fmla="*/ 2891482 w 2891482"/>
              <a:gd name="connsiteY0" fmla="*/ 2261286 h 2271360"/>
              <a:gd name="connsiteX1" fmla="*/ 642552 w 2891482"/>
              <a:gd name="connsiteY1" fmla="*/ 1927654 h 2271360"/>
              <a:gd name="connsiteX2" fmla="*/ 0 w 2891482"/>
              <a:gd name="connsiteY2" fmla="*/ 0 h 2271360"/>
              <a:gd name="connsiteX0" fmla="*/ 2891482 w 2891482"/>
              <a:gd name="connsiteY0" fmla="*/ 2261286 h 2262529"/>
              <a:gd name="connsiteX1" fmla="*/ 951471 w 2891482"/>
              <a:gd name="connsiteY1" fmla="*/ 1643449 h 2262529"/>
              <a:gd name="connsiteX2" fmla="*/ 0 w 2891482"/>
              <a:gd name="connsiteY2" fmla="*/ 0 h 2262529"/>
              <a:gd name="connsiteX0" fmla="*/ 2817341 w 2817341"/>
              <a:gd name="connsiteY0" fmla="*/ 2681415 h 2683047"/>
              <a:gd name="connsiteX1" fmla="*/ 877330 w 2817341"/>
              <a:gd name="connsiteY1" fmla="*/ 2063578 h 2683047"/>
              <a:gd name="connsiteX2" fmla="*/ 0 w 2817341"/>
              <a:gd name="connsiteY2" fmla="*/ 0 h 2683047"/>
            </a:gdLst>
            <a:ahLst/>
            <a:cxnLst>
              <a:cxn ang="0">
                <a:pos x="connsiteX0" y="connsiteY0"/>
              </a:cxn>
              <a:cxn ang="0">
                <a:pos x="connsiteX1" y="connsiteY1"/>
              </a:cxn>
              <a:cxn ang="0">
                <a:pos x="connsiteX2" y="connsiteY2"/>
              </a:cxn>
            </a:cxnLst>
            <a:rect l="l" t="t" r="r" b="b"/>
            <a:pathLst>
              <a:path w="2817341" h="2683047">
                <a:moveTo>
                  <a:pt x="2817341" y="2681415"/>
                </a:moveTo>
                <a:cubicBezTo>
                  <a:pt x="1933833" y="2703039"/>
                  <a:pt x="1346887" y="2510480"/>
                  <a:pt x="877330" y="2063578"/>
                </a:cubicBezTo>
                <a:cubicBezTo>
                  <a:pt x="407773" y="1616676"/>
                  <a:pt x="80319" y="775386"/>
                  <a:pt x="0" y="0"/>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1825186050"/>
      </p:ext>
    </p:extLst>
  </p:cSld>
  <p:clrMapOvr>
    <a:masterClrMapping/>
  </p:clrMapOvr>
  <p:timing>
    <p:tnLst>
      <p:par>
        <p:cT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t>
            </a:r>
            <a:r>
              <a:rPr lang="en-US" dirty="0" smtClean="0"/>
              <a:t>ogistic regression cost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644535"/>
              </a:xfrm>
            </p:spPr>
            <p:txBody>
              <a:bodyPr>
                <a:normAutofit fontScale="70000" lnSpcReduction="20000"/>
              </a:bodyPr>
              <a:lstStyle/>
              <a:p>
                <a14:m>
                  <m:oMath xmlns:m="http://schemas.openxmlformats.org/officeDocument/2006/math">
                    <m:r>
                      <m:rPr>
                        <m:sty m:val="p"/>
                      </m:rPr>
                      <a:rPr lang="en-US" dirty="0" smtClean="0">
                        <a:latin typeface="Cambria Math" panose="02040503050406030204" pitchFamily="18" charset="0"/>
                      </a:rPr>
                      <m:t>Cost</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eqArr>
                          <m:eqArrPr>
                            <m:ctrlPr>
                              <a:rPr lang="en-US" i="1" dirty="0">
                                <a:latin typeface="Cambria Math" panose="02040503050406030204" pitchFamily="18" charset="0"/>
                              </a:rPr>
                            </m:ctrlPr>
                          </m:eqArrPr>
                          <m:e>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r>
                              <a:rPr lang="en-US" dirty="0">
                                <a:latin typeface="Cambria Math" panose="02040503050406030204" pitchFamily="18" charset="0"/>
                              </a:rPr>
                              <m:t>            </m:t>
                            </m:r>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=1</m:t>
                            </m:r>
                          </m:e>
                          <m:e>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r>
                              <a:rPr lang="en-US" i="1" dirty="0">
                                <a:latin typeface="Cambria Math" panose="02040503050406030204" pitchFamily="18" charset="0"/>
                              </a:rPr>
                              <m:t>    </m:t>
                            </m:r>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=0</m:t>
                            </m:r>
                          </m:e>
                        </m:eqArr>
                      </m:e>
                    </m:d>
                  </m:oMath>
                </a14:m>
                <a:endParaRPr lang="en-US" dirty="0"/>
              </a:p>
              <a:p>
                <a:pPr marL="0" indent="0">
                  <a:buNone/>
                </a:pPr>
                <a:r>
                  <a:rPr lang="en-US" dirty="0" smtClean="0"/>
                  <a:t>  </a:t>
                </a:r>
              </a:p>
              <a:p>
                <a:pPr marL="0" indent="0">
                  <a:buNone/>
                </a:pPr>
                <a:endParaRPr lang="en-US" dirty="0" smtClean="0"/>
              </a:p>
              <a:p>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  </m:t>
                    </m:r>
                    <m:r>
                      <m:rPr>
                        <m:sty m:val="p"/>
                      </m:rPr>
                      <a:rPr lang="en-US" b="0" i="0" dirty="0" smtClean="0">
                        <a:latin typeface="Cambria Math" panose="02040503050406030204" pitchFamily="18" charset="0"/>
                      </a:rPr>
                      <m:t>log</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1" dirty="0" smtClean="0">
                                <a:latin typeface="Cambria Math" panose="02040503050406030204" pitchFamily="18" charset="0"/>
                              </a:rPr>
                              <m:t>𝜃</m:t>
                            </m:r>
                          </m:sub>
                        </m:sSub>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x</m:t>
                            </m:r>
                          </m:e>
                        </m:d>
                      </m:e>
                    </m:d>
                    <m:r>
                      <a:rPr lang="en-US" b="0" i="0" dirty="0" smtClean="0">
                        <a:latin typeface="Cambria Math" panose="02040503050406030204" pitchFamily="18" charset="0"/>
                      </a:rPr>
                      <m:t>−(1−</m:t>
                    </m:r>
                    <m:r>
                      <m:rPr>
                        <m:sty m:val="p"/>
                      </m:rPr>
                      <a:rPr lang="en-US" b="0" i="0" dirty="0" smtClean="0">
                        <a:latin typeface="Cambria Math" panose="02040503050406030204" pitchFamily="18" charset="0"/>
                      </a:rPr>
                      <m:t>y</m:t>
                    </m:r>
                    <m:r>
                      <a:rPr lang="en-US" b="0" i="0" dirty="0" smtClean="0">
                        <a:latin typeface="Cambria Math" panose="02040503050406030204" pitchFamily="18" charset="0"/>
                      </a:rPr>
                      <m:t>)</m:t>
                    </m:r>
                  </m:oMath>
                </a14:m>
                <a:r>
                  <a:rPr lang="en-US" dirty="0"/>
                  <a:t> </a:t>
                </a:r>
                <a14:m>
                  <m:oMath xmlns:m="http://schemas.openxmlformats.org/officeDocument/2006/math">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smtClean="0"/>
              </a:p>
              <a:p>
                <a:endParaRPr lang="en-US" dirty="0" smtClean="0"/>
              </a:p>
              <a:p>
                <a:endParaRPr lang="en-US" dirty="0"/>
              </a:p>
              <a:p>
                <a14:m>
                  <m:oMath xmlns:m="http://schemas.openxmlformats.org/officeDocument/2006/math">
                    <m:r>
                      <m:rPr>
                        <m:sty m:val="p"/>
                      </m:rPr>
                      <a:rPr lang="en-US" dirty="0" smtClean="0">
                        <a:latin typeface="Cambria Math" panose="02040503050406030204" pitchFamily="18" charset="0"/>
                      </a:rPr>
                      <m:t>I</m:t>
                    </m:r>
                    <m:r>
                      <m:rPr>
                        <m:sty m:val="p"/>
                      </m:rPr>
                      <a:rPr lang="en-US" dirty="0">
                        <a:latin typeface="Cambria Math" panose="02040503050406030204" pitchFamily="18" charset="0"/>
                      </a:rPr>
                      <m:t>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=1</m:t>
                    </m:r>
                  </m:oMath>
                </a14:m>
                <a:r>
                  <a:rPr lang="en-US" dirty="0" smtClean="0"/>
                  <a:t>: </a:t>
                </a:r>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smtClean="0"/>
              </a:p>
              <a:p>
                <a14:m>
                  <m:oMath xmlns:m="http://schemas.openxmlformats.org/officeDocument/2006/math">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=0</m:t>
                    </m:r>
                  </m:oMath>
                </a14:m>
                <a:r>
                  <a:rPr lang="en-US" dirty="0"/>
                  <a:t>: </a:t>
                </a:r>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7886700" cy="3644535"/>
              </a:xfrm>
              <a:blipFill rotWithShape="0">
                <a:blip r:embed="rId3"/>
                <a:stretch>
                  <a:fillRect l="-850" b="-3177"/>
                </a:stretch>
              </a:blipFill>
            </p:spPr>
            <p:txBody>
              <a:bodyPr/>
              <a:lstStyle/>
              <a:p>
                <a:r>
                  <a:rPr lang="en-US">
                    <a:noFill/>
                  </a:rPr>
                  <a:t> </a:t>
                </a:r>
              </a:p>
            </p:txBody>
          </p:sp>
        </mc:Fallback>
      </mc:AlternateContent>
      <p:cxnSp>
        <p:nvCxnSpPr>
          <p:cNvPr id="5" name="Straight Arrow Connector 4"/>
          <p:cNvCxnSpPr/>
          <p:nvPr/>
        </p:nvCxnSpPr>
        <p:spPr>
          <a:xfrm>
            <a:off x="4114800" y="3276600"/>
            <a:ext cx="0" cy="741406"/>
          </a:xfrm>
          <a:prstGeom prst="straightConnector1">
            <a:avLst/>
          </a:prstGeom>
          <a:ln w="76200">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106199438"/>
      </p:ext>
    </p:extLst>
  </p:cSld>
  <p:clrMapOvr>
    <a:masterClrMapping/>
  </p:clrMapOvr>
  <p:timing>
    <p:tnLst>
      <p:par>
        <p:cT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520577" y="2472690"/>
            <a:ext cx="7214616" cy="651510"/>
          </a:xfrm>
          <a:prstGeom prst="rect">
            <a:avLst/>
          </a:prstGeom>
        </p:spPr>
      </p:pic>
      <p:sp>
        <p:nvSpPr>
          <p:cNvPr id="21" name="TextBox 20"/>
          <p:cNvSpPr txBox="1"/>
          <p:nvPr/>
        </p:nvSpPr>
        <p:spPr>
          <a:xfrm>
            <a:off x="838200" y="4992791"/>
            <a:ext cx="5410200" cy="461665"/>
          </a:xfrm>
          <a:prstGeom prst="rect">
            <a:avLst/>
          </a:prstGeom>
          <a:noFill/>
        </p:spPr>
        <p:txBody>
          <a:bodyPr wrap="square" rtlCol="0">
            <a:spAutoFit/>
          </a:bodyPr>
          <a:lstStyle/>
          <a:p>
            <a:r>
              <a:rPr lang="en-US" sz="2400" dirty="0"/>
              <a:t>Output </a:t>
            </a:r>
          </a:p>
        </p:txBody>
      </p:sp>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38200" y="1690956"/>
            <a:ext cx="4169664" cy="651510"/>
          </a:xfrm>
          <a:prstGeom prst="rect">
            <a:avLst/>
          </a:prstGeom>
        </p:spPr>
      </p:pic>
      <p:sp>
        <p:nvSpPr>
          <p:cNvPr id="11" name="TextBox 10"/>
          <p:cNvSpPr txBox="1"/>
          <p:nvPr/>
        </p:nvSpPr>
        <p:spPr>
          <a:xfrm>
            <a:off x="403260" y="3368709"/>
            <a:ext cx="8054940" cy="461665"/>
          </a:xfrm>
          <a:prstGeom prst="rect">
            <a:avLst/>
          </a:prstGeom>
          <a:noFill/>
        </p:spPr>
        <p:txBody>
          <a:bodyPr wrap="square" rtlCol="0">
            <a:spAutoFit/>
          </a:bodyPr>
          <a:lstStyle/>
          <a:p>
            <a:r>
              <a:rPr lang="en-US" sz="2400" dirty="0"/>
              <a:t>To fit parameters    </a:t>
            </a:r>
            <a:r>
              <a:rPr lang="en-US" sz="2400" dirty="0" smtClean="0"/>
              <a:t>: </a:t>
            </a:r>
            <a:r>
              <a:rPr lang="en-US" sz="2400" dirty="0" smtClean="0">
                <a:hlinkClick r:id="rId10"/>
              </a:rPr>
              <a:t>Apply Gradient Descent Algorithm </a:t>
            </a:r>
            <a:endParaRPr lang="en-US" sz="2400" dirty="0"/>
          </a:p>
        </p:txBody>
      </p:sp>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56830" y="3473257"/>
            <a:ext cx="128016" cy="219456"/>
          </a:xfrm>
          <a:prstGeom prst="rect">
            <a:avLst/>
          </a:prstGeom>
        </p:spPr>
      </p:pic>
      <p:pic>
        <p:nvPicPr>
          <p:cNvPr id="3" name="Picture 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483957" y="3919780"/>
            <a:ext cx="1104138" cy="429768"/>
          </a:xfrm>
          <a:prstGeom prst="rect">
            <a:avLst/>
          </a:prstGeom>
        </p:spPr>
      </p:pic>
      <p:sp>
        <p:nvSpPr>
          <p:cNvPr id="16" name="TextBox 15"/>
          <p:cNvSpPr txBox="1"/>
          <p:nvPr/>
        </p:nvSpPr>
        <p:spPr>
          <a:xfrm>
            <a:off x="403261" y="4495801"/>
            <a:ext cx="5410200" cy="461665"/>
          </a:xfrm>
          <a:prstGeom prst="rect">
            <a:avLst/>
          </a:prstGeom>
          <a:noFill/>
        </p:spPr>
        <p:txBody>
          <a:bodyPr wrap="square" rtlCol="0">
            <a:spAutoFit/>
          </a:bodyPr>
          <a:lstStyle/>
          <a:p>
            <a:r>
              <a:rPr lang="en-US" sz="2400" dirty="0"/>
              <a:t>To make a prediction given new   :</a:t>
            </a:r>
          </a:p>
        </p:txBody>
      </p:sp>
      <p:pic>
        <p:nvPicPr>
          <p:cNvPr id="15" name="Picture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873752" y="4719457"/>
            <a:ext cx="153162" cy="137160"/>
          </a:xfrm>
          <a:prstGeom prst="rect">
            <a:avLst/>
          </a:prstGeom>
        </p:spPr>
      </p:pic>
      <p:pic>
        <p:nvPicPr>
          <p:cNvPr id="6" name="Picture 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947561" y="5059749"/>
            <a:ext cx="2146554" cy="438912"/>
          </a:xfrm>
          <a:prstGeom prst="rect">
            <a:avLst/>
          </a:prstGeom>
        </p:spPr>
      </p:pic>
      <p:sp>
        <p:nvSpPr>
          <p:cNvPr id="14" name="TextBox 13"/>
          <p:cNvSpPr txBox="1"/>
          <p:nvPr/>
        </p:nvSpPr>
        <p:spPr>
          <a:xfrm>
            <a:off x="59267" y="804779"/>
            <a:ext cx="5410200" cy="461665"/>
          </a:xfrm>
          <a:prstGeom prst="rect">
            <a:avLst/>
          </a:prstGeom>
          <a:noFill/>
        </p:spPr>
        <p:txBody>
          <a:bodyPr wrap="square" rtlCol="0">
            <a:spAutoFit/>
          </a:bodyPr>
          <a:lstStyle/>
          <a:p>
            <a:r>
              <a:rPr lang="en-US" sz="2400" b="1" dirty="0"/>
              <a:t>Cost function</a:t>
            </a:r>
          </a:p>
        </p:txBody>
      </p:sp>
      <p:pic>
        <p:nvPicPr>
          <p:cNvPr id="12" name="Picture 11">
            <a:extLst>
              <a:ext uri="{FF2B5EF4-FFF2-40B4-BE49-F238E27FC236}">
                <a16:creationId xmlns:a16="http://schemas.microsoft.com/office/drawing/2014/main" id="{F4FDD1FD-15B9-7D46-A1D9-AD54E7AC5762}"/>
              </a:ext>
            </a:extLst>
          </p:cNvPr>
          <p:cNvPicPr>
            <a:picLocks noChangeAspect="1"/>
          </p:cNvPicPr>
          <p:nvPr/>
        </p:nvPicPr>
        <p:blipFill>
          <a:blip r:embed="rId15"/>
          <a:stretch>
            <a:fillRect/>
          </a:stretch>
        </p:blipFill>
        <p:spPr>
          <a:xfrm>
            <a:off x="5176582" y="3805709"/>
            <a:ext cx="3403600" cy="2743419"/>
          </a:xfrm>
          <a:prstGeom prst="rect">
            <a:avLst/>
          </a:prstGeom>
        </p:spPr>
      </p:pic>
    </p:spTree>
    <p:extLst>
      <p:ext uri="{BB962C8B-B14F-4D97-AF65-F5344CB8AC3E}">
        <p14:creationId xmlns:p14="http://schemas.microsoft.com/office/powerpoint/2010/main" val="1868533334"/>
      </p:ext>
    </p:extLst>
  </p:cSld>
  <p:clrMapOvr>
    <a:masterClrMapping/>
  </p:clrMapOvr>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4350" y="462318"/>
            <a:ext cx="4313450" cy="554541"/>
          </a:xfrm>
          <a:prstGeom prst="rect">
            <a:avLst/>
          </a:prstGeom>
        </p:spPr>
        <p:txBody>
          <a:bodyPr vert="horz" wrap="square" lIns="0" tIns="11206" rIns="0" bIns="0" rtlCol="0" anchor="ctr">
            <a:spAutoFit/>
          </a:bodyPr>
          <a:lstStyle/>
          <a:p>
            <a:pPr marL="11206">
              <a:spcBef>
                <a:spcPts val="88"/>
              </a:spcBef>
            </a:pPr>
            <a:r>
              <a:rPr lang="en-US" sz="3530" dirty="0" smtClean="0"/>
              <a:t>Logistic regression</a:t>
            </a:r>
            <a:endParaRPr sz="3530" dirty="0"/>
          </a:p>
        </p:txBody>
      </p:sp>
      <p:sp>
        <p:nvSpPr>
          <p:cNvPr id="3" name="object 3"/>
          <p:cNvSpPr/>
          <p:nvPr/>
        </p:nvSpPr>
        <p:spPr>
          <a:xfrm>
            <a:off x="1014028" y="1414284"/>
            <a:ext cx="6841602" cy="612233"/>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946793" y="2628418"/>
            <a:ext cx="6841602" cy="633556"/>
          </a:xfrm>
          <a:prstGeom prst="rect">
            <a:avLst/>
          </a:prstGeom>
          <a:blipFill>
            <a:blip r:embed="rId3" cstate="print"/>
            <a:stretch>
              <a:fillRect/>
            </a:stretch>
          </a:blipFill>
        </p:spPr>
        <p:txBody>
          <a:bodyPr wrap="square" lIns="0" tIns="0" rIns="0" bIns="0" rtlCol="0"/>
          <a:lstStyle/>
          <a:p>
            <a:endParaRPr sz="1412"/>
          </a:p>
        </p:txBody>
      </p:sp>
      <p:sp>
        <p:nvSpPr>
          <p:cNvPr id="5" name="object 5"/>
          <p:cNvSpPr txBox="1"/>
          <p:nvPr/>
        </p:nvSpPr>
        <p:spPr>
          <a:xfrm>
            <a:off x="944350" y="2046194"/>
            <a:ext cx="1138518" cy="1837906"/>
          </a:xfrm>
          <a:prstGeom prst="rect">
            <a:avLst/>
          </a:prstGeom>
        </p:spPr>
        <p:txBody>
          <a:bodyPr vert="horz" wrap="square" lIns="0" tIns="11206" rIns="0" bIns="0" rtlCol="0">
            <a:spAutoFit/>
          </a:bodyPr>
          <a:lstStyle/>
          <a:p>
            <a:pPr marL="11206">
              <a:spcBef>
                <a:spcPts val="88"/>
              </a:spcBef>
            </a:pPr>
            <a:r>
              <a:rPr sz="2824" dirty="0">
                <a:latin typeface="Arial"/>
                <a:cs typeface="Arial"/>
              </a:rPr>
              <a:t>implies</a:t>
            </a:r>
            <a:endParaRPr sz="2824">
              <a:latin typeface="Arial"/>
              <a:cs typeface="Arial"/>
            </a:endParaRPr>
          </a:p>
          <a:p>
            <a:pPr>
              <a:lnSpc>
                <a:spcPct val="100000"/>
              </a:lnSpc>
            </a:pPr>
            <a:endParaRPr sz="3177">
              <a:latin typeface="Times New Roman"/>
              <a:cs typeface="Times New Roman"/>
            </a:endParaRPr>
          </a:p>
          <a:p>
            <a:pPr>
              <a:spcBef>
                <a:spcPts val="44"/>
              </a:spcBef>
            </a:pPr>
            <a:endParaRPr sz="3044">
              <a:latin typeface="Times New Roman"/>
              <a:cs typeface="Times New Roman"/>
            </a:endParaRPr>
          </a:p>
          <a:p>
            <a:pPr marL="11206"/>
            <a:r>
              <a:rPr sz="2824" dirty="0">
                <a:latin typeface="Arial"/>
                <a:cs typeface="Arial"/>
              </a:rPr>
              <a:t>implies</a:t>
            </a:r>
            <a:endParaRPr sz="2824">
              <a:latin typeface="Arial"/>
              <a:cs typeface="Arial"/>
            </a:endParaRPr>
          </a:p>
        </p:txBody>
      </p:sp>
      <p:sp>
        <p:nvSpPr>
          <p:cNvPr id="6" name="object 6"/>
          <p:cNvSpPr/>
          <p:nvPr/>
        </p:nvSpPr>
        <p:spPr>
          <a:xfrm>
            <a:off x="1820039" y="3978495"/>
            <a:ext cx="4262624" cy="668076"/>
          </a:xfrm>
          <a:prstGeom prst="rect">
            <a:avLst/>
          </a:prstGeom>
          <a:blipFill>
            <a:blip r:embed="rId4" cstate="print"/>
            <a:stretch>
              <a:fillRect/>
            </a:stretch>
          </a:blipFill>
        </p:spPr>
        <p:txBody>
          <a:bodyPr wrap="square" lIns="0" tIns="0" rIns="0" bIns="0" rtlCol="0"/>
          <a:lstStyle/>
          <a:p>
            <a:endParaRPr sz="1412"/>
          </a:p>
        </p:txBody>
      </p:sp>
      <p:sp>
        <p:nvSpPr>
          <p:cNvPr id="7" name="object 7"/>
          <p:cNvSpPr txBox="1"/>
          <p:nvPr/>
        </p:nvSpPr>
        <p:spPr>
          <a:xfrm>
            <a:off x="877114" y="5071782"/>
            <a:ext cx="1138518" cy="445922"/>
          </a:xfrm>
          <a:prstGeom prst="rect">
            <a:avLst/>
          </a:prstGeom>
        </p:spPr>
        <p:txBody>
          <a:bodyPr vert="horz" wrap="square" lIns="0" tIns="11206" rIns="0" bIns="0" rtlCol="0">
            <a:spAutoFit/>
          </a:bodyPr>
          <a:lstStyle/>
          <a:p>
            <a:pPr marL="11206">
              <a:spcBef>
                <a:spcPts val="88"/>
              </a:spcBef>
            </a:pPr>
            <a:r>
              <a:rPr sz="2824" dirty="0">
                <a:latin typeface="Arial"/>
                <a:cs typeface="Arial"/>
              </a:rPr>
              <a:t>implies</a:t>
            </a:r>
            <a:endParaRPr sz="2824">
              <a:latin typeface="Arial"/>
              <a:cs typeface="Arial"/>
            </a:endParaRPr>
          </a:p>
        </p:txBody>
      </p:sp>
      <p:sp>
        <p:nvSpPr>
          <p:cNvPr id="8" name="object 8"/>
          <p:cNvSpPr/>
          <p:nvPr/>
        </p:nvSpPr>
        <p:spPr>
          <a:xfrm>
            <a:off x="1883406" y="5446059"/>
            <a:ext cx="3898246" cy="686360"/>
          </a:xfrm>
          <a:prstGeom prst="rect">
            <a:avLst/>
          </a:prstGeom>
          <a:blipFill>
            <a:blip r:embed="rId5" cstate="print"/>
            <a:stretch>
              <a:fillRect/>
            </a:stretch>
          </a:blipFill>
        </p:spPr>
        <p:txBody>
          <a:bodyPr wrap="square" lIns="0" tIns="0" rIns="0" bIns="0" rtlCol="0"/>
          <a:lstStyle/>
          <a:p>
            <a:endParaRPr sz="1412"/>
          </a:p>
        </p:txBody>
      </p:sp>
      <p:sp>
        <p:nvSpPr>
          <p:cNvPr id="9" name="object 9"/>
          <p:cNvSpPr/>
          <p:nvPr/>
        </p:nvSpPr>
        <p:spPr>
          <a:xfrm>
            <a:off x="3765995" y="3899647"/>
            <a:ext cx="2622176" cy="806824"/>
          </a:xfrm>
          <a:custGeom>
            <a:avLst/>
            <a:gdLst/>
            <a:ahLst/>
            <a:cxnLst/>
            <a:rect l="l" t="t" r="r" b="b"/>
            <a:pathLst>
              <a:path w="2971800" h="914400">
                <a:moveTo>
                  <a:pt x="0" y="0"/>
                </a:moveTo>
                <a:lnTo>
                  <a:pt x="2971798" y="0"/>
                </a:lnTo>
                <a:lnTo>
                  <a:pt x="2971798" y="914399"/>
                </a:lnTo>
                <a:lnTo>
                  <a:pt x="0" y="914399"/>
                </a:lnTo>
                <a:lnTo>
                  <a:pt x="0" y="0"/>
                </a:lnTo>
                <a:close/>
              </a:path>
            </a:pathLst>
          </a:custGeom>
          <a:ln w="25399">
            <a:solidFill>
              <a:srgbClr val="FFFFFF"/>
            </a:solidFill>
          </a:ln>
        </p:spPr>
        <p:txBody>
          <a:bodyPr wrap="square" lIns="0" tIns="0" rIns="0" bIns="0" rtlCol="0"/>
          <a:lstStyle/>
          <a:p>
            <a:endParaRPr sz="1412"/>
          </a:p>
        </p:txBody>
      </p:sp>
      <p:sp>
        <p:nvSpPr>
          <p:cNvPr id="10" name="object 10"/>
          <p:cNvSpPr/>
          <p:nvPr/>
        </p:nvSpPr>
        <p:spPr>
          <a:xfrm>
            <a:off x="4102171" y="5378823"/>
            <a:ext cx="2622176" cy="806824"/>
          </a:xfrm>
          <a:custGeom>
            <a:avLst/>
            <a:gdLst/>
            <a:ahLst/>
            <a:cxnLst/>
            <a:rect l="l" t="t" r="r" b="b"/>
            <a:pathLst>
              <a:path w="2971800" h="914400">
                <a:moveTo>
                  <a:pt x="0" y="0"/>
                </a:moveTo>
                <a:lnTo>
                  <a:pt x="2971797" y="0"/>
                </a:lnTo>
                <a:lnTo>
                  <a:pt x="2971797" y="914399"/>
                </a:lnTo>
                <a:lnTo>
                  <a:pt x="0" y="914399"/>
                </a:lnTo>
                <a:lnTo>
                  <a:pt x="0" y="0"/>
                </a:lnTo>
                <a:close/>
              </a:path>
            </a:pathLst>
          </a:custGeom>
          <a:ln w="25399">
            <a:solidFill>
              <a:srgbClr val="FFFFFF"/>
            </a:solidFill>
          </a:ln>
        </p:spPr>
        <p:txBody>
          <a:bodyPr wrap="square" lIns="0" tIns="0" rIns="0" bIns="0" rtlCol="0"/>
          <a:lstStyle/>
          <a:p>
            <a:endParaRPr sz="1412"/>
          </a:p>
        </p:txBody>
      </p:sp>
    </p:spTree>
    <p:extLst>
      <p:ext uri="{BB962C8B-B14F-4D97-AF65-F5344CB8AC3E}">
        <p14:creationId xmlns:p14="http://schemas.microsoft.com/office/powerpoint/2010/main" val="1370460342"/>
      </p:ext>
    </p:extLst>
  </p:cSld>
  <p:clrMapOvr>
    <a:masterClrMapping/>
  </p:clrMapOvr>
  <p:timing>
    <p:tnLst>
      <p:par>
        <p:cT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4350" y="462318"/>
            <a:ext cx="4644282" cy="554541"/>
          </a:xfrm>
          <a:prstGeom prst="rect">
            <a:avLst/>
          </a:prstGeom>
        </p:spPr>
        <p:txBody>
          <a:bodyPr vert="horz" wrap="square" lIns="0" tIns="11206" rIns="0" bIns="0" rtlCol="0" anchor="ctr">
            <a:spAutoFit/>
          </a:bodyPr>
          <a:lstStyle/>
          <a:p>
            <a:pPr marL="11206">
              <a:spcBef>
                <a:spcPts val="88"/>
              </a:spcBef>
            </a:pPr>
            <a:r>
              <a:rPr lang="en-US" sz="3530" spc="-4" dirty="0" smtClean="0"/>
              <a:t>Linear Classification</a:t>
            </a:r>
            <a:r>
              <a:rPr sz="3530" spc="-4" dirty="0" smtClean="0"/>
              <a:t>!</a:t>
            </a:r>
            <a:endParaRPr sz="3530" dirty="0"/>
          </a:p>
        </p:txBody>
      </p:sp>
      <p:sp>
        <p:nvSpPr>
          <p:cNvPr id="3" name="object 3"/>
          <p:cNvSpPr/>
          <p:nvPr/>
        </p:nvSpPr>
        <p:spPr>
          <a:xfrm>
            <a:off x="1014028" y="1414284"/>
            <a:ext cx="6841602" cy="612233"/>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946793" y="2628418"/>
            <a:ext cx="6841602" cy="633556"/>
          </a:xfrm>
          <a:prstGeom prst="rect">
            <a:avLst/>
          </a:prstGeom>
          <a:blipFill>
            <a:blip r:embed="rId3" cstate="print"/>
            <a:stretch>
              <a:fillRect/>
            </a:stretch>
          </a:blipFill>
        </p:spPr>
        <p:txBody>
          <a:bodyPr wrap="square" lIns="0" tIns="0" rIns="0" bIns="0" rtlCol="0"/>
          <a:lstStyle/>
          <a:p>
            <a:endParaRPr sz="1412"/>
          </a:p>
        </p:txBody>
      </p:sp>
      <p:sp>
        <p:nvSpPr>
          <p:cNvPr id="5" name="object 5"/>
          <p:cNvSpPr txBox="1"/>
          <p:nvPr/>
        </p:nvSpPr>
        <p:spPr>
          <a:xfrm>
            <a:off x="944350" y="2046194"/>
            <a:ext cx="1138518" cy="1837906"/>
          </a:xfrm>
          <a:prstGeom prst="rect">
            <a:avLst/>
          </a:prstGeom>
        </p:spPr>
        <p:txBody>
          <a:bodyPr vert="horz" wrap="square" lIns="0" tIns="11206" rIns="0" bIns="0" rtlCol="0">
            <a:spAutoFit/>
          </a:bodyPr>
          <a:lstStyle/>
          <a:p>
            <a:pPr marL="11206">
              <a:spcBef>
                <a:spcPts val="88"/>
              </a:spcBef>
            </a:pPr>
            <a:r>
              <a:rPr sz="2824" dirty="0">
                <a:latin typeface="Arial"/>
                <a:cs typeface="Arial"/>
              </a:rPr>
              <a:t>implies</a:t>
            </a:r>
            <a:endParaRPr sz="2824">
              <a:latin typeface="Arial"/>
              <a:cs typeface="Arial"/>
            </a:endParaRPr>
          </a:p>
          <a:p>
            <a:pPr>
              <a:lnSpc>
                <a:spcPct val="100000"/>
              </a:lnSpc>
            </a:pPr>
            <a:endParaRPr sz="3177">
              <a:latin typeface="Times New Roman"/>
              <a:cs typeface="Times New Roman"/>
            </a:endParaRPr>
          </a:p>
          <a:p>
            <a:pPr>
              <a:spcBef>
                <a:spcPts val="44"/>
              </a:spcBef>
            </a:pPr>
            <a:endParaRPr sz="3044">
              <a:latin typeface="Times New Roman"/>
              <a:cs typeface="Times New Roman"/>
            </a:endParaRPr>
          </a:p>
          <a:p>
            <a:pPr marL="11206"/>
            <a:r>
              <a:rPr sz="2824" dirty="0">
                <a:latin typeface="Arial"/>
                <a:cs typeface="Arial"/>
              </a:rPr>
              <a:t>implies</a:t>
            </a:r>
            <a:endParaRPr sz="2824">
              <a:latin typeface="Arial"/>
              <a:cs typeface="Arial"/>
            </a:endParaRPr>
          </a:p>
        </p:txBody>
      </p:sp>
      <p:sp>
        <p:nvSpPr>
          <p:cNvPr id="6" name="object 6"/>
          <p:cNvSpPr/>
          <p:nvPr/>
        </p:nvSpPr>
        <p:spPr>
          <a:xfrm>
            <a:off x="1820039" y="3978495"/>
            <a:ext cx="4262624" cy="668076"/>
          </a:xfrm>
          <a:prstGeom prst="rect">
            <a:avLst/>
          </a:prstGeom>
          <a:blipFill>
            <a:blip r:embed="rId4" cstate="print"/>
            <a:stretch>
              <a:fillRect/>
            </a:stretch>
          </a:blipFill>
        </p:spPr>
        <p:txBody>
          <a:bodyPr wrap="square" lIns="0" tIns="0" rIns="0" bIns="0" rtlCol="0"/>
          <a:lstStyle/>
          <a:p>
            <a:endParaRPr sz="1412"/>
          </a:p>
        </p:txBody>
      </p:sp>
      <p:sp>
        <p:nvSpPr>
          <p:cNvPr id="7" name="object 7"/>
          <p:cNvSpPr txBox="1"/>
          <p:nvPr/>
        </p:nvSpPr>
        <p:spPr>
          <a:xfrm>
            <a:off x="877114" y="5071782"/>
            <a:ext cx="1138518" cy="445922"/>
          </a:xfrm>
          <a:prstGeom prst="rect">
            <a:avLst/>
          </a:prstGeom>
        </p:spPr>
        <p:txBody>
          <a:bodyPr vert="horz" wrap="square" lIns="0" tIns="11206" rIns="0" bIns="0" rtlCol="0">
            <a:spAutoFit/>
          </a:bodyPr>
          <a:lstStyle/>
          <a:p>
            <a:pPr marL="11206">
              <a:spcBef>
                <a:spcPts val="88"/>
              </a:spcBef>
            </a:pPr>
            <a:r>
              <a:rPr sz="2824" dirty="0">
                <a:latin typeface="Arial"/>
                <a:cs typeface="Arial"/>
              </a:rPr>
              <a:t>implies</a:t>
            </a:r>
            <a:endParaRPr sz="2824">
              <a:latin typeface="Arial"/>
              <a:cs typeface="Arial"/>
            </a:endParaRPr>
          </a:p>
        </p:txBody>
      </p:sp>
      <p:sp>
        <p:nvSpPr>
          <p:cNvPr id="8" name="object 8"/>
          <p:cNvSpPr/>
          <p:nvPr/>
        </p:nvSpPr>
        <p:spPr>
          <a:xfrm>
            <a:off x="1883406" y="5446059"/>
            <a:ext cx="3898246" cy="686360"/>
          </a:xfrm>
          <a:prstGeom prst="rect">
            <a:avLst/>
          </a:prstGeom>
          <a:blipFill>
            <a:blip r:embed="rId5" cstate="print"/>
            <a:stretch>
              <a:fillRect/>
            </a:stretch>
          </a:blipFill>
        </p:spPr>
        <p:txBody>
          <a:bodyPr wrap="square" lIns="0" tIns="0" rIns="0" bIns="0" rtlCol="0"/>
          <a:lstStyle/>
          <a:p>
            <a:endParaRPr sz="1412"/>
          </a:p>
        </p:txBody>
      </p:sp>
      <p:sp>
        <p:nvSpPr>
          <p:cNvPr id="9" name="object 9"/>
          <p:cNvSpPr/>
          <p:nvPr/>
        </p:nvSpPr>
        <p:spPr>
          <a:xfrm>
            <a:off x="6253701" y="4437529"/>
            <a:ext cx="2151529" cy="1047750"/>
          </a:xfrm>
          <a:custGeom>
            <a:avLst/>
            <a:gdLst/>
            <a:ahLst/>
            <a:cxnLst/>
            <a:rect l="l" t="t" r="r" b="b"/>
            <a:pathLst>
              <a:path w="2438400" h="1187450">
                <a:moveTo>
                  <a:pt x="0" y="0"/>
                </a:moveTo>
                <a:lnTo>
                  <a:pt x="2438400" y="0"/>
                </a:lnTo>
                <a:lnTo>
                  <a:pt x="2438400" y="1187450"/>
                </a:lnTo>
                <a:lnTo>
                  <a:pt x="0" y="1187450"/>
                </a:lnTo>
                <a:lnTo>
                  <a:pt x="0" y="0"/>
                </a:lnTo>
                <a:close/>
              </a:path>
            </a:pathLst>
          </a:custGeom>
          <a:solidFill>
            <a:srgbClr val="D6D7FF"/>
          </a:solidFill>
        </p:spPr>
        <p:txBody>
          <a:bodyPr wrap="square" lIns="0" tIns="0" rIns="0" bIns="0" rtlCol="0"/>
          <a:lstStyle/>
          <a:p>
            <a:endParaRPr sz="1412"/>
          </a:p>
        </p:txBody>
      </p:sp>
      <p:sp>
        <p:nvSpPr>
          <p:cNvPr id="10" name="object 10"/>
          <p:cNvSpPr txBox="1"/>
          <p:nvPr/>
        </p:nvSpPr>
        <p:spPr>
          <a:xfrm>
            <a:off x="6253701" y="4466665"/>
            <a:ext cx="2151529" cy="982101"/>
          </a:xfrm>
          <a:prstGeom prst="rect">
            <a:avLst/>
          </a:prstGeom>
        </p:spPr>
        <p:txBody>
          <a:bodyPr vert="horz" wrap="square" lIns="0" tIns="14007" rIns="0" bIns="0" rtlCol="0">
            <a:spAutoFit/>
          </a:bodyPr>
          <a:lstStyle/>
          <a:p>
            <a:pPr marL="248224" marR="236457" indent="-560" algn="ctr">
              <a:lnSpc>
                <a:spcPct val="99000"/>
              </a:lnSpc>
              <a:spcBef>
                <a:spcPts val="110"/>
              </a:spcBef>
            </a:pPr>
            <a:r>
              <a:rPr sz="2118" spc="-4" dirty="0">
                <a:latin typeface="Comic Sans MS"/>
                <a:cs typeface="Comic Sans MS"/>
              </a:rPr>
              <a:t>linear  </a:t>
            </a:r>
            <a:r>
              <a:rPr sz="2118" dirty="0">
                <a:latin typeface="Comic Sans MS"/>
                <a:cs typeface="Comic Sans MS"/>
              </a:rPr>
              <a:t>classificati</a:t>
            </a:r>
            <a:r>
              <a:rPr sz="2118" spc="-4" dirty="0">
                <a:latin typeface="Comic Sans MS"/>
                <a:cs typeface="Comic Sans MS"/>
              </a:rPr>
              <a:t>on  rule!</a:t>
            </a:r>
            <a:endParaRPr sz="2118">
              <a:latin typeface="Comic Sans MS"/>
              <a:cs typeface="Comic Sans MS"/>
            </a:endParaRPr>
          </a:p>
        </p:txBody>
      </p:sp>
      <p:sp>
        <p:nvSpPr>
          <p:cNvPr id="11" name="object 11"/>
          <p:cNvSpPr/>
          <p:nvPr/>
        </p:nvSpPr>
        <p:spPr>
          <a:xfrm>
            <a:off x="5532539" y="4572000"/>
            <a:ext cx="856129" cy="592791"/>
          </a:xfrm>
          <a:custGeom>
            <a:avLst/>
            <a:gdLst/>
            <a:ahLst/>
            <a:cxnLst/>
            <a:rect l="l" t="t" r="r" b="b"/>
            <a:pathLst>
              <a:path w="970279" h="671829">
                <a:moveTo>
                  <a:pt x="969715" y="0"/>
                </a:moveTo>
                <a:lnTo>
                  <a:pt x="0" y="671341"/>
                </a:lnTo>
              </a:path>
            </a:pathLst>
          </a:custGeom>
          <a:ln w="9524">
            <a:solidFill>
              <a:srgbClr val="000000"/>
            </a:solidFill>
          </a:ln>
        </p:spPr>
        <p:txBody>
          <a:bodyPr wrap="square" lIns="0" tIns="0" rIns="0" bIns="0" rtlCol="0"/>
          <a:lstStyle/>
          <a:p>
            <a:endParaRPr sz="1412"/>
          </a:p>
        </p:txBody>
      </p:sp>
      <p:sp>
        <p:nvSpPr>
          <p:cNvPr id="12" name="object 12"/>
          <p:cNvSpPr/>
          <p:nvPr/>
        </p:nvSpPr>
        <p:spPr>
          <a:xfrm>
            <a:off x="5514113" y="5111204"/>
            <a:ext cx="74519" cy="66115"/>
          </a:xfrm>
          <a:custGeom>
            <a:avLst/>
            <a:gdLst/>
            <a:ahLst/>
            <a:cxnLst/>
            <a:rect l="l" t="t" r="r" b="b"/>
            <a:pathLst>
              <a:path w="84454" h="74929">
                <a:moveTo>
                  <a:pt x="40957" y="0"/>
                </a:moveTo>
                <a:lnTo>
                  <a:pt x="0" y="74701"/>
                </a:lnTo>
                <a:lnTo>
                  <a:pt x="84328" y="62649"/>
                </a:lnTo>
                <a:lnTo>
                  <a:pt x="40957" y="0"/>
                </a:lnTo>
                <a:close/>
              </a:path>
            </a:pathLst>
          </a:custGeom>
          <a:solidFill>
            <a:srgbClr val="000000"/>
          </a:solidFill>
        </p:spPr>
        <p:txBody>
          <a:bodyPr wrap="square" lIns="0" tIns="0" rIns="0" bIns="0" rtlCol="0"/>
          <a:lstStyle/>
          <a:p>
            <a:endParaRPr sz="1412"/>
          </a:p>
        </p:txBody>
      </p:sp>
    </p:spTree>
    <p:extLst>
      <p:ext uri="{BB962C8B-B14F-4D97-AF65-F5344CB8AC3E}">
        <p14:creationId xmlns:p14="http://schemas.microsoft.com/office/powerpoint/2010/main" val="2720355051"/>
      </p:ext>
    </p:extLst>
  </p:cSld>
  <p:clrMapOvr>
    <a:masterClrMapping/>
  </p:clrMapOvr>
  <p:timing>
    <p:tnLst>
      <p:par>
        <p:cT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1535013"/>
            <a:ext cx="6715125" cy="2614849"/>
          </a:xfrm>
          <a:prstGeom prst="rect">
            <a:avLst/>
          </a:prstGeom>
        </p:spPr>
        <p:txBody>
          <a:bodyPr vert="horz" wrap="square" lIns="0" tIns="11206" rIns="0" bIns="0" rtlCol="0">
            <a:spAutoFit/>
          </a:bodyPr>
          <a:lstStyle/>
          <a:p>
            <a:pPr marL="179864" indent="-168658">
              <a:lnSpc>
                <a:spcPts val="2506"/>
              </a:lnSpc>
              <a:spcBef>
                <a:spcPts val="88"/>
              </a:spcBef>
              <a:buChar char="•"/>
              <a:tabLst>
                <a:tab pos="180424" algn="l"/>
              </a:tabLst>
            </a:pPr>
            <a:r>
              <a:rPr sz="2118" dirty="0">
                <a:latin typeface="Arial"/>
                <a:cs typeface="Arial"/>
              </a:rPr>
              <a:t>Consider learning </a:t>
            </a:r>
            <a:r>
              <a:rPr sz="2118" spc="-4" dirty="0">
                <a:latin typeface="Arial"/>
                <a:cs typeface="Arial"/>
              </a:rPr>
              <a:t>f: </a:t>
            </a:r>
            <a:r>
              <a:rPr sz="2118" dirty="0">
                <a:latin typeface="Arial"/>
                <a:cs typeface="Arial"/>
              </a:rPr>
              <a:t>X </a:t>
            </a:r>
            <a:r>
              <a:rPr sz="2118" spc="-1041" dirty="0" smtClean="0">
                <a:latin typeface="Wingdings"/>
                <a:cs typeface="Wingdings"/>
              </a:rPr>
              <a:t></a:t>
            </a:r>
            <a:r>
              <a:rPr lang="en-IN" sz="2118" spc="-1041" dirty="0" smtClean="0">
                <a:latin typeface="Wingdings"/>
                <a:cs typeface="Wingdings"/>
              </a:rPr>
              <a:t> </a:t>
            </a:r>
            <a:r>
              <a:rPr sz="2118" spc="-137" dirty="0" smtClean="0">
                <a:latin typeface="Arial"/>
                <a:cs typeface="Arial"/>
              </a:rPr>
              <a:t>Y</a:t>
            </a:r>
            <a:r>
              <a:rPr sz="2118" spc="-137" dirty="0">
                <a:latin typeface="Arial"/>
                <a:cs typeface="Arial"/>
              </a:rPr>
              <a:t>,</a:t>
            </a:r>
            <a:r>
              <a:rPr sz="2118" spc="-22" dirty="0">
                <a:latin typeface="Arial"/>
                <a:cs typeface="Arial"/>
              </a:rPr>
              <a:t> </a:t>
            </a:r>
            <a:r>
              <a:rPr sz="2118" dirty="0">
                <a:latin typeface="Arial"/>
                <a:cs typeface="Arial"/>
              </a:rPr>
              <a:t>where</a:t>
            </a:r>
          </a:p>
          <a:p>
            <a:pPr marL="583297" lvl="1" indent="-168658">
              <a:lnSpc>
                <a:spcPts val="2506"/>
              </a:lnSpc>
              <a:buChar char="•"/>
              <a:tabLst>
                <a:tab pos="583858" algn="l"/>
              </a:tabLst>
            </a:pPr>
            <a:r>
              <a:rPr sz="2118" dirty="0">
                <a:latin typeface="Arial"/>
                <a:cs typeface="Arial"/>
              </a:rPr>
              <a:t>X is a </a:t>
            </a:r>
            <a:r>
              <a:rPr sz="2118" spc="-4" dirty="0">
                <a:latin typeface="Arial"/>
                <a:cs typeface="Arial"/>
              </a:rPr>
              <a:t>vector </a:t>
            </a:r>
            <a:r>
              <a:rPr sz="2118" dirty="0">
                <a:latin typeface="Arial"/>
                <a:cs typeface="Arial"/>
              </a:rPr>
              <a:t>of real-valued </a:t>
            </a:r>
            <a:r>
              <a:rPr sz="2118" spc="-4" dirty="0">
                <a:latin typeface="Arial"/>
                <a:cs typeface="Arial"/>
              </a:rPr>
              <a:t>features, </a:t>
            </a:r>
            <a:r>
              <a:rPr sz="2118" dirty="0">
                <a:latin typeface="Arial"/>
                <a:cs typeface="Arial"/>
              </a:rPr>
              <a:t>&lt; </a:t>
            </a:r>
            <a:r>
              <a:rPr sz="2118" spc="-4" dirty="0">
                <a:latin typeface="Arial"/>
                <a:cs typeface="Arial"/>
              </a:rPr>
              <a:t>X</a:t>
            </a:r>
            <a:r>
              <a:rPr sz="2118" spc="-6" baseline="-20833" dirty="0">
                <a:latin typeface="Arial"/>
                <a:cs typeface="Arial"/>
              </a:rPr>
              <a:t>1 </a:t>
            </a:r>
            <a:r>
              <a:rPr sz="2118" dirty="0">
                <a:latin typeface="Arial"/>
                <a:cs typeface="Arial"/>
              </a:rPr>
              <a:t>… </a:t>
            </a:r>
            <a:r>
              <a:rPr sz="2118" spc="-4" dirty="0">
                <a:latin typeface="Arial"/>
                <a:cs typeface="Arial"/>
              </a:rPr>
              <a:t>X</a:t>
            </a:r>
            <a:r>
              <a:rPr sz="2118" spc="-6" baseline="-20833" dirty="0">
                <a:latin typeface="Arial"/>
                <a:cs typeface="Arial"/>
              </a:rPr>
              <a:t>n</a:t>
            </a:r>
            <a:r>
              <a:rPr sz="2118" spc="-39" baseline="-20833" dirty="0">
                <a:latin typeface="Arial"/>
                <a:cs typeface="Arial"/>
              </a:rPr>
              <a:t> </a:t>
            </a:r>
            <a:r>
              <a:rPr sz="2118" dirty="0">
                <a:latin typeface="Arial"/>
                <a:cs typeface="Arial"/>
              </a:rPr>
              <a:t>&gt;</a:t>
            </a:r>
          </a:p>
          <a:p>
            <a:pPr marL="578254" lvl="1" indent="-163615">
              <a:spcBef>
                <a:spcPts val="18"/>
              </a:spcBef>
              <a:buChar char="•"/>
              <a:tabLst>
                <a:tab pos="578815" algn="l"/>
              </a:tabLst>
            </a:pPr>
            <a:r>
              <a:rPr sz="2118" dirty="0">
                <a:latin typeface="Arial"/>
                <a:cs typeface="Arial"/>
              </a:rPr>
              <a:t>Y is</a:t>
            </a:r>
            <a:r>
              <a:rPr sz="2118" spc="-44" dirty="0">
                <a:latin typeface="Arial"/>
                <a:cs typeface="Arial"/>
              </a:rPr>
              <a:t> </a:t>
            </a:r>
            <a:r>
              <a:rPr sz="2118" dirty="0">
                <a:latin typeface="Arial"/>
                <a:cs typeface="Arial"/>
              </a:rPr>
              <a:t>boolean</a:t>
            </a:r>
          </a:p>
          <a:p>
            <a:pPr marL="583297" lvl="1" indent="-168658">
              <a:spcBef>
                <a:spcPts val="18"/>
              </a:spcBef>
              <a:buChar char="•"/>
              <a:tabLst>
                <a:tab pos="583858" algn="l"/>
              </a:tabLst>
            </a:pPr>
            <a:r>
              <a:rPr sz="2118" dirty="0">
                <a:latin typeface="Arial"/>
                <a:cs typeface="Arial"/>
              </a:rPr>
              <a:t>assume all </a:t>
            </a:r>
            <a:r>
              <a:rPr sz="2118" spc="-4" dirty="0">
                <a:latin typeface="Arial"/>
                <a:cs typeface="Arial"/>
              </a:rPr>
              <a:t>X</a:t>
            </a:r>
            <a:r>
              <a:rPr sz="2118" spc="-6" baseline="-20833" dirty="0">
                <a:latin typeface="Arial"/>
                <a:cs typeface="Arial"/>
              </a:rPr>
              <a:t>i </a:t>
            </a:r>
            <a:r>
              <a:rPr sz="2118" dirty="0">
                <a:latin typeface="Arial"/>
                <a:cs typeface="Arial"/>
              </a:rPr>
              <a:t>are </a:t>
            </a:r>
            <a:r>
              <a:rPr sz="2118" spc="-4" dirty="0">
                <a:latin typeface="Arial"/>
                <a:cs typeface="Arial"/>
              </a:rPr>
              <a:t>conditionally </a:t>
            </a:r>
            <a:r>
              <a:rPr sz="2118" dirty="0">
                <a:latin typeface="Arial"/>
                <a:cs typeface="Arial"/>
              </a:rPr>
              <a:t>independent given</a:t>
            </a:r>
            <a:r>
              <a:rPr sz="2118" spc="-71" dirty="0">
                <a:latin typeface="Arial"/>
                <a:cs typeface="Arial"/>
              </a:rPr>
              <a:t> </a:t>
            </a:r>
            <a:r>
              <a:rPr sz="2118" dirty="0">
                <a:latin typeface="Arial"/>
                <a:cs typeface="Arial"/>
              </a:rPr>
              <a:t>Y</a:t>
            </a:r>
          </a:p>
          <a:p>
            <a:pPr marL="583297" lvl="1" indent="-168658">
              <a:spcBef>
                <a:spcPts val="18"/>
              </a:spcBef>
              <a:buChar char="•"/>
              <a:tabLst>
                <a:tab pos="583858" algn="l"/>
              </a:tabLst>
            </a:pPr>
            <a:r>
              <a:rPr sz="2118" dirty="0">
                <a:latin typeface="Arial"/>
                <a:cs typeface="Arial"/>
              </a:rPr>
              <a:t>model </a:t>
            </a:r>
            <a:r>
              <a:rPr sz="2118" spc="-4" dirty="0">
                <a:latin typeface="Arial"/>
                <a:cs typeface="Arial"/>
              </a:rPr>
              <a:t>P(X</a:t>
            </a:r>
            <a:r>
              <a:rPr sz="2118" spc="-6" baseline="-20833" dirty="0">
                <a:latin typeface="Arial"/>
                <a:cs typeface="Arial"/>
              </a:rPr>
              <a:t>i </a:t>
            </a:r>
            <a:r>
              <a:rPr sz="2118" dirty="0">
                <a:latin typeface="Arial"/>
                <a:cs typeface="Arial"/>
              </a:rPr>
              <a:t>| Y = y</a:t>
            </a:r>
            <a:r>
              <a:rPr sz="2118" baseline="-20833" dirty="0">
                <a:latin typeface="Arial"/>
                <a:cs typeface="Arial"/>
              </a:rPr>
              <a:t>k</a:t>
            </a:r>
            <a:r>
              <a:rPr sz="2118" dirty="0">
                <a:latin typeface="Arial"/>
                <a:cs typeface="Arial"/>
              </a:rPr>
              <a:t>) as </a:t>
            </a:r>
            <a:r>
              <a:rPr sz="2118" spc="-4" dirty="0">
                <a:latin typeface="Arial"/>
                <a:cs typeface="Arial"/>
              </a:rPr>
              <a:t>Gaussian</a:t>
            </a:r>
            <a:r>
              <a:rPr sz="2118" spc="-88" dirty="0">
                <a:latin typeface="Arial"/>
                <a:cs typeface="Arial"/>
              </a:rPr>
              <a:t> </a:t>
            </a:r>
            <a:r>
              <a:rPr sz="2118" spc="-4" dirty="0">
                <a:latin typeface="Arial"/>
                <a:cs typeface="Arial"/>
              </a:rPr>
              <a:t>N(</a:t>
            </a:r>
            <a:r>
              <a:rPr sz="2118" spc="-4" dirty="0">
                <a:latin typeface="Symbol"/>
                <a:cs typeface="Symbol"/>
              </a:rPr>
              <a:t></a:t>
            </a:r>
            <a:r>
              <a:rPr sz="2118" spc="-6" baseline="-20833" dirty="0">
                <a:latin typeface="Arial"/>
                <a:cs typeface="Arial"/>
              </a:rPr>
              <a:t>ik</a:t>
            </a:r>
            <a:r>
              <a:rPr sz="2118" spc="-4" dirty="0">
                <a:latin typeface="Arial"/>
                <a:cs typeface="Arial"/>
              </a:rPr>
              <a:t>,</a:t>
            </a:r>
            <a:r>
              <a:rPr sz="2118" spc="-4" dirty="0">
                <a:latin typeface="Symbol"/>
                <a:cs typeface="Symbol"/>
              </a:rPr>
              <a:t></a:t>
            </a:r>
            <a:r>
              <a:rPr sz="2118" spc="-6" baseline="-20833" dirty="0">
                <a:latin typeface="Arial"/>
                <a:cs typeface="Arial"/>
              </a:rPr>
              <a:t>i</a:t>
            </a:r>
            <a:r>
              <a:rPr sz="2118" spc="-4" dirty="0">
                <a:latin typeface="Arial"/>
                <a:cs typeface="Arial"/>
              </a:rPr>
              <a:t>)</a:t>
            </a:r>
            <a:endParaRPr sz="2118" dirty="0">
              <a:latin typeface="Arial"/>
              <a:cs typeface="Arial"/>
            </a:endParaRPr>
          </a:p>
          <a:p>
            <a:pPr marL="583297" lvl="1" indent="-168658">
              <a:spcBef>
                <a:spcPts val="18"/>
              </a:spcBef>
              <a:buChar char="•"/>
              <a:tabLst>
                <a:tab pos="583858" algn="l"/>
              </a:tabLst>
            </a:pPr>
            <a:r>
              <a:rPr sz="2118" dirty="0">
                <a:latin typeface="Arial"/>
                <a:cs typeface="Arial"/>
              </a:rPr>
              <a:t>model P(Y) as Bernoulli</a:t>
            </a:r>
            <a:r>
              <a:rPr sz="2118" spc="-13" dirty="0">
                <a:latin typeface="Arial"/>
                <a:cs typeface="Arial"/>
              </a:rPr>
              <a:t> </a:t>
            </a:r>
            <a:r>
              <a:rPr lang="en-US" sz="2118" spc="-13" dirty="0" smtClean="0">
                <a:latin typeface="Arial"/>
                <a:cs typeface="Arial"/>
              </a:rPr>
              <a:t>(</a:t>
            </a:r>
            <a:r>
              <a:rPr lang="en-US" sz="2118" dirty="0" smtClean="0">
                <a:latin typeface="Arial"/>
                <a:cs typeface="Arial"/>
              </a:rPr>
              <a:t>two-point) </a:t>
            </a:r>
            <a:r>
              <a:rPr lang="en-US" sz="2118" dirty="0">
                <a:latin typeface="Arial"/>
                <a:cs typeface="Arial"/>
              </a:rPr>
              <a:t>distribution</a:t>
            </a:r>
            <a:r>
              <a:rPr sz="2118" spc="-4" dirty="0" smtClean="0">
                <a:latin typeface="Arial"/>
                <a:cs typeface="Arial"/>
              </a:rPr>
              <a:t>(</a:t>
            </a:r>
            <a:r>
              <a:rPr sz="2118" spc="-4" dirty="0">
                <a:latin typeface="Symbol"/>
                <a:cs typeface="Symbol"/>
              </a:rPr>
              <a:t></a:t>
            </a:r>
            <a:r>
              <a:rPr sz="2118" spc="-4" dirty="0">
                <a:latin typeface="Arial"/>
                <a:cs typeface="Arial"/>
              </a:rPr>
              <a:t>)</a:t>
            </a:r>
            <a:endParaRPr sz="2118" dirty="0">
              <a:latin typeface="Arial"/>
              <a:cs typeface="Arial"/>
            </a:endParaRPr>
          </a:p>
          <a:p>
            <a:pPr lvl="1">
              <a:lnSpc>
                <a:spcPct val="100000"/>
              </a:lnSpc>
              <a:buFont typeface="Arial"/>
              <a:buChar char="•"/>
            </a:pPr>
            <a:endParaRPr sz="2162" dirty="0">
              <a:latin typeface="Times New Roman"/>
              <a:cs typeface="Times New Roman"/>
            </a:endParaRPr>
          </a:p>
          <a:p>
            <a:pPr marL="179864" indent="-168658">
              <a:buChar char="•"/>
              <a:tabLst>
                <a:tab pos="180424" algn="l"/>
              </a:tabLst>
            </a:pPr>
            <a:r>
              <a:rPr sz="2118" spc="-4" dirty="0">
                <a:latin typeface="Arial"/>
                <a:cs typeface="Arial"/>
              </a:rPr>
              <a:t>What </a:t>
            </a:r>
            <a:r>
              <a:rPr sz="2118" dirty="0">
                <a:latin typeface="Arial"/>
                <a:cs typeface="Arial"/>
              </a:rPr>
              <a:t>does </a:t>
            </a:r>
            <a:r>
              <a:rPr sz="2118" spc="-4" dirty="0">
                <a:latin typeface="Arial"/>
                <a:cs typeface="Arial"/>
              </a:rPr>
              <a:t>that </a:t>
            </a:r>
            <a:r>
              <a:rPr sz="2118" dirty="0">
                <a:latin typeface="Arial"/>
                <a:cs typeface="Arial"/>
              </a:rPr>
              <a:t>imply about </a:t>
            </a:r>
            <a:r>
              <a:rPr sz="2118" spc="-4" dirty="0">
                <a:latin typeface="Arial"/>
                <a:cs typeface="Arial"/>
              </a:rPr>
              <a:t>the form </a:t>
            </a:r>
            <a:r>
              <a:rPr sz="2118" dirty="0">
                <a:latin typeface="Arial"/>
                <a:cs typeface="Arial"/>
              </a:rPr>
              <a:t>of</a:t>
            </a:r>
            <a:r>
              <a:rPr sz="2118" spc="-22" dirty="0">
                <a:latin typeface="Arial"/>
                <a:cs typeface="Arial"/>
              </a:rPr>
              <a:t> </a:t>
            </a:r>
            <a:r>
              <a:rPr sz="2118" spc="-4" dirty="0">
                <a:latin typeface="Arial"/>
                <a:cs typeface="Arial"/>
              </a:rPr>
              <a:t>P(Y|X)?</a:t>
            </a:r>
            <a:endParaRPr sz="2118" dirty="0">
              <a:latin typeface="Arial"/>
              <a:cs typeface="Arial"/>
            </a:endParaRPr>
          </a:p>
        </p:txBody>
      </p:sp>
      <p:sp>
        <p:nvSpPr>
          <p:cNvPr id="3" name="object 3"/>
          <p:cNvSpPr/>
          <p:nvPr/>
        </p:nvSpPr>
        <p:spPr>
          <a:xfrm>
            <a:off x="609600" y="4953000"/>
            <a:ext cx="7042826" cy="630079"/>
          </a:xfrm>
          <a:prstGeom prst="rect">
            <a:avLst/>
          </a:prstGeom>
          <a:blipFill>
            <a:blip r:embed="rId2" cstate="print"/>
            <a:stretch>
              <a:fillRect/>
            </a:stretch>
          </a:blipFill>
        </p:spPr>
        <p:txBody>
          <a:bodyPr wrap="square" lIns="0" tIns="0" rIns="0" bIns="0" rtlCol="0"/>
          <a:lstStyle/>
          <a:p>
            <a:endParaRPr sz="1412"/>
          </a:p>
        </p:txBody>
      </p:sp>
      <p:sp>
        <p:nvSpPr>
          <p:cNvPr id="4" name="Rectangle 3"/>
          <p:cNvSpPr/>
          <p:nvPr/>
        </p:nvSpPr>
        <p:spPr>
          <a:xfrm>
            <a:off x="228600" y="625613"/>
            <a:ext cx="4948791" cy="646331"/>
          </a:xfrm>
          <a:prstGeom prst="rect">
            <a:avLst/>
          </a:prstGeom>
        </p:spPr>
        <p:txBody>
          <a:bodyPr wrap="none">
            <a:spAutoFit/>
          </a:bodyPr>
          <a:lstStyle/>
          <a:p>
            <a:r>
              <a:rPr lang="en-US" sz="3600" b="1" dirty="0"/>
              <a:t> </a:t>
            </a:r>
            <a:r>
              <a:rPr lang="en-US" sz="3600" b="1" dirty="0" smtClean="0"/>
              <a:t>Logistic Regression </a:t>
            </a:r>
            <a:endParaRPr lang="en-US" sz="3600" b="1" dirty="0"/>
          </a:p>
        </p:txBody>
      </p:sp>
    </p:spTree>
    <p:extLst>
      <p:ext uri="{BB962C8B-B14F-4D97-AF65-F5344CB8AC3E}">
        <p14:creationId xmlns:p14="http://schemas.microsoft.com/office/powerpoint/2010/main" val="1811452276"/>
      </p:ext>
    </p:extLst>
  </p:cSld>
  <p:clrMapOvr>
    <a:masterClrMapping/>
  </p:clrMapOvr>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8053"/>
            <a:ext cx="9372600" cy="1143000"/>
          </a:xfrm>
        </p:spPr>
        <p:txBody>
          <a:bodyPr/>
          <a:lstStyle/>
          <a:p>
            <a:pPr algn="l"/>
            <a:r>
              <a:rPr lang="en-US" sz="3200" b="1" dirty="0" smtClean="0"/>
              <a:t>Logistic Regression and </a:t>
            </a:r>
            <a:br>
              <a:rPr lang="en-US" sz="3200" b="1" dirty="0" smtClean="0"/>
            </a:br>
            <a:r>
              <a:rPr lang="en-US" sz="3200" b="1" dirty="0" smtClean="0"/>
              <a:t>Gaussian Naïve Bayes Classifier</a:t>
            </a:r>
            <a:endParaRPr lang="en-US" sz="3200" b="1"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589</a:t>
            </a:fld>
            <a:endParaRPr lang="en-US"/>
          </a:p>
        </p:txBody>
      </p:sp>
      <p:sp>
        <p:nvSpPr>
          <p:cNvPr id="4" name="Rectangle 3"/>
          <p:cNvSpPr/>
          <p:nvPr/>
        </p:nvSpPr>
        <p:spPr>
          <a:xfrm>
            <a:off x="152400" y="1752600"/>
            <a:ext cx="8686800" cy="3539430"/>
          </a:xfrm>
          <a:prstGeom prst="rect">
            <a:avLst/>
          </a:prstGeom>
        </p:spPr>
        <p:txBody>
          <a:bodyPr wrap="square">
            <a:spAutoFit/>
          </a:bodyPr>
          <a:lstStyle/>
          <a:p>
            <a:pPr marL="457200" indent="-457200">
              <a:buFont typeface="Arial" panose="020B0604020202020204" pitchFamily="34" charset="0"/>
              <a:buChar char="•"/>
            </a:pPr>
            <a:r>
              <a:rPr lang="en-US" sz="2800" dirty="0"/>
              <a:t>Interestingly, the parametric form of P(Y|X) used by Logistic Regression is precisely the form implied by the assumptions of a Gaussian Naive Bayes classiﬁer</a:t>
            </a:r>
            <a:r>
              <a:rPr lang="en-US" sz="2800" dirty="0" smtClean="0"/>
              <a:t>.</a:t>
            </a:r>
          </a:p>
          <a:p>
            <a:r>
              <a:rPr lang="en-US" sz="2800" dirty="0" smtClean="0"/>
              <a:t> </a:t>
            </a:r>
          </a:p>
          <a:p>
            <a:pPr marL="457200" indent="-457200">
              <a:buFont typeface="Arial" panose="020B0604020202020204" pitchFamily="34" charset="0"/>
              <a:buChar char="•"/>
            </a:pPr>
            <a:r>
              <a:rPr lang="en-US" sz="2800" dirty="0" smtClean="0"/>
              <a:t>Therefore, we can view Logistic Regression as a closely related alternative to </a:t>
            </a:r>
            <a:r>
              <a:rPr lang="en-US" sz="2800" dirty="0"/>
              <a:t>GNB, though the two can produce different results in many cases</a:t>
            </a:r>
          </a:p>
        </p:txBody>
      </p:sp>
    </p:spTree>
    <p:extLst>
      <p:ext uri="{BB962C8B-B14F-4D97-AF65-F5344CB8AC3E}">
        <p14:creationId xmlns:p14="http://schemas.microsoft.com/office/powerpoint/2010/main" val="14410055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533400"/>
            <a:ext cx="9144000" cy="735874"/>
          </a:xfrm>
        </p:spPr>
        <p:txBody>
          <a:bodyPr/>
          <a:lstStyle/>
          <a:p>
            <a:r>
              <a:rPr lang="en-US" sz="3600" b="1" dirty="0" smtClean="0">
                <a:latin typeface="+mn-lt"/>
              </a:rPr>
              <a:t>Choosing </a:t>
            </a:r>
            <a:r>
              <a:rPr lang="en-US" sz="3600" b="1" dirty="0">
                <a:latin typeface="+mn-lt"/>
              </a:rPr>
              <a:t>a Function Approximation Algorithm</a:t>
            </a:r>
          </a:p>
        </p:txBody>
      </p:sp>
      <p:sp>
        <p:nvSpPr>
          <p:cNvPr id="22531" name="Rectangle 3"/>
          <p:cNvSpPr>
            <a:spLocks noGrp="1" noChangeArrowheads="1"/>
          </p:cNvSpPr>
          <p:nvPr>
            <p:ph idx="1"/>
          </p:nvPr>
        </p:nvSpPr>
        <p:spPr>
          <a:xfrm>
            <a:off x="0" y="1600200"/>
            <a:ext cx="9144000" cy="4038600"/>
          </a:xfrm>
        </p:spPr>
        <p:txBody>
          <a:bodyPr>
            <a:normAutofit/>
          </a:bodyPr>
          <a:lstStyle/>
          <a:p>
            <a:r>
              <a:rPr lang="en-US" dirty="0"/>
              <a:t> </a:t>
            </a:r>
            <a:r>
              <a:rPr lang="en-US" b="1" u="sng" dirty="0"/>
              <a:t>Generating Training Examples of the form &lt;</a:t>
            </a:r>
            <a:r>
              <a:rPr lang="en-US" b="1" u="sng" dirty="0" err="1"/>
              <a:t>b,V</a:t>
            </a:r>
            <a:r>
              <a:rPr lang="en-US" sz="1700" b="1" u="sng" dirty="0" err="1"/>
              <a:t>train</a:t>
            </a:r>
            <a:r>
              <a:rPr lang="en-US" b="1" u="sng" dirty="0"/>
              <a:t>(b)&gt;</a:t>
            </a:r>
            <a:r>
              <a:rPr lang="en-US" sz="2800" dirty="0"/>
              <a:t> [e.g. &lt;x1=3, x2=0, x3=1, x4=0, x5=0, x6=0, +100 (=blacks won</a:t>
            </a:r>
            <a:r>
              <a:rPr lang="en-US" sz="2800" dirty="0" smtClean="0"/>
              <a:t>)]</a:t>
            </a:r>
          </a:p>
          <a:p>
            <a:pPr lvl="1">
              <a:lnSpc>
                <a:spcPct val="75000"/>
              </a:lnSpc>
              <a:spcBef>
                <a:spcPct val="15000"/>
              </a:spcBef>
            </a:pPr>
            <a:r>
              <a:rPr lang="en-US" sz="2200" dirty="0"/>
              <a:t>x</a:t>
            </a:r>
            <a:r>
              <a:rPr lang="en-US" sz="2200" dirty="0" smtClean="0"/>
              <a:t>1</a:t>
            </a:r>
            <a:r>
              <a:rPr lang="en-US" sz="2200" dirty="0"/>
              <a:t>= # of </a:t>
            </a:r>
            <a:r>
              <a:rPr lang="en-US" sz="2200" dirty="0" smtClean="0"/>
              <a:t>black </a:t>
            </a:r>
            <a:r>
              <a:rPr lang="en-US" sz="2200" dirty="0"/>
              <a:t>pieces on the board</a:t>
            </a:r>
          </a:p>
          <a:p>
            <a:pPr lvl="1">
              <a:lnSpc>
                <a:spcPct val="75000"/>
              </a:lnSpc>
              <a:spcBef>
                <a:spcPct val="15000"/>
              </a:spcBef>
            </a:pPr>
            <a:r>
              <a:rPr lang="en-US" sz="2200" dirty="0" smtClean="0"/>
              <a:t>x2 </a:t>
            </a:r>
            <a:r>
              <a:rPr lang="en-US" sz="2200" dirty="0"/>
              <a:t>= # of </a:t>
            </a:r>
            <a:r>
              <a:rPr lang="en-US" sz="2200" dirty="0" smtClean="0"/>
              <a:t>red </a:t>
            </a:r>
            <a:r>
              <a:rPr lang="en-US" sz="2200" dirty="0"/>
              <a:t>pieces on the board</a:t>
            </a:r>
          </a:p>
          <a:p>
            <a:pPr lvl="1">
              <a:lnSpc>
                <a:spcPct val="75000"/>
              </a:lnSpc>
              <a:spcBef>
                <a:spcPct val="15000"/>
              </a:spcBef>
            </a:pPr>
            <a:r>
              <a:rPr lang="en-US" sz="2200" dirty="0" smtClean="0"/>
              <a:t>x3 </a:t>
            </a:r>
            <a:r>
              <a:rPr lang="en-US" sz="2200" dirty="0"/>
              <a:t>=  # of </a:t>
            </a:r>
            <a:r>
              <a:rPr lang="en-US" sz="2200" dirty="0" smtClean="0"/>
              <a:t>black </a:t>
            </a:r>
            <a:r>
              <a:rPr lang="en-US" sz="2200" dirty="0"/>
              <a:t>king on the </a:t>
            </a:r>
            <a:r>
              <a:rPr lang="en-US" sz="2200" dirty="0" smtClean="0"/>
              <a:t>board</a:t>
            </a:r>
          </a:p>
          <a:p>
            <a:pPr lvl="1">
              <a:lnSpc>
                <a:spcPct val="75000"/>
              </a:lnSpc>
              <a:spcBef>
                <a:spcPct val="15000"/>
              </a:spcBef>
            </a:pPr>
            <a:r>
              <a:rPr lang="en-US" sz="2200" dirty="0" smtClean="0"/>
              <a:t>x4 </a:t>
            </a:r>
            <a:r>
              <a:rPr lang="en-US" sz="2200" dirty="0"/>
              <a:t>=  # of </a:t>
            </a:r>
            <a:r>
              <a:rPr lang="en-US" sz="2200" dirty="0" smtClean="0"/>
              <a:t>red </a:t>
            </a:r>
            <a:r>
              <a:rPr lang="en-US" sz="2200" dirty="0"/>
              <a:t>king on the board</a:t>
            </a:r>
          </a:p>
          <a:p>
            <a:pPr lvl="1">
              <a:lnSpc>
                <a:spcPct val="75000"/>
              </a:lnSpc>
              <a:spcBef>
                <a:spcPct val="15000"/>
              </a:spcBef>
            </a:pPr>
            <a:r>
              <a:rPr lang="en-US" sz="2200" dirty="0" smtClean="0"/>
              <a:t>x5 </a:t>
            </a:r>
            <a:r>
              <a:rPr lang="en-US" sz="2200" dirty="0"/>
              <a:t>= # of </a:t>
            </a:r>
            <a:r>
              <a:rPr lang="en-US" sz="2200" dirty="0" smtClean="0"/>
              <a:t>black </a:t>
            </a:r>
            <a:r>
              <a:rPr lang="en-US" sz="2200" dirty="0"/>
              <a:t>pieces threatened by </a:t>
            </a:r>
            <a:r>
              <a:rPr lang="en-US" sz="2200" dirty="0" smtClean="0"/>
              <a:t>red</a:t>
            </a:r>
          </a:p>
          <a:p>
            <a:pPr lvl="1">
              <a:lnSpc>
                <a:spcPct val="75000"/>
              </a:lnSpc>
              <a:spcBef>
                <a:spcPct val="15000"/>
              </a:spcBef>
            </a:pPr>
            <a:r>
              <a:rPr lang="en-US" sz="2200" dirty="0" smtClean="0"/>
              <a:t>x6 </a:t>
            </a:r>
            <a:r>
              <a:rPr lang="en-US" sz="2200" dirty="0"/>
              <a:t>= # of </a:t>
            </a:r>
            <a:r>
              <a:rPr lang="en-US" sz="2200" dirty="0" smtClean="0"/>
              <a:t>red </a:t>
            </a:r>
            <a:r>
              <a:rPr lang="en-US" sz="2200" dirty="0"/>
              <a:t>pieces threatened by </a:t>
            </a:r>
            <a:r>
              <a:rPr lang="en-US" sz="2200" dirty="0" smtClean="0"/>
              <a:t>black</a:t>
            </a:r>
            <a:endParaRPr lang="en-US" sz="2200" dirty="0"/>
          </a:p>
          <a:p>
            <a:pPr lvl="1">
              <a:lnSpc>
                <a:spcPct val="75000"/>
              </a:lnSpc>
              <a:spcBef>
                <a:spcPct val="15000"/>
              </a:spcBef>
            </a:pPr>
            <a:endParaRPr lang="en-US" sz="2200" dirty="0"/>
          </a:p>
          <a:p>
            <a:endParaRPr lang="en-US" sz="2800" dirty="0"/>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 y="607837"/>
            <a:ext cx="7453064" cy="850106"/>
          </a:xfrm>
        </p:spPr>
        <p:txBody>
          <a:bodyPr>
            <a:normAutofit fontScale="90000"/>
          </a:bodyPr>
          <a:lstStyle/>
          <a:p>
            <a:r>
              <a:rPr lang="en-US" dirty="0" smtClean="0"/>
              <a:t>Logistic and Gaussian Naïve Bayes Equivalence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3588" y="1457943"/>
                <a:ext cx="8614211" cy="3774281"/>
              </a:xfrm>
            </p:spPr>
            <p:txBody>
              <a:bodyPr>
                <a:normAutofit fontScale="62500" lnSpcReduction="20000"/>
              </a:bodyPr>
              <a:lstStyle/>
              <a:p>
                <a:r>
                  <a:rPr lang="en-US" sz="3300" dirty="0"/>
                  <a:t>Logistic regression hypothesis representation</a:t>
                </a:r>
              </a:p>
              <a:p>
                <a:pPr marL="0" indent="0">
                  <a:buNone/>
                </a:pPr>
                <a14:m>
                  <m:oMathPara xmlns:m="http://schemas.openxmlformats.org/officeDocument/2006/math">
                    <m:oMathParaPr>
                      <m:jc m:val="centerGroup"/>
                    </m:oMathParaPr>
                    <m:oMath xmlns:m="http://schemas.openxmlformats.org/officeDocument/2006/math">
                      <m:sSub>
                        <m:sSubPr>
                          <m:ctrlPr>
                            <a:rPr lang="en-US" sz="3300" i="1">
                              <a:latin typeface="Cambria Math" panose="02040503050406030204" pitchFamily="18" charset="0"/>
                            </a:rPr>
                          </m:ctrlPr>
                        </m:sSubPr>
                        <m:e>
                          <m:r>
                            <a:rPr lang="en-US" sz="3300">
                              <a:latin typeface="Cambria Math" panose="02040503050406030204" pitchFamily="18" charset="0"/>
                            </a:rPr>
                            <m:t>h</m:t>
                          </m:r>
                        </m:e>
                        <m:sub>
                          <m:r>
                            <a:rPr lang="en-US" sz="3300">
                              <a:latin typeface="Cambria Math" panose="02040503050406030204" pitchFamily="18" charset="0"/>
                            </a:rPr>
                            <m:t>𝜃</m:t>
                          </m:r>
                        </m:sub>
                      </m:sSub>
                      <m:d>
                        <m:dPr>
                          <m:ctrlPr>
                            <a:rPr lang="en-US" sz="3300" i="1">
                              <a:latin typeface="Cambria Math" panose="02040503050406030204" pitchFamily="18" charset="0"/>
                            </a:rPr>
                          </m:ctrlPr>
                        </m:dPr>
                        <m:e>
                          <m:r>
                            <a:rPr lang="en-US" sz="3300">
                              <a:latin typeface="Cambria Math" panose="02040503050406030204" pitchFamily="18" charset="0"/>
                            </a:rPr>
                            <m:t>𝑥</m:t>
                          </m:r>
                        </m:e>
                      </m:d>
                      <m:r>
                        <a:rPr lang="en-US" sz="3300">
                          <a:latin typeface="Cambria Math" panose="02040503050406030204" pitchFamily="18" charset="0"/>
                        </a:rPr>
                        <m:t>=</m:t>
                      </m:r>
                      <m:f>
                        <m:fPr>
                          <m:ctrlPr>
                            <a:rPr lang="en-US" sz="3300" i="1">
                              <a:latin typeface="Cambria Math" panose="02040503050406030204" pitchFamily="18" charset="0"/>
                            </a:rPr>
                          </m:ctrlPr>
                        </m:fPr>
                        <m:num>
                          <m:r>
                            <a:rPr lang="en-US" sz="3300">
                              <a:latin typeface="Cambria Math" panose="02040503050406030204" pitchFamily="18" charset="0"/>
                            </a:rPr>
                            <m:t>1</m:t>
                          </m:r>
                        </m:num>
                        <m:den>
                          <m:r>
                            <a:rPr lang="en-US" sz="3300">
                              <a:latin typeface="Cambria Math" panose="02040503050406030204" pitchFamily="18" charset="0"/>
                            </a:rPr>
                            <m:t>1+</m:t>
                          </m:r>
                          <m:sSup>
                            <m:sSupPr>
                              <m:ctrlPr>
                                <a:rPr lang="en-US" sz="3300" i="1">
                                  <a:latin typeface="Cambria Math" panose="02040503050406030204" pitchFamily="18" charset="0"/>
                                </a:rPr>
                              </m:ctrlPr>
                            </m:sSupPr>
                            <m:e>
                              <m:r>
                                <a:rPr lang="en-US" sz="3300">
                                  <a:latin typeface="Cambria Math" panose="02040503050406030204" pitchFamily="18" charset="0"/>
                                </a:rPr>
                                <m:t>𝑒</m:t>
                              </m:r>
                            </m:e>
                            <m:sup>
                              <m:r>
                                <a:rPr lang="en-US" sz="3300">
                                  <a:latin typeface="Cambria Math" panose="02040503050406030204" pitchFamily="18" charset="0"/>
                                </a:rPr>
                                <m:t>−</m:t>
                              </m:r>
                              <m:sSup>
                                <m:sSupPr>
                                  <m:ctrlPr>
                                    <a:rPr lang="en-US" sz="3300" i="1">
                                      <a:latin typeface="Cambria Math" panose="02040503050406030204" pitchFamily="18" charset="0"/>
                                    </a:rPr>
                                  </m:ctrlPr>
                                </m:sSupPr>
                                <m:e>
                                  <m:r>
                                    <a:rPr lang="en-US" sz="3300">
                                      <a:latin typeface="Cambria Math" panose="02040503050406030204" pitchFamily="18" charset="0"/>
                                    </a:rPr>
                                    <m:t>𝜃</m:t>
                                  </m:r>
                                </m:e>
                                <m:sup>
                                  <m:r>
                                    <a:rPr lang="en-US" sz="3300">
                                      <a:latin typeface="Cambria Math" panose="02040503050406030204" pitchFamily="18" charset="0"/>
                                    </a:rPr>
                                    <m:t>⊤</m:t>
                                  </m:r>
                                </m:sup>
                              </m:sSup>
                              <m:r>
                                <a:rPr lang="en-US" sz="3300">
                                  <a:latin typeface="Cambria Math" panose="02040503050406030204" pitchFamily="18" charset="0"/>
                                </a:rPr>
                                <m:t>𝑥</m:t>
                              </m:r>
                            </m:sup>
                          </m:sSup>
                        </m:den>
                      </m:f>
                      <m:r>
                        <a:rPr lang="en-US" sz="3300">
                          <a:latin typeface="Cambria Math" panose="02040503050406030204" pitchFamily="18" charset="0"/>
                        </a:rPr>
                        <m:t>=</m:t>
                      </m:r>
                      <m:f>
                        <m:fPr>
                          <m:ctrlPr>
                            <a:rPr lang="en-US" sz="3300" i="1">
                              <a:latin typeface="Cambria Math" panose="02040503050406030204" pitchFamily="18" charset="0"/>
                            </a:rPr>
                          </m:ctrlPr>
                        </m:fPr>
                        <m:num>
                          <m:r>
                            <a:rPr lang="en-US" sz="3300">
                              <a:latin typeface="Cambria Math" panose="02040503050406030204" pitchFamily="18" charset="0"/>
                            </a:rPr>
                            <m:t>1</m:t>
                          </m:r>
                        </m:num>
                        <m:den>
                          <m:r>
                            <a:rPr lang="en-US" sz="3300">
                              <a:latin typeface="Cambria Math" panose="02040503050406030204" pitchFamily="18" charset="0"/>
                            </a:rPr>
                            <m:t>1+</m:t>
                          </m:r>
                          <m:sSup>
                            <m:sSupPr>
                              <m:ctrlPr>
                                <a:rPr lang="en-US" sz="3300" i="1">
                                  <a:latin typeface="Cambria Math" panose="02040503050406030204" pitchFamily="18" charset="0"/>
                                </a:rPr>
                              </m:ctrlPr>
                            </m:sSupPr>
                            <m:e>
                              <m:r>
                                <a:rPr lang="en-US" sz="3300">
                                  <a:latin typeface="Cambria Math" panose="02040503050406030204" pitchFamily="18" charset="0"/>
                                </a:rPr>
                                <m:t>𝑒</m:t>
                              </m:r>
                            </m:e>
                            <m:sup>
                              <m:r>
                                <a:rPr lang="en-US" sz="3300">
                                  <a:latin typeface="Cambria Math" panose="02040503050406030204" pitchFamily="18" charset="0"/>
                                </a:rPr>
                                <m:t>−(</m:t>
                              </m:r>
                              <m:sSub>
                                <m:sSubPr>
                                  <m:ctrlPr>
                                    <a:rPr lang="en-US" sz="3300" i="1">
                                      <a:latin typeface="Cambria Math" panose="02040503050406030204" pitchFamily="18" charset="0"/>
                                    </a:rPr>
                                  </m:ctrlPr>
                                </m:sSubPr>
                                <m:e>
                                  <m:r>
                                    <a:rPr lang="en-US" sz="3300">
                                      <a:latin typeface="Cambria Math" panose="02040503050406030204" pitchFamily="18" charset="0"/>
                                    </a:rPr>
                                    <m:t>𝜃</m:t>
                                  </m:r>
                                </m:e>
                                <m:sub>
                                  <m:r>
                                    <a:rPr lang="en-US" sz="3300">
                                      <a:latin typeface="Cambria Math" panose="02040503050406030204" pitchFamily="18" charset="0"/>
                                    </a:rPr>
                                    <m:t>0</m:t>
                                  </m:r>
                                </m:sub>
                              </m:sSub>
                              <m:r>
                                <a:rPr lang="en-US" sz="3300">
                                  <a:latin typeface="Cambria Math" panose="02040503050406030204" pitchFamily="18" charset="0"/>
                                </a:rPr>
                                <m:t>+</m:t>
                              </m:r>
                              <m:sSub>
                                <m:sSubPr>
                                  <m:ctrlPr>
                                    <a:rPr lang="en-US" sz="3300" i="1">
                                      <a:latin typeface="Cambria Math" panose="02040503050406030204" pitchFamily="18" charset="0"/>
                                    </a:rPr>
                                  </m:ctrlPr>
                                </m:sSubPr>
                                <m:e>
                                  <m:r>
                                    <a:rPr lang="en-US" sz="3300">
                                      <a:latin typeface="Cambria Math" panose="02040503050406030204" pitchFamily="18" charset="0"/>
                                    </a:rPr>
                                    <m:t>𝜃</m:t>
                                  </m:r>
                                </m:e>
                                <m:sub>
                                  <m:r>
                                    <a:rPr lang="en-US" sz="3300">
                                      <a:latin typeface="Cambria Math" panose="02040503050406030204" pitchFamily="18" charset="0"/>
                                    </a:rPr>
                                    <m:t>1</m:t>
                                  </m:r>
                                </m:sub>
                              </m:sSub>
                              <m:sSub>
                                <m:sSubPr>
                                  <m:ctrlPr>
                                    <a:rPr lang="en-US" sz="3300" i="1">
                                      <a:latin typeface="Cambria Math" panose="02040503050406030204" pitchFamily="18" charset="0"/>
                                    </a:rPr>
                                  </m:ctrlPr>
                                </m:sSubPr>
                                <m:e>
                                  <m:r>
                                    <a:rPr lang="en-US" sz="3300">
                                      <a:latin typeface="Cambria Math" panose="02040503050406030204" pitchFamily="18" charset="0"/>
                                    </a:rPr>
                                    <m:t>𝑥</m:t>
                                  </m:r>
                                </m:e>
                                <m:sub>
                                  <m:r>
                                    <a:rPr lang="en-US" sz="3300">
                                      <a:latin typeface="Cambria Math" panose="02040503050406030204" pitchFamily="18" charset="0"/>
                                    </a:rPr>
                                    <m:t>1</m:t>
                                  </m:r>
                                </m:sub>
                              </m:sSub>
                              <m:r>
                                <a:rPr lang="en-US" sz="3300">
                                  <a:latin typeface="Cambria Math" panose="02040503050406030204" pitchFamily="18" charset="0"/>
                                </a:rPr>
                                <m:t>+</m:t>
                              </m:r>
                              <m:sSub>
                                <m:sSubPr>
                                  <m:ctrlPr>
                                    <a:rPr lang="en-US" sz="3300" i="1">
                                      <a:latin typeface="Cambria Math" panose="02040503050406030204" pitchFamily="18" charset="0"/>
                                    </a:rPr>
                                  </m:ctrlPr>
                                </m:sSubPr>
                                <m:e>
                                  <m:r>
                                    <a:rPr lang="en-US" sz="3300">
                                      <a:latin typeface="Cambria Math" panose="02040503050406030204" pitchFamily="18" charset="0"/>
                                    </a:rPr>
                                    <m:t>𝜃</m:t>
                                  </m:r>
                                </m:e>
                                <m:sub>
                                  <m:r>
                                    <a:rPr lang="en-US" sz="3300">
                                      <a:latin typeface="Cambria Math" panose="02040503050406030204" pitchFamily="18" charset="0"/>
                                    </a:rPr>
                                    <m:t>2</m:t>
                                  </m:r>
                                </m:sub>
                              </m:sSub>
                              <m:sSub>
                                <m:sSubPr>
                                  <m:ctrlPr>
                                    <a:rPr lang="en-US" sz="3300" i="1">
                                      <a:latin typeface="Cambria Math" panose="02040503050406030204" pitchFamily="18" charset="0"/>
                                    </a:rPr>
                                  </m:ctrlPr>
                                </m:sSubPr>
                                <m:e>
                                  <m:r>
                                    <a:rPr lang="en-US" sz="3300">
                                      <a:latin typeface="Cambria Math" panose="02040503050406030204" pitchFamily="18" charset="0"/>
                                    </a:rPr>
                                    <m:t>𝑥</m:t>
                                  </m:r>
                                </m:e>
                                <m:sub>
                                  <m:r>
                                    <a:rPr lang="en-US" sz="3300">
                                      <a:latin typeface="Cambria Math" panose="02040503050406030204" pitchFamily="18" charset="0"/>
                                    </a:rPr>
                                    <m:t>2</m:t>
                                  </m:r>
                                </m:sub>
                              </m:sSub>
                              <m:r>
                                <a:rPr lang="en-US" sz="3300">
                                  <a:latin typeface="Cambria Math" panose="02040503050406030204" pitchFamily="18" charset="0"/>
                                </a:rPr>
                                <m:t>+⋯+</m:t>
                              </m:r>
                              <m:sSub>
                                <m:sSubPr>
                                  <m:ctrlPr>
                                    <a:rPr lang="en-US" sz="3300" i="1">
                                      <a:latin typeface="Cambria Math" panose="02040503050406030204" pitchFamily="18" charset="0"/>
                                    </a:rPr>
                                  </m:ctrlPr>
                                </m:sSubPr>
                                <m:e>
                                  <m:r>
                                    <a:rPr lang="en-US" sz="3300">
                                      <a:latin typeface="Cambria Math" panose="02040503050406030204" pitchFamily="18" charset="0"/>
                                    </a:rPr>
                                    <m:t>𝜃</m:t>
                                  </m:r>
                                </m:e>
                                <m:sub>
                                  <m:r>
                                    <a:rPr lang="en-US" sz="3300">
                                      <a:latin typeface="Cambria Math" panose="02040503050406030204" pitchFamily="18" charset="0"/>
                                    </a:rPr>
                                    <m:t>𝑛</m:t>
                                  </m:r>
                                </m:sub>
                              </m:sSub>
                              <m:sSub>
                                <m:sSubPr>
                                  <m:ctrlPr>
                                    <a:rPr lang="en-US" sz="3300" i="1">
                                      <a:latin typeface="Cambria Math" panose="02040503050406030204" pitchFamily="18" charset="0"/>
                                    </a:rPr>
                                  </m:ctrlPr>
                                </m:sSubPr>
                                <m:e>
                                  <m:r>
                                    <a:rPr lang="en-US" sz="3300">
                                      <a:latin typeface="Cambria Math" panose="02040503050406030204" pitchFamily="18" charset="0"/>
                                    </a:rPr>
                                    <m:t>𝑥</m:t>
                                  </m:r>
                                </m:e>
                                <m:sub>
                                  <m:r>
                                    <a:rPr lang="en-US" sz="3300">
                                      <a:latin typeface="Cambria Math" panose="02040503050406030204" pitchFamily="18" charset="0"/>
                                    </a:rPr>
                                    <m:t>𝑛</m:t>
                                  </m:r>
                                </m:sub>
                              </m:sSub>
                              <m:r>
                                <a:rPr lang="en-US" sz="3300">
                                  <a:latin typeface="Cambria Math" panose="02040503050406030204" pitchFamily="18" charset="0"/>
                                </a:rPr>
                                <m:t>)</m:t>
                              </m:r>
                            </m:sup>
                          </m:sSup>
                        </m:den>
                      </m:f>
                    </m:oMath>
                  </m:oMathPara>
                </a14:m>
                <a:endParaRPr lang="en-US" sz="3300" dirty="0"/>
              </a:p>
              <a:p>
                <a:r>
                  <a:rPr lang="en-US" sz="3300" dirty="0"/>
                  <a:t>Consider learning f: </a:t>
                </a:r>
                <a14:m>
                  <m:oMath xmlns:m="http://schemas.openxmlformats.org/officeDocument/2006/math">
                    <m:r>
                      <a:rPr lang="en-US" sz="3300">
                        <a:latin typeface="Cambria Math" panose="02040503050406030204" pitchFamily="18" charset="0"/>
                      </a:rPr>
                      <m:t>𝑋</m:t>
                    </m:r>
                    <m:r>
                      <a:rPr lang="en-US" sz="3300">
                        <a:latin typeface="Cambria Math" panose="02040503050406030204" pitchFamily="18" charset="0"/>
                      </a:rPr>
                      <m:t>→</m:t>
                    </m:r>
                    <m:r>
                      <a:rPr lang="en-US" sz="3300">
                        <a:latin typeface="Cambria Math" panose="02040503050406030204" pitchFamily="18" charset="0"/>
                      </a:rPr>
                      <m:t>𝑌</m:t>
                    </m:r>
                  </m:oMath>
                </a14:m>
                <a:r>
                  <a:rPr lang="en-US" sz="3300" dirty="0"/>
                  <a:t>, </a:t>
                </a:r>
                <a:r>
                  <a:rPr lang="en-US" sz="3300" dirty="0" smtClean="0"/>
                  <a:t>where</a:t>
                </a:r>
                <a:endParaRPr lang="en-US" sz="2600" dirty="0"/>
              </a:p>
              <a:p>
                <a:pPr lvl="1" fontAlgn="base"/>
                <a:r>
                  <a:rPr lang="en-US" dirty="0"/>
                  <a:t>Y is boolean, governed by a Bernoulli distribution, with parameter </a:t>
                </a:r>
                <a:r>
                  <a:rPr lang="el-GR" dirty="0"/>
                  <a:t>π=</a:t>
                </a:r>
                <a:r>
                  <a:rPr lang="en-US" dirty="0"/>
                  <a:t>P(Y=1)</a:t>
                </a:r>
              </a:p>
              <a:p>
                <a:pPr lvl="1" fontAlgn="base"/>
                <a:r>
                  <a:rPr lang="en-US" dirty="0"/>
                  <a:t>X=〈X</a:t>
                </a:r>
                <a:r>
                  <a:rPr lang="en-US" baseline="-25000" dirty="0"/>
                  <a:t>1</a:t>
                </a:r>
                <a:r>
                  <a:rPr lang="en-US" dirty="0"/>
                  <a:t>…</a:t>
                </a:r>
                <a:r>
                  <a:rPr lang="en-US" dirty="0" err="1"/>
                  <a:t>X</a:t>
                </a:r>
                <a:r>
                  <a:rPr lang="en-US" baseline="-25000" dirty="0" err="1"/>
                  <a:t>n</a:t>
                </a:r>
                <a:r>
                  <a:rPr lang="en-US" dirty="0"/>
                  <a:t>〉, where each X</a:t>
                </a:r>
                <a:r>
                  <a:rPr lang="en-US" baseline="-25000" dirty="0"/>
                  <a:t>i</a:t>
                </a:r>
                <a:r>
                  <a:rPr lang="en-US" dirty="0"/>
                  <a:t> is a continuous random </a:t>
                </a:r>
                <a:r>
                  <a:rPr lang="en-US" dirty="0" smtClean="0"/>
                  <a:t>variable</a:t>
                </a:r>
              </a:p>
              <a:p>
                <a:pPr lvl="1" fontAlgn="base"/>
                <a14:m>
                  <m:oMath xmlns:m="http://schemas.openxmlformats.org/officeDocument/2006/math">
                    <m:r>
                      <a:rPr lang="en-US" i="1">
                        <a:latin typeface="Cambria Math" panose="02040503050406030204" pitchFamily="18" charset="0"/>
                      </a:rPr>
                      <m:t>𝑋</m:t>
                    </m:r>
                  </m:oMath>
                </a14:m>
                <a:r>
                  <a:rPr lang="en-US" dirty="0"/>
                  <a:t> is a vector of real-valued features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d>
                      </m:e>
                      <m:sup>
                        <m:r>
                          <a:rPr lang="en-US" i="1">
                            <a:latin typeface="Cambria Math" panose="02040503050406030204" pitchFamily="18" charset="0"/>
                          </a:rPr>
                          <m:t>⊤</m:t>
                        </m:r>
                      </m:sup>
                    </m:sSup>
                  </m:oMath>
                </a14:m>
                <a:endParaRPr lang="en-US" dirty="0"/>
              </a:p>
              <a:p>
                <a:pPr lvl="1" fontAlgn="base"/>
                <a:r>
                  <a:rPr lang="en-US" dirty="0"/>
                  <a:t>For each X</a:t>
                </a:r>
                <a:r>
                  <a:rPr lang="en-US" baseline="-25000" dirty="0"/>
                  <a:t>i</a:t>
                </a:r>
                <a:r>
                  <a:rPr lang="en-US" dirty="0"/>
                  <a:t>, P(</a:t>
                </a:r>
                <a:r>
                  <a:rPr lang="en-US" dirty="0" err="1"/>
                  <a:t>X</a:t>
                </a:r>
                <a:r>
                  <a:rPr lang="en-US" baseline="-25000" dirty="0" err="1"/>
                  <a:t>i</a:t>
                </a:r>
                <a:r>
                  <a:rPr lang="en-US" dirty="0" err="1"/>
                  <a:t>|Y</a:t>
                </a:r>
                <a:r>
                  <a:rPr lang="en-US" dirty="0"/>
                  <a:t>=</a:t>
                </a:r>
                <a:r>
                  <a:rPr lang="en-US" dirty="0" err="1"/>
                  <a:t>y</a:t>
                </a:r>
                <a:r>
                  <a:rPr lang="en-US" baseline="-25000" dirty="0" err="1"/>
                  <a:t>k</a:t>
                </a:r>
                <a:r>
                  <a:rPr lang="en-US" dirty="0"/>
                  <a:t>) is a Gaussian distribution of the form N(</a:t>
                </a:r>
                <a:r>
                  <a:rPr lang="el-GR" dirty="0"/>
                  <a:t>μ</a:t>
                </a:r>
                <a:r>
                  <a:rPr lang="en-US" baseline="-25000" dirty="0" err="1"/>
                  <a:t>ik</a:t>
                </a:r>
                <a:r>
                  <a:rPr lang="en-US" dirty="0"/>
                  <a:t>,</a:t>
                </a:r>
                <a:r>
                  <a:rPr lang="el-GR" dirty="0"/>
                  <a:t>σ</a:t>
                </a:r>
                <a:r>
                  <a:rPr lang="en-US" baseline="-25000" dirty="0" err="1" smtClean="0"/>
                  <a:t>i</a:t>
                </a:r>
                <a:endParaRPr lang="en-US" dirty="0"/>
              </a:p>
              <a:p>
                <a:pPr lvl="1" fontAlgn="base"/>
                <a:r>
                  <a:rPr lang="en-US" sz="2900" dirty="0" smtClean="0"/>
                  <a:t>Assume </a:t>
                </a:r>
                <a:r>
                  <a:rPr lang="en-US" sz="2900" dirty="0"/>
                  <a:t>all </a:t>
                </a:r>
                <a14:m>
                  <m:oMath xmlns:m="http://schemas.openxmlformats.org/officeDocument/2006/math">
                    <m:sSub>
                      <m:sSubPr>
                        <m:ctrlPr>
                          <a:rPr lang="en-US" sz="2900" i="1">
                            <a:latin typeface="Cambria Math" panose="02040503050406030204" pitchFamily="18" charset="0"/>
                          </a:rPr>
                        </m:ctrlPr>
                      </m:sSubPr>
                      <m:e>
                        <m:r>
                          <a:rPr lang="en-US" sz="2900">
                            <a:latin typeface="Cambria Math" panose="02040503050406030204" pitchFamily="18" charset="0"/>
                          </a:rPr>
                          <m:t>𝑋</m:t>
                        </m:r>
                      </m:e>
                      <m:sub>
                        <m:r>
                          <a:rPr lang="en-US" sz="2900">
                            <a:latin typeface="Cambria Math" panose="02040503050406030204" pitchFamily="18" charset="0"/>
                          </a:rPr>
                          <m:t>𝑖</m:t>
                        </m:r>
                      </m:sub>
                    </m:sSub>
                  </m:oMath>
                </a14:m>
                <a:r>
                  <a:rPr lang="en-US" sz="2900" dirty="0"/>
                  <a:t> are conditionally independent given </a:t>
                </a:r>
                <a14:m>
                  <m:oMath xmlns:m="http://schemas.openxmlformats.org/officeDocument/2006/math">
                    <m:r>
                      <a:rPr lang="en-US" sz="2900">
                        <a:latin typeface="Cambria Math" panose="02040503050406030204" pitchFamily="18" charset="0"/>
                      </a:rPr>
                      <m:t>𝑌</m:t>
                    </m:r>
                  </m:oMath>
                </a14:m>
                <a:endParaRPr lang="en-US" sz="2900" dirty="0" smtClean="0"/>
              </a:p>
              <a:p>
                <a:pPr lvl="1" fontAlgn="base"/>
                <a:r>
                  <a:rPr lang="en-US" sz="2900" dirty="0"/>
                  <a:t>Model </a:t>
                </a:r>
                <a14:m>
                  <m:oMath xmlns:m="http://schemas.openxmlformats.org/officeDocument/2006/math">
                    <m:r>
                      <a:rPr lang="en-US" sz="2900">
                        <a:latin typeface="Cambria Math" panose="02040503050406030204" pitchFamily="18" charset="0"/>
                      </a:rPr>
                      <m:t>𝑃</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a:latin typeface="Cambria Math" panose="02040503050406030204" pitchFamily="18" charset="0"/>
                              </a:rPr>
                              <m:t>𝑋</m:t>
                            </m:r>
                          </m:e>
                          <m:sub>
                            <m:r>
                              <a:rPr lang="en-US" sz="2900">
                                <a:latin typeface="Cambria Math" panose="02040503050406030204" pitchFamily="18" charset="0"/>
                              </a:rPr>
                              <m:t>𝑖</m:t>
                            </m:r>
                          </m:sub>
                        </m:sSub>
                      </m:e>
                      <m:e>
                        <m:r>
                          <a:rPr lang="en-US" sz="2900">
                            <a:latin typeface="Cambria Math" panose="02040503050406030204" pitchFamily="18" charset="0"/>
                          </a:rPr>
                          <m:t>𝑌</m:t>
                        </m:r>
                        <m:r>
                          <a:rPr lang="en-US" sz="2900">
                            <a:latin typeface="Cambria Math" panose="02040503050406030204" pitchFamily="18" charset="0"/>
                          </a:rPr>
                          <m:t>=</m:t>
                        </m:r>
                        <m:sSub>
                          <m:sSubPr>
                            <m:ctrlPr>
                              <a:rPr lang="en-US" sz="2900" i="1">
                                <a:latin typeface="Cambria Math" panose="02040503050406030204" pitchFamily="18" charset="0"/>
                              </a:rPr>
                            </m:ctrlPr>
                          </m:sSubPr>
                          <m:e>
                            <m:r>
                              <a:rPr lang="en-US" sz="2900">
                                <a:latin typeface="Cambria Math" panose="02040503050406030204" pitchFamily="18" charset="0"/>
                              </a:rPr>
                              <m:t>𝑦</m:t>
                            </m:r>
                          </m:e>
                          <m:sub>
                            <m:r>
                              <a:rPr lang="en-US" sz="2900">
                                <a:latin typeface="Cambria Math" panose="02040503050406030204" pitchFamily="18" charset="0"/>
                              </a:rPr>
                              <m:t>𝑘</m:t>
                            </m:r>
                          </m:sub>
                        </m:sSub>
                      </m:e>
                    </m:d>
                  </m:oMath>
                </a14:m>
                <a:r>
                  <a:rPr lang="en-US" sz="2900" dirty="0"/>
                  <a:t> as Gaussian </a:t>
                </a:r>
                <a14:m>
                  <m:oMath xmlns:m="http://schemas.openxmlformats.org/officeDocument/2006/math">
                    <m:r>
                      <a:rPr lang="en-US" sz="2900">
                        <a:latin typeface="Cambria Math" panose="02040503050406030204" pitchFamily="18" charset="0"/>
                      </a:rPr>
                      <m:t>𝑁</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a:latin typeface="Cambria Math" panose="02040503050406030204" pitchFamily="18" charset="0"/>
                              </a:rPr>
                              <m:t>𝜇</m:t>
                            </m:r>
                          </m:e>
                          <m:sub>
                            <m:r>
                              <a:rPr lang="en-US" sz="2900">
                                <a:latin typeface="Cambria Math" panose="02040503050406030204" pitchFamily="18" charset="0"/>
                              </a:rPr>
                              <m:t>𝑖𝑘</m:t>
                            </m:r>
                          </m:sub>
                        </m:sSub>
                        <m:r>
                          <a:rPr lang="en-US" sz="2900">
                            <a:latin typeface="Cambria Math" panose="02040503050406030204" pitchFamily="18" charset="0"/>
                          </a:rPr>
                          <m:t>, </m:t>
                        </m:r>
                        <m:sSub>
                          <m:sSubPr>
                            <m:ctrlPr>
                              <a:rPr lang="en-US" sz="2900" i="1">
                                <a:latin typeface="Cambria Math" panose="02040503050406030204" pitchFamily="18" charset="0"/>
                              </a:rPr>
                            </m:ctrlPr>
                          </m:sSubPr>
                          <m:e>
                            <m:r>
                              <a:rPr lang="en-US" sz="2900">
                                <a:latin typeface="Cambria Math" panose="02040503050406030204" pitchFamily="18" charset="0"/>
                              </a:rPr>
                              <m:t>𝜎</m:t>
                            </m:r>
                          </m:e>
                          <m:sub>
                            <m:r>
                              <a:rPr lang="en-US" sz="2900">
                                <a:latin typeface="Cambria Math" panose="02040503050406030204" pitchFamily="18" charset="0"/>
                              </a:rPr>
                              <m:t>𝑖</m:t>
                            </m:r>
                          </m:sub>
                        </m:sSub>
                      </m:e>
                    </m:d>
                  </m:oMath>
                </a14:m>
                <a:endParaRPr lang="en-US" sz="2900" dirty="0" smtClean="0"/>
              </a:p>
              <a:p>
                <a:pPr lvl="1" fontAlgn="base"/>
                <a:r>
                  <a:rPr lang="en-US" sz="2900" dirty="0" smtClean="0"/>
                  <a:t>We </a:t>
                </a:r>
                <a:r>
                  <a:rPr lang="en-US" sz="2900" dirty="0"/>
                  <a:t>are assuming the standard deviations </a:t>
                </a:r>
                <a:r>
                  <a:rPr lang="en-US" sz="2900" dirty="0" err="1"/>
                  <a:t>σi</a:t>
                </a:r>
                <a:r>
                  <a:rPr lang="en-US" sz="2900" dirty="0"/>
                  <a:t> vary from attribute to attribute, but do not depend on Y.</a:t>
                </a:r>
              </a:p>
              <a:p>
                <a:pPr lvl="2"/>
                <a:endParaRPr lang="en-US" sz="18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3588" y="1457943"/>
                <a:ext cx="8614211" cy="3774281"/>
              </a:xfrm>
              <a:blipFill rotWithShape="0">
                <a:blip r:embed="rId3"/>
                <a:stretch>
                  <a:fillRect l="-708" t="-2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594226" y="5472991"/>
                <a:ext cx="4293098" cy="507831"/>
              </a:xfrm>
              <a:prstGeom prst="rect">
                <a:avLst/>
              </a:prstGeom>
              <a:ln w="76200">
                <a:solidFill>
                  <a:srgbClr val="00B050"/>
                </a:solidFill>
              </a:ln>
            </p:spPr>
            <p:txBody>
              <a:bodyPr wrap="none">
                <a:spAutoFit/>
              </a:bodyPr>
              <a:lstStyle/>
              <a:p>
                <a:r>
                  <a:rPr lang="en-US" sz="2700" dirty="0"/>
                  <a:t>What is </a:t>
                </a:r>
                <a14:m>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rPr>
                          <m:t>𝑌</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𝑋</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𝑋</m:t>
                            </m:r>
                          </m:e>
                          <m:sub>
                            <m:r>
                              <a:rPr lang="en-US" sz="2700" i="1">
                                <a:latin typeface="Cambria Math" panose="02040503050406030204" pitchFamily="18" charset="0"/>
                              </a:rPr>
                              <m:t>2</m:t>
                            </m:r>
                          </m:sub>
                        </m:sSub>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𝑋</m:t>
                            </m:r>
                          </m:e>
                          <m:sub>
                            <m:r>
                              <a:rPr lang="en-US" sz="2700" i="1">
                                <a:latin typeface="Cambria Math" panose="02040503050406030204" pitchFamily="18" charset="0"/>
                              </a:rPr>
                              <m:t>𝑛</m:t>
                            </m:r>
                          </m:sub>
                        </m:sSub>
                      </m:e>
                    </m:d>
                  </m:oMath>
                </a14:m>
                <a:r>
                  <a:rPr lang="en-US" sz="27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1594226" y="5472991"/>
                <a:ext cx="4293098" cy="507831"/>
              </a:xfrm>
              <a:prstGeom prst="rect">
                <a:avLst/>
              </a:prstGeom>
              <a:blipFill rotWithShape="0">
                <a:blip r:embed="rId4"/>
                <a:stretch>
                  <a:fillRect l="-1813" t="-4167" r="-697" b="-18750"/>
                </a:stretch>
              </a:blipFill>
              <a:ln w="76200">
                <a:solidFill>
                  <a:srgbClr val="00B050"/>
                </a:solidFill>
              </a:ln>
            </p:spPr>
            <p:txBody>
              <a:bodyPr/>
              <a:lstStyle/>
              <a:p>
                <a:r>
                  <a:rPr lang="en-US">
                    <a:noFill/>
                  </a:rPr>
                  <a:t> </a:t>
                </a:r>
              </a:p>
            </p:txBody>
          </p:sp>
        </mc:Fallback>
      </mc:AlternateContent>
      <p:sp>
        <p:nvSpPr>
          <p:cNvPr id="6" name="Footer Placeholder 3"/>
          <p:cNvSpPr>
            <a:spLocks noGrp="1"/>
          </p:cNvSpPr>
          <p:nvPr>
            <p:ph type="ftr" sz="quarter" idx="11"/>
          </p:nvPr>
        </p:nvSpPr>
        <p:spPr>
          <a:xfrm>
            <a:off x="7467307" y="5726907"/>
            <a:ext cx="1676693" cy="273844"/>
          </a:xfrm>
        </p:spPr>
        <p:txBody>
          <a:bodyPr/>
          <a:lstStyle/>
          <a:p>
            <a:pPr>
              <a:defRPr/>
            </a:pPr>
            <a:r>
              <a:rPr lang="en-US" sz="1050" dirty="0"/>
              <a:t>Slide credit: Tom Mitchell</a:t>
            </a:r>
          </a:p>
        </p:txBody>
      </p:sp>
    </p:spTree>
    <p:extLst>
      <p:ext uri="{BB962C8B-B14F-4D97-AF65-F5344CB8AC3E}">
        <p14:creationId xmlns:p14="http://schemas.microsoft.com/office/powerpoint/2010/main" val="492133516"/>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32827"/>
            <a:ext cx="7664824" cy="391548"/>
          </a:xfrm>
          <a:prstGeom prst="rect">
            <a:avLst/>
          </a:prstGeom>
        </p:spPr>
        <p:txBody>
          <a:bodyPr vert="horz" wrap="square" lIns="0" tIns="11206" rIns="0" bIns="0" rtlCol="0" anchor="ctr">
            <a:spAutoFit/>
          </a:bodyPr>
          <a:lstStyle/>
          <a:p>
            <a:pPr marL="11206">
              <a:spcBef>
                <a:spcPts val="88"/>
              </a:spcBef>
            </a:pPr>
            <a:r>
              <a:rPr sz="2118" b="1" dirty="0"/>
              <a:t>Derive </a:t>
            </a:r>
            <a:r>
              <a:rPr sz="2118" b="1" spc="-4" dirty="0"/>
              <a:t>form for P(Y|X) for Gaussian P(X</a:t>
            </a:r>
            <a:r>
              <a:rPr sz="2118" b="1" spc="-6" baseline="-20833" dirty="0">
                <a:solidFill>
                  <a:srgbClr val="434DD6"/>
                </a:solidFill>
              </a:rPr>
              <a:t>i</a:t>
            </a:r>
            <a:r>
              <a:rPr sz="2471" b="1" spc="-4" dirty="0">
                <a:solidFill>
                  <a:srgbClr val="434DD6"/>
                </a:solidFill>
              </a:rPr>
              <a:t>|</a:t>
            </a:r>
            <a:r>
              <a:rPr sz="2118" b="1" spc="-4" dirty="0"/>
              <a:t>Y=y</a:t>
            </a:r>
            <a:r>
              <a:rPr sz="2118" b="1" spc="-6" baseline="-20833" dirty="0">
                <a:solidFill>
                  <a:srgbClr val="434DD6"/>
                </a:solidFill>
              </a:rPr>
              <a:t>k</a:t>
            </a:r>
            <a:r>
              <a:rPr sz="2118" b="1" spc="-4" dirty="0"/>
              <a:t>) </a:t>
            </a:r>
            <a:r>
              <a:rPr sz="2118" b="1" dirty="0"/>
              <a:t>assuming σ</a:t>
            </a:r>
            <a:r>
              <a:rPr sz="2118" b="1" baseline="-20833" dirty="0">
                <a:solidFill>
                  <a:srgbClr val="434DD6"/>
                </a:solidFill>
              </a:rPr>
              <a:t>ik </a:t>
            </a:r>
            <a:r>
              <a:rPr sz="2118" b="1" dirty="0"/>
              <a:t>=</a:t>
            </a:r>
            <a:r>
              <a:rPr sz="2118" b="1" spc="31" dirty="0"/>
              <a:t> </a:t>
            </a:r>
            <a:r>
              <a:rPr sz="2118" b="1" spc="-4" dirty="0"/>
              <a:t>σ</a:t>
            </a:r>
            <a:r>
              <a:rPr sz="2118" b="1" spc="-6" baseline="-20833" dirty="0">
                <a:solidFill>
                  <a:srgbClr val="434DD6"/>
                </a:solidFill>
              </a:rPr>
              <a:t>i</a:t>
            </a:r>
            <a:endParaRPr sz="2118" b="1" baseline="-20833" dirty="0"/>
          </a:p>
        </p:txBody>
      </p:sp>
      <p:sp>
        <p:nvSpPr>
          <p:cNvPr id="3" name="object 3"/>
          <p:cNvSpPr/>
          <p:nvPr/>
        </p:nvSpPr>
        <p:spPr>
          <a:xfrm>
            <a:off x="959426" y="1443737"/>
            <a:ext cx="6245547" cy="498863"/>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2305356" y="2209800"/>
            <a:ext cx="2334697" cy="615220"/>
          </a:xfrm>
          <a:prstGeom prst="rect">
            <a:avLst/>
          </a:prstGeom>
          <a:blipFill>
            <a:blip r:embed="rId3" cstate="print"/>
            <a:stretch>
              <a:fillRect/>
            </a:stretch>
          </a:blipFill>
        </p:spPr>
        <p:txBody>
          <a:bodyPr wrap="square" lIns="0" tIns="0" rIns="0" bIns="0" rtlCol="0"/>
          <a:lstStyle/>
          <a:p>
            <a:endParaRPr sz="1412"/>
          </a:p>
        </p:txBody>
      </p:sp>
      <p:sp>
        <p:nvSpPr>
          <p:cNvPr id="5" name="object 5"/>
          <p:cNvSpPr/>
          <p:nvPr/>
        </p:nvSpPr>
        <p:spPr>
          <a:xfrm>
            <a:off x="2307807" y="2946334"/>
            <a:ext cx="3104227" cy="620712"/>
          </a:xfrm>
          <a:prstGeom prst="rect">
            <a:avLst/>
          </a:prstGeom>
          <a:blipFill>
            <a:blip r:embed="rId4" cstate="print"/>
            <a:stretch>
              <a:fillRect/>
            </a:stretch>
          </a:blipFill>
        </p:spPr>
        <p:txBody>
          <a:bodyPr wrap="square" lIns="0" tIns="0" rIns="0" bIns="0" rtlCol="0"/>
          <a:lstStyle/>
          <a:p>
            <a:endParaRPr sz="1412"/>
          </a:p>
        </p:txBody>
      </p:sp>
      <p:sp>
        <p:nvSpPr>
          <p:cNvPr id="6" name="object 6"/>
          <p:cNvSpPr/>
          <p:nvPr/>
        </p:nvSpPr>
        <p:spPr>
          <a:xfrm>
            <a:off x="2290589" y="3705257"/>
            <a:ext cx="3884772" cy="620712"/>
          </a:xfrm>
          <a:prstGeom prst="rect">
            <a:avLst/>
          </a:prstGeom>
          <a:blipFill>
            <a:blip r:embed="rId5" cstate="print"/>
            <a:stretch>
              <a:fillRect/>
            </a:stretch>
          </a:blipFill>
        </p:spPr>
        <p:txBody>
          <a:bodyPr wrap="square" lIns="0" tIns="0" rIns="0" bIns="0" rtlCol="0"/>
          <a:lstStyle/>
          <a:p>
            <a:endParaRPr sz="1412"/>
          </a:p>
        </p:txBody>
      </p:sp>
      <p:sp>
        <p:nvSpPr>
          <p:cNvPr id="7" name="object 7"/>
          <p:cNvSpPr/>
          <p:nvPr/>
        </p:nvSpPr>
        <p:spPr>
          <a:xfrm>
            <a:off x="4640053" y="4298476"/>
            <a:ext cx="256615" cy="544608"/>
          </a:xfrm>
          <a:custGeom>
            <a:avLst/>
            <a:gdLst/>
            <a:ahLst/>
            <a:cxnLst/>
            <a:rect l="l" t="t" r="r" b="b"/>
            <a:pathLst>
              <a:path w="290829" h="436245">
                <a:moveTo>
                  <a:pt x="0" y="436065"/>
                </a:moveTo>
                <a:lnTo>
                  <a:pt x="290710" y="0"/>
                </a:lnTo>
              </a:path>
            </a:pathLst>
          </a:custGeom>
          <a:ln w="9524">
            <a:solidFill>
              <a:srgbClr val="FF4C00"/>
            </a:solidFill>
          </a:ln>
        </p:spPr>
        <p:txBody>
          <a:bodyPr wrap="square" lIns="0" tIns="0" rIns="0" bIns="0" rtlCol="0"/>
          <a:lstStyle/>
          <a:p>
            <a:endParaRPr sz="1412"/>
          </a:p>
        </p:txBody>
      </p:sp>
      <p:sp>
        <p:nvSpPr>
          <p:cNvPr id="9" name="object 9"/>
          <p:cNvSpPr/>
          <p:nvPr/>
        </p:nvSpPr>
        <p:spPr>
          <a:xfrm>
            <a:off x="3552654" y="4683430"/>
            <a:ext cx="2931739" cy="570099"/>
          </a:xfrm>
          <a:prstGeom prst="rect">
            <a:avLst/>
          </a:prstGeom>
          <a:blipFill>
            <a:blip r:embed="rId6" cstate="print"/>
            <a:stretch>
              <a:fillRect/>
            </a:stretch>
          </a:blipFill>
        </p:spPr>
        <p:txBody>
          <a:bodyPr wrap="square" lIns="0" tIns="0" rIns="0" bIns="0" rtlCol="0"/>
          <a:lstStyle/>
          <a:p>
            <a:endParaRPr sz="1412"/>
          </a:p>
        </p:txBody>
      </p:sp>
      <p:sp>
        <p:nvSpPr>
          <p:cNvPr id="10" name="object 10"/>
          <p:cNvSpPr/>
          <p:nvPr/>
        </p:nvSpPr>
        <p:spPr>
          <a:xfrm>
            <a:off x="3541169" y="4683430"/>
            <a:ext cx="2943224" cy="581585"/>
          </a:xfrm>
          <a:custGeom>
            <a:avLst/>
            <a:gdLst/>
            <a:ahLst/>
            <a:cxnLst/>
            <a:rect l="l" t="t" r="r" b="b"/>
            <a:pathLst>
              <a:path w="3335654" h="659129">
                <a:moveTo>
                  <a:pt x="0" y="0"/>
                </a:moveTo>
                <a:lnTo>
                  <a:pt x="3335337" y="0"/>
                </a:lnTo>
                <a:lnTo>
                  <a:pt x="3335337" y="658811"/>
                </a:lnTo>
                <a:lnTo>
                  <a:pt x="0" y="658811"/>
                </a:lnTo>
                <a:lnTo>
                  <a:pt x="0" y="0"/>
                </a:lnTo>
                <a:close/>
              </a:path>
            </a:pathLst>
          </a:custGeom>
          <a:ln w="12699">
            <a:solidFill>
              <a:srgbClr val="FF4C00"/>
            </a:solidFill>
          </a:ln>
        </p:spPr>
        <p:txBody>
          <a:bodyPr wrap="square" lIns="0" tIns="0" rIns="0" bIns="0" rtlCol="0"/>
          <a:lstStyle/>
          <a:p>
            <a:endParaRPr sz="1412"/>
          </a:p>
        </p:txBody>
      </p:sp>
      <p:sp>
        <p:nvSpPr>
          <p:cNvPr id="11" name="object 11"/>
          <p:cNvSpPr/>
          <p:nvPr/>
        </p:nvSpPr>
        <p:spPr>
          <a:xfrm>
            <a:off x="4532276" y="3930907"/>
            <a:ext cx="1680882" cy="403412"/>
          </a:xfrm>
          <a:custGeom>
            <a:avLst/>
            <a:gdLst/>
            <a:ahLst/>
            <a:cxnLst/>
            <a:rect l="l" t="t" r="r" b="b"/>
            <a:pathLst>
              <a:path w="1905000" h="457200">
                <a:moveTo>
                  <a:pt x="0" y="0"/>
                </a:moveTo>
                <a:lnTo>
                  <a:pt x="1904998" y="0"/>
                </a:lnTo>
                <a:lnTo>
                  <a:pt x="1904998" y="457199"/>
                </a:lnTo>
                <a:lnTo>
                  <a:pt x="0" y="457199"/>
                </a:lnTo>
                <a:lnTo>
                  <a:pt x="0" y="0"/>
                </a:lnTo>
                <a:close/>
              </a:path>
            </a:pathLst>
          </a:custGeom>
          <a:ln w="12699">
            <a:solidFill>
              <a:srgbClr val="FF4C00"/>
            </a:solidFill>
          </a:ln>
        </p:spPr>
        <p:txBody>
          <a:bodyPr wrap="square" lIns="0" tIns="0" rIns="0" bIns="0" rtlCol="0"/>
          <a:lstStyle/>
          <a:p>
            <a:endParaRPr sz="1412"/>
          </a:p>
        </p:txBody>
      </p:sp>
      <p:sp>
        <p:nvSpPr>
          <p:cNvPr id="12" name="object 12"/>
          <p:cNvSpPr/>
          <p:nvPr/>
        </p:nvSpPr>
        <p:spPr>
          <a:xfrm>
            <a:off x="157061" y="5767150"/>
            <a:ext cx="5254973" cy="642952"/>
          </a:xfrm>
          <a:prstGeom prst="rect">
            <a:avLst/>
          </a:prstGeom>
          <a:blipFill>
            <a:blip r:embed="rId7" cstate="print"/>
            <a:stretch>
              <a:fillRect/>
            </a:stretch>
          </a:blipFill>
        </p:spPr>
        <p:txBody>
          <a:bodyPr wrap="square" lIns="0" tIns="0" rIns="0" bIns="0" rtlCol="0"/>
          <a:lstStyle/>
          <a:p>
            <a:endParaRPr sz="1412"/>
          </a:p>
        </p:txBody>
      </p:sp>
      <mc:AlternateContent xmlns:mc="http://schemas.openxmlformats.org/markup-compatibility/2006" xmlns:a14="http://schemas.microsoft.com/office/drawing/2010/main">
        <mc:Choice Requires="a14">
          <p:sp>
            <p:nvSpPr>
              <p:cNvPr id="16" name="TextBox 15"/>
              <p:cNvSpPr txBox="1"/>
              <p:nvPr/>
            </p:nvSpPr>
            <p:spPr>
              <a:xfrm>
                <a:off x="6595975" y="4210089"/>
                <a:ext cx="18592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𝐴𝑠</m:t>
                      </m:r>
                      <m:r>
                        <a:rPr lang="en-US" b="0" i="1" smtClean="0">
                          <a:latin typeface="Cambria Math" panose="02040503050406030204" pitchFamily="18" charset="0"/>
                        </a:rPr>
                        <m:t> </m:t>
                      </m:r>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=1</m:t>
                          </m:r>
                        </m:e>
                      </m:d>
                      <m:r>
                        <a:rPr lang="en-IN" b="0" i="1" smtClean="0">
                          <a:latin typeface="Cambria Math" panose="02040503050406030204" pitchFamily="18" charset="0"/>
                        </a:rPr>
                        <m:t>= </m:t>
                      </m:r>
                      <m:r>
                        <m:rPr>
                          <m:sty m:val="p"/>
                        </m:rPr>
                        <a:rPr lang="el-GR" b="0" i="1" smtClean="0">
                          <a:latin typeface="Cambria Math" panose="02040503050406030204" pitchFamily="18" charset="0"/>
                        </a:rPr>
                        <m:t>π</m:t>
                      </m:r>
                    </m:oMath>
                  </m:oMathPara>
                </a14:m>
                <a:endParaRPr lang="en-IN" dirty="0"/>
              </a:p>
            </p:txBody>
          </p:sp>
        </mc:Choice>
        <mc:Fallback xmlns="">
          <p:sp>
            <p:nvSpPr>
              <p:cNvPr id="16" name="TextBox 15"/>
              <p:cNvSpPr txBox="1">
                <a:spLocks noRot="1" noChangeAspect="1" noMove="1" noResize="1" noEditPoints="1" noAdjustHandles="1" noChangeArrowheads="1" noChangeShapeType="1" noTextEdit="1"/>
              </p:cNvSpPr>
              <p:nvPr/>
            </p:nvSpPr>
            <p:spPr>
              <a:xfrm>
                <a:off x="6595975" y="4210089"/>
                <a:ext cx="1859292" cy="338554"/>
              </a:xfrm>
              <a:prstGeom prst="rect">
                <a:avLst/>
              </a:prstGeom>
              <a:blipFill rotWithShape="0">
                <a:blip r:embed="rId8"/>
                <a:stretch>
                  <a:fillRect/>
                </a:stretch>
              </a:blipFill>
            </p:spPr>
            <p:txBody>
              <a:bodyPr/>
              <a:lstStyle/>
              <a:p>
                <a:r>
                  <a:rPr lang="en-US">
                    <a:noFill/>
                  </a:rPr>
                  <a:t> </a:t>
                </a:r>
              </a:p>
            </p:txBody>
          </p:sp>
        </mc:Fallback>
      </mc:AlternateContent>
      <p:sp>
        <p:nvSpPr>
          <p:cNvPr id="8" name="Rectangle 7"/>
          <p:cNvSpPr/>
          <p:nvPr/>
        </p:nvSpPr>
        <p:spPr>
          <a:xfrm>
            <a:off x="5500816" y="2222666"/>
            <a:ext cx="3352334" cy="584775"/>
          </a:xfrm>
          <a:prstGeom prst="rect">
            <a:avLst/>
          </a:prstGeom>
        </p:spPr>
        <p:txBody>
          <a:bodyPr wrap="square">
            <a:spAutoFit/>
          </a:bodyPr>
          <a:lstStyle/>
          <a:p>
            <a:r>
              <a:rPr lang="en-US" dirty="0" smtClean="0">
                <a:solidFill>
                  <a:srgbClr val="666666"/>
                </a:solidFill>
                <a:latin typeface="PT Sans"/>
              </a:rPr>
              <a:t># Dividing </a:t>
            </a:r>
            <a:r>
              <a:rPr lang="en-US" dirty="0">
                <a:solidFill>
                  <a:srgbClr val="666666"/>
                </a:solidFill>
                <a:latin typeface="PT Sans"/>
              </a:rPr>
              <a:t>both the numerator and denominator by the </a:t>
            </a:r>
            <a:r>
              <a:rPr lang="en-US" dirty="0" smtClean="0">
                <a:solidFill>
                  <a:srgbClr val="666666"/>
                </a:solidFill>
                <a:latin typeface="PT Sans"/>
              </a:rPr>
              <a:t>numerator</a:t>
            </a:r>
            <a:endParaRPr lang="en-US" dirty="0"/>
          </a:p>
        </p:txBody>
      </p:sp>
      <p:sp>
        <p:nvSpPr>
          <p:cNvPr id="17" name="Rectangle 16"/>
          <p:cNvSpPr/>
          <p:nvPr/>
        </p:nvSpPr>
        <p:spPr>
          <a:xfrm>
            <a:off x="6422386" y="3053128"/>
            <a:ext cx="1654814" cy="338554"/>
          </a:xfrm>
          <a:prstGeom prst="rect">
            <a:avLst/>
          </a:prstGeom>
        </p:spPr>
        <p:txBody>
          <a:bodyPr wrap="square">
            <a:spAutoFit/>
          </a:bodyPr>
          <a:lstStyle/>
          <a:p>
            <a:r>
              <a:rPr lang="en-US" dirty="0" smtClean="0">
                <a:solidFill>
                  <a:srgbClr val="222222"/>
                </a:solidFill>
                <a:latin typeface="MathJax_Math-italic"/>
              </a:rPr>
              <a:t>C = </a:t>
            </a:r>
            <a:r>
              <a:rPr lang="en-US" dirty="0">
                <a:solidFill>
                  <a:srgbClr val="222222"/>
                </a:solidFill>
                <a:latin typeface="MathJax_Math-italic"/>
              </a:rPr>
              <a:t>e</a:t>
            </a:r>
            <a:r>
              <a:rPr lang="en-US" baseline="30000" dirty="0">
                <a:solidFill>
                  <a:srgbClr val="222222"/>
                </a:solidFill>
                <a:latin typeface="MathJax_Math-italic"/>
              </a:rPr>
              <a:t>(</a:t>
            </a:r>
            <a:r>
              <a:rPr lang="en-US" baseline="30000" dirty="0">
                <a:solidFill>
                  <a:srgbClr val="222222"/>
                </a:solidFill>
                <a:latin typeface="MathJax_Main"/>
              </a:rPr>
              <a:t>ln </a:t>
            </a:r>
            <a:r>
              <a:rPr lang="en-US" baseline="30000" dirty="0" smtClean="0">
                <a:solidFill>
                  <a:srgbClr val="222222"/>
                </a:solidFill>
                <a:latin typeface="MathJax_Main"/>
              </a:rPr>
              <a:t>C</a:t>
            </a:r>
            <a:r>
              <a:rPr lang="en-US" baseline="30000" dirty="0" smtClean="0">
                <a:solidFill>
                  <a:srgbClr val="222222"/>
                </a:solidFill>
                <a:latin typeface="MathJax_Math-italic"/>
              </a:rPr>
              <a:t>) </a:t>
            </a:r>
            <a:endParaRPr lang="en-US" dirty="0"/>
          </a:p>
        </p:txBody>
      </p:sp>
      <p:pic>
        <p:nvPicPr>
          <p:cNvPr id="18" name="Picture 17"/>
          <p:cNvPicPr>
            <a:picLocks noChangeAspect="1"/>
          </p:cNvPicPr>
          <p:nvPr/>
        </p:nvPicPr>
        <p:blipFill rotWithShape="1">
          <a:blip r:embed="rId9">
            <a:extLst>
              <a:ext uri="{28A0092B-C50C-407E-A947-70E740481C1C}">
                <a14:useLocalDpi xmlns:a14="http://schemas.microsoft.com/office/drawing/2010/main" val="0"/>
              </a:ext>
            </a:extLst>
          </a:blip>
          <a:srcRect l="27201" t="1" b="51741"/>
          <a:stretch/>
        </p:blipFill>
        <p:spPr>
          <a:xfrm>
            <a:off x="6147652" y="3449092"/>
            <a:ext cx="2919678" cy="563963"/>
          </a:xfrm>
          <a:prstGeom prst="rect">
            <a:avLst/>
          </a:prstGeom>
        </p:spPr>
      </p:pic>
      <p:sp>
        <p:nvSpPr>
          <p:cNvPr id="19" name="object 13"/>
          <p:cNvSpPr/>
          <p:nvPr/>
        </p:nvSpPr>
        <p:spPr>
          <a:xfrm>
            <a:off x="5500817" y="3347795"/>
            <a:ext cx="921570" cy="234001"/>
          </a:xfrm>
          <a:custGeom>
            <a:avLst/>
            <a:gdLst/>
            <a:ahLst/>
            <a:cxnLst/>
            <a:rect l="l" t="t" r="r" b="b"/>
            <a:pathLst>
              <a:path w="595629" h="893445">
                <a:moveTo>
                  <a:pt x="0" y="0"/>
                </a:moveTo>
                <a:lnTo>
                  <a:pt x="595509" y="893265"/>
                </a:lnTo>
              </a:path>
            </a:pathLst>
          </a:custGeom>
          <a:ln w="9524">
            <a:solidFill>
              <a:srgbClr val="434DD6"/>
            </a:solidFill>
          </a:ln>
        </p:spPr>
        <p:txBody>
          <a:bodyPr wrap="square" lIns="0" tIns="0" rIns="0" bIns="0" rtlCol="0"/>
          <a:lstStyle/>
          <a:p>
            <a:endParaRPr sz="1412"/>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5361" y="5298626"/>
            <a:ext cx="2362200" cy="647700"/>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49271" y="6035986"/>
            <a:ext cx="1276350" cy="533400"/>
          </a:xfrm>
          <a:prstGeom prst="rect">
            <a:avLst/>
          </a:prstGeom>
        </p:spPr>
      </p:pic>
      <p:sp>
        <p:nvSpPr>
          <p:cNvPr id="22" name="object 13"/>
          <p:cNvSpPr/>
          <p:nvPr/>
        </p:nvSpPr>
        <p:spPr>
          <a:xfrm flipV="1">
            <a:off x="5012781" y="6364381"/>
            <a:ext cx="1323417" cy="45720"/>
          </a:xfrm>
          <a:custGeom>
            <a:avLst/>
            <a:gdLst/>
            <a:ahLst/>
            <a:cxnLst/>
            <a:rect l="l" t="t" r="r" b="b"/>
            <a:pathLst>
              <a:path w="595629" h="893445">
                <a:moveTo>
                  <a:pt x="0" y="0"/>
                </a:moveTo>
                <a:lnTo>
                  <a:pt x="595509" y="893265"/>
                </a:lnTo>
              </a:path>
            </a:pathLst>
          </a:custGeom>
          <a:ln w="9524">
            <a:solidFill>
              <a:srgbClr val="434DD6"/>
            </a:solidFill>
          </a:ln>
        </p:spPr>
        <p:txBody>
          <a:bodyPr wrap="square" lIns="0" tIns="0" rIns="0" bIns="0" rtlCol="0"/>
          <a:lstStyle/>
          <a:p>
            <a:endParaRPr sz="1412"/>
          </a:p>
        </p:txBody>
      </p:sp>
      <p:sp>
        <p:nvSpPr>
          <p:cNvPr id="23" name="object 7"/>
          <p:cNvSpPr/>
          <p:nvPr/>
        </p:nvSpPr>
        <p:spPr>
          <a:xfrm>
            <a:off x="3541169" y="5683070"/>
            <a:ext cx="2678915" cy="445585"/>
          </a:xfrm>
          <a:custGeom>
            <a:avLst/>
            <a:gdLst/>
            <a:ahLst/>
            <a:cxnLst/>
            <a:rect l="l" t="t" r="r" b="b"/>
            <a:pathLst>
              <a:path w="290829" h="436245">
                <a:moveTo>
                  <a:pt x="0" y="436065"/>
                </a:moveTo>
                <a:lnTo>
                  <a:pt x="290710" y="0"/>
                </a:lnTo>
              </a:path>
            </a:pathLst>
          </a:custGeom>
          <a:ln w="9524">
            <a:solidFill>
              <a:srgbClr val="FF4C00"/>
            </a:solidFill>
          </a:ln>
        </p:spPr>
        <p:txBody>
          <a:bodyPr wrap="square" lIns="0" tIns="0" rIns="0" bIns="0" rtlCol="0"/>
          <a:lstStyle/>
          <a:p>
            <a:endParaRPr sz="1412"/>
          </a:p>
        </p:txBody>
      </p:sp>
      <p:sp>
        <p:nvSpPr>
          <p:cNvPr id="24" name="object 13"/>
          <p:cNvSpPr/>
          <p:nvPr/>
        </p:nvSpPr>
        <p:spPr>
          <a:xfrm>
            <a:off x="4684443" y="2723415"/>
            <a:ext cx="1737941" cy="376566"/>
          </a:xfrm>
          <a:custGeom>
            <a:avLst/>
            <a:gdLst/>
            <a:ahLst/>
            <a:cxnLst/>
            <a:rect l="l" t="t" r="r" b="b"/>
            <a:pathLst>
              <a:path w="595629" h="893445">
                <a:moveTo>
                  <a:pt x="0" y="0"/>
                </a:moveTo>
                <a:lnTo>
                  <a:pt x="595509" y="893265"/>
                </a:lnTo>
              </a:path>
            </a:pathLst>
          </a:custGeom>
          <a:ln w="9524">
            <a:solidFill>
              <a:srgbClr val="434DD6"/>
            </a:solidFill>
          </a:ln>
        </p:spPr>
        <p:txBody>
          <a:bodyPr wrap="square" lIns="0" tIns="0" rIns="0" bIns="0" rtlCol="0"/>
          <a:lstStyle/>
          <a:p>
            <a:endParaRPr sz="1412"/>
          </a:p>
        </p:txBody>
      </p:sp>
    </p:spTree>
    <p:extLst>
      <p:ext uri="{BB962C8B-B14F-4D97-AF65-F5344CB8AC3E}">
        <p14:creationId xmlns:p14="http://schemas.microsoft.com/office/powerpoint/2010/main" val="2108687950"/>
      </p:ext>
    </p:extLst>
  </p:cSld>
  <p:clrMapOvr>
    <a:masterClrMapping/>
  </p:clrMapOvr>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Gaussian </a:t>
            </a:r>
            <a:r>
              <a:rPr lang="en-US" dirty="0" smtClean="0"/>
              <a:t>P </a:t>
            </a:r>
            <a:r>
              <a:rPr lang="en-US" b="1" dirty="0" smtClean="0"/>
              <a:t>(X</a:t>
            </a:r>
            <a:r>
              <a:rPr lang="en-US" b="1" baseline="-25000" dirty="0" smtClean="0"/>
              <a:t>i</a:t>
            </a:r>
            <a:r>
              <a:rPr lang="en-US" b="1" dirty="0" smtClean="0"/>
              <a:t>|Y </a:t>
            </a:r>
            <a:r>
              <a:rPr lang="en-US" b="1" dirty="0"/>
              <a:t>=y</a:t>
            </a:r>
            <a:r>
              <a:rPr lang="en-US" b="1" baseline="-25000" dirty="0"/>
              <a:t>k</a:t>
            </a:r>
            <a:r>
              <a:rPr lang="en-US" b="1" dirty="0" smtClean="0"/>
              <a:t>)</a:t>
            </a:r>
            <a:endParaRPr lang="en-US" b="1"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592</a:t>
            </a:fld>
            <a:endParaRPr lang="en-US"/>
          </a:p>
        </p:txBody>
      </p:sp>
      <p:pic>
        <p:nvPicPr>
          <p:cNvPr id="4" name="Picture 3"/>
          <p:cNvPicPr>
            <a:picLocks noChangeAspect="1"/>
          </p:cNvPicPr>
          <p:nvPr/>
        </p:nvPicPr>
        <p:blipFill rotWithShape="1">
          <a:blip r:embed="rId2"/>
          <a:srcRect l="17500" t="17391" r="22500" b="9980"/>
          <a:stretch/>
        </p:blipFill>
        <p:spPr>
          <a:xfrm>
            <a:off x="270165" y="1417638"/>
            <a:ext cx="6496373" cy="4421144"/>
          </a:xfrm>
          <a:prstGeom prst="rect">
            <a:avLst/>
          </a:prstGeom>
        </p:spPr>
      </p:pic>
      <p:sp>
        <p:nvSpPr>
          <p:cNvPr id="6" name="Rectangle 5"/>
          <p:cNvSpPr/>
          <p:nvPr/>
        </p:nvSpPr>
        <p:spPr>
          <a:xfrm>
            <a:off x="6766538" y="3078328"/>
            <a:ext cx="1885626" cy="400110"/>
          </a:xfrm>
          <a:prstGeom prst="rect">
            <a:avLst/>
          </a:prstGeom>
        </p:spPr>
        <p:txBody>
          <a:bodyPr wrap="square">
            <a:spAutoFit/>
          </a:bodyPr>
          <a:lstStyle/>
          <a:p>
            <a:r>
              <a:rPr lang="en-US" sz="2000" dirty="0" smtClean="0">
                <a:solidFill>
                  <a:srgbClr val="222222"/>
                </a:solidFill>
                <a:latin typeface="MathJax_Main"/>
              </a:rPr>
              <a:t>ln</a:t>
            </a:r>
            <a:r>
              <a:rPr lang="en-US" sz="2000" dirty="0" smtClean="0">
                <a:solidFill>
                  <a:srgbClr val="222222"/>
                </a:solidFill>
                <a:latin typeface="MathJax_Size1"/>
              </a:rPr>
              <a:t>(</a:t>
            </a:r>
            <a:r>
              <a:rPr lang="en-US" sz="2000" dirty="0" smtClean="0">
                <a:solidFill>
                  <a:srgbClr val="222222"/>
                </a:solidFill>
                <a:latin typeface="MathJax_Math-italic"/>
              </a:rPr>
              <a:t>e(k))</a:t>
            </a:r>
            <a:r>
              <a:rPr lang="en-US" sz="2000" dirty="0" smtClean="0">
                <a:solidFill>
                  <a:srgbClr val="222222"/>
                </a:solidFill>
                <a:latin typeface="MathJax_Main"/>
              </a:rPr>
              <a:t>=</a:t>
            </a:r>
            <a:r>
              <a:rPr lang="en-US" sz="2000" dirty="0">
                <a:solidFill>
                  <a:srgbClr val="222222"/>
                </a:solidFill>
                <a:latin typeface="MathJax_Math-italic"/>
              </a:rPr>
              <a:t>k</a:t>
            </a:r>
            <a:r>
              <a:rPr lang="en-US" sz="2000" dirty="0">
                <a:solidFill>
                  <a:srgbClr val="222222"/>
                </a:solidFill>
                <a:latin typeface="MathJax_Main"/>
              </a:rPr>
              <a:t>.</a:t>
            </a:r>
            <a:endParaRPr lang="en-US" sz="2000" dirty="0"/>
          </a:p>
        </p:txBody>
      </p:sp>
      <p:sp>
        <p:nvSpPr>
          <p:cNvPr id="8" name="object 15"/>
          <p:cNvSpPr/>
          <p:nvPr/>
        </p:nvSpPr>
        <p:spPr>
          <a:xfrm>
            <a:off x="6096000" y="1417638"/>
            <a:ext cx="2819399" cy="817112"/>
          </a:xfrm>
          <a:prstGeom prst="rect">
            <a:avLst/>
          </a:prstGeom>
          <a:blipFill>
            <a:blip r:embed="rId3" cstate="print"/>
            <a:stretch>
              <a:fillRect/>
            </a:stretch>
          </a:blipFill>
        </p:spPr>
        <p:txBody>
          <a:bodyPr wrap="square" lIns="0" tIns="0" rIns="0" bIns="0" rtlCol="0"/>
          <a:lstStyle/>
          <a:p>
            <a:endParaRPr sz="1412" dirty="0"/>
          </a:p>
        </p:txBody>
      </p:sp>
    </p:spTree>
    <p:extLst>
      <p:ext uri="{BB962C8B-B14F-4D97-AF65-F5344CB8AC3E}">
        <p14:creationId xmlns:p14="http://schemas.microsoft.com/office/powerpoint/2010/main" val="931532459"/>
      </p:ext>
    </p:extLst>
  </p:cSld>
  <p:clrMapOvr>
    <a:masterClrMapping/>
  </p:clrMapOvr>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296400" cy="1143000"/>
          </a:xfrm>
        </p:spPr>
        <p:txBody>
          <a:bodyPr/>
          <a:lstStyle/>
          <a:p>
            <a:pPr algn="l"/>
            <a:r>
              <a:rPr lang="en-US" sz="3200" b="1" dirty="0" smtClean="0"/>
              <a:t>Parameter estimation of generic logistic regression</a:t>
            </a:r>
            <a:endParaRPr lang="en-US" sz="3200" b="1"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593</a:t>
            </a:fld>
            <a:endParaRPr lang="en-US"/>
          </a:p>
        </p:txBody>
      </p:sp>
      <p:sp>
        <p:nvSpPr>
          <p:cNvPr id="4" name="Rectangle 3"/>
          <p:cNvSpPr/>
          <p:nvPr/>
        </p:nvSpPr>
        <p:spPr>
          <a:xfrm>
            <a:off x="381000" y="1524258"/>
            <a:ext cx="8077200" cy="4832092"/>
          </a:xfrm>
          <a:prstGeom prst="rect">
            <a:avLst/>
          </a:prstGeom>
        </p:spPr>
        <p:txBody>
          <a:bodyPr wrap="square">
            <a:spAutoFit/>
          </a:bodyPr>
          <a:lstStyle/>
          <a:p>
            <a:pPr marL="457200" indent="-457200">
              <a:buFont typeface="Arial" panose="020B0604020202020204" pitchFamily="34" charset="0"/>
              <a:buChar char="•"/>
            </a:pPr>
            <a:r>
              <a:rPr lang="en-US" sz="2800" dirty="0" smtClean="0"/>
              <a:t>Logistic Regression holds in many problem </a:t>
            </a:r>
            <a:r>
              <a:rPr lang="en-US" sz="2800" dirty="0"/>
              <a:t>settings beyond the GNB problem </a:t>
            </a:r>
            <a:endParaRPr lang="en-US" sz="2800" dirty="0" smtClean="0"/>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General method required for estimating it in a more broad range of cases.</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In </a:t>
            </a:r>
            <a:r>
              <a:rPr lang="en-US" sz="2800" dirty="0"/>
              <a:t>many cases we may suspect the GNB assumptions are not perfectly satisﬁed</a:t>
            </a:r>
            <a:r>
              <a:rPr lang="en-US" sz="2800" dirty="0" smtClean="0"/>
              <a: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We </a:t>
            </a:r>
            <a:r>
              <a:rPr lang="en-US" sz="2800" dirty="0"/>
              <a:t>may wish to estimate the w</a:t>
            </a:r>
            <a:r>
              <a:rPr lang="en-US" sz="2800" baseline="-25000" dirty="0"/>
              <a:t>i</a:t>
            </a:r>
            <a:r>
              <a:rPr lang="en-US" sz="2800" dirty="0"/>
              <a:t> parameters directly from the </a:t>
            </a:r>
            <a:r>
              <a:rPr lang="en-US" sz="2800" dirty="0" smtClean="0"/>
              <a:t>data</a:t>
            </a:r>
            <a:endParaRPr lang="en-US" sz="2800" dirty="0"/>
          </a:p>
        </p:txBody>
      </p:sp>
    </p:spTree>
    <p:extLst>
      <p:ext uri="{BB962C8B-B14F-4D97-AF65-F5344CB8AC3E}">
        <p14:creationId xmlns:p14="http://schemas.microsoft.com/office/powerpoint/2010/main" val="894171236"/>
      </p:ext>
    </p:extLst>
  </p:cSld>
  <p:clrMapOvr>
    <a:masterClrMapping/>
  </p:clrMapOvr>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90368"/>
            <a:ext cx="7168709" cy="500232"/>
          </a:xfrm>
          <a:prstGeom prst="rect">
            <a:avLst/>
          </a:prstGeom>
        </p:spPr>
        <p:txBody>
          <a:bodyPr vert="horz" wrap="square" lIns="0" tIns="11206" rIns="0" bIns="0" rtlCol="0" anchor="ctr">
            <a:spAutoFit/>
          </a:bodyPr>
          <a:lstStyle/>
          <a:p>
            <a:pPr marL="11206">
              <a:spcBef>
                <a:spcPts val="88"/>
              </a:spcBef>
            </a:pPr>
            <a:r>
              <a:rPr lang="en-US" sz="3177" b="1" dirty="0" smtClean="0"/>
              <a:t>Estimating parameters</a:t>
            </a:r>
            <a:endParaRPr sz="3177" b="1" dirty="0"/>
          </a:p>
        </p:txBody>
      </p:sp>
      <p:sp>
        <p:nvSpPr>
          <p:cNvPr id="3" name="object 3"/>
          <p:cNvSpPr txBox="1"/>
          <p:nvPr/>
        </p:nvSpPr>
        <p:spPr>
          <a:xfrm>
            <a:off x="877114" y="1441077"/>
            <a:ext cx="6590486" cy="1131622"/>
          </a:xfrm>
          <a:prstGeom prst="rect">
            <a:avLst/>
          </a:prstGeom>
        </p:spPr>
        <p:txBody>
          <a:bodyPr vert="horz" wrap="square" lIns="0" tIns="11206" rIns="0" bIns="0" rtlCol="0">
            <a:spAutoFit/>
          </a:bodyPr>
          <a:lstStyle/>
          <a:p>
            <a:pPr marL="313781" indent="-302575">
              <a:spcBef>
                <a:spcPts val="88"/>
              </a:spcBef>
              <a:buChar char="•"/>
              <a:tabLst>
                <a:tab pos="313221" algn="l"/>
                <a:tab pos="313781" algn="l"/>
              </a:tabLst>
            </a:pPr>
            <a:r>
              <a:rPr lang="en-US" sz="2118" dirty="0">
                <a:latin typeface="Arial"/>
                <a:cs typeface="Arial"/>
              </a:rPr>
              <a:t>W</a:t>
            </a:r>
            <a:r>
              <a:rPr sz="2118" dirty="0" smtClean="0">
                <a:latin typeface="Arial"/>
                <a:cs typeface="Arial"/>
              </a:rPr>
              <a:t>e </a:t>
            </a:r>
            <a:r>
              <a:rPr sz="2118" dirty="0">
                <a:latin typeface="Arial"/>
                <a:cs typeface="Arial"/>
              </a:rPr>
              <a:t>have L </a:t>
            </a:r>
            <a:r>
              <a:rPr sz="2118" spc="-4" dirty="0">
                <a:latin typeface="Arial"/>
                <a:cs typeface="Arial"/>
              </a:rPr>
              <a:t>training</a:t>
            </a:r>
            <a:r>
              <a:rPr sz="2118" spc="-9" dirty="0">
                <a:latin typeface="Arial"/>
                <a:cs typeface="Arial"/>
              </a:rPr>
              <a:t> </a:t>
            </a:r>
            <a:r>
              <a:rPr sz="2118" dirty="0">
                <a:latin typeface="Arial"/>
                <a:cs typeface="Arial"/>
              </a:rPr>
              <a:t>examples:</a:t>
            </a:r>
          </a:p>
          <a:p>
            <a:pPr>
              <a:spcBef>
                <a:spcPts val="22"/>
              </a:spcBef>
              <a:buFont typeface="Arial"/>
              <a:buChar char="•"/>
            </a:pPr>
            <a:endParaRPr sz="3044" dirty="0">
              <a:latin typeface="Times New Roman"/>
              <a:cs typeface="Times New Roman"/>
            </a:endParaRPr>
          </a:p>
          <a:p>
            <a:pPr marL="313781" indent="-302575">
              <a:buChar char="•"/>
              <a:tabLst>
                <a:tab pos="313221" algn="l"/>
                <a:tab pos="313781" algn="l"/>
              </a:tabLst>
            </a:pPr>
            <a:r>
              <a:rPr lang="en-US" sz="2118" dirty="0">
                <a:latin typeface="Arial"/>
                <a:cs typeface="Arial"/>
              </a:rPr>
              <a:t>M</a:t>
            </a:r>
            <a:r>
              <a:rPr sz="2118" dirty="0" smtClean="0">
                <a:latin typeface="Arial"/>
                <a:cs typeface="Arial"/>
              </a:rPr>
              <a:t>aximum </a:t>
            </a:r>
            <a:r>
              <a:rPr lang="en-US" sz="2118" dirty="0">
                <a:latin typeface="Arial"/>
                <a:cs typeface="Arial"/>
              </a:rPr>
              <a:t>L</a:t>
            </a:r>
            <a:r>
              <a:rPr sz="2118" dirty="0" smtClean="0">
                <a:latin typeface="Arial"/>
                <a:cs typeface="Arial"/>
              </a:rPr>
              <a:t>ikelihood </a:t>
            </a:r>
            <a:r>
              <a:rPr lang="en-US" sz="2118" spc="-4" dirty="0">
                <a:latin typeface="Arial"/>
                <a:cs typeface="Arial"/>
              </a:rPr>
              <a:t>E</a:t>
            </a:r>
            <a:r>
              <a:rPr sz="2118" spc="-4" dirty="0" smtClean="0">
                <a:latin typeface="Arial"/>
                <a:cs typeface="Arial"/>
              </a:rPr>
              <a:t>stimate </a:t>
            </a:r>
            <a:r>
              <a:rPr sz="2118" spc="-4" dirty="0">
                <a:latin typeface="Arial"/>
                <a:cs typeface="Arial"/>
              </a:rPr>
              <a:t>for parameters</a:t>
            </a:r>
            <a:r>
              <a:rPr sz="2118" spc="-18" dirty="0">
                <a:latin typeface="Arial"/>
                <a:cs typeface="Arial"/>
              </a:rPr>
              <a:t> </a:t>
            </a:r>
            <a:r>
              <a:rPr sz="2118" dirty="0">
                <a:latin typeface="Arial"/>
                <a:cs typeface="Arial"/>
              </a:rPr>
              <a:t>W</a:t>
            </a:r>
          </a:p>
        </p:txBody>
      </p:sp>
      <p:sp>
        <p:nvSpPr>
          <p:cNvPr id="4" name="object 4"/>
          <p:cNvSpPr txBox="1"/>
          <p:nvPr/>
        </p:nvSpPr>
        <p:spPr>
          <a:xfrm>
            <a:off x="877115" y="3758004"/>
            <a:ext cx="5980885" cy="337238"/>
          </a:xfrm>
          <a:prstGeom prst="rect">
            <a:avLst/>
          </a:prstGeom>
        </p:spPr>
        <p:txBody>
          <a:bodyPr vert="horz" wrap="square" lIns="0" tIns="11206" rIns="0" bIns="0" rtlCol="0">
            <a:spAutoFit/>
          </a:bodyPr>
          <a:lstStyle/>
          <a:p>
            <a:pPr marL="313781" indent="-302575">
              <a:spcBef>
                <a:spcPts val="88"/>
              </a:spcBef>
              <a:buChar char="•"/>
              <a:tabLst>
                <a:tab pos="313221" algn="l"/>
                <a:tab pos="313781" algn="l"/>
              </a:tabLst>
            </a:pPr>
            <a:r>
              <a:rPr lang="en-US" sz="2118" dirty="0">
                <a:latin typeface="Arial"/>
                <a:cs typeface="Arial"/>
              </a:rPr>
              <a:t>M</a:t>
            </a:r>
            <a:r>
              <a:rPr sz="2118" dirty="0" smtClean="0">
                <a:latin typeface="Arial"/>
                <a:cs typeface="Arial"/>
              </a:rPr>
              <a:t>aximum </a:t>
            </a:r>
            <a:r>
              <a:rPr lang="en-US" sz="2118" u="heavy" spc="-4" dirty="0">
                <a:uFill>
                  <a:solidFill>
                    <a:srgbClr val="000000"/>
                  </a:solidFill>
                </a:uFill>
                <a:latin typeface="Arial"/>
                <a:cs typeface="Arial"/>
              </a:rPr>
              <a:t>C</a:t>
            </a:r>
            <a:r>
              <a:rPr sz="2118" u="heavy" spc="-4" dirty="0" smtClean="0">
                <a:uFill>
                  <a:solidFill>
                    <a:srgbClr val="000000"/>
                  </a:solidFill>
                </a:uFill>
                <a:latin typeface="Arial"/>
                <a:cs typeface="Arial"/>
              </a:rPr>
              <a:t>onditional</a:t>
            </a:r>
            <a:r>
              <a:rPr sz="2118" spc="-4" dirty="0" smtClean="0">
                <a:latin typeface="Arial"/>
                <a:cs typeface="Arial"/>
              </a:rPr>
              <a:t> </a:t>
            </a:r>
            <a:r>
              <a:rPr lang="en-US" sz="2118" dirty="0">
                <a:latin typeface="Arial"/>
                <a:cs typeface="Arial"/>
              </a:rPr>
              <a:t>L</a:t>
            </a:r>
            <a:r>
              <a:rPr sz="2118" dirty="0" smtClean="0">
                <a:latin typeface="Arial"/>
                <a:cs typeface="Arial"/>
              </a:rPr>
              <a:t>ikelihood</a:t>
            </a:r>
            <a:r>
              <a:rPr sz="2118" spc="-22" dirty="0" smtClean="0">
                <a:latin typeface="Arial"/>
                <a:cs typeface="Arial"/>
              </a:rPr>
              <a:t> </a:t>
            </a:r>
            <a:r>
              <a:rPr lang="en-US" sz="2118" spc="-22" dirty="0" smtClean="0">
                <a:latin typeface="Arial"/>
                <a:cs typeface="Arial"/>
              </a:rPr>
              <a:t>E</a:t>
            </a:r>
            <a:r>
              <a:rPr sz="2118" spc="-4" dirty="0" smtClean="0">
                <a:latin typeface="Arial"/>
                <a:cs typeface="Arial"/>
              </a:rPr>
              <a:t>stimate</a:t>
            </a:r>
            <a:endParaRPr sz="2118" dirty="0">
              <a:latin typeface="Arial"/>
              <a:cs typeface="Arial"/>
            </a:endParaRPr>
          </a:p>
        </p:txBody>
      </p:sp>
      <p:sp>
        <p:nvSpPr>
          <p:cNvPr id="5" name="object 5"/>
          <p:cNvSpPr/>
          <p:nvPr/>
        </p:nvSpPr>
        <p:spPr>
          <a:xfrm>
            <a:off x="4712912" y="1489606"/>
            <a:ext cx="3014340" cy="327326"/>
          </a:xfrm>
          <a:prstGeom prst="rect">
            <a:avLst/>
          </a:prstGeom>
          <a:blipFill>
            <a:blip r:embed="rId2" cstate="print"/>
            <a:stretch>
              <a:fillRect/>
            </a:stretch>
          </a:blipFill>
        </p:spPr>
        <p:txBody>
          <a:bodyPr wrap="square" lIns="0" tIns="0" rIns="0" bIns="0" rtlCol="0"/>
          <a:lstStyle/>
          <a:p>
            <a:endParaRPr sz="1412"/>
          </a:p>
        </p:txBody>
      </p:sp>
      <p:sp>
        <p:nvSpPr>
          <p:cNvPr id="7" name="object 7"/>
          <p:cNvSpPr/>
          <p:nvPr/>
        </p:nvSpPr>
        <p:spPr>
          <a:xfrm>
            <a:off x="2133600" y="2966207"/>
            <a:ext cx="3772120" cy="610566"/>
          </a:xfrm>
          <a:prstGeom prst="rect">
            <a:avLst/>
          </a:prstGeom>
          <a:blipFill>
            <a:blip r:embed="rId3"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3676014367"/>
      </p:ext>
    </p:extLst>
  </p:cSld>
  <p:clrMapOvr>
    <a:masterClrMapping/>
  </p:clrMapOvr>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414168"/>
            <a:ext cx="7321109" cy="500232"/>
          </a:xfrm>
          <a:prstGeom prst="rect">
            <a:avLst/>
          </a:prstGeom>
        </p:spPr>
        <p:txBody>
          <a:bodyPr vert="horz" wrap="square" lIns="0" tIns="11206" rIns="0" bIns="0" rtlCol="0" anchor="ctr">
            <a:spAutoFit/>
          </a:bodyPr>
          <a:lstStyle/>
          <a:p>
            <a:pPr marL="11206">
              <a:spcBef>
                <a:spcPts val="88"/>
              </a:spcBef>
            </a:pPr>
            <a:r>
              <a:rPr sz="3177" spc="-4" dirty="0"/>
              <a:t>Training Logistic </a:t>
            </a:r>
            <a:r>
              <a:rPr sz="3177" dirty="0"/>
              <a:t>Regression:</a:t>
            </a:r>
            <a:r>
              <a:rPr sz="3177" spc="-26" dirty="0"/>
              <a:t> </a:t>
            </a:r>
            <a:r>
              <a:rPr sz="3177" dirty="0"/>
              <a:t>MCLE</a:t>
            </a:r>
          </a:p>
        </p:txBody>
      </p:sp>
      <p:sp>
        <p:nvSpPr>
          <p:cNvPr id="8" name="object 8"/>
          <p:cNvSpPr txBox="1"/>
          <p:nvPr/>
        </p:nvSpPr>
        <p:spPr>
          <a:xfrm>
            <a:off x="381000" y="1464864"/>
            <a:ext cx="8839199" cy="3540958"/>
          </a:xfrm>
          <a:prstGeom prst="rect">
            <a:avLst/>
          </a:prstGeom>
        </p:spPr>
        <p:txBody>
          <a:bodyPr vert="horz" wrap="square" lIns="0" tIns="29135" rIns="0" bIns="0" rtlCol="0">
            <a:spAutoFit/>
          </a:bodyPr>
          <a:lstStyle/>
          <a:p>
            <a:pPr marL="313781" marR="4483" indent="-302575">
              <a:lnSpc>
                <a:spcPts val="2912"/>
              </a:lnSpc>
              <a:spcBef>
                <a:spcPts val="229"/>
              </a:spcBef>
              <a:buChar char="•"/>
              <a:tabLst>
                <a:tab pos="313221" algn="l"/>
                <a:tab pos="313781" algn="l"/>
              </a:tabLst>
            </a:pPr>
            <a:r>
              <a:rPr sz="2471" dirty="0">
                <a:latin typeface="Arial"/>
                <a:cs typeface="Arial"/>
              </a:rPr>
              <a:t>Choose </a:t>
            </a:r>
            <a:r>
              <a:rPr sz="2471" spc="-4" dirty="0">
                <a:latin typeface="Arial"/>
                <a:cs typeface="Arial"/>
              </a:rPr>
              <a:t>parameters W=&lt;w</a:t>
            </a:r>
            <a:r>
              <a:rPr sz="2449" spc="-6" baseline="-21021" dirty="0">
                <a:latin typeface="Arial"/>
                <a:cs typeface="Arial"/>
              </a:rPr>
              <a:t>0</a:t>
            </a:r>
            <a:r>
              <a:rPr sz="2471" spc="-4" dirty="0">
                <a:latin typeface="Arial"/>
                <a:cs typeface="Arial"/>
              </a:rPr>
              <a:t>, </a:t>
            </a:r>
            <a:r>
              <a:rPr sz="2471" dirty="0">
                <a:latin typeface="Arial"/>
                <a:cs typeface="Arial"/>
              </a:rPr>
              <a:t>... w</a:t>
            </a:r>
            <a:r>
              <a:rPr sz="2449" baseline="-21021" dirty="0">
                <a:latin typeface="Arial"/>
                <a:cs typeface="Arial"/>
              </a:rPr>
              <a:t>n</a:t>
            </a:r>
            <a:r>
              <a:rPr sz="2471" dirty="0">
                <a:latin typeface="Arial"/>
                <a:cs typeface="Arial"/>
              </a:rPr>
              <a:t>&gt; </a:t>
            </a:r>
            <a:r>
              <a:rPr sz="2471" spc="-4" dirty="0">
                <a:latin typeface="Arial"/>
                <a:cs typeface="Arial"/>
              </a:rPr>
              <a:t>to </a:t>
            </a:r>
            <a:endParaRPr lang="en-US" sz="2471" spc="-4" dirty="0" smtClean="0">
              <a:latin typeface="Arial"/>
              <a:cs typeface="Arial"/>
            </a:endParaRPr>
          </a:p>
          <a:p>
            <a:pPr marL="11206" marR="4483">
              <a:lnSpc>
                <a:spcPts val="2912"/>
              </a:lnSpc>
              <a:spcBef>
                <a:spcPts val="229"/>
              </a:spcBef>
              <a:tabLst>
                <a:tab pos="313221" algn="l"/>
                <a:tab pos="313781" algn="l"/>
              </a:tabLst>
            </a:pPr>
            <a:r>
              <a:rPr lang="en-US" sz="2471" u="heavy" dirty="0" smtClean="0">
                <a:uFill>
                  <a:solidFill>
                    <a:srgbClr val="000000"/>
                  </a:solidFill>
                </a:uFill>
                <a:latin typeface="Arial"/>
                <a:cs typeface="Arial"/>
              </a:rPr>
              <a:t>M</a:t>
            </a:r>
            <a:r>
              <a:rPr sz="2471" u="heavy" dirty="0" smtClean="0">
                <a:uFill>
                  <a:solidFill>
                    <a:srgbClr val="000000"/>
                  </a:solidFill>
                </a:uFill>
                <a:latin typeface="Arial"/>
                <a:cs typeface="Arial"/>
              </a:rPr>
              <a:t>aximize </a:t>
            </a:r>
            <a:r>
              <a:rPr lang="en-US" sz="2471" u="heavy" spc="-4" dirty="0">
                <a:uFill>
                  <a:solidFill>
                    <a:srgbClr val="000000"/>
                  </a:solidFill>
                </a:uFill>
                <a:latin typeface="Arial"/>
                <a:cs typeface="Arial"/>
              </a:rPr>
              <a:t>C</a:t>
            </a:r>
            <a:r>
              <a:rPr sz="2471" u="heavy" spc="-4" dirty="0" smtClean="0">
                <a:uFill>
                  <a:solidFill>
                    <a:srgbClr val="000000"/>
                  </a:solidFill>
                </a:uFill>
                <a:latin typeface="Arial"/>
                <a:cs typeface="Arial"/>
              </a:rPr>
              <a:t>onditional </a:t>
            </a:r>
            <a:r>
              <a:rPr lang="en-US" sz="2471" u="heavy" dirty="0">
                <a:uFill>
                  <a:solidFill>
                    <a:srgbClr val="000000"/>
                  </a:solidFill>
                </a:uFill>
                <a:latin typeface="Arial"/>
                <a:cs typeface="Arial"/>
              </a:rPr>
              <a:t>L</a:t>
            </a:r>
            <a:r>
              <a:rPr sz="2471" u="heavy" dirty="0" smtClean="0">
                <a:uFill>
                  <a:solidFill>
                    <a:srgbClr val="000000"/>
                  </a:solidFill>
                </a:uFill>
                <a:latin typeface="Arial"/>
                <a:cs typeface="Arial"/>
              </a:rPr>
              <a:t>ikelihood</a:t>
            </a:r>
            <a:r>
              <a:rPr sz="2471" dirty="0" smtClean="0">
                <a:latin typeface="Arial"/>
                <a:cs typeface="Arial"/>
              </a:rPr>
              <a:t> </a:t>
            </a:r>
            <a:r>
              <a:rPr sz="2471" dirty="0">
                <a:latin typeface="Arial"/>
                <a:cs typeface="Arial"/>
              </a:rPr>
              <a:t>of </a:t>
            </a:r>
            <a:r>
              <a:rPr sz="2471" spc="-4" dirty="0">
                <a:latin typeface="Arial"/>
                <a:cs typeface="Arial"/>
              </a:rPr>
              <a:t>training data</a:t>
            </a:r>
            <a:endParaRPr sz="2471" dirty="0">
              <a:latin typeface="Arial"/>
              <a:cs typeface="Arial"/>
            </a:endParaRPr>
          </a:p>
          <a:p>
            <a:pPr marL="347401">
              <a:spcBef>
                <a:spcPts val="918"/>
              </a:spcBef>
            </a:pPr>
            <a:r>
              <a:rPr sz="2118" dirty="0">
                <a:latin typeface="Arial"/>
                <a:cs typeface="Arial"/>
              </a:rPr>
              <a:t>where</a:t>
            </a:r>
          </a:p>
          <a:p>
            <a:pPr>
              <a:lnSpc>
                <a:spcPct val="100000"/>
              </a:lnSpc>
            </a:pPr>
            <a:endParaRPr sz="2382" dirty="0">
              <a:latin typeface="Times New Roman"/>
              <a:cs typeface="Times New Roman"/>
            </a:endParaRPr>
          </a:p>
          <a:p>
            <a:pPr>
              <a:lnSpc>
                <a:spcPct val="100000"/>
              </a:lnSpc>
            </a:pPr>
            <a:endParaRPr sz="2382" dirty="0">
              <a:latin typeface="Times New Roman"/>
              <a:cs typeface="Times New Roman"/>
            </a:endParaRPr>
          </a:p>
          <a:p>
            <a:pPr>
              <a:spcBef>
                <a:spcPts val="44"/>
              </a:spcBef>
            </a:pPr>
            <a:endParaRPr sz="1941" dirty="0">
              <a:latin typeface="Times New Roman"/>
              <a:cs typeface="Times New Roman"/>
            </a:endParaRPr>
          </a:p>
          <a:p>
            <a:pPr marL="313781" indent="-302575">
              <a:buChar char="•"/>
              <a:tabLst>
                <a:tab pos="313221" algn="l"/>
                <a:tab pos="313781" algn="l"/>
              </a:tabLst>
            </a:pPr>
            <a:r>
              <a:rPr sz="2471" spc="-4" dirty="0" smtClean="0">
                <a:latin typeface="Arial"/>
                <a:cs typeface="Arial"/>
              </a:rPr>
              <a:t>Training </a:t>
            </a:r>
            <a:r>
              <a:rPr sz="2471" spc="-4" dirty="0">
                <a:latin typeface="Arial"/>
                <a:cs typeface="Arial"/>
              </a:rPr>
              <a:t>data </a:t>
            </a:r>
            <a:r>
              <a:rPr sz="2471" dirty="0">
                <a:latin typeface="Arial"/>
                <a:cs typeface="Arial"/>
              </a:rPr>
              <a:t>D</a:t>
            </a:r>
            <a:r>
              <a:rPr sz="2471" spc="4" dirty="0">
                <a:latin typeface="Arial"/>
                <a:cs typeface="Arial"/>
              </a:rPr>
              <a:t> </a:t>
            </a:r>
            <a:r>
              <a:rPr sz="2471" dirty="0" smtClean="0">
                <a:latin typeface="Arial"/>
                <a:cs typeface="Arial"/>
              </a:rPr>
              <a:t>=</a:t>
            </a:r>
          </a:p>
          <a:p>
            <a:pPr marL="313781" indent="-302575">
              <a:spcBef>
                <a:spcPts val="565"/>
              </a:spcBef>
              <a:buChar char="•"/>
              <a:tabLst>
                <a:tab pos="313221" algn="l"/>
                <a:tab pos="313781" algn="l"/>
              </a:tabLst>
            </a:pPr>
            <a:r>
              <a:rPr sz="2471" spc="-4" dirty="0" smtClean="0">
                <a:latin typeface="Arial"/>
                <a:cs typeface="Arial"/>
              </a:rPr>
              <a:t>Data </a:t>
            </a:r>
            <a:r>
              <a:rPr sz="2471" dirty="0" smtClean="0">
                <a:latin typeface="Arial"/>
                <a:cs typeface="Arial"/>
              </a:rPr>
              <a:t>likelihood =</a:t>
            </a:r>
          </a:p>
          <a:p>
            <a:pPr marL="313781" indent="-302575">
              <a:spcBef>
                <a:spcPts val="565"/>
              </a:spcBef>
              <a:buChar char="•"/>
              <a:tabLst>
                <a:tab pos="313221" algn="l"/>
                <a:tab pos="313781" algn="l"/>
              </a:tabLst>
            </a:pPr>
            <a:r>
              <a:rPr sz="2471" spc="-4" dirty="0" smtClean="0">
                <a:latin typeface="Arial"/>
                <a:cs typeface="Arial"/>
              </a:rPr>
              <a:t>Data </a:t>
            </a:r>
            <a:r>
              <a:rPr sz="2471" u="heavy" spc="-4" dirty="0">
                <a:uFill>
                  <a:solidFill>
                    <a:srgbClr val="000000"/>
                  </a:solidFill>
                </a:uFill>
                <a:latin typeface="Arial"/>
                <a:cs typeface="Arial"/>
              </a:rPr>
              <a:t>conditional</a:t>
            </a:r>
            <a:r>
              <a:rPr sz="2471" spc="-4" dirty="0">
                <a:latin typeface="Arial"/>
                <a:cs typeface="Arial"/>
              </a:rPr>
              <a:t> </a:t>
            </a:r>
            <a:r>
              <a:rPr sz="2471" dirty="0">
                <a:latin typeface="Arial"/>
                <a:cs typeface="Arial"/>
              </a:rPr>
              <a:t>likelihood =</a:t>
            </a:r>
          </a:p>
        </p:txBody>
      </p:sp>
      <p:sp>
        <p:nvSpPr>
          <p:cNvPr id="9" name="object 9"/>
          <p:cNvSpPr/>
          <p:nvPr/>
        </p:nvSpPr>
        <p:spPr>
          <a:xfrm>
            <a:off x="2651079" y="5607087"/>
            <a:ext cx="4112417" cy="625928"/>
          </a:xfrm>
          <a:prstGeom prst="rect">
            <a:avLst/>
          </a:prstGeom>
          <a:blipFill>
            <a:blip r:embed="rId2" cstate="print"/>
            <a:stretch>
              <a:fillRect/>
            </a:stretch>
          </a:blipFill>
        </p:spPr>
        <p:txBody>
          <a:bodyPr wrap="square" lIns="0" tIns="0" rIns="0" bIns="0" rtlCol="0"/>
          <a:lstStyle/>
          <a:p>
            <a:endParaRPr sz="1412"/>
          </a:p>
        </p:txBody>
      </p:sp>
      <p:sp>
        <p:nvSpPr>
          <p:cNvPr id="10" name="object 3"/>
          <p:cNvSpPr/>
          <p:nvPr/>
        </p:nvSpPr>
        <p:spPr>
          <a:xfrm>
            <a:off x="3322611" y="3697292"/>
            <a:ext cx="2657085" cy="289049"/>
          </a:xfrm>
          <a:prstGeom prst="rect">
            <a:avLst/>
          </a:prstGeom>
          <a:blipFill>
            <a:blip r:embed="rId3" cstate="print"/>
            <a:stretch>
              <a:fillRect/>
            </a:stretch>
          </a:blipFill>
        </p:spPr>
        <p:txBody>
          <a:bodyPr wrap="square" lIns="0" tIns="0" rIns="0" bIns="0" rtlCol="0"/>
          <a:lstStyle/>
          <a:p>
            <a:endParaRPr sz="1412"/>
          </a:p>
        </p:txBody>
      </p:sp>
      <p:sp>
        <p:nvSpPr>
          <p:cNvPr id="11" name="object 4"/>
          <p:cNvSpPr/>
          <p:nvPr/>
        </p:nvSpPr>
        <p:spPr>
          <a:xfrm>
            <a:off x="4756279" y="4652677"/>
            <a:ext cx="1650308" cy="494628"/>
          </a:xfrm>
          <a:prstGeom prst="rect">
            <a:avLst/>
          </a:prstGeom>
          <a:blipFill>
            <a:blip r:embed="rId4" cstate="print"/>
            <a:stretch>
              <a:fillRect/>
            </a:stretch>
          </a:blipFill>
        </p:spPr>
        <p:txBody>
          <a:bodyPr wrap="square" lIns="0" tIns="0" rIns="0" bIns="0" rtlCol="0"/>
          <a:lstStyle/>
          <a:p>
            <a:endParaRPr sz="1412"/>
          </a:p>
        </p:txBody>
      </p:sp>
      <p:sp>
        <p:nvSpPr>
          <p:cNvPr id="12" name="object 5"/>
          <p:cNvSpPr/>
          <p:nvPr/>
        </p:nvSpPr>
        <p:spPr>
          <a:xfrm>
            <a:off x="3280619" y="4119298"/>
            <a:ext cx="1613647" cy="490257"/>
          </a:xfrm>
          <a:prstGeom prst="rect">
            <a:avLst/>
          </a:prstGeom>
          <a:blipFill>
            <a:blip r:embed="rId5" cstate="print"/>
            <a:stretch>
              <a:fillRect/>
            </a:stretch>
          </a:blipFill>
        </p:spPr>
        <p:txBody>
          <a:bodyPr wrap="square" lIns="0" tIns="0" rIns="0" bIns="0" rtlCol="0"/>
          <a:lstStyle/>
          <a:p>
            <a:endParaRPr sz="1412"/>
          </a:p>
        </p:txBody>
      </p:sp>
      <p:sp>
        <p:nvSpPr>
          <p:cNvPr id="13" name="object 6"/>
          <p:cNvSpPr/>
          <p:nvPr/>
        </p:nvSpPr>
        <p:spPr>
          <a:xfrm>
            <a:off x="1977796" y="2346987"/>
            <a:ext cx="4001900" cy="470100"/>
          </a:xfrm>
          <a:prstGeom prst="rect">
            <a:avLst/>
          </a:prstGeom>
          <a:blipFill>
            <a:blip r:embed="rId6" cstate="print"/>
            <a:stretch>
              <a:fillRect/>
            </a:stretch>
          </a:blipFill>
        </p:spPr>
        <p:txBody>
          <a:bodyPr wrap="square" lIns="0" tIns="0" rIns="0" bIns="0" rtlCol="0"/>
          <a:lstStyle/>
          <a:p>
            <a:endParaRPr sz="1412"/>
          </a:p>
        </p:txBody>
      </p:sp>
      <p:sp>
        <p:nvSpPr>
          <p:cNvPr id="14" name="object 7"/>
          <p:cNvSpPr/>
          <p:nvPr/>
        </p:nvSpPr>
        <p:spPr>
          <a:xfrm>
            <a:off x="1977796" y="3021827"/>
            <a:ext cx="3807199" cy="461596"/>
          </a:xfrm>
          <a:prstGeom prst="rect">
            <a:avLst/>
          </a:prstGeom>
          <a:blipFill>
            <a:blip r:embed="rId7"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3167869559"/>
      </p:ext>
    </p:extLst>
  </p:cSld>
  <p:clrMapOvr>
    <a:masterClrMapping/>
  </p:clrMapOvr>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673951"/>
            <a:ext cx="9296400" cy="626869"/>
          </a:xfrm>
          <a:prstGeom prst="rect">
            <a:avLst/>
          </a:prstGeom>
        </p:spPr>
        <p:txBody>
          <a:bodyPr vert="horz" wrap="square" lIns="0" tIns="11206" rIns="0" bIns="0" rtlCol="0" anchor="ctr">
            <a:spAutoFit/>
          </a:bodyPr>
          <a:lstStyle/>
          <a:p>
            <a:pPr marL="11206" algn="l">
              <a:spcBef>
                <a:spcPts val="88"/>
              </a:spcBef>
            </a:pPr>
            <a:r>
              <a:rPr sz="4000" b="1" dirty="0"/>
              <a:t>Expressing </a:t>
            </a:r>
            <a:r>
              <a:rPr sz="4000" b="1" spc="-4" dirty="0"/>
              <a:t>Conditional </a:t>
            </a:r>
            <a:r>
              <a:rPr sz="4000" b="1" dirty="0"/>
              <a:t>Log</a:t>
            </a:r>
            <a:r>
              <a:rPr sz="4000" b="1" spc="-40" dirty="0"/>
              <a:t> </a:t>
            </a:r>
            <a:r>
              <a:rPr sz="4000" b="1" dirty="0"/>
              <a:t>Likelihood</a:t>
            </a:r>
          </a:p>
        </p:txBody>
      </p:sp>
      <p:sp>
        <p:nvSpPr>
          <p:cNvPr id="3" name="object 3"/>
          <p:cNvSpPr/>
          <p:nvPr/>
        </p:nvSpPr>
        <p:spPr>
          <a:xfrm>
            <a:off x="1447800" y="1559891"/>
            <a:ext cx="5486400" cy="573126"/>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533401" y="3810000"/>
            <a:ext cx="6248399" cy="2286000"/>
          </a:xfrm>
          <a:prstGeom prst="rect">
            <a:avLst/>
          </a:prstGeom>
          <a:blipFill>
            <a:blip r:embed="rId3" cstate="print"/>
            <a:stretch>
              <a:fillRect/>
            </a:stretch>
          </a:blipFill>
        </p:spPr>
        <p:txBody>
          <a:bodyPr wrap="square" lIns="0" tIns="0" rIns="0" bIns="0" rtlCol="0"/>
          <a:lstStyle/>
          <a:p>
            <a:endParaRPr sz="1412"/>
          </a:p>
        </p:txBody>
      </p:sp>
      <p:sp>
        <p:nvSpPr>
          <p:cNvPr id="5" name="object 5"/>
          <p:cNvSpPr/>
          <p:nvPr/>
        </p:nvSpPr>
        <p:spPr>
          <a:xfrm>
            <a:off x="413902" y="2345856"/>
            <a:ext cx="3773469" cy="675985"/>
          </a:xfrm>
          <a:prstGeom prst="rect">
            <a:avLst/>
          </a:prstGeom>
          <a:blipFill>
            <a:blip r:embed="rId4" cstate="print"/>
            <a:stretch>
              <a:fillRect/>
            </a:stretch>
          </a:blipFill>
        </p:spPr>
        <p:txBody>
          <a:bodyPr wrap="square" lIns="0" tIns="0" rIns="0" bIns="0" rtlCol="0"/>
          <a:lstStyle/>
          <a:p>
            <a:endParaRPr sz="1412"/>
          </a:p>
        </p:txBody>
      </p:sp>
      <p:sp>
        <p:nvSpPr>
          <p:cNvPr id="6" name="object 6"/>
          <p:cNvSpPr/>
          <p:nvPr/>
        </p:nvSpPr>
        <p:spPr>
          <a:xfrm>
            <a:off x="4833256" y="2392087"/>
            <a:ext cx="3777343" cy="629753"/>
          </a:xfrm>
          <a:prstGeom prst="rect">
            <a:avLst/>
          </a:prstGeom>
          <a:blipFill>
            <a:blip r:embed="rId5"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1969531020"/>
      </p:ext>
    </p:extLst>
  </p:cSld>
  <p:clrMapOvr>
    <a:masterClrMapping/>
  </p:clrMapOvr>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59" y="685800"/>
            <a:ext cx="7370414" cy="500232"/>
          </a:xfrm>
          <a:prstGeom prst="rect">
            <a:avLst/>
          </a:prstGeom>
        </p:spPr>
        <p:txBody>
          <a:bodyPr vert="horz" wrap="square" lIns="0" tIns="11206" rIns="0" bIns="0" rtlCol="0" anchor="ctr">
            <a:spAutoFit/>
          </a:bodyPr>
          <a:lstStyle/>
          <a:p>
            <a:pPr marL="11206">
              <a:spcBef>
                <a:spcPts val="88"/>
              </a:spcBef>
            </a:pPr>
            <a:r>
              <a:rPr sz="3177" b="1" dirty="0"/>
              <a:t>Maximizing </a:t>
            </a:r>
            <a:r>
              <a:rPr sz="3177" b="1" spc="-4" dirty="0"/>
              <a:t>Conditional </a:t>
            </a:r>
            <a:r>
              <a:rPr sz="3177" b="1" dirty="0"/>
              <a:t>Log</a:t>
            </a:r>
            <a:r>
              <a:rPr sz="3177" b="1" spc="-40" dirty="0"/>
              <a:t> </a:t>
            </a:r>
            <a:r>
              <a:rPr sz="3177" b="1" dirty="0"/>
              <a:t>Likelihood</a:t>
            </a:r>
          </a:p>
        </p:txBody>
      </p:sp>
      <p:sp>
        <p:nvSpPr>
          <p:cNvPr id="3" name="object 3"/>
          <p:cNvSpPr/>
          <p:nvPr/>
        </p:nvSpPr>
        <p:spPr>
          <a:xfrm>
            <a:off x="1676400" y="1600200"/>
            <a:ext cx="3733800" cy="663756"/>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1676400" y="2526696"/>
            <a:ext cx="3733800" cy="685176"/>
          </a:xfrm>
          <a:prstGeom prst="rect">
            <a:avLst/>
          </a:prstGeom>
          <a:blipFill>
            <a:blip r:embed="rId3" cstate="print"/>
            <a:stretch>
              <a:fillRect/>
            </a:stretch>
          </a:blipFill>
        </p:spPr>
        <p:txBody>
          <a:bodyPr wrap="square" lIns="0" tIns="0" rIns="0" bIns="0" rtlCol="0"/>
          <a:lstStyle/>
          <a:p>
            <a:endParaRPr sz="1412"/>
          </a:p>
        </p:txBody>
      </p:sp>
      <p:sp>
        <p:nvSpPr>
          <p:cNvPr id="5" name="object 5"/>
          <p:cNvSpPr/>
          <p:nvPr/>
        </p:nvSpPr>
        <p:spPr>
          <a:xfrm>
            <a:off x="1079442" y="3474613"/>
            <a:ext cx="6937034" cy="1239377"/>
          </a:xfrm>
          <a:prstGeom prst="rect">
            <a:avLst/>
          </a:prstGeom>
          <a:blipFill>
            <a:blip r:embed="rId4"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69376771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762000"/>
            <a:ext cx="5943600" cy="5771881"/>
          </a:xfrm>
          <a:prstGeom prst="rect">
            <a:avLst/>
          </a:prstGeom>
          <a:blipFill>
            <a:blip r:embed="rId2"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969295504"/>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490934"/>
            <a:ext cx="8382000" cy="896238"/>
          </a:xfrm>
          <a:prstGeom prst="rect">
            <a:avLst/>
          </a:prstGeom>
        </p:spPr>
        <p:txBody>
          <a:bodyPr vert="horz" wrap="square" lIns="0" tIns="11206" rIns="0" bIns="0" rtlCol="0" anchor="ctr">
            <a:spAutoFit/>
          </a:bodyPr>
          <a:lstStyle/>
          <a:p>
            <a:pPr marL="11206" algn="l">
              <a:lnSpc>
                <a:spcPts val="3371"/>
              </a:lnSpc>
              <a:spcBef>
                <a:spcPts val="88"/>
              </a:spcBef>
            </a:pPr>
            <a:r>
              <a:rPr sz="3600" b="1" dirty="0"/>
              <a:t>Maximize </a:t>
            </a:r>
            <a:r>
              <a:rPr sz="3600" b="1" spc="-4" dirty="0"/>
              <a:t>Conditional </a:t>
            </a:r>
            <a:r>
              <a:rPr sz="3600" b="1" dirty="0"/>
              <a:t>Log</a:t>
            </a:r>
            <a:r>
              <a:rPr sz="3600" b="1" spc="-40" dirty="0"/>
              <a:t> </a:t>
            </a:r>
            <a:r>
              <a:rPr sz="3600" b="1" dirty="0" smtClean="0"/>
              <a:t>Likelihood:</a:t>
            </a:r>
            <a:r>
              <a:rPr lang="en-IN" sz="3600" b="1" dirty="0" smtClean="0"/>
              <a:t> </a:t>
            </a:r>
            <a:r>
              <a:rPr sz="3600" b="1" spc="-4" dirty="0" smtClean="0"/>
              <a:t>Gradient</a:t>
            </a:r>
            <a:r>
              <a:rPr sz="3600" b="1" spc="-9" dirty="0" smtClean="0"/>
              <a:t> </a:t>
            </a:r>
            <a:r>
              <a:rPr sz="3600" b="1" dirty="0"/>
              <a:t>Ascent</a:t>
            </a:r>
          </a:p>
        </p:txBody>
      </p:sp>
      <p:sp>
        <p:nvSpPr>
          <p:cNvPr id="3" name="object 3"/>
          <p:cNvSpPr/>
          <p:nvPr/>
        </p:nvSpPr>
        <p:spPr>
          <a:xfrm>
            <a:off x="1079442" y="1891175"/>
            <a:ext cx="6937034" cy="1239377"/>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477458" y="4014692"/>
            <a:ext cx="4780342" cy="665006"/>
          </a:xfrm>
          <a:prstGeom prst="rect">
            <a:avLst/>
          </a:prstGeom>
          <a:blipFill>
            <a:blip r:embed="rId3" cstate="print"/>
            <a:stretch>
              <a:fillRect/>
            </a:stretch>
          </a:blipFill>
        </p:spPr>
        <p:txBody>
          <a:bodyPr wrap="square" lIns="0" tIns="0" rIns="0" bIns="0" rtlCol="0"/>
          <a:lstStyle/>
          <a:p>
            <a:endParaRPr sz="1412"/>
          </a:p>
        </p:txBody>
      </p:sp>
      <p:sp>
        <p:nvSpPr>
          <p:cNvPr id="5" name="object 4"/>
          <p:cNvSpPr/>
          <p:nvPr/>
        </p:nvSpPr>
        <p:spPr>
          <a:xfrm>
            <a:off x="5410200" y="3291967"/>
            <a:ext cx="3733800" cy="685176"/>
          </a:xfrm>
          <a:prstGeom prst="rect">
            <a:avLst/>
          </a:prstGeom>
          <a:blipFill>
            <a:blip r:embed="rId4"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14406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419168"/>
            <a:ext cx="6120680" cy="850106"/>
          </a:xfrm>
        </p:spPr>
        <p:txBody>
          <a:bodyPr/>
          <a:lstStyle/>
          <a:p>
            <a:r>
              <a:rPr lang="en-US" sz="4400" b="1" dirty="0" smtClean="0">
                <a:latin typeface="+mn-lt"/>
              </a:rPr>
              <a:t>Books</a:t>
            </a:r>
            <a:endParaRPr lang="en-AU" sz="4400" b="1" dirty="0">
              <a:latin typeface="+mn-lt"/>
            </a:endParaRPr>
          </a:p>
        </p:txBody>
      </p:sp>
      <p:sp>
        <p:nvSpPr>
          <p:cNvPr id="21507" name="Rectangle 3"/>
          <p:cNvSpPr>
            <a:spLocks noGrp="1" noChangeArrowheads="1"/>
          </p:cNvSpPr>
          <p:nvPr>
            <p:ph type="body" idx="1"/>
          </p:nvPr>
        </p:nvSpPr>
        <p:spPr>
          <a:xfrm>
            <a:off x="152400" y="1371600"/>
            <a:ext cx="8839200" cy="762000"/>
          </a:xfrm>
        </p:spPr>
        <p:txBody>
          <a:bodyPr>
            <a:normAutofit/>
          </a:bodyPr>
          <a:lstStyle/>
          <a:p>
            <a:pPr>
              <a:buNone/>
            </a:pPr>
            <a:r>
              <a:rPr lang="en-US" b="1" u="sng" dirty="0" smtClean="0"/>
              <a:t>Text books and Reference book(s)</a:t>
            </a:r>
            <a:endParaRPr lang="en-IN" dirty="0" smtClean="0"/>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graphicFrame>
        <p:nvGraphicFramePr>
          <p:cNvPr id="9" name="Table 8"/>
          <p:cNvGraphicFramePr>
            <a:graphicFrameLocks noGrp="1"/>
          </p:cNvGraphicFramePr>
          <p:nvPr>
            <p:extLst>
              <p:ext uri="{D42A27DB-BD31-4B8C-83A1-F6EECF244321}">
                <p14:modId xmlns:p14="http://schemas.microsoft.com/office/powerpoint/2010/main" val="3275688005"/>
              </p:ext>
            </p:extLst>
          </p:nvPr>
        </p:nvGraphicFramePr>
        <p:xfrm>
          <a:off x="152400" y="2057400"/>
          <a:ext cx="8839200" cy="1447141"/>
        </p:xfrm>
        <a:graphic>
          <a:graphicData uri="http://schemas.openxmlformats.org/drawingml/2006/table">
            <a:tbl>
              <a:tblPr/>
              <a:tblGrid>
                <a:gridCol w="685800">
                  <a:extLst>
                    <a:ext uri="{9D8B030D-6E8A-4147-A177-3AD203B41FA5}">
                      <a16:colId xmlns:a16="http://schemas.microsoft.com/office/drawing/2014/main" val="20000"/>
                    </a:ext>
                  </a:extLst>
                </a:gridCol>
                <a:gridCol w="8153400">
                  <a:extLst>
                    <a:ext uri="{9D8B030D-6E8A-4147-A177-3AD203B41FA5}">
                      <a16:colId xmlns:a16="http://schemas.microsoft.com/office/drawing/2014/main" val="20001"/>
                    </a:ext>
                  </a:extLst>
                </a:gridCol>
              </a:tblGrid>
              <a:tr h="561070">
                <a:tc>
                  <a:txBody>
                    <a:bodyPr/>
                    <a:lstStyle/>
                    <a:p>
                      <a:pPr algn="ctr">
                        <a:lnSpc>
                          <a:spcPct val="115000"/>
                        </a:lnSpc>
                        <a:spcAft>
                          <a:spcPts val="1000"/>
                        </a:spcAft>
                      </a:pPr>
                      <a:r>
                        <a:rPr lang="en-US" sz="2400" kern="1200" dirty="0">
                          <a:solidFill>
                            <a:srgbClr val="00000A"/>
                          </a:solidFill>
                          <a:latin typeface="+mn-lt"/>
                          <a:ea typeface="Calibri"/>
                          <a:cs typeface="Calibri"/>
                        </a:rPr>
                        <a:t>T1</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kern="1200" dirty="0">
                          <a:solidFill>
                            <a:srgbClr val="00000A"/>
                          </a:solidFill>
                          <a:latin typeface="+mn-lt"/>
                          <a:ea typeface="Calibri"/>
                          <a:cs typeface="Calibri"/>
                        </a:rPr>
                        <a:t>Tom M. </a:t>
                      </a:r>
                      <a:r>
                        <a:rPr lang="en-IN" sz="2400" kern="1200" dirty="0" smtClean="0">
                          <a:solidFill>
                            <a:srgbClr val="00000A"/>
                          </a:solidFill>
                          <a:latin typeface="+mn-lt"/>
                          <a:ea typeface="Calibri"/>
                          <a:cs typeface="Calibri"/>
                        </a:rPr>
                        <a:t>Mitchell: </a:t>
                      </a:r>
                      <a:r>
                        <a:rPr lang="en-IN" sz="2400" kern="1200" dirty="0">
                          <a:solidFill>
                            <a:srgbClr val="FF0000"/>
                          </a:solidFill>
                          <a:latin typeface="+mn-lt"/>
                          <a:ea typeface="Calibri"/>
                          <a:cs typeface="Calibri"/>
                        </a:rPr>
                        <a:t>Machine </a:t>
                      </a:r>
                      <a:r>
                        <a:rPr lang="en-IN" sz="2400" kern="1200" dirty="0" smtClean="0">
                          <a:solidFill>
                            <a:srgbClr val="FF0000"/>
                          </a:solidFill>
                          <a:latin typeface="+mn-lt"/>
                          <a:ea typeface="Calibri"/>
                          <a:cs typeface="Calibri"/>
                        </a:rPr>
                        <a:t>Learning</a:t>
                      </a:r>
                      <a:r>
                        <a:rPr lang="en-IN" sz="2400" kern="1200" dirty="0" smtClean="0">
                          <a:solidFill>
                            <a:srgbClr val="00000A"/>
                          </a:solidFill>
                          <a:latin typeface="+mn-lt"/>
                          <a:ea typeface="Calibri"/>
                          <a:cs typeface="Calibri"/>
                        </a:rPr>
                        <a:t>, </a:t>
                      </a:r>
                      <a:r>
                        <a:rPr lang="en-IN" sz="2400" kern="1200" dirty="0">
                          <a:solidFill>
                            <a:srgbClr val="00000A"/>
                          </a:solidFill>
                          <a:latin typeface="+mn-lt"/>
                          <a:ea typeface="Calibri"/>
                          <a:cs typeface="Calibri"/>
                        </a:rPr>
                        <a:t>The McGraw-Hill </a:t>
                      </a:r>
                      <a:r>
                        <a:rPr lang="en-IN" sz="2400" kern="1200" dirty="0" smtClean="0">
                          <a:solidFill>
                            <a:srgbClr val="00000A"/>
                          </a:solidFill>
                          <a:latin typeface="+mn-lt"/>
                          <a:ea typeface="Calibri"/>
                          <a:cs typeface="Calibri"/>
                        </a:rPr>
                        <a:t>Companies</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10530">
                <a:tc>
                  <a:txBody>
                    <a:bodyPr/>
                    <a:lstStyle/>
                    <a:p>
                      <a:pPr algn="ctr">
                        <a:lnSpc>
                          <a:spcPct val="115000"/>
                        </a:lnSpc>
                        <a:spcAft>
                          <a:spcPts val="1000"/>
                        </a:spcAft>
                      </a:pPr>
                      <a:r>
                        <a:rPr lang="en-US" sz="2400" kern="1200" dirty="0">
                          <a:solidFill>
                            <a:srgbClr val="00000A"/>
                          </a:solidFill>
                          <a:latin typeface="+mn-lt"/>
                          <a:ea typeface="Calibri"/>
                          <a:cs typeface="Calibri"/>
                        </a:rPr>
                        <a:t>T2</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kern="1200" dirty="0">
                          <a:solidFill>
                            <a:srgbClr val="00000A"/>
                          </a:solidFill>
                          <a:latin typeface="+mn-lt"/>
                          <a:ea typeface="Calibri"/>
                          <a:cs typeface="Calibri"/>
                        </a:rPr>
                        <a:t>Christopher M. </a:t>
                      </a:r>
                      <a:r>
                        <a:rPr lang="en-IN" sz="2400" kern="1200" dirty="0" err="1" smtClean="0">
                          <a:solidFill>
                            <a:srgbClr val="00000A"/>
                          </a:solidFill>
                          <a:latin typeface="+mn-lt"/>
                          <a:ea typeface="Calibri"/>
                          <a:cs typeface="Calibri"/>
                        </a:rPr>
                        <a:t>Bhishop</a:t>
                      </a:r>
                      <a:r>
                        <a:rPr lang="en-IN" sz="2400" kern="1200" dirty="0" smtClean="0">
                          <a:solidFill>
                            <a:srgbClr val="00000A"/>
                          </a:solidFill>
                          <a:latin typeface="+mn-lt"/>
                          <a:ea typeface="Calibri"/>
                          <a:cs typeface="Calibri"/>
                        </a:rPr>
                        <a:t>: </a:t>
                      </a:r>
                      <a:r>
                        <a:rPr lang="en-IN" sz="2400" kern="1200" dirty="0">
                          <a:solidFill>
                            <a:srgbClr val="FF0000"/>
                          </a:solidFill>
                          <a:latin typeface="+mn-lt"/>
                          <a:ea typeface="Calibri"/>
                          <a:cs typeface="Calibri"/>
                        </a:rPr>
                        <a:t>Pattern Recognition &amp; Machine Learning,</a:t>
                      </a:r>
                      <a:r>
                        <a:rPr lang="en-IN" sz="2400" kern="1200" dirty="0">
                          <a:solidFill>
                            <a:srgbClr val="00000A"/>
                          </a:solidFill>
                          <a:latin typeface="+mn-lt"/>
                          <a:ea typeface="Calibri"/>
                          <a:cs typeface="Calibri"/>
                        </a:rPr>
                        <a:t> </a:t>
                      </a:r>
                      <a:r>
                        <a:rPr lang="en-IN" sz="2400" kern="1200" dirty="0" smtClean="0">
                          <a:solidFill>
                            <a:srgbClr val="00000A"/>
                          </a:solidFill>
                          <a:latin typeface="+mn-lt"/>
                          <a:ea typeface="Calibri"/>
                          <a:cs typeface="Calibri"/>
                        </a:rPr>
                        <a:t>Springer</a:t>
                      </a: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279811065"/>
              </p:ext>
            </p:extLst>
          </p:nvPr>
        </p:nvGraphicFramePr>
        <p:xfrm>
          <a:off x="152400" y="4305299"/>
          <a:ext cx="8839200" cy="910772"/>
        </p:xfrm>
        <a:graphic>
          <a:graphicData uri="http://schemas.openxmlformats.org/drawingml/2006/table">
            <a:tbl>
              <a:tblPr/>
              <a:tblGrid>
                <a:gridCol w="6096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tblGrid>
              <a:tr h="533399">
                <a:tc>
                  <a:txBody>
                    <a:bodyPr/>
                    <a:lstStyle/>
                    <a:p>
                      <a:pPr algn="ctr">
                        <a:lnSpc>
                          <a:spcPct val="115000"/>
                        </a:lnSpc>
                        <a:spcAft>
                          <a:spcPts val="1000"/>
                        </a:spcAft>
                      </a:pPr>
                      <a:r>
                        <a:rPr lang="en-US" sz="2400" dirty="0">
                          <a:solidFill>
                            <a:srgbClr val="00000A"/>
                          </a:solidFill>
                          <a:latin typeface="+mn-lt"/>
                          <a:ea typeface="Calibri"/>
                          <a:cs typeface="Calibri"/>
                        </a:rPr>
                        <a:t>R1</a:t>
                      </a:r>
                      <a:endParaRPr lang="en-IN" sz="2400" dirty="0">
                        <a:solidFill>
                          <a:srgbClr val="000000"/>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IN" sz="2400" b="1" dirty="0" smtClean="0">
                          <a:solidFill>
                            <a:srgbClr val="000000"/>
                          </a:solidFill>
                          <a:latin typeface="+mn-lt"/>
                          <a:ea typeface="Calibri"/>
                          <a:cs typeface="Calibri"/>
                        </a:rPr>
                        <a:t>C.J.C</a:t>
                      </a:r>
                      <a:r>
                        <a:rPr lang="en-IN" sz="2400" b="1" dirty="0">
                          <a:solidFill>
                            <a:srgbClr val="000000"/>
                          </a:solidFill>
                          <a:latin typeface="+mn-lt"/>
                          <a:ea typeface="Calibri"/>
                          <a:cs typeface="Calibri"/>
                        </a:rPr>
                        <a:t>. BURGES: </a:t>
                      </a:r>
                      <a:r>
                        <a:rPr lang="en-IN" sz="2400" b="1" dirty="0">
                          <a:solidFill>
                            <a:srgbClr val="FF0000"/>
                          </a:solidFill>
                          <a:latin typeface="+mn-lt"/>
                          <a:ea typeface="Calibri"/>
                          <a:cs typeface="Calibri"/>
                        </a:rPr>
                        <a:t>A Tutorial on Support Vector Machines for Pattern Recognition</a:t>
                      </a:r>
                      <a:r>
                        <a:rPr lang="en-IN" sz="2400" b="1" dirty="0">
                          <a:solidFill>
                            <a:srgbClr val="000000"/>
                          </a:solidFill>
                          <a:latin typeface="+mn-lt"/>
                          <a:ea typeface="Calibri"/>
                          <a:cs typeface="Calibri"/>
                        </a:rPr>
                        <a:t>, </a:t>
                      </a:r>
                      <a:r>
                        <a:rPr lang="en-IN" sz="2400" b="1" dirty="0" err="1">
                          <a:solidFill>
                            <a:srgbClr val="000000"/>
                          </a:solidFill>
                          <a:latin typeface="+mn-lt"/>
                          <a:ea typeface="Calibri"/>
                          <a:cs typeface="Calibri"/>
                        </a:rPr>
                        <a:t>Kluwer</a:t>
                      </a:r>
                      <a:r>
                        <a:rPr lang="en-IN" sz="2400" b="1" dirty="0">
                          <a:solidFill>
                            <a:srgbClr val="000000"/>
                          </a:solidFill>
                          <a:latin typeface="+mn-lt"/>
                          <a:ea typeface="Calibri"/>
                          <a:cs typeface="Calibri"/>
                        </a:rPr>
                        <a:t> Academic Publishers, </a:t>
                      </a:r>
                      <a:r>
                        <a:rPr lang="en-IN" sz="2400" b="1" dirty="0" smtClean="0">
                          <a:solidFill>
                            <a:srgbClr val="000000"/>
                          </a:solidFill>
                          <a:latin typeface="+mn-lt"/>
                          <a:ea typeface="Calibri"/>
                          <a:cs typeface="Calibri"/>
                        </a:rPr>
                        <a:t>Boston. </a:t>
                      </a:r>
                      <a:endParaRPr lang="en-IN" sz="2400" b="1" dirty="0">
                        <a:solidFill>
                          <a:srgbClr val="000000"/>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533400"/>
            <a:ext cx="9144000" cy="735874"/>
          </a:xfrm>
        </p:spPr>
        <p:txBody>
          <a:bodyPr/>
          <a:lstStyle/>
          <a:p>
            <a:r>
              <a:rPr lang="en-US" sz="3600" b="1" dirty="0" smtClean="0">
                <a:latin typeface="+mn-lt"/>
              </a:rPr>
              <a:t>Choosing </a:t>
            </a:r>
            <a:r>
              <a:rPr lang="en-US" sz="3600" b="1" dirty="0">
                <a:latin typeface="+mn-lt"/>
              </a:rPr>
              <a:t>a Function Approximation Algorithm</a:t>
            </a:r>
          </a:p>
        </p:txBody>
      </p:sp>
      <p:sp>
        <p:nvSpPr>
          <p:cNvPr id="22531" name="Rectangle 3"/>
          <p:cNvSpPr>
            <a:spLocks noGrp="1" noChangeArrowheads="1"/>
          </p:cNvSpPr>
          <p:nvPr>
            <p:ph idx="1"/>
          </p:nvPr>
        </p:nvSpPr>
        <p:spPr>
          <a:xfrm>
            <a:off x="11243" y="1509765"/>
            <a:ext cx="9144000" cy="4419600"/>
          </a:xfrm>
        </p:spPr>
        <p:txBody>
          <a:bodyPr>
            <a:noAutofit/>
          </a:bodyPr>
          <a:lstStyle/>
          <a:p>
            <a:r>
              <a:rPr lang="en-US" sz="2400" dirty="0" smtClean="0"/>
              <a:t> </a:t>
            </a:r>
            <a:r>
              <a:rPr lang="en-US" sz="2400" b="1" u="sng" dirty="0" smtClean="0"/>
              <a:t>Estimating the training Values</a:t>
            </a:r>
          </a:p>
          <a:p>
            <a:pPr lvl="1"/>
            <a:r>
              <a:rPr lang="en-IN" sz="2400" dirty="0" smtClean="0"/>
              <a:t>only training information available to learner is whether the game was eventually won or lost. </a:t>
            </a:r>
          </a:p>
          <a:p>
            <a:pPr lvl="1"/>
            <a:r>
              <a:rPr lang="en-IN" sz="2400" dirty="0" smtClean="0"/>
              <a:t>we require training examples that assign specific scores to specific board states. </a:t>
            </a:r>
          </a:p>
          <a:p>
            <a:pPr lvl="1"/>
            <a:r>
              <a:rPr lang="en-IN" sz="2400" dirty="0" smtClean="0"/>
              <a:t>easy to assign a value to board states that correspond to the end of the game,</a:t>
            </a:r>
          </a:p>
          <a:p>
            <a:pPr lvl="1"/>
            <a:r>
              <a:rPr lang="en-IN" sz="2400" dirty="0" smtClean="0"/>
              <a:t>less obvious how to assign training values to the more numerous intermediate board states that occur before the game's end.</a:t>
            </a:r>
          </a:p>
          <a:p>
            <a:pPr lvl="1"/>
            <a:r>
              <a:rPr lang="en-IN" sz="2400" dirty="0" smtClean="0"/>
              <a:t>fact that the game was eventually won or lost does not necessarily indicate that every board state along the game path was necessarily good or bad.</a:t>
            </a:r>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571" y="380976"/>
            <a:ext cx="7885905" cy="883349"/>
          </a:xfrm>
          <a:prstGeom prst="rect">
            <a:avLst/>
          </a:prstGeom>
        </p:spPr>
        <p:txBody>
          <a:bodyPr vert="horz" wrap="square" lIns="0" tIns="11206" rIns="0" bIns="0" rtlCol="0" anchor="ctr">
            <a:spAutoFit/>
          </a:bodyPr>
          <a:lstStyle/>
          <a:p>
            <a:pPr marL="11206">
              <a:lnSpc>
                <a:spcPts val="3371"/>
              </a:lnSpc>
              <a:spcBef>
                <a:spcPts val="88"/>
              </a:spcBef>
            </a:pPr>
            <a:r>
              <a:rPr b="1" dirty="0"/>
              <a:t>Maximize </a:t>
            </a:r>
            <a:r>
              <a:rPr b="1" spc="-4" dirty="0"/>
              <a:t>Conditional </a:t>
            </a:r>
            <a:r>
              <a:rPr b="1" dirty="0"/>
              <a:t>Log</a:t>
            </a:r>
            <a:r>
              <a:rPr b="1" spc="-40" dirty="0"/>
              <a:t> </a:t>
            </a:r>
            <a:r>
              <a:rPr b="1" dirty="0"/>
              <a:t>Likelihood:</a:t>
            </a:r>
          </a:p>
          <a:p>
            <a:pPr marL="2183583">
              <a:lnSpc>
                <a:spcPts val="3371"/>
              </a:lnSpc>
            </a:pPr>
            <a:r>
              <a:rPr b="1" spc="-4" dirty="0"/>
              <a:t>Gradient</a:t>
            </a:r>
            <a:r>
              <a:rPr b="1" spc="-9" dirty="0"/>
              <a:t> </a:t>
            </a:r>
            <a:r>
              <a:rPr b="1" dirty="0"/>
              <a:t>Ascent</a:t>
            </a:r>
          </a:p>
        </p:txBody>
      </p:sp>
      <p:sp>
        <p:nvSpPr>
          <p:cNvPr id="3" name="object 3"/>
          <p:cNvSpPr/>
          <p:nvPr/>
        </p:nvSpPr>
        <p:spPr>
          <a:xfrm>
            <a:off x="1079442" y="1891175"/>
            <a:ext cx="6937034" cy="1239377"/>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1079625" y="3572622"/>
            <a:ext cx="4780342" cy="665006"/>
          </a:xfrm>
          <a:prstGeom prst="rect">
            <a:avLst/>
          </a:prstGeom>
          <a:blipFill>
            <a:blip r:embed="rId3" cstate="print"/>
            <a:stretch>
              <a:fillRect/>
            </a:stretch>
          </a:blipFill>
        </p:spPr>
        <p:txBody>
          <a:bodyPr wrap="square" lIns="0" tIns="0" rIns="0" bIns="0" rtlCol="0"/>
          <a:lstStyle/>
          <a:p>
            <a:endParaRPr sz="1412"/>
          </a:p>
        </p:txBody>
      </p:sp>
      <p:sp>
        <p:nvSpPr>
          <p:cNvPr id="5" name="object 5"/>
          <p:cNvSpPr txBox="1"/>
          <p:nvPr/>
        </p:nvSpPr>
        <p:spPr>
          <a:xfrm>
            <a:off x="942109" y="4706471"/>
            <a:ext cx="7395882" cy="720408"/>
          </a:xfrm>
          <a:prstGeom prst="rect">
            <a:avLst/>
          </a:prstGeom>
          <a:ln w="9524">
            <a:solidFill>
              <a:srgbClr val="FF4C00"/>
            </a:solidFill>
          </a:ln>
        </p:spPr>
        <p:txBody>
          <a:bodyPr vert="horz" wrap="square" lIns="0" tIns="40341" rIns="0" bIns="0" rtlCol="0">
            <a:spAutoFit/>
          </a:bodyPr>
          <a:lstStyle/>
          <a:p>
            <a:pPr marL="80126">
              <a:lnSpc>
                <a:spcPts val="2506"/>
              </a:lnSpc>
              <a:spcBef>
                <a:spcPts val="318"/>
              </a:spcBef>
            </a:pPr>
            <a:r>
              <a:rPr sz="2118" spc="-4" dirty="0">
                <a:latin typeface="Arial"/>
                <a:cs typeface="Arial"/>
              </a:rPr>
              <a:t>Gradient </a:t>
            </a:r>
            <a:r>
              <a:rPr sz="2118" dirty="0" smtClean="0">
                <a:latin typeface="Arial"/>
                <a:cs typeface="Arial"/>
              </a:rPr>
              <a:t>ascent </a:t>
            </a:r>
            <a:r>
              <a:rPr sz="2118" spc="-4" dirty="0" smtClean="0">
                <a:latin typeface="Arial"/>
                <a:cs typeface="Arial"/>
              </a:rPr>
              <a:t>algorithm</a:t>
            </a:r>
            <a:r>
              <a:rPr sz="2118" spc="-4" dirty="0">
                <a:latin typeface="Arial"/>
                <a:cs typeface="Arial"/>
              </a:rPr>
              <a:t>: iterate until </a:t>
            </a:r>
            <a:r>
              <a:rPr sz="2118" dirty="0">
                <a:latin typeface="Arial"/>
                <a:cs typeface="Arial"/>
              </a:rPr>
              <a:t>change &lt;</a:t>
            </a:r>
            <a:r>
              <a:rPr sz="2118" spc="4" dirty="0">
                <a:latin typeface="Arial"/>
                <a:cs typeface="Arial"/>
              </a:rPr>
              <a:t> </a:t>
            </a:r>
            <a:r>
              <a:rPr sz="2118" dirty="0" smtClean="0">
                <a:latin typeface="Symbol"/>
                <a:cs typeface="Symbol"/>
              </a:rPr>
              <a:t></a:t>
            </a:r>
            <a:r>
              <a:rPr lang="en-IN" sz="2118" dirty="0">
                <a:latin typeface="Symbol"/>
                <a:cs typeface="Symbol"/>
              </a:rPr>
              <a:t> </a:t>
            </a:r>
            <a:endParaRPr lang="en-IN" sz="2118" dirty="0" smtClean="0">
              <a:latin typeface="Symbol"/>
              <a:cs typeface="Symbol"/>
            </a:endParaRPr>
          </a:p>
          <a:p>
            <a:pPr marL="80126">
              <a:lnSpc>
                <a:spcPts val="2506"/>
              </a:lnSpc>
              <a:spcBef>
                <a:spcPts val="318"/>
              </a:spcBef>
            </a:pPr>
            <a:r>
              <a:rPr sz="2118" spc="-4" dirty="0" smtClean="0">
                <a:latin typeface="Arial"/>
                <a:cs typeface="Arial"/>
              </a:rPr>
              <a:t>For </a:t>
            </a:r>
            <a:r>
              <a:rPr sz="2118" dirty="0">
                <a:latin typeface="Arial"/>
                <a:cs typeface="Arial"/>
              </a:rPr>
              <a:t>all </a:t>
            </a:r>
            <a:r>
              <a:rPr sz="2118" i="1" dirty="0">
                <a:latin typeface="Times New Roman"/>
                <a:cs typeface="Times New Roman"/>
              </a:rPr>
              <a:t>i</a:t>
            </a:r>
            <a:r>
              <a:rPr sz="2118" dirty="0">
                <a:latin typeface="Arial"/>
                <a:cs typeface="Arial"/>
              </a:rPr>
              <a:t>,</a:t>
            </a:r>
            <a:r>
              <a:rPr sz="2118" spc="-9" dirty="0">
                <a:latin typeface="Arial"/>
                <a:cs typeface="Arial"/>
              </a:rPr>
              <a:t> </a:t>
            </a:r>
            <a:r>
              <a:rPr sz="2118" dirty="0">
                <a:latin typeface="Arial"/>
                <a:cs typeface="Arial"/>
              </a:rPr>
              <a:t>repeat</a:t>
            </a:r>
          </a:p>
        </p:txBody>
      </p:sp>
      <p:sp>
        <p:nvSpPr>
          <p:cNvPr id="6" name="object 6"/>
          <p:cNvSpPr/>
          <p:nvPr/>
        </p:nvSpPr>
        <p:spPr>
          <a:xfrm>
            <a:off x="2209800" y="5458348"/>
            <a:ext cx="5068706" cy="542712"/>
          </a:xfrm>
          <a:prstGeom prst="rect">
            <a:avLst/>
          </a:prstGeom>
          <a:blipFill>
            <a:blip r:embed="rId4"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890396159"/>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428" y="656020"/>
            <a:ext cx="7437650" cy="554541"/>
          </a:xfrm>
          <a:prstGeom prst="rect">
            <a:avLst/>
          </a:prstGeom>
        </p:spPr>
        <p:txBody>
          <a:bodyPr vert="horz" wrap="square" lIns="0" tIns="11206" rIns="0" bIns="0" rtlCol="0" anchor="ctr">
            <a:spAutoFit/>
          </a:bodyPr>
          <a:lstStyle/>
          <a:p>
            <a:pPr marL="11206">
              <a:spcBef>
                <a:spcPts val="88"/>
              </a:spcBef>
              <a:tabLst>
                <a:tab pos="3872959" algn="l"/>
              </a:tabLst>
            </a:pPr>
            <a:r>
              <a:rPr sz="3530" spc="-4" dirty="0"/>
              <a:t>Logistic</a:t>
            </a:r>
            <a:r>
              <a:rPr sz="3530" spc="9" dirty="0"/>
              <a:t> </a:t>
            </a:r>
            <a:r>
              <a:rPr sz="3530" dirty="0" smtClean="0"/>
              <a:t>regression</a:t>
            </a:r>
            <a:r>
              <a:rPr lang="en-IN" sz="3530" dirty="0" smtClean="0"/>
              <a:t> </a:t>
            </a:r>
            <a:r>
              <a:rPr sz="3530" dirty="0" smtClean="0"/>
              <a:t>more</a:t>
            </a:r>
            <a:r>
              <a:rPr sz="3530" spc="-79" dirty="0" smtClean="0"/>
              <a:t> </a:t>
            </a:r>
            <a:r>
              <a:rPr sz="3530" dirty="0"/>
              <a:t>generally</a:t>
            </a:r>
          </a:p>
        </p:txBody>
      </p:sp>
      <p:sp>
        <p:nvSpPr>
          <p:cNvPr id="3" name="object 3"/>
          <p:cNvSpPr txBox="1"/>
          <p:nvPr/>
        </p:nvSpPr>
        <p:spPr>
          <a:xfrm>
            <a:off x="1213291" y="1441077"/>
            <a:ext cx="6430496" cy="2147820"/>
          </a:xfrm>
          <a:prstGeom prst="rect">
            <a:avLst/>
          </a:prstGeom>
        </p:spPr>
        <p:txBody>
          <a:bodyPr vert="horz" wrap="square" lIns="0" tIns="29135" rIns="0" bIns="0" rtlCol="0">
            <a:spAutoFit/>
          </a:bodyPr>
          <a:lstStyle/>
          <a:p>
            <a:pPr marL="313781" marR="4483" indent="-302575">
              <a:lnSpc>
                <a:spcPts val="2912"/>
              </a:lnSpc>
              <a:spcBef>
                <a:spcPts val="229"/>
              </a:spcBef>
              <a:buChar char="•"/>
              <a:tabLst>
                <a:tab pos="313221" algn="l"/>
                <a:tab pos="313781" algn="l"/>
              </a:tabLst>
            </a:pPr>
            <a:r>
              <a:rPr sz="2471" spc="-4" dirty="0">
                <a:latin typeface="Arial"/>
                <a:cs typeface="Arial"/>
              </a:rPr>
              <a:t>Logistic </a:t>
            </a:r>
            <a:r>
              <a:rPr sz="2471" dirty="0">
                <a:latin typeface="Arial"/>
                <a:cs typeface="Arial"/>
              </a:rPr>
              <a:t>regression when Y not boolean</a:t>
            </a:r>
            <a:r>
              <a:rPr sz="2471" spc="-62" dirty="0">
                <a:latin typeface="Arial"/>
                <a:cs typeface="Arial"/>
              </a:rPr>
              <a:t> </a:t>
            </a:r>
            <a:r>
              <a:rPr sz="2471" dirty="0">
                <a:latin typeface="Arial"/>
                <a:cs typeface="Arial"/>
              </a:rPr>
              <a:t>(but  </a:t>
            </a:r>
            <a:r>
              <a:rPr sz="2471" spc="-4" dirty="0">
                <a:latin typeface="Arial"/>
                <a:cs typeface="Arial"/>
              </a:rPr>
              <a:t>still</a:t>
            </a:r>
            <a:r>
              <a:rPr sz="2471" dirty="0">
                <a:latin typeface="Arial"/>
                <a:cs typeface="Arial"/>
              </a:rPr>
              <a:t> </a:t>
            </a:r>
            <a:r>
              <a:rPr sz="2471" spc="-4" dirty="0">
                <a:latin typeface="Arial"/>
                <a:cs typeface="Arial"/>
              </a:rPr>
              <a:t>discrete-valued).</a:t>
            </a:r>
            <a:endParaRPr sz="2471" dirty="0">
              <a:latin typeface="Arial"/>
              <a:cs typeface="Arial"/>
            </a:endParaRPr>
          </a:p>
          <a:p>
            <a:pPr marL="313781" indent="-302575">
              <a:spcBef>
                <a:spcPts val="494"/>
              </a:spcBef>
              <a:buChar char="•"/>
              <a:tabLst>
                <a:tab pos="313221" algn="l"/>
                <a:tab pos="313781" algn="l"/>
              </a:tabLst>
            </a:pPr>
            <a:r>
              <a:rPr sz="2471" spc="-4" dirty="0">
                <a:latin typeface="Arial"/>
                <a:cs typeface="Arial"/>
              </a:rPr>
              <a:t>Now </a:t>
            </a:r>
            <a:r>
              <a:rPr sz="2471" i="1" dirty="0">
                <a:latin typeface="Times New Roman"/>
                <a:cs typeface="Times New Roman"/>
              </a:rPr>
              <a:t>y </a:t>
            </a:r>
            <a:r>
              <a:rPr sz="2515" i="1" spc="-35" dirty="0">
                <a:latin typeface="Symbol"/>
                <a:cs typeface="Symbol"/>
              </a:rPr>
              <a:t></a:t>
            </a:r>
            <a:r>
              <a:rPr sz="2515" i="1" spc="-35" dirty="0">
                <a:latin typeface="Times New Roman"/>
                <a:cs typeface="Times New Roman"/>
              </a:rPr>
              <a:t> </a:t>
            </a:r>
            <a:r>
              <a:rPr sz="2471" i="1" dirty="0">
                <a:latin typeface="Times New Roman"/>
                <a:cs typeface="Times New Roman"/>
              </a:rPr>
              <a:t>{y</a:t>
            </a:r>
            <a:r>
              <a:rPr sz="2449" i="1" baseline="-21021" dirty="0">
                <a:latin typeface="Times New Roman"/>
                <a:cs typeface="Times New Roman"/>
              </a:rPr>
              <a:t>1 </a:t>
            </a:r>
            <a:r>
              <a:rPr sz="2471" i="1" dirty="0">
                <a:latin typeface="Times New Roman"/>
                <a:cs typeface="Times New Roman"/>
              </a:rPr>
              <a:t>... y</a:t>
            </a:r>
            <a:r>
              <a:rPr sz="2449" i="1" baseline="-21021" dirty="0">
                <a:latin typeface="Times New Roman"/>
                <a:cs typeface="Times New Roman"/>
              </a:rPr>
              <a:t>R</a:t>
            </a:r>
            <a:r>
              <a:rPr sz="2471" i="1" dirty="0">
                <a:latin typeface="Times New Roman"/>
                <a:cs typeface="Times New Roman"/>
              </a:rPr>
              <a:t>} </a:t>
            </a:r>
            <a:r>
              <a:rPr sz="2471" dirty="0">
                <a:latin typeface="Times New Roman"/>
                <a:cs typeface="Times New Roman"/>
              </a:rPr>
              <a:t>: </a:t>
            </a:r>
            <a:r>
              <a:rPr sz="2471" spc="-4" dirty="0">
                <a:latin typeface="Times New Roman"/>
                <a:cs typeface="Times New Roman"/>
              </a:rPr>
              <a:t>learn </a:t>
            </a:r>
            <a:r>
              <a:rPr sz="2471" i="1" spc="-4" dirty="0">
                <a:latin typeface="Times New Roman"/>
                <a:cs typeface="Times New Roman"/>
              </a:rPr>
              <a:t>R-1 </a:t>
            </a:r>
            <a:r>
              <a:rPr sz="2471" spc="-4" dirty="0">
                <a:latin typeface="Times New Roman"/>
                <a:cs typeface="Times New Roman"/>
              </a:rPr>
              <a:t>sets </a:t>
            </a:r>
            <a:r>
              <a:rPr sz="2471" dirty="0">
                <a:latin typeface="Times New Roman"/>
                <a:cs typeface="Times New Roman"/>
              </a:rPr>
              <a:t>of</a:t>
            </a:r>
            <a:r>
              <a:rPr sz="2471" spc="88" dirty="0">
                <a:latin typeface="Times New Roman"/>
                <a:cs typeface="Times New Roman"/>
              </a:rPr>
              <a:t> </a:t>
            </a:r>
            <a:r>
              <a:rPr sz="2471" spc="-4" dirty="0">
                <a:latin typeface="Times New Roman"/>
                <a:cs typeface="Times New Roman"/>
              </a:rPr>
              <a:t>weights</a:t>
            </a:r>
            <a:endParaRPr sz="2471" dirty="0">
              <a:latin typeface="Times New Roman"/>
              <a:cs typeface="Times New Roman"/>
            </a:endParaRPr>
          </a:p>
          <a:p>
            <a:pPr>
              <a:spcBef>
                <a:spcPts val="26"/>
              </a:spcBef>
            </a:pPr>
            <a:endParaRPr sz="3530" dirty="0">
              <a:latin typeface="Times New Roman"/>
              <a:cs typeface="Times New Roman"/>
            </a:endParaRPr>
          </a:p>
          <a:p>
            <a:pPr marL="313781"/>
            <a:r>
              <a:rPr sz="2471" spc="-4" dirty="0">
                <a:latin typeface="Arial"/>
                <a:cs typeface="Arial"/>
              </a:rPr>
              <a:t>for </a:t>
            </a:r>
            <a:r>
              <a:rPr sz="2471" i="1" dirty="0">
                <a:latin typeface="Arial"/>
                <a:cs typeface="Arial"/>
              </a:rPr>
              <a:t>k&lt;R</a:t>
            </a:r>
            <a:endParaRPr sz="2471" dirty="0">
              <a:latin typeface="Arial"/>
              <a:cs typeface="Arial"/>
            </a:endParaRPr>
          </a:p>
        </p:txBody>
      </p:sp>
      <p:sp>
        <p:nvSpPr>
          <p:cNvPr id="4" name="object 4"/>
          <p:cNvSpPr txBox="1"/>
          <p:nvPr/>
        </p:nvSpPr>
        <p:spPr>
          <a:xfrm>
            <a:off x="1515850" y="4519557"/>
            <a:ext cx="1042707" cy="391548"/>
          </a:xfrm>
          <a:prstGeom prst="rect">
            <a:avLst/>
          </a:prstGeom>
        </p:spPr>
        <p:txBody>
          <a:bodyPr vert="horz" wrap="square" lIns="0" tIns="11206" rIns="0" bIns="0" rtlCol="0">
            <a:spAutoFit/>
          </a:bodyPr>
          <a:lstStyle/>
          <a:p>
            <a:pPr marL="11206">
              <a:spcBef>
                <a:spcPts val="88"/>
              </a:spcBef>
            </a:pPr>
            <a:r>
              <a:rPr sz="2471" spc="-4" dirty="0">
                <a:latin typeface="Arial"/>
                <a:cs typeface="Arial"/>
              </a:rPr>
              <a:t>for</a:t>
            </a:r>
            <a:r>
              <a:rPr sz="2471" spc="-71" dirty="0">
                <a:latin typeface="Arial"/>
                <a:cs typeface="Arial"/>
              </a:rPr>
              <a:t> </a:t>
            </a:r>
            <a:r>
              <a:rPr sz="2471" i="1" dirty="0">
                <a:latin typeface="Arial"/>
                <a:cs typeface="Arial"/>
              </a:rPr>
              <a:t>k=R</a:t>
            </a:r>
            <a:endParaRPr sz="2471">
              <a:latin typeface="Arial"/>
              <a:cs typeface="Arial"/>
            </a:endParaRPr>
          </a:p>
        </p:txBody>
      </p:sp>
      <p:sp>
        <p:nvSpPr>
          <p:cNvPr id="5" name="object 5"/>
          <p:cNvSpPr/>
          <p:nvPr/>
        </p:nvSpPr>
        <p:spPr>
          <a:xfrm>
            <a:off x="2828786" y="3101682"/>
            <a:ext cx="5502476" cy="644033"/>
          </a:xfrm>
          <a:prstGeom prst="rect">
            <a:avLst/>
          </a:prstGeom>
          <a:blipFill>
            <a:blip r:embed="rId2" cstate="print"/>
            <a:stretch>
              <a:fillRect/>
            </a:stretch>
          </a:blipFill>
        </p:spPr>
        <p:txBody>
          <a:bodyPr wrap="square" lIns="0" tIns="0" rIns="0" bIns="0" rtlCol="0"/>
          <a:lstStyle/>
          <a:p>
            <a:endParaRPr sz="1412"/>
          </a:p>
        </p:txBody>
      </p:sp>
      <p:sp>
        <p:nvSpPr>
          <p:cNvPr id="6" name="object 6"/>
          <p:cNvSpPr/>
          <p:nvPr/>
        </p:nvSpPr>
        <p:spPr>
          <a:xfrm>
            <a:off x="2828620" y="4509990"/>
            <a:ext cx="5319621" cy="596911"/>
          </a:xfrm>
          <a:prstGeom prst="rect">
            <a:avLst/>
          </a:prstGeom>
          <a:blipFill>
            <a:blip r:embed="rId3"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149051908"/>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Multi-class classification</a:t>
            </a:r>
            <a:endParaRPr lang="en-US" dirty="0"/>
          </a:p>
        </p:txBody>
      </p:sp>
      <p:sp>
        <p:nvSpPr>
          <p:cNvPr id="3" name="Content Placeholder 2"/>
          <p:cNvSpPr>
            <a:spLocks noGrp="1"/>
          </p:cNvSpPr>
          <p:nvPr>
            <p:ph idx="1"/>
          </p:nvPr>
        </p:nvSpPr>
        <p:spPr/>
        <p:txBody>
          <a:bodyPr>
            <a:normAutofit/>
          </a:bodyPr>
          <a:lstStyle/>
          <a:p>
            <a:r>
              <a:rPr lang="en-US" sz="2400" dirty="0"/>
              <a:t>Email </a:t>
            </a:r>
            <a:r>
              <a:rPr lang="en-US" sz="2400" dirty="0" smtClean="0"/>
              <a:t>foldering/tagging</a:t>
            </a:r>
            <a:r>
              <a:rPr lang="en-US" sz="2400" dirty="0"/>
              <a:t>: Work, Friends, Family, Hobby</a:t>
            </a:r>
          </a:p>
          <a:p>
            <a:endParaRPr lang="en-US" sz="2400" dirty="0"/>
          </a:p>
          <a:p>
            <a:r>
              <a:rPr lang="en-US" sz="2400" dirty="0"/>
              <a:t>Medical diagrams: Not ill, Cold, Flu</a:t>
            </a:r>
          </a:p>
          <a:p>
            <a:endParaRPr lang="en-US" sz="2400" dirty="0"/>
          </a:p>
          <a:p>
            <a:r>
              <a:rPr lang="en-US" sz="2400" dirty="0"/>
              <a:t>Weather: Sunny, Cloudy, Rain, Snow</a:t>
            </a:r>
          </a:p>
        </p:txBody>
      </p:sp>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615551119"/>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226469"/>
            <a:ext cx="3878036" cy="3263504"/>
          </a:xfrm>
        </p:spPr>
        <p:txBody>
          <a:bodyPr>
            <a:normAutofit/>
          </a:bodyPr>
          <a:lstStyle/>
          <a:p>
            <a:pPr marL="0" indent="0" algn="ctr">
              <a:buNone/>
            </a:pPr>
            <a:r>
              <a:rPr lang="en-US" sz="3000" dirty="0"/>
              <a:t>Binary classification</a:t>
            </a:r>
          </a:p>
        </p:txBody>
      </p:sp>
      <p:grpSp>
        <p:nvGrpSpPr>
          <p:cNvPr id="47" name="Group 46"/>
          <p:cNvGrpSpPr/>
          <p:nvPr/>
        </p:nvGrpSpPr>
        <p:grpSpPr>
          <a:xfrm>
            <a:off x="535121" y="2990851"/>
            <a:ext cx="3186773" cy="2464031"/>
            <a:chOff x="713495" y="2844801"/>
            <a:chExt cx="4249030" cy="3285374"/>
          </a:xfrm>
        </p:grpSpPr>
        <p:grpSp>
          <p:nvGrpSpPr>
            <p:cNvPr id="4" name="Group 3"/>
            <p:cNvGrpSpPr/>
            <p:nvPr/>
          </p:nvGrpSpPr>
          <p:grpSpPr>
            <a:xfrm>
              <a:off x="713495" y="2844801"/>
              <a:ext cx="4249030" cy="2813868"/>
              <a:chOff x="380120" y="1825625"/>
              <a:chExt cx="5479201" cy="3628534"/>
            </a:xfrm>
          </p:grpSpPr>
          <p:cxnSp>
            <p:nvCxnSpPr>
              <p:cNvPr id="5" name="Straight Connector 4"/>
              <p:cNvCxnSpPr/>
              <p:nvPr/>
            </p:nvCxnSpPr>
            <p:spPr>
              <a:xfrm>
                <a:off x="1213434" y="1993507"/>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960215" y="5053234"/>
                <a:ext cx="4899106"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380120" y="3268422"/>
                    <a:ext cx="1091541" cy="873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700" i="1" dirty="0">
                                  <a:latin typeface="Cambria Math" panose="02040503050406030204" pitchFamily="18" charset="0"/>
                                </a:rPr>
                              </m:ctrlPr>
                            </m:sSubPr>
                            <m:e>
                              <m:r>
                                <a:rPr lang="en-US" sz="2700" i="1" dirty="0">
                                  <a:latin typeface="Cambria Math" panose="02040503050406030204" pitchFamily="18" charset="0"/>
                                </a:rPr>
                                <m:t>𝑥</m:t>
                              </m:r>
                            </m:e>
                            <m:sub>
                              <m:r>
                                <a:rPr lang="en-US" sz="2700" i="1" dirty="0">
                                  <a:latin typeface="Cambria Math" panose="02040503050406030204" pitchFamily="18" charset="0"/>
                                </a:rPr>
                                <m:t>2</m:t>
                              </m:r>
                            </m:sub>
                          </m:sSub>
                        </m:oMath>
                      </m:oMathPara>
                    </a14:m>
                    <a:endParaRPr lang="en-US" sz="1500" dirty="0"/>
                  </a:p>
                </p:txBody>
              </p:sp>
            </mc:Choice>
            <mc:Fallback xmlns="">
              <p:sp>
                <p:nvSpPr>
                  <p:cNvPr id="8" name="Rectangle 7"/>
                  <p:cNvSpPr>
                    <a:spLocks noRot="1" noChangeAspect="1" noMove="1" noResize="1" noEditPoints="1" noAdjustHandles="1" noChangeArrowheads="1" noChangeShapeType="1" noTextEdit="1"/>
                  </p:cNvSpPr>
                  <p:nvPr/>
                </p:nvSpPr>
                <p:spPr>
                  <a:xfrm>
                    <a:off x="380120" y="3268422"/>
                    <a:ext cx="959879" cy="833456"/>
                  </a:xfrm>
                  <a:prstGeom prst="rect">
                    <a:avLst/>
                  </a:prstGeom>
                  <a:blipFill>
                    <a:blip r:embed="rId2"/>
                    <a:stretch>
                      <a:fillRect/>
                    </a:stretch>
                  </a:blipFill>
                </p:spPr>
                <p:txBody>
                  <a:bodyPr/>
                  <a:lstStyle/>
                  <a:p>
                    <a:r>
                      <a:rPr lang="en-US">
                        <a:noFill/>
                      </a:rPr>
                      <a:t> </a:t>
                    </a:r>
                  </a:p>
                </p:txBody>
              </p:sp>
            </mc:Fallback>
          </mc:AlternateContent>
          <p:sp>
            <p:nvSpPr>
              <p:cNvPr id="9" name="Multiply 8"/>
              <p:cNvSpPr/>
              <p:nvPr/>
            </p:nvSpPr>
            <p:spPr>
              <a:xfrm>
                <a:off x="2343294" y="223425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0" name="Isosceles Triangle 9"/>
              <p:cNvSpPr/>
              <p:nvPr/>
            </p:nvSpPr>
            <p:spPr>
              <a:xfrm>
                <a:off x="2522477" y="454550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Isosceles Triangle 10"/>
              <p:cNvSpPr/>
              <p:nvPr/>
            </p:nvSpPr>
            <p:spPr>
              <a:xfrm>
                <a:off x="1599124" y="4350829"/>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Multiply 11"/>
              <p:cNvSpPr/>
              <p:nvPr/>
            </p:nvSpPr>
            <p:spPr>
              <a:xfrm>
                <a:off x="3759685" y="215688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3" name="Multiply 12"/>
              <p:cNvSpPr/>
              <p:nvPr/>
            </p:nvSpPr>
            <p:spPr>
              <a:xfrm>
                <a:off x="4390476" y="315312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4" name="Multiply 13"/>
              <p:cNvSpPr/>
              <p:nvPr/>
            </p:nvSpPr>
            <p:spPr>
              <a:xfrm>
                <a:off x="3904957" y="339262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5" name="Multiply 14"/>
              <p:cNvSpPr/>
              <p:nvPr/>
            </p:nvSpPr>
            <p:spPr>
              <a:xfrm>
                <a:off x="4592200" y="246860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6" name="Isosceles Triangle 15"/>
              <p:cNvSpPr/>
              <p:nvPr/>
            </p:nvSpPr>
            <p:spPr>
              <a:xfrm>
                <a:off x="1568400" y="337199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Isosceles Triangle 16"/>
              <p:cNvSpPr/>
              <p:nvPr/>
            </p:nvSpPr>
            <p:spPr>
              <a:xfrm>
                <a:off x="2163351" y="376047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Isosceles Triangle 17"/>
              <p:cNvSpPr/>
              <p:nvPr/>
            </p:nvSpPr>
            <p:spPr>
              <a:xfrm>
                <a:off x="3068110" y="38872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Isosceles Triangle 18"/>
              <p:cNvSpPr/>
              <p:nvPr/>
            </p:nvSpPr>
            <p:spPr>
              <a:xfrm>
                <a:off x="1239029" y="260705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Multiply 19"/>
              <p:cNvSpPr/>
              <p:nvPr/>
            </p:nvSpPr>
            <p:spPr>
              <a:xfrm>
                <a:off x="3113842" y="252412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 name="Multiply 20"/>
              <p:cNvSpPr/>
              <p:nvPr/>
            </p:nvSpPr>
            <p:spPr>
              <a:xfrm>
                <a:off x="4820810" y="3995920"/>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2" name="Isosceles Triangle 21"/>
              <p:cNvSpPr/>
              <p:nvPr/>
            </p:nvSpPr>
            <p:spPr>
              <a:xfrm>
                <a:off x="2410207" y="3260860"/>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Multiply 22"/>
              <p:cNvSpPr/>
              <p:nvPr/>
            </p:nvSpPr>
            <p:spPr>
              <a:xfrm>
                <a:off x="2964348" y="182562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grpSp>
        <mc:AlternateContent xmlns:mc="http://schemas.openxmlformats.org/markup-compatibility/2006" xmlns:a14="http://schemas.microsoft.com/office/drawing/2010/main">
          <mc:Choice Requires="a14">
            <p:sp>
              <p:nvSpPr>
                <p:cNvPr id="25" name="Rectangle 24"/>
                <p:cNvSpPr/>
                <p:nvPr/>
              </p:nvSpPr>
              <p:spPr>
                <a:xfrm>
                  <a:off x="3497931" y="5453067"/>
                  <a:ext cx="530804" cy="6771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oMath>
                    </m:oMathPara>
                  </a14:m>
                  <a:endParaRPr lang="en-US" sz="2700" dirty="0"/>
                </a:p>
              </p:txBody>
            </p:sp>
          </mc:Choice>
          <mc:Fallback xmlns="">
            <p:sp>
              <p:nvSpPr>
                <p:cNvPr id="25" name="Rectangle 24"/>
                <p:cNvSpPr>
                  <a:spLocks noRot="1" noChangeAspect="1" noMove="1" noResize="1" noEditPoints="1" noAdjustHandles="1" noChangeArrowheads="1" noChangeShapeType="1" noTextEdit="1"/>
                </p:cNvSpPr>
                <p:nvPr/>
              </p:nvSpPr>
              <p:spPr>
                <a:xfrm>
                  <a:off x="3497931" y="5453067"/>
                  <a:ext cx="530804" cy="646331"/>
                </a:xfrm>
                <a:prstGeom prst="rect">
                  <a:avLst/>
                </a:prstGeom>
                <a:blipFill>
                  <a:blip r:embed="rId3"/>
                  <a:stretch>
                    <a:fillRect/>
                  </a:stretch>
                </a:blipFill>
              </p:spPr>
              <p:txBody>
                <a:bodyPr/>
                <a:lstStyle/>
                <a:p>
                  <a:r>
                    <a:rPr lang="en-US">
                      <a:noFill/>
                    </a:rPr>
                    <a:t> </a:t>
                  </a:r>
                </a:p>
              </p:txBody>
            </p:sp>
          </mc:Fallback>
        </mc:AlternateContent>
      </p:grpSp>
      <p:sp>
        <p:nvSpPr>
          <p:cNvPr id="27" name="Content Placeholder 2"/>
          <p:cNvSpPr txBox="1">
            <a:spLocks/>
          </p:cNvSpPr>
          <p:nvPr/>
        </p:nvSpPr>
        <p:spPr>
          <a:xfrm>
            <a:off x="4649866" y="2226469"/>
            <a:ext cx="3878036"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t>Multiclass classification</a:t>
            </a:r>
          </a:p>
        </p:txBody>
      </p:sp>
      <p:cxnSp>
        <p:nvCxnSpPr>
          <p:cNvPr id="51" name="Straight Connector 50"/>
          <p:cNvCxnSpPr/>
          <p:nvPr/>
        </p:nvCxnSpPr>
        <p:spPr>
          <a:xfrm>
            <a:off x="4996089" y="3088493"/>
            <a:ext cx="0" cy="2012759"/>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flipV="1">
            <a:off x="4848814" y="4868069"/>
            <a:ext cx="2849382"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4511423" y="3830000"/>
                <a:ext cx="634854"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700" i="1" dirty="0">
                              <a:latin typeface="Cambria Math" panose="02040503050406030204" pitchFamily="18" charset="0"/>
                            </a:rPr>
                          </m:ctrlPr>
                        </m:sSubPr>
                        <m:e>
                          <m:r>
                            <a:rPr lang="en-US" sz="2700" i="1" dirty="0">
                              <a:latin typeface="Cambria Math" panose="02040503050406030204" pitchFamily="18" charset="0"/>
                            </a:rPr>
                            <m:t>𝑥</m:t>
                          </m:r>
                        </m:e>
                        <m:sub>
                          <m:r>
                            <a:rPr lang="en-US" sz="2700" i="1" dirty="0">
                              <a:latin typeface="Cambria Math" panose="02040503050406030204" pitchFamily="18" charset="0"/>
                            </a:rPr>
                            <m:t>2</m:t>
                          </m:r>
                        </m:sub>
                      </m:sSub>
                    </m:oMath>
                  </m:oMathPara>
                </a14:m>
                <a:endParaRPr lang="en-US" sz="1500" dirty="0"/>
              </a:p>
            </p:txBody>
          </p:sp>
        </mc:Choice>
        <mc:Fallback xmlns="">
          <p:sp>
            <p:nvSpPr>
              <p:cNvPr id="53" name="Rectangle 52"/>
              <p:cNvSpPr>
                <a:spLocks noRot="1" noChangeAspect="1" noMove="1" noResize="1" noEditPoints="1" noAdjustHandles="1" noChangeArrowheads="1" noChangeShapeType="1" noTextEdit="1"/>
              </p:cNvSpPr>
              <p:nvPr/>
            </p:nvSpPr>
            <p:spPr>
              <a:xfrm>
                <a:off x="6015231" y="3963666"/>
                <a:ext cx="744370" cy="646331"/>
              </a:xfrm>
              <a:prstGeom prst="rect">
                <a:avLst/>
              </a:prstGeom>
              <a:blipFill>
                <a:blip r:embed="rId4"/>
                <a:stretch>
                  <a:fillRect/>
                </a:stretch>
              </a:blipFill>
            </p:spPr>
            <p:txBody>
              <a:bodyPr/>
              <a:lstStyle/>
              <a:p>
                <a:r>
                  <a:rPr lang="en-US">
                    <a:noFill/>
                  </a:rPr>
                  <a:t> </a:t>
                </a:r>
              </a:p>
            </p:txBody>
          </p:sp>
        </mc:Fallback>
      </mc:AlternateContent>
      <p:sp>
        <p:nvSpPr>
          <p:cNvPr id="55" name="Isosceles Triangle 54"/>
          <p:cNvSpPr/>
          <p:nvPr/>
        </p:nvSpPr>
        <p:spPr>
          <a:xfrm>
            <a:off x="5757445" y="4572765"/>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Isosceles Triangle 55"/>
          <p:cNvSpPr/>
          <p:nvPr/>
        </p:nvSpPr>
        <p:spPr>
          <a:xfrm>
            <a:off x="5220411" y="4459541"/>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Multiply 56"/>
          <p:cNvSpPr/>
          <p:nvPr/>
        </p:nvSpPr>
        <p:spPr>
          <a:xfrm>
            <a:off x="6477021" y="3183516"/>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8" name="Multiply 57"/>
          <p:cNvSpPr/>
          <p:nvPr/>
        </p:nvSpPr>
        <p:spPr>
          <a:xfrm>
            <a:off x="6843897" y="3762943"/>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9" name="Multiply 58"/>
          <p:cNvSpPr/>
          <p:nvPr/>
        </p:nvSpPr>
        <p:spPr>
          <a:xfrm>
            <a:off x="7212745" y="3746586"/>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0" name="Multiply 59"/>
          <p:cNvSpPr/>
          <p:nvPr/>
        </p:nvSpPr>
        <p:spPr>
          <a:xfrm>
            <a:off x="6961222" y="3364818"/>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1" name="Isosceles Triangle 60"/>
          <p:cNvSpPr/>
          <p:nvPr/>
        </p:nvSpPr>
        <p:spPr>
          <a:xfrm>
            <a:off x="5202542" y="3890240"/>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Isosceles Triangle 61"/>
          <p:cNvSpPr/>
          <p:nvPr/>
        </p:nvSpPr>
        <p:spPr>
          <a:xfrm>
            <a:off x="5548573" y="4116183"/>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Isosceles Triangle 62"/>
          <p:cNvSpPr/>
          <p:nvPr/>
        </p:nvSpPr>
        <p:spPr>
          <a:xfrm>
            <a:off x="6074792" y="4189904"/>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5" name="Multiply 64"/>
          <p:cNvSpPr/>
          <p:nvPr/>
        </p:nvSpPr>
        <p:spPr>
          <a:xfrm>
            <a:off x="6356701" y="3529764"/>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6" name="Multiply 65"/>
          <p:cNvSpPr/>
          <p:nvPr/>
        </p:nvSpPr>
        <p:spPr>
          <a:xfrm>
            <a:off x="7094185" y="4253122"/>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7" name="Isosceles Triangle 66"/>
          <p:cNvSpPr/>
          <p:nvPr/>
        </p:nvSpPr>
        <p:spPr>
          <a:xfrm>
            <a:off x="5692147" y="3825602"/>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50" name="Rectangle 49"/>
              <p:cNvSpPr/>
              <p:nvPr/>
            </p:nvSpPr>
            <p:spPr>
              <a:xfrm>
                <a:off x="6599750" y="4947051"/>
                <a:ext cx="398103" cy="5078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oMath>
                  </m:oMathPara>
                </a14:m>
                <a:endParaRPr lang="en-US" sz="2700" dirty="0"/>
              </a:p>
            </p:txBody>
          </p:sp>
        </mc:Choice>
        <mc:Fallback xmlns="">
          <p:sp>
            <p:nvSpPr>
              <p:cNvPr id="50" name="Rectangle 49"/>
              <p:cNvSpPr>
                <a:spLocks noRot="1" noChangeAspect="1" noMove="1" noResize="1" noEditPoints="1" noAdjustHandles="1" noChangeArrowheads="1" noChangeShapeType="1" noTextEdit="1"/>
              </p:cNvSpPr>
              <p:nvPr/>
            </p:nvSpPr>
            <p:spPr>
              <a:xfrm>
                <a:off x="8799667" y="5453067"/>
                <a:ext cx="530804" cy="646331"/>
              </a:xfrm>
              <a:prstGeom prst="rect">
                <a:avLst/>
              </a:prstGeom>
              <a:blipFill>
                <a:blip r:embed="rId5"/>
                <a:stretch>
                  <a:fillRect/>
                </a:stretch>
              </a:blipFill>
            </p:spPr>
            <p:txBody>
              <a:bodyPr/>
              <a:lstStyle/>
              <a:p>
                <a:r>
                  <a:rPr lang="en-US">
                    <a:noFill/>
                  </a:rPr>
                  <a:t> </a:t>
                </a:r>
              </a:p>
            </p:txBody>
          </p:sp>
        </mc:Fallback>
      </mc:AlternateContent>
      <p:sp>
        <p:nvSpPr>
          <p:cNvPr id="69" name="Rectangle 68"/>
          <p:cNvSpPr/>
          <p:nvPr/>
        </p:nvSpPr>
        <p:spPr>
          <a:xfrm>
            <a:off x="5220411" y="2990851"/>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0" name="Rectangle 69"/>
          <p:cNvSpPr/>
          <p:nvPr/>
        </p:nvSpPr>
        <p:spPr>
          <a:xfrm>
            <a:off x="5557507" y="2853103"/>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1" name="Rectangle 70"/>
          <p:cNvSpPr/>
          <p:nvPr/>
        </p:nvSpPr>
        <p:spPr>
          <a:xfrm>
            <a:off x="5864862" y="2985467"/>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2" name="Rectangle 71"/>
          <p:cNvSpPr/>
          <p:nvPr/>
        </p:nvSpPr>
        <p:spPr>
          <a:xfrm>
            <a:off x="5405316" y="3287745"/>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46" name="Title 1"/>
          <p:cNvSpPr>
            <a:spLocks noGrp="1"/>
          </p:cNvSpPr>
          <p:nvPr>
            <p:ph type="title"/>
          </p:nvPr>
        </p:nvSpPr>
        <p:spPr>
          <a:xfrm>
            <a:off x="395536" y="274638"/>
            <a:ext cx="6120680" cy="850106"/>
          </a:xfrm>
        </p:spPr>
        <p:txBody>
          <a:bodyPr/>
          <a:lstStyle/>
          <a:p>
            <a:r>
              <a:rPr lang="en-US" dirty="0" smtClean="0"/>
              <a:t>Multi-class classification</a:t>
            </a:r>
            <a:endParaRPr lang="en-US" dirty="0"/>
          </a:p>
        </p:txBody>
      </p:sp>
    </p:spTree>
    <p:extLst>
      <p:ext uri="{BB962C8B-B14F-4D97-AF65-F5344CB8AC3E}">
        <p14:creationId xmlns:p14="http://schemas.microsoft.com/office/powerpoint/2010/main" val="837028741"/>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One-vs-all (one-vs-rest)</a:t>
            </a:r>
            <a:endParaRPr lang="en-US" dirty="0"/>
          </a:p>
        </p:txBody>
      </p:sp>
      <p:sp>
        <p:nvSpPr>
          <p:cNvPr id="27" name="Content Placeholder 2"/>
          <p:cNvSpPr txBox="1">
            <a:spLocks/>
          </p:cNvSpPr>
          <p:nvPr/>
        </p:nvSpPr>
        <p:spPr>
          <a:xfrm>
            <a:off x="479461" y="2125266"/>
            <a:ext cx="3878036"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000" dirty="0"/>
          </a:p>
        </p:txBody>
      </p:sp>
      <p:grpSp>
        <p:nvGrpSpPr>
          <p:cNvPr id="30" name="Group 29"/>
          <p:cNvGrpSpPr/>
          <p:nvPr/>
        </p:nvGrpSpPr>
        <p:grpSpPr>
          <a:xfrm>
            <a:off x="451451" y="2125266"/>
            <a:ext cx="2870364" cy="2230490"/>
            <a:chOff x="601935" y="1690688"/>
            <a:chExt cx="3827152" cy="2973986"/>
          </a:xfrm>
        </p:grpSpPr>
        <p:cxnSp>
          <p:nvCxnSpPr>
            <p:cNvPr id="51" name="Straight Connector 50"/>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601935" y="2299235"/>
                  <a:ext cx="846472" cy="6771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700" i="1" dirty="0">
                                <a:latin typeface="Cambria Math" panose="02040503050406030204" pitchFamily="18" charset="0"/>
                              </a:rPr>
                            </m:ctrlPr>
                          </m:sSubPr>
                          <m:e>
                            <m:r>
                              <a:rPr lang="en-US" sz="2700" i="1" dirty="0">
                                <a:latin typeface="Cambria Math" panose="02040503050406030204" pitchFamily="18" charset="0"/>
                              </a:rPr>
                              <m:t>𝑥</m:t>
                            </m:r>
                          </m:e>
                          <m:sub>
                            <m:r>
                              <a:rPr lang="en-US" sz="2700" i="1" dirty="0">
                                <a:latin typeface="Cambria Math" panose="02040503050406030204" pitchFamily="18" charset="0"/>
                              </a:rPr>
                              <m:t>2</m:t>
                            </m:r>
                          </m:sub>
                        </m:sSub>
                      </m:oMath>
                    </m:oMathPara>
                  </a14:m>
                  <a:endParaRPr lang="en-US" sz="1500" dirty="0"/>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55" name="Isosceles Triangle 54"/>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Isosceles Triangle 55"/>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Multiply 56"/>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8" name="Multiply 57"/>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9" name="Multiply 58"/>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0" name="Multiply 59"/>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1" name="Isosceles Triangle 60"/>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Isosceles Triangle 61"/>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Isosceles Triangle 62"/>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5" name="Multiply 64"/>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6" name="Multiply 65"/>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7" name="Isosceles Triangle 66"/>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50" name="Rectangle 49"/>
                <p:cNvSpPr/>
                <p:nvPr/>
              </p:nvSpPr>
              <p:spPr>
                <a:xfrm>
                  <a:off x="3113024" y="3987566"/>
                  <a:ext cx="473436" cy="6771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oMath>
                    </m:oMathPara>
                  </a14:m>
                  <a:endParaRPr lang="en-US" sz="2700" dirty="0"/>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69" name="Rectangle 6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0" name="Rectangle 6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1" name="Rectangle 7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2" name="Rectangle 7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grpSp>
      <p:grpSp>
        <p:nvGrpSpPr>
          <p:cNvPr id="28" name="Group 27"/>
          <p:cNvGrpSpPr/>
          <p:nvPr/>
        </p:nvGrpSpPr>
        <p:grpSpPr>
          <a:xfrm>
            <a:off x="603053" y="4259859"/>
            <a:ext cx="3115997" cy="1061829"/>
            <a:chOff x="968477" y="4808824"/>
            <a:chExt cx="3652950" cy="1415772"/>
          </a:xfrm>
        </p:grpSpPr>
        <p:sp>
          <p:nvSpPr>
            <p:cNvPr id="49" name="Isosceles Triangle 48"/>
            <p:cNvSpPr/>
            <p:nvPr/>
          </p:nvSpPr>
          <p:spPr>
            <a:xfrm>
              <a:off x="2267041" y="4906255"/>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4" name="Multiply 53"/>
            <p:cNvSpPr/>
            <p:nvPr/>
          </p:nvSpPr>
          <p:spPr>
            <a:xfrm>
              <a:off x="2238204" y="5764462"/>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4" name="Rectangle 63"/>
            <p:cNvSpPr/>
            <p:nvPr/>
          </p:nvSpPr>
          <p:spPr>
            <a:xfrm>
              <a:off x="2259454" y="5388144"/>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6" name="Rectangle 25"/>
            <p:cNvSpPr/>
            <p:nvPr/>
          </p:nvSpPr>
          <p:spPr>
            <a:xfrm>
              <a:off x="968477" y="4808824"/>
              <a:ext cx="3652950" cy="1415772"/>
            </a:xfrm>
            <a:prstGeom prst="rect">
              <a:avLst/>
            </a:prstGeom>
          </p:spPr>
          <p:txBody>
            <a:bodyPr wrap="square">
              <a:spAutoFit/>
            </a:bodyPr>
            <a:lstStyle/>
            <a:p>
              <a:r>
                <a:rPr lang="en-US" sz="2100" dirty="0"/>
                <a:t>Class 1:</a:t>
              </a:r>
            </a:p>
            <a:p>
              <a:r>
                <a:rPr lang="en-US" sz="2100" dirty="0"/>
                <a:t>Class 2: </a:t>
              </a:r>
            </a:p>
            <a:p>
              <a:r>
                <a:rPr lang="en-US" sz="2100" dirty="0"/>
                <a:t>Class 3: </a:t>
              </a:r>
            </a:p>
          </p:txBody>
        </p:sp>
      </p:grpSp>
      <mc:AlternateContent xmlns:mc="http://schemas.openxmlformats.org/markup-compatibility/2006" xmlns:a14="http://schemas.microsoft.com/office/drawing/2010/main">
        <mc:Choice Requires="a14">
          <p:sp>
            <p:nvSpPr>
              <p:cNvPr id="29" name="Rectangle 28"/>
              <p:cNvSpPr/>
              <p:nvPr/>
            </p:nvSpPr>
            <p:spPr>
              <a:xfrm>
                <a:off x="628650" y="5321740"/>
                <a:ext cx="5066002" cy="559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h</m:t>
                          </m:r>
                        </m:e>
                        <m:sub>
                          <m:r>
                            <a:rPr lang="en-US" sz="2400" i="1" dirty="0">
                              <a:latin typeface="Cambria Math" panose="02040503050406030204" pitchFamily="18" charset="0"/>
                            </a:rPr>
                            <m:t>𝜃</m:t>
                          </m:r>
                        </m:sub>
                        <m:sup>
                          <m:d>
                            <m:dPr>
                              <m:ctrlPr>
                                <a:rPr lang="en-US" sz="2400" i="1" dirty="0">
                                  <a:latin typeface="Cambria Math" panose="02040503050406030204" pitchFamily="18" charset="0"/>
                                </a:rPr>
                              </m:ctrlPr>
                            </m:dPr>
                            <m:e>
                              <m:r>
                                <a:rPr lang="en-US" sz="2400" i="1" dirty="0">
                                  <a:latin typeface="Cambria Math" panose="02040503050406030204" pitchFamily="18" charset="0"/>
                                </a:rPr>
                                <m:t>𝑖</m:t>
                              </m:r>
                            </m:e>
                          </m:d>
                        </m:sup>
                      </m:sSubSup>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panose="02040503050406030204" pitchFamily="18" charset="0"/>
                            </a:rPr>
                          </m:ctrlPr>
                        </m:dPr>
                        <m:e>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𝑖</m:t>
                          </m:r>
                        </m:e>
                        <m:e>
                          <m:r>
                            <a:rPr lang="en-US" sz="2400" i="1" dirty="0">
                              <a:latin typeface="Cambria Math" panose="02040503050406030204" pitchFamily="18" charset="0"/>
                            </a:rPr>
                            <m:t>𝑥</m:t>
                          </m:r>
                          <m:r>
                            <a:rPr lang="en-US" sz="2400" i="1" dirty="0">
                              <a:latin typeface="Cambria Math" panose="02040503050406030204" pitchFamily="18" charset="0"/>
                            </a:rPr>
                            <m:t>;</m:t>
                          </m:r>
                          <m:r>
                            <a:rPr lang="en-US" sz="2400" i="1" dirty="0">
                              <a:latin typeface="Cambria Math" panose="02040503050406030204" pitchFamily="18" charset="0"/>
                            </a:rPr>
                            <m:t>𝜃</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 2, 3)</m:t>
                      </m:r>
                    </m:oMath>
                  </m:oMathPara>
                </a14:m>
                <a:endParaRPr lang="en-US" sz="2400" dirty="0"/>
              </a:p>
            </p:txBody>
          </p:sp>
        </mc:Choice>
        <mc:Fallback xmlns="">
          <p:sp>
            <p:nvSpPr>
              <p:cNvPr id="29" name="Rectangle 28"/>
              <p:cNvSpPr>
                <a:spLocks noRot="1" noChangeAspect="1" noMove="1" noResize="1" noEditPoints="1" noAdjustHandles="1" noChangeArrowheads="1" noChangeShapeType="1" noTextEdit="1"/>
              </p:cNvSpPr>
              <p:nvPr/>
            </p:nvSpPr>
            <p:spPr>
              <a:xfrm>
                <a:off x="838200" y="5952653"/>
                <a:ext cx="6664197" cy="715645"/>
              </a:xfrm>
              <a:prstGeom prst="rect">
                <a:avLst/>
              </a:prstGeom>
              <a:blipFill>
                <a:blip r:embed="rId4"/>
                <a:stretch>
                  <a:fillRect/>
                </a:stretch>
              </a:blipFill>
            </p:spPr>
            <p:txBody>
              <a:bodyPr/>
              <a:lstStyle/>
              <a:p>
                <a:r>
                  <a:rPr lang="en-US">
                    <a:noFill/>
                  </a:rPr>
                  <a:t> </a:t>
                </a:r>
              </a:p>
            </p:txBody>
          </p:sp>
        </mc:Fallback>
      </mc:AlternateContent>
      <p:grpSp>
        <p:nvGrpSpPr>
          <p:cNvPr id="119" name="Group 118"/>
          <p:cNvGrpSpPr/>
          <p:nvPr/>
        </p:nvGrpSpPr>
        <p:grpSpPr>
          <a:xfrm>
            <a:off x="6250020" y="1127884"/>
            <a:ext cx="2582026" cy="1508557"/>
            <a:chOff x="523996" y="1690688"/>
            <a:chExt cx="4384117" cy="2707594"/>
          </a:xfrm>
        </p:grpSpPr>
        <p:cxnSp>
          <p:nvCxnSpPr>
            <p:cNvPr id="120" name="Straight Connector 119"/>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2" name="Rectangle 121"/>
                <p:cNvSpPr/>
                <p:nvPr/>
              </p:nvSpPr>
              <p:spPr>
                <a:xfrm>
                  <a:off x="523996" y="2315674"/>
                  <a:ext cx="991497" cy="828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oMath>
                    </m:oMathPara>
                  </a14:m>
                  <a:endParaRPr lang="en-US" sz="1200" dirty="0"/>
                </a:p>
              </p:txBody>
            </p:sp>
          </mc:Choice>
          <mc:Fallback xmlns="">
            <p:sp>
              <p:nvSpPr>
                <p:cNvPr id="122" name="Rectangle 121"/>
                <p:cNvSpPr>
                  <a:spLocks noRot="1" noChangeAspect="1" noMove="1" noResize="1" noEditPoints="1" noAdjustHandles="1" noChangeArrowheads="1" noChangeShapeType="1" noTextEdit="1"/>
                </p:cNvSpPr>
                <p:nvPr/>
              </p:nvSpPr>
              <p:spPr>
                <a:xfrm>
                  <a:off x="523996" y="2315675"/>
                  <a:ext cx="868308" cy="787176"/>
                </a:xfrm>
                <a:prstGeom prst="rect">
                  <a:avLst/>
                </a:prstGeom>
                <a:blipFill>
                  <a:blip r:embed="rId5"/>
                  <a:stretch>
                    <a:fillRect/>
                  </a:stretch>
                </a:blipFill>
              </p:spPr>
              <p:txBody>
                <a:bodyPr/>
                <a:lstStyle/>
                <a:p>
                  <a:r>
                    <a:rPr lang="en-US">
                      <a:noFill/>
                    </a:rPr>
                    <a:t> </a:t>
                  </a:r>
                </a:p>
              </p:txBody>
            </p:sp>
          </mc:Fallback>
        </mc:AlternateContent>
        <p:sp>
          <p:nvSpPr>
            <p:cNvPr id="123" name="Isosceles Triangle 122"/>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4" name="Isosceles Triangle 123"/>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5" name="Oval 124"/>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6" name="Oval 125"/>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7" name="Oval 126"/>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8" name="Oval 127"/>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9" name="Isosceles Triangle 128"/>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0" name="Isosceles Triangle 129"/>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1" name="Isosceles Triangle 130"/>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Oval 131"/>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33" name="Oval 132"/>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34" name="Isosceles Triangle 133"/>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35" name="Rectangle 134"/>
                <p:cNvSpPr/>
                <p:nvPr/>
              </p:nvSpPr>
              <p:spPr>
                <a:xfrm>
                  <a:off x="4434676" y="3569675"/>
                  <a:ext cx="473437" cy="828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m:oMathPara>
                  </a14:m>
                  <a:endParaRPr lang="en-US" sz="2400" dirty="0"/>
                </a:p>
              </p:txBody>
            </p:sp>
          </mc:Choice>
          <mc:Fallback xmlns="">
            <p:sp>
              <p:nvSpPr>
                <p:cNvPr id="135" name="Rectangle 134"/>
                <p:cNvSpPr>
                  <a:spLocks noRot="1" noChangeAspect="1" noMove="1" noResize="1" noEditPoints="1" noAdjustHandles="1" noChangeArrowheads="1" noChangeShapeType="1" noTextEdit="1"/>
                </p:cNvSpPr>
                <p:nvPr/>
              </p:nvSpPr>
              <p:spPr>
                <a:xfrm>
                  <a:off x="4434676" y="3569675"/>
                  <a:ext cx="473437" cy="787176"/>
                </a:xfrm>
                <a:prstGeom prst="rect">
                  <a:avLst/>
                </a:prstGeom>
                <a:blipFill>
                  <a:blip r:embed="rId6"/>
                  <a:stretch>
                    <a:fillRect r="-19672"/>
                  </a:stretch>
                </a:blipFill>
              </p:spPr>
              <p:txBody>
                <a:bodyPr/>
                <a:lstStyle/>
                <a:p>
                  <a:r>
                    <a:rPr lang="en-US">
                      <a:noFill/>
                    </a:rPr>
                    <a:t> </a:t>
                  </a:r>
                </a:p>
              </p:txBody>
            </p:sp>
          </mc:Fallback>
        </mc:AlternateContent>
        <p:sp>
          <p:nvSpPr>
            <p:cNvPr id="136" name="Oval 135"/>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37" name="Oval 136"/>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38" name="Oval 137"/>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39" name="Oval 138"/>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grpSp>
      <p:grpSp>
        <p:nvGrpSpPr>
          <p:cNvPr id="182" name="Group 181"/>
          <p:cNvGrpSpPr/>
          <p:nvPr/>
        </p:nvGrpSpPr>
        <p:grpSpPr>
          <a:xfrm>
            <a:off x="6240232" y="2777395"/>
            <a:ext cx="2591851" cy="1525225"/>
            <a:chOff x="522273" y="1690688"/>
            <a:chExt cx="4400799" cy="2737510"/>
          </a:xfrm>
        </p:grpSpPr>
        <p:cxnSp>
          <p:nvCxnSpPr>
            <p:cNvPr id="183" name="Straight Connector 182"/>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84" name="Straight Connector 183"/>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5" name="Rectangle 184"/>
                <p:cNvSpPr/>
                <p:nvPr/>
              </p:nvSpPr>
              <p:spPr>
                <a:xfrm>
                  <a:off x="522273" y="2265832"/>
                  <a:ext cx="991497" cy="828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oMath>
                    </m:oMathPara>
                  </a14:m>
                  <a:endParaRPr lang="en-US" sz="1200" dirty="0"/>
                </a:p>
              </p:txBody>
            </p:sp>
          </mc:Choice>
          <mc:Fallback xmlns="">
            <p:sp>
              <p:nvSpPr>
                <p:cNvPr id="185" name="Rectangle 184"/>
                <p:cNvSpPr>
                  <a:spLocks noRot="1" noChangeAspect="1" noMove="1" noResize="1" noEditPoints="1" noAdjustHandles="1" noChangeArrowheads="1" noChangeShapeType="1" noTextEdit="1"/>
                </p:cNvSpPr>
                <p:nvPr/>
              </p:nvSpPr>
              <p:spPr>
                <a:xfrm>
                  <a:off x="522273" y="2265833"/>
                  <a:ext cx="868308" cy="787176"/>
                </a:xfrm>
                <a:prstGeom prst="rect">
                  <a:avLst/>
                </a:prstGeom>
                <a:blipFill>
                  <a:blip r:embed="rId7"/>
                  <a:stretch>
                    <a:fillRect/>
                  </a:stretch>
                </a:blipFill>
              </p:spPr>
              <p:txBody>
                <a:bodyPr/>
                <a:lstStyle/>
                <a:p>
                  <a:r>
                    <a:rPr lang="en-US">
                      <a:noFill/>
                    </a:rPr>
                    <a:t> </a:t>
                  </a:r>
                </a:p>
              </p:txBody>
            </p:sp>
          </mc:Fallback>
        </mc:AlternateContent>
        <p:sp>
          <p:nvSpPr>
            <p:cNvPr id="186" name="Oval 185"/>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87" name="Oval 186"/>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88" name="Oval 187"/>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89" name="Oval 188"/>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0" name="Oval 189"/>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1" name="Oval 190"/>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2" name="Oval 191"/>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93" name="Oval 192"/>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94" name="Oval 193"/>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95" name="Oval 194"/>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6" name="Oval 195"/>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7" name="Oval 196"/>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98" name="Rectangle 197"/>
                <p:cNvSpPr/>
                <p:nvPr/>
              </p:nvSpPr>
              <p:spPr>
                <a:xfrm>
                  <a:off x="4449635" y="3599591"/>
                  <a:ext cx="473437" cy="828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m:oMathPara>
                  </a14:m>
                  <a:endParaRPr lang="en-US" sz="2400" dirty="0"/>
                </a:p>
              </p:txBody>
            </p:sp>
          </mc:Choice>
          <mc:Fallback xmlns="">
            <p:sp>
              <p:nvSpPr>
                <p:cNvPr id="198" name="Rectangle 197"/>
                <p:cNvSpPr>
                  <a:spLocks noRot="1" noChangeAspect="1" noMove="1" noResize="1" noEditPoints="1" noAdjustHandles="1" noChangeArrowheads="1" noChangeShapeType="1" noTextEdit="1"/>
                </p:cNvSpPr>
                <p:nvPr/>
              </p:nvSpPr>
              <p:spPr>
                <a:xfrm>
                  <a:off x="4449635" y="3599590"/>
                  <a:ext cx="473437" cy="787176"/>
                </a:xfrm>
                <a:prstGeom prst="rect">
                  <a:avLst/>
                </a:prstGeom>
                <a:blipFill>
                  <a:blip r:embed="rId8"/>
                  <a:stretch>
                    <a:fillRect r="-19672"/>
                  </a:stretch>
                </a:blipFill>
              </p:spPr>
              <p:txBody>
                <a:bodyPr/>
                <a:lstStyle/>
                <a:p>
                  <a:r>
                    <a:rPr lang="en-US">
                      <a:noFill/>
                    </a:rPr>
                    <a:t> </a:t>
                  </a:r>
                </a:p>
              </p:txBody>
            </p:sp>
          </mc:Fallback>
        </mc:AlternateContent>
        <p:sp>
          <p:nvSpPr>
            <p:cNvPr id="199" name="Rectangle 19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00" name="Rectangle 19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01" name="Rectangle 20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02" name="Rectangle 20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grpSp>
      <p:grpSp>
        <p:nvGrpSpPr>
          <p:cNvPr id="203" name="Group 202"/>
          <p:cNvGrpSpPr/>
          <p:nvPr/>
        </p:nvGrpSpPr>
        <p:grpSpPr>
          <a:xfrm>
            <a:off x="6299845" y="4365444"/>
            <a:ext cx="2517752" cy="1512682"/>
            <a:chOff x="601935" y="1690688"/>
            <a:chExt cx="4274985" cy="2714997"/>
          </a:xfrm>
        </p:grpSpPr>
        <p:cxnSp>
          <p:nvCxnSpPr>
            <p:cNvPr id="204" name="Straight Connector 203"/>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05" name="Straight Connector 204"/>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6" name="Rectangle 205"/>
                <p:cNvSpPr/>
                <p:nvPr/>
              </p:nvSpPr>
              <p:spPr>
                <a:xfrm>
                  <a:off x="601935" y="2299234"/>
                  <a:ext cx="991497" cy="828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oMath>
                    </m:oMathPara>
                  </a14:m>
                  <a:endParaRPr lang="en-US" sz="1200" dirty="0"/>
                </a:p>
              </p:txBody>
            </p:sp>
          </mc:Choice>
          <mc:Fallback xmlns="">
            <p:sp>
              <p:nvSpPr>
                <p:cNvPr id="206" name="Rectangle 205"/>
                <p:cNvSpPr>
                  <a:spLocks noRot="1" noChangeAspect="1" noMove="1" noResize="1" noEditPoints="1" noAdjustHandles="1" noChangeArrowheads="1" noChangeShapeType="1" noTextEdit="1"/>
                </p:cNvSpPr>
                <p:nvPr/>
              </p:nvSpPr>
              <p:spPr>
                <a:xfrm>
                  <a:off x="601935" y="2299234"/>
                  <a:ext cx="868308" cy="787176"/>
                </a:xfrm>
                <a:prstGeom prst="rect">
                  <a:avLst/>
                </a:prstGeom>
                <a:blipFill>
                  <a:blip r:embed="rId9"/>
                  <a:stretch>
                    <a:fillRect/>
                  </a:stretch>
                </a:blipFill>
              </p:spPr>
              <p:txBody>
                <a:bodyPr/>
                <a:lstStyle/>
                <a:p>
                  <a:r>
                    <a:rPr lang="en-US">
                      <a:noFill/>
                    </a:rPr>
                    <a:t> </a:t>
                  </a:r>
                </a:p>
              </p:txBody>
            </p:sp>
          </mc:Fallback>
        </mc:AlternateContent>
        <p:sp>
          <p:nvSpPr>
            <p:cNvPr id="207" name="Oval 206"/>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08" name="Oval 207"/>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09" name="Multiply 208"/>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0" name="Multiply 209"/>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1" name="Multiply 210"/>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2" name="Multiply 211"/>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3" name="Oval 212"/>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14" name="Oval 213"/>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15" name="Oval 214"/>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16" name="Multiply 215"/>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7" name="Multiply 216"/>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8" name="Oval 217"/>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19" name="Rectangle 218"/>
                <p:cNvSpPr/>
                <p:nvPr/>
              </p:nvSpPr>
              <p:spPr>
                <a:xfrm>
                  <a:off x="4403482" y="3577078"/>
                  <a:ext cx="473438" cy="828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m:oMathPara>
                  </a14:m>
                  <a:endParaRPr lang="en-US" sz="2400" dirty="0"/>
                </a:p>
              </p:txBody>
            </p:sp>
          </mc:Choice>
          <mc:Fallback xmlns="">
            <p:sp>
              <p:nvSpPr>
                <p:cNvPr id="219" name="Rectangle 218"/>
                <p:cNvSpPr>
                  <a:spLocks noRot="1" noChangeAspect="1" noMove="1" noResize="1" noEditPoints="1" noAdjustHandles="1" noChangeArrowheads="1" noChangeShapeType="1" noTextEdit="1"/>
                </p:cNvSpPr>
                <p:nvPr/>
              </p:nvSpPr>
              <p:spPr>
                <a:xfrm>
                  <a:off x="4403483" y="3577077"/>
                  <a:ext cx="473437" cy="787176"/>
                </a:xfrm>
                <a:prstGeom prst="rect">
                  <a:avLst/>
                </a:prstGeom>
                <a:blipFill>
                  <a:blip r:embed="rId10"/>
                  <a:stretch>
                    <a:fillRect r="-19672"/>
                  </a:stretch>
                </a:blipFill>
              </p:spPr>
              <p:txBody>
                <a:bodyPr/>
                <a:lstStyle/>
                <a:p>
                  <a:r>
                    <a:rPr lang="en-US">
                      <a:noFill/>
                    </a:rPr>
                    <a:t> </a:t>
                  </a:r>
                </a:p>
              </p:txBody>
            </p:sp>
          </mc:Fallback>
        </mc:AlternateContent>
        <p:sp>
          <p:nvSpPr>
            <p:cNvPr id="220" name="Oval 219"/>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21" name="Oval 220"/>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22" name="Oval 221"/>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23" name="Oval 222"/>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grpSp>
      <p:cxnSp>
        <p:nvCxnSpPr>
          <p:cNvPr id="34" name="Straight Arrow Connector 33"/>
          <p:cNvCxnSpPr>
            <a:stCxn id="27" idx="3"/>
          </p:cNvCxnSpPr>
          <p:nvPr/>
        </p:nvCxnSpPr>
        <p:spPr>
          <a:xfrm flipV="1">
            <a:off x="4357497" y="2055521"/>
            <a:ext cx="1691474" cy="1701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stCxn id="27" idx="3"/>
          </p:cNvCxnSpPr>
          <p:nvPr/>
        </p:nvCxnSpPr>
        <p:spPr>
          <a:xfrm flipV="1">
            <a:off x="4357497" y="3683598"/>
            <a:ext cx="1785598" cy="73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a:stCxn id="27" idx="3"/>
          </p:cNvCxnSpPr>
          <p:nvPr/>
        </p:nvCxnSpPr>
        <p:spPr>
          <a:xfrm>
            <a:off x="4357496" y="3757018"/>
            <a:ext cx="1700472" cy="14516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4995943" y="1917350"/>
                <a:ext cx="958276" cy="443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h</m:t>
                          </m:r>
                        </m:e>
                        <m:sub>
                          <m:r>
                            <a:rPr lang="en-US" sz="1800" i="1" dirty="0">
                              <a:latin typeface="Cambria Math" panose="02040503050406030204" pitchFamily="18" charset="0"/>
                            </a:rPr>
                            <m:t>𝜃</m:t>
                          </m:r>
                        </m:sub>
                        <m:sup>
                          <m:d>
                            <m:dPr>
                              <m:ctrlPr>
                                <a:rPr lang="en-US" sz="1800" i="1" dirty="0">
                                  <a:latin typeface="Cambria Math" panose="02040503050406030204" pitchFamily="18" charset="0"/>
                                </a:rPr>
                              </m:ctrlPr>
                            </m:dPr>
                            <m:e>
                              <m:r>
                                <a:rPr lang="en-US" sz="1800" i="1" dirty="0">
                                  <a:latin typeface="Cambria Math" panose="02040503050406030204" pitchFamily="18" charset="0"/>
                                </a:rPr>
                                <m:t>1</m:t>
                              </m:r>
                            </m:e>
                          </m:d>
                        </m:sup>
                      </m:sSubSup>
                      <m:d>
                        <m:dPr>
                          <m:ctrlPr>
                            <a:rPr lang="en-US" sz="1800" i="1" dirty="0">
                              <a:latin typeface="Cambria Math" panose="02040503050406030204" pitchFamily="18" charset="0"/>
                            </a:rPr>
                          </m:ctrlPr>
                        </m:dPr>
                        <m:e>
                          <m:r>
                            <a:rPr lang="en-US" sz="1800" i="1" dirty="0">
                              <a:latin typeface="Cambria Math" panose="02040503050406030204" pitchFamily="18" charset="0"/>
                            </a:rPr>
                            <m:t>𝑥</m:t>
                          </m:r>
                        </m:e>
                      </m:d>
                    </m:oMath>
                  </m:oMathPara>
                </a14:m>
                <a:endParaRPr lang="en-US" sz="1800" dirty="0"/>
              </a:p>
            </p:txBody>
          </p:sp>
        </mc:Choice>
        <mc:Fallback xmlns="">
          <p:sp>
            <p:nvSpPr>
              <p:cNvPr id="39" name="Rectangle 38"/>
              <p:cNvSpPr>
                <a:spLocks noRot="1" noChangeAspect="1" noMove="1" noResize="1" noEditPoints="1" noAdjustHandles="1" noChangeArrowheads="1" noChangeShapeType="1" noTextEdit="1"/>
              </p:cNvSpPr>
              <p:nvPr/>
            </p:nvSpPr>
            <p:spPr>
              <a:xfrm>
                <a:off x="6661257" y="1413467"/>
                <a:ext cx="1187697" cy="55976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5172254" y="3297816"/>
                <a:ext cx="958276" cy="443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h</m:t>
                          </m:r>
                        </m:e>
                        <m:sub>
                          <m:r>
                            <a:rPr lang="en-US" sz="1800" i="1" dirty="0">
                              <a:latin typeface="Cambria Math" panose="02040503050406030204" pitchFamily="18" charset="0"/>
                            </a:rPr>
                            <m:t>𝜃</m:t>
                          </m:r>
                        </m:sub>
                        <m:sup>
                          <m:d>
                            <m:dPr>
                              <m:ctrlPr>
                                <a:rPr lang="en-US" sz="1800" i="1" dirty="0">
                                  <a:latin typeface="Cambria Math" panose="02040503050406030204" pitchFamily="18" charset="0"/>
                                </a:rPr>
                              </m:ctrlPr>
                            </m:dPr>
                            <m:e>
                              <m:r>
                                <a:rPr lang="en-US" sz="1800" i="1" dirty="0">
                                  <a:latin typeface="Cambria Math" panose="02040503050406030204" pitchFamily="18" charset="0"/>
                                </a:rPr>
                                <m:t>2</m:t>
                              </m:r>
                            </m:e>
                          </m:d>
                        </m:sup>
                      </m:sSubSup>
                      <m:d>
                        <m:dPr>
                          <m:ctrlPr>
                            <a:rPr lang="en-US" sz="1800" i="1" dirty="0">
                              <a:latin typeface="Cambria Math" panose="02040503050406030204" pitchFamily="18" charset="0"/>
                            </a:rPr>
                          </m:ctrlPr>
                        </m:dPr>
                        <m:e>
                          <m:r>
                            <a:rPr lang="en-US" sz="1800" i="1" dirty="0">
                              <a:latin typeface="Cambria Math" panose="02040503050406030204" pitchFamily="18" charset="0"/>
                            </a:rPr>
                            <m:t>𝑥</m:t>
                          </m:r>
                        </m:e>
                      </m:d>
                    </m:oMath>
                  </m:oMathPara>
                </a14:m>
                <a:endParaRPr lang="en-US" sz="1800" dirty="0"/>
              </a:p>
            </p:txBody>
          </p:sp>
        </mc:Choice>
        <mc:Fallback xmlns="">
          <p:sp>
            <p:nvSpPr>
              <p:cNvPr id="40" name="Rectangle 39"/>
              <p:cNvSpPr>
                <a:spLocks noRot="1" noChangeAspect="1" noMove="1" noResize="1" noEditPoints="1" noAdjustHandles="1" noChangeArrowheads="1" noChangeShapeType="1" noTextEdit="1"/>
              </p:cNvSpPr>
              <p:nvPr/>
            </p:nvSpPr>
            <p:spPr>
              <a:xfrm>
                <a:off x="6896338" y="3254088"/>
                <a:ext cx="1187697" cy="55976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840548" y="4789944"/>
                <a:ext cx="958276" cy="443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h</m:t>
                          </m:r>
                        </m:e>
                        <m:sub>
                          <m:r>
                            <a:rPr lang="en-US" sz="1800" i="1" dirty="0">
                              <a:latin typeface="Cambria Math" panose="02040503050406030204" pitchFamily="18" charset="0"/>
                            </a:rPr>
                            <m:t>𝜃</m:t>
                          </m:r>
                        </m:sub>
                        <m:sup>
                          <m:d>
                            <m:dPr>
                              <m:ctrlPr>
                                <a:rPr lang="en-US" sz="1800" i="1" dirty="0">
                                  <a:latin typeface="Cambria Math" panose="02040503050406030204" pitchFamily="18" charset="0"/>
                                </a:rPr>
                              </m:ctrlPr>
                            </m:dPr>
                            <m:e>
                              <m:r>
                                <a:rPr lang="en-US" sz="1800" i="1" dirty="0">
                                  <a:latin typeface="Cambria Math" panose="02040503050406030204" pitchFamily="18" charset="0"/>
                                </a:rPr>
                                <m:t>3</m:t>
                              </m:r>
                            </m:e>
                          </m:d>
                        </m:sup>
                      </m:sSubSup>
                      <m:d>
                        <m:dPr>
                          <m:ctrlPr>
                            <a:rPr lang="en-US" sz="1800" i="1" dirty="0">
                              <a:latin typeface="Cambria Math" panose="02040503050406030204" pitchFamily="18" charset="0"/>
                            </a:rPr>
                          </m:ctrlPr>
                        </m:dPr>
                        <m:e>
                          <m:r>
                            <a:rPr lang="en-US" sz="1800" i="1" dirty="0">
                              <a:latin typeface="Cambria Math" panose="02040503050406030204" pitchFamily="18" charset="0"/>
                            </a:rPr>
                            <m:t>𝑥</m:t>
                          </m:r>
                        </m:e>
                      </m:d>
                    </m:oMath>
                  </m:oMathPara>
                </a14:m>
                <a:endParaRPr lang="en-US" sz="1800" dirty="0"/>
              </a:p>
            </p:txBody>
          </p:sp>
        </mc:Choice>
        <mc:Fallback xmlns="">
          <p:sp>
            <p:nvSpPr>
              <p:cNvPr id="41" name="Rectangle 40"/>
              <p:cNvSpPr>
                <a:spLocks noRot="1" noChangeAspect="1" noMove="1" noResize="1" noEditPoints="1" noAdjustHandles="1" noChangeArrowheads="1" noChangeShapeType="1" noTextEdit="1"/>
              </p:cNvSpPr>
              <p:nvPr/>
            </p:nvSpPr>
            <p:spPr>
              <a:xfrm>
                <a:off x="6454064" y="5243592"/>
                <a:ext cx="1187697" cy="559769"/>
              </a:xfrm>
              <a:prstGeom prst="rect">
                <a:avLst/>
              </a:prstGeom>
              <a:blipFill>
                <a:blip r:embed="rId13"/>
                <a:stretch>
                  <a:fillRect/>
                </a:stretch>
              </a:blipFill>
            </p:spPr>
            <p:txBody>
              <a:bodyPr/>
              <a:lstStyle/>
              <a:p>
                <a:r>
                  <a:rPr lang="en-US">
                    <a:noFill/>
                  </a:rPr>
                  <a:t> </a:t>
                </a:r>
              </a:p>
            </p:txBody>
          </p:sp>
        </mc:Fallback>
      </mc:AlternateContent>
      <p:sp>
        <p:nvSpPr>
          <p:cNvPr id="229"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3515434593"/>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One-vs-all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3000" dirty="0"/>
                  <a:t>Train a logistic regression classifier </a:t>
                </a:r>
                <a14:m>
                  <m:oMath xmlns:m="http://schemas.openxmlformats.org/officeDocument/2006/math">
                    <m:sSubSup>
                      <m:sSubSupPr>
                        <m:ctrlPr>
                          <a:rPr lang="en-US" sz="3000" i="1" dirty="0">
                            <a:latin typeface="Cambria Math" panose="02040503050406030204" pitchFamily="18" charset="0"/>
                          </a:rPr>
                        </m:ctrlPr>
                      </m:sSubSupPr>
                      <m:e>
                        <m:r>
                          <a:rPr lang="en-US" sz="3000" i="1" dirty="0">
                            <a:latin typeface="Cambria Math" panose="02040503050406030204" pitchFamily="18" charset="0"/>
                          </a:rPr>
                          <m:t>h</m:t>
                        </m:r>
                      </m:e>
                      <m:sub>
                        <m:r>
                          <a:rPr lang="en-US" sz="3000" i="1" dirty="0">
                            <a:latin typeface="Cambria Math" panose="02040503050406030204" pitchFamily="18" charset="0"/>
                          </a:rPr>
                          <m:t>𝜃</m:t>
                        </m:r>
                      </m:sub>
                      <m:sup>
                        <m:d>
                          <m:dPr>
                            <m:ctrlPr>
                              <a:rPr lang="en-US" sz="3000" i="1" dirty="0">
                                <a:latin typeface="Cambria Math" panose="02040503050406030204" pitchFamily="18" charset="0"/>
                              </a:rPr>
                            </m:ctrlPr>
                          </m:dPr>
                          <m:e>
                            <m:r>
                              <a:rPr lang="en-US" sz="3000" i="1" dirty="0">
                                <a:latin typeface="Cambria Math" panose="02040503050406030204" pitchFamily="18" charset="0"/>
                              </a:rPr>
                              <m:t>𝑖</m:t>
                            </m:r>
                          </m:e>
                        </m:d>
                      </m:sup>
                    </m:sSubSup>
                    <m:d>
                      <m:dPr>
                        <m:ctrlPr>
                          <a:rPr lang="en-US" sz="3000" i="1" dirty="0">
                            <a:latin typeface="Cambria Math" panose="02040503050406030204" pitchFamily="18" charset="0"/>
                          </a:rPr>
                        </m:ctrlPr>
                      </m:dPr>
                      <m:e>
                        <m:r>
                          <a:rPr lang="en-US" sz="3000" i="1" dirty="0">
                            <a:latin typeface="Cambria Math" panose="02040503050406030204" pitchFamily="18" charset="0"/>
                          </a:rPr>
                          <m:t>𝑥</m:t>
                        </m:r>
                      </m:e>
                    </m:d>
                  </m:oMath>
                </a14:m>
                <a:r>
                  <a:rPr lang="en-US" sz="3000" dirty="0"/>
                  <a:t> for each class </a:t>
                </a:r>
                <a14:m>
                  <m:oMath xmlns:m="http://schemas.openxmlformats.org/officeDocument/2006/math">
                    <m:r>
                      <a:rPr lang="en-US" sz="3000" i="1" dirty="0">
                        <a:latin typeface="Cambria Math" panose="02040503050406030204" pitchFamily="18" charset="0"/>
                      </a:rPr>
                      <m:t>𝑖</m:t>
                    </m:r>
                  </m:oMath>
                </a14:m>
                <a:r>
                  <a:rPr lang="en-US" sz="3000" dirty="0"/>
                  <a:t> to predict the probability that </a:t>
                </a:r>
                <a14:m>
                  <m:oMath xmlns:m="http://schemas.openxmlformats.org/officeDocument/2006/math">
                    <m:r>
                      <a:rPr lang="en-US" sz="3000" i="1" dirty="0">
                        <a:latin typeface="Cambria Math" panose="02040503050406030204" pitchFamily="18" charset="0"/>
                      </a:rPr>
                      <m:t>𝑦</m:t>
                    </m:r>
                    <m:r>
                      <a:rPr lang="en-US" sz="3000" i="1" dirty="0">
                        <a:latin typeface="Cambria Math" panose="02040503050406030204" pitchFamily="18" charset="0"/>
                      </a:rPr>
                      <m:t>=</m:t>
                    </m:r>
                    <m:r>
                      <a:rPr lang="en-US" sz="3000" i="1" dirty="0">
                        <a:latin typeface="Cambria Math" panose="02040503050406030204" pitchFamily="18" charset="0"/>
                      </a:rPr>
                      <m:t>𝑖</m:t>
                    </m:r>
                  </m:oMath>
                </a14:m>
                <a:endParaRPr lang="en-US" sz="3000" dirty="0"/>
              </a:p>
              <a:p>
                <a:endParaRPr lang="en-US" sz="3000" dirty="0"/>
              </a:p>
              <a:p>
                <a:r>
                  <a:rPr lang="en-US" sz="3000" dirty="0"/>
                  <a:t>Given a new input </a:t>
                </a:r>
                <a14:m>
                  <m:oMath xmlns:m="http://schemas.openxmlformats.org/officeDocument/2006/math">
                    <m:r>
                      <a:rPr lang="en-US" sz="3000" i="1" dirty="0">
                        <a:latin typeface="Cambria Math" panose="02040503050406030204" pitchFamily="18" charset="0"/>
                      </a:rPr>
                      <m:t>𝑥</m:t>
                    </m:r>
                  </m:oMath>
                </a14:m>
                <a:r>
                  <a:rPr lang="en-US" sz="3000" dirty="0"/>
                  <a:t>, pick the class </a:t>
                </a:r>
                <a14:m>
                  <m:oMath xmlns:m="http://schemas.openxmlformats.org/officeDocument/2006/math">
                    <m:r>
                      <a:rPr lang="en-US" sz="3000" i="1" dirty="0">
                        <a:latin typeface="Cambria Math" panose="02040503050406030204" pitchFamily="18" charset="0"/>
                      </a:rPr>
                      <m:t>𝑖</m:t>
                    </m:r>
                    <m:r>
                      <a:rPr lang="en-US" sz="3000" i="1" dirty="0">
                        <a:latin typeface="Cambria Math" panose="02040503050406030204" pitchFamily="18" charset="0"/>
                      </a:rPr>
                      <m:t> </m:t>
                    </m:r>
                  </m:oMath>
                </a14:m>
                <a:r>
                  <a:rPr lang="en-US" sz="3000" dirty="0"/>
                  <a:t>that maximizes</a:t>
                </a:r>
              </a:p>
              <a:p>
                <a:pPr marL="0" indent="0" algn="ctr">
                  <a:buNone/>
                </a:pPr>
                <a14:m>
                  <m:oMath xmlns:m="http://schemas.openxmlformats.org/officeDocument/2006/math">
                    <m:limLow>
                      <m:limLowPr>
                        <m:ctrlPr>
                          <a:rPr lang="en-US" sz="3000" i="1" dirty="0">
                            <a:latin typeface="Cambria Math" panose="02040503050406030204" pitchFamily="18" charset="0"/>
                          </a:rPr>
                        </m:ctrlPr>
                      </m:limLowPr>
                      <m:e>
                        <m:r>
                          <m:rPr>
                            <m:sty m:val="p"/>
                          </m:rPr>
                          <a:rPr lang="en-US" sz="3000" dirty="0">
                            <a:latin typeface="Cambria Math" panose="02040503050406030204" pitchFamily="18" charset="0"/>
                          </a:rPr>
                          <m:t>max</m:t>
                        </m:r>
                      </m:e>
                      <m:lim>
                        <m:r>
                          <m:rPr>
                            <m:sty m:val="p"/>
                          </m:rPr>
                          <a:rPr lang="en-US" sz="3000" dirty="0">
                            <a:latin typeface="Cambria Math" panose="02040503050406030204" pitchFamily="18" charset="0"/>
                          </a:rPr>
                          <m:t>i</m:t>
                        </m:r>
                      </m:lim>
                    </m:limLow>
                  </m:oMath>
                </a14:m>
                <a:r>
                  <a:rPr lang="en-US" sz="3000" dirty="0"/>
                  <a:t> </a:t>
                </a:r>
                <a14:m>
                  <m:oMath xmlns:m="http://schemas.openxmlformats.org/officeDocument/2006/math">
                    <m:sSubSup>
                      <m:sSubSupPr>
                        <m:ctrlPr>
                          <a:rPr lang="en-US" sz="3000" i="1" dirty="0">
                            <a:latin typeface="Cambria Math" panose="02040503050406030204" pitchFamily="18" charset="0"/>
                          </a:rPr>
                        </m:ctrlPr>
                      </m:sSubSupPr>
                      <m:e>
                        <m:r>
                          <a:rPr lang="en-US" sz="3000" i="1" dirty="0">
                            <a:latin typeface="Cambria Math" panose="02040503050406030204" pitchFamily="18" charset="0"/>
                          </a:rPr>
                          <m:t>h</m:t>
                        </m:r>
                      </m:e>
                      <m:sub>
                        <m:r>
                          <a:rPr lang="en-US" sz="3000" i="1" dirty="0">
                            <a:latin typeface="Cambria Math" panose="02040503050406030204" pitchFamily="18" charset="0"/>
                          </a:rPr>
                          <m:t>𝜃</m:t>
                        </m:r>
                      </m:sub>
                      <m:sup>
                        <m:d>
                          <m:dPr>
                            <m:ctrlPr>
                              <a:rPr lang="en-US" sz="3000" i="1" dirty="0">
                                <a:latin typeface="Cambria Math" panose="02040503050406030204" pitchFamily="18" charset="0"/>
                              </a:rPr>
                            </m:ctrlPr>
                          </m:dPr>
                          <m:e>
                            <m:r>
                              <a:rPr lang="en-US" sz="3000" i="1" dirty="0">
                                <a:latin typeface="Cambria Math" panose="02040503050406030204" pitchFamily="18" charset="0"/>
                              </a:rPr>
                              <m:t>𝑖</m:t>
                            </m:r>
                          </m:e>
                        </m:d>
                      </m:sup>
                    </m:sSubSup>
                    <m:d>
                      <m:dPr>
                        <m:ctrlPr>
                          <a:rPr lang="en-US" sz="3000" i="1" dirty="0">
                            <a:latin typeface="Cambria Math" panose="02040503050406030204" pitchFamily="18" charset="0"/>
                          </a:rPr>
                        </m:ctrlPr>
                      </m:dPr>
                      <m:e>
                        <m:r>
                          <a:rPr lang="en-US" sz="3000" i="1" dirty="0">
                            <a:latin typeface="Cambria Math" panose="02040503050406030204" pitchFamily="18" charset="0"/>
                          </a:rPr>
                          <m:t>𝑥</m:t>
                        </m:r>
                      </m:e>
                    </m:d>
                  </m:oMath>
                </a14:m>
                <a:endParaRPr lang="en-US" sz="3000" dirty="0"/>
              </a:p>
              <a:p>
                <a:pPr marL="0" indent="0">
                  <a:buNone/>
                </a:pPr>
                <a:endParaRPr lang="en-US"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5" t="-126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2319777518"/>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6363816" cy="850106"/>
          </a:xfrm>
        </p:spPr>
        <p:txBody>
          <a:bodyPr/>
          <a:lstStyle/>
          <a:p>
            <a:r>
              <a:rPr lang="en-US" b="1" dirty="0" smtClean="0"/>
              <a:t>How does logistic regression handle missing values?</a:t>
            </a:r>
            <a:endParaRPr lang="en-US" b="1" dirty="0"/>
          </a:p>
        </p:txBody>
      </p:sp>
      <p:sp>
        <p:nvSpPr>
          <p:cNvPr id="3" name="Content Placeholder 2"/>
          <p:cNvSpPr>
            <a:spLocks noGrp="1"/>
          </p:cNvSpPr>
          <p:nvPr>
            <p:ph idx="1"/>
          </p:nvPr>
        </p:nvSpPr>
        <p:spPr/>
        <p:txBody>
          <a:bodyPr>
            <a:normAutofit lnSpcReduction="10000"/>
          </a:bodyPr>
          <a:lstStyle/>
          <a:p>
            <a:r>
              <a:rPr lang="en-US" dirty="0"/>
              <a:t>Replace missing values with column averages (i.e. replace missing values in feature 1 with the average for feature 1).</a:t>
            </a:r>
          </a:p>
          <a:p>
            <a:r>
              <a:rPr lang="en-US" dirty="0"/>
              <a:t>Replace missing values with column medians.</a:t>
            </a:r>
          </a:p>
          <a:p>
            <a:r>
              <a:rPr lang="en-US" dirty="0"/>
              <a:t>Impute missing values using the other features.</a:t>
            </a:r>
          </a:p>
          <a:p>
            <a:r>
              <a:rPr lang="en-US" dirty="0"/>
              <a:t>Remove records that are missing features.</a:t>
            </a:r>
          </a:p>
          <a:p>
            <a:r>
              <a:rPr lang="en-US" dirty="0"/>
              <a:t>Use a machine learning technique that uses classification trees, e.g</a:t>
            </a:r>
            <a:r>
              <a:rPr lang="en-US" dirty="0" smtClean="0"/>
              <a:t>. Decision tree</a:t>
            </a:r>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606</a:t>
            </a:fld>
            <a:endParaRPr lang="en-US"/>
          </a:p>
        </p:txBody>
      </p:sp>
    </p:spTree>
    <p:extLst>
      <p:ext uri="{BB962C8B-B14F-4D97-AF65-F5344CB8AC3E}">
        <p14:creationId xmlns:p14="http://schemas.microsoft.com/office/powerpoint/2010/main" val="1859333381"/>
      </p:ext>
    </p:extLst>
  </p:cSld>
  <p:clrMapOvr>
    <a:masterClrMapping/>
  </p:clrMapOvr>
  <p:timing>
    <p:tnLst>
      <p:par>
        <p:cT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96361"/>
            <a:ext cx="6120680" cy="850106"/>
          </a:xfrm>
        </p:spPr>
        <p:txBody>
          <a:bodyPr/>
          <a:lstStyle/>
          <a:p>
            <a:r>
              <a:rPr lang="en-US" b="1" dirty="0" smtClean="0"/>
              <a:t>Logistic Regression Applications</a:t>
            </a:r>
            <a:endParaRPr lang="en-US" b="1" dirty="0"/>
          </a:p>
        </p:txBody>
      </p:sp>
      <p:sp>
        <p:nvSpPr>
          <p:cNvPr id="3" name="Content Placeholder 2"/>
          <p:cNvSpPr>
            <a:spLocks noGrp="1"/>
          </p:cNvSpPr>
          <p:nvPr>
            <p:ph idx="1"/>
          </p:nvPr>
        </p:nvSpPr>
        <p:spPr/>
        <p:txBody>
          <a:bodyPr/>
          <a:lstStyle/>
          <a:p>
            <a:r>
              <a:rPr lang="en-US" b="1" dirty="0"/>
              <a:t>Credit Card Fraud</a:t>
            </a:r>
            <a:r>
              <a:rPr lang="en-US" dirty="0"/>
              <a:t> : Predicting if a given credit card transaction is fraud or not</a:t>
            </a:r>
          </a:p>
          <a:p>
            <a:r>
              <a:rPr lang="en-US" b="1" dirty="0"/>
              <a:t>Health</a:t>
            </a:r>
            <a:r>
              <a:rPr lang="en-US" dirty="0"/>
              <a:t> : Predicting if a given mass of tissue is benign or malignant</a:t>
            </a:r>
          </a:p>
          <a:p>
            <a:r>
              <a:rPr lang="en-US" b="1" dirty="0"/>
              <a:t>Marketing</a:t>
            </a:r>
            <a:r>
              <a:rPr lang="en-US" dirty="0"/>
              <a:t> : Predicting if a given user will buy an insurance product or not</a:t>
            </a:r>
          </a:p>
          <a:p>
            <a:r>
              <a:rPr lang="en-US" b="1" dirty="0"/>
              <a:t>Banking</a:t>
            </a:r>
            <a:r>
              <a:rPr lang="en-US" dirty="0"/>
              <a:t> : Predicting if a customer will default on a loan.</a:t>
            </a:r>
          </a:p>
          <a:p>
            <a:endParaRPr lang="en-US"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607</a:t>
            </a:fld>
            <a:endParaRPr lang="en-US"/>
          </a:p>
        </p:txBody>
      </p:sp>
    </p:spTree>
    <p:extLst>
      <p:ext uri="{BB962C8B-B14F-4D97-AF65-F5344CB8AC3E}">
        <p14:creationId xmlns:p14="http://schemas.microsoft.com/office/powerpoint/2010/main" val="1589909962"/>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sz="4000" b="1" spc="-150" dirty="0">
                <a:latin typeface="Arial" pitchFamily="34" charset="0"/>
                <a:cs typeface="Arial" pitchFamily="34" charset="0"/>
              </a:rPr>
              <a:t>Class Imbalance Problem</a:t>
            </a:r>
          </a:p>
        </p:txBody>
      </p:sp>
      <p:sp>
        <p:nvSpPr>
          <p:cNvPr id="3075" name="Rectangle 3"/>
          <p:cNvSpPr>
            <a:spLocks noGrp="1" noChangeArrowheads="1"/>
          </p:cNvSpPr>
          <p:nvPr>
            <p:ph type="body" idx="1"/>
          </p:nvPr>
        </p:nvSpPr>
        <p:spPr/>
        <p:txBody>
          <a:bodyPr/>
          <a:lstStyle/>
          <a:p>
            <a:r>
              <a:rPr lang="en-US" altLang="en-US" dirty="0" smtClean="0"/>
              <a:t>Find </a:t>
            </a:r>
            <a:r>
              <a:rPr lang="en-US" altLang="en-US" dirty="0"/>
              <a:t>needle in haystack</a:t>
            </a:r>
          </a:p>
          <a:p>
            <a:r>
              <a:rPr lang="en-US" altLang="en-US" dirty="0" smtClean="0"/>
              <a:t>Lots of classification problems where the classes are skewed (more records from one class than another)</a:t>
            </a:r>
          </a:p>
          <a:p>
            <a:pPr lvl="1"/>
            <a:r>
              <a:rPr lang="en-US" altLang="en-US" dirty="0" smtClean="0"/>
              <a:t>Credit card fraud</a:t>
            </a:r>
          </a:p>
          <a:p>
            <a:pPr lvl="1"/>
            <a:r>
              <a:rPr lang="en-US" altLang="en-US" dirty="0" smtClean="0"/>
              <a:t>Intrusion detection</a:t>
            </a:r>
          </a:p>
          <a:p>
            <a:pPr lvl="1"/>
            <a:r>
              <a:rPr lang="en-US" altLang="en-US" dirty="0" smtClean="0"/>
              <a:t>Defective products in manufacturing assembly line</a:t>
            </a:r>
          </a:p>
          <a:p>
            <a:endParaRPr lang="en-US" altLang="en-US" dirty="0" smtClean="0"/>
          </a:p>
        </p:txBody>
      </p:sp>
      <p:sp>
        <p:nvSpPr>
          <p:cNvPr id="2" name="Slide Number Placeholder 1"/>
          <p:cNvSpPr>
            <a:spLocks noGrp="1"/>
          </p:cNvSpPr>
          <p:nvPr>
            <p:ph type="sldNum" sz="quarter" idx="12"/>
          </p:nvPr>
        </p:nvSpPr>
        <p:spPr/>
        <p:txBody>
          <a:bodyPr/>
          <a:lstStyle/>
          <a:p>
            <a:pPr>
              <a:defRPr/>
            </a:pPr>
            <a:fld id="{5D19FABE-2752-4AB0-9F65-50DED973DDD4}" type="slidenum">
              <a:rPr lang="en-US" smtClean="0"/>
              <a:pPr>
                <a:defRPr/>
              </a:pPr>
              <a:t>608</a:t>
            </a:fld>
            <a:endParaRPr lang="en-US"/>
          </a:p>
        </p:txBody>
      </p:sp>
    </p:spTree>
    <p:extLst>
      <p:ext uri="{BB962C8B-B14F-4D97-AF65-F5344CB8AC3E}">
        <p14:creationId xmlns:p14="http://schemas.microsoft.com/office/powerpoint/2010/main" val="3925055091"/>
      </p:ext>
    </p:extLst>
  </p:cSld>
  <p:clrMapOvr>
    <a:masterClrMapping/>
  </p:clrMapOvr>
  <p:timing>
    <p:tnLst>
      <p:par>
        <p:cT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0094"/>
            <a:ext cx="8458200" cy="850106"/>
          </a:xfrm>
        </p:spPr>
        <p:txBody>
          <a:bodyPr>
            <a:normAutofit fontScale="90000"/>
          </a:bodyPr>
          <a:lstStyle/>
          <a:p>
            <a:r>
              <a:rPr lang="en-US" b="1" dirty="0" smtClean="0"/>
              <a:t>Approaches to solve Class imbalance problem</a:t>
            </a:r>
            <a:r>
              <a:rPr lang="en-US" dirty="0"/>
              <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Up-sample </a:t>
            </a:r>
            <a:r>
              <a:rPr lang="en-US" dirty="0"/>
              <a:t>minority </a:t>
            </a:r>
            <a:r>
              <a:rPr lang="en-US" dirty="0" smtClean="0"/>
              <a:t>class</a:t>
            </a:r>
          </a:p>
          <a:p>
            <a:pPr lvl="1"/>
            <a:r>
              <a:rPr lang="en-US" dirty="0"/>
              <a:t>randomly duplicating observations from a minority class</a:t>
            </a:r>
          </a:p>
          <a:p>
            <a:r>
              <a:rPr lang="en-US" dirty="0"/>
              <a:t>Down-sample majority </a:t>
            </a:r>
            <a:r>
              <a:rPr lang="en-US" dirty="0" smtClean="0"/>
              <a:t>class</a:t>
            </a:r>
          </a:p>
          <a:p>
            <a:pPr lvl="1"/>
            <a:r>
              <a:rPr lang="en-US" dirty="0"/>
              <a:t>removing random observations.</a:t>
            </a:r>
          </a:p>
          <a:p>
            <a:r>
              <a:rPr lang="en-US" dirty="0"/>
              <a:t>Generate Synthetic </a:t>
            </a:r>
            <a:r>
              <a:rPr lang="en-US" dirty="0" smtClean="0"/>
              <a:t>Samples</a:t>
            </a:r>
          </a:p>
          <a:p>
            <a:pPr lvl="1"/>
            <a:r>
              <a:rPr lang="en-US" dirty="0"/>
              <a:t>new samples based on the distances between the point and its nearest </a:t>
            </a:r>
            <a:r>
              <a:rPr lang="en-US" dirty="0" smtClean="0"/>
              <a:t>neighbors</a:t>
            </a:r>
            <a:endParaRPr lang="en-US" dirty="0"/>
          </a:p>
          <a:p>
            <a:r>
              <a:rPr lang="en-US" dirty="0"/>
              <a:t>Change the performance </a:t>
            </a:r>
            <a:r>
              <a:rPr lang="en-US" dirty="0" smtClean="0"/>
              <a:t>metric</a:t>
            </a:r>
          </a:p>
          <a:p>
            <a:pPr lvl="1"/>
            <a:r>
              <a:rPr lang="en-US" dirty="0" smtClean="0"/>
              <a:t>Use </a:t>
            </a:r>
            <a:r>
              <a:rPr lang="en-US" dirty="0"/>
              <a:t>Recall, Precision or ROC </a:t>
            </a:r>
            <a:r>
              <a:rPr lang="en-US" dirty="0" smtClean="0"/>
              <a:t>curves instead of accuracy</a:t>
            </a:r>
            <a:endParaRPr lang="en-US" dirty="0"/>
          </a:p>
          <a:p>
            <a:r>
              <a:rPr lang="en-US" dirty="0"/>
              <a:t>Try different </a:t>
            </a:r>
            <a:r>
              <a:rPr lang="en-US" dirty="0" smtClean="0"/>
              <a:t>algorithms</a:t>
            </a:r>
          </a:p>
          <a:p>
            <a:pPr lvl="1"/>
            <a:r>
              <a:rPr lang="en-US" dirty="0"/>
              <a:t>Some algorithms as Support Vector Machines and Tree-Based algorithms </a:t>
            </a:r>
            <a:r>
              <a:rPr lang="en-US" dirty="0" smtClean="0"/>
              <a:t>may work better with </a:t>
            </a:r>
            <a:r>
              <a:rPr lang="en-US" dirty="0"/>
              <a:t>imbalanced classes.</a:t>
            </a:r>
          </a:p>
          <a:p>
            <a:endParaRPr lang="en-US" dirty="0"/>
          </a:p>
        </p:txBody>
      </p:sp>
      <p:sp>
        <p:nvSpPr>
          <p:cNvPr id="4" name="Slide Number Placeholder 3"/>
          <p:cNvSpPr>
            <a:spLocks noGrp="1"/>
          </p:cNvSpPr>
          <p:nvPr>
            <p:ph type="sldNum" sz="quarter" idx="12"/>
          </p:nvPr>
        </p:nvSpPr>
        <p:spPr/>
        <p:txBody>
          <a:bodyPr/>
          <a:lstStyle/>
          <a:p>
            <a:pPr>
              <a:defRPr/>
            </a:pPr>
            <a:fld id="{5D19FABE-2752-4AB0-9F65-50DED973DDD4}" type="slidenum">
              <a:rPr lang="en-US" smtClean="0"/>
              <a:pPr>
                <a:defRPr/>
              </a:pPr>
              <a:t>609</a:t>
            </a:fld>
            <a:endParaRPr lang="en-US"/>
          </a:p>
        </p:txBody>
      </p:sp>
    </p:spTree>
    <p:extLst>
      <p:ext uri="{BB962C8B-B14F-4D97-AF65-F5344CB8AC3E}">
        <p14:creationId xmlns:p14="http://schemas.microsoft.com/office/powerpoint/2010/main" val="37416472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533400"/>
            <a:ext cx="9144000" cy="735874"/>
          </a:xfrm>
        </p:spPr>
        <p:txBody>
          <a:bodyPr/>
          <a:lstStyle/>
          <a:p>
            <a:r>
              <a:rPr lang="en-US" sz="3600" b="1" dirty="0" smtClean="0">
                <a:latin typeface="+mn-lt"/>
              </a:rPr>
              <a:t>Choosing </a:t>
            </a:r>
            <a:r>
              <a:rPr lang="en-US" sz="3600" b="1" dirty="0">
                <a:latin typeface="+mn-lt"/>
              </a:rPr>
              <a:t>a Function Approximation Algorithm</a:t>
            </a:r>
          </a:p>
        </p:txBody>
      </p:sp>
      <p:sp>
        <p:nvSpPr>
          <p:cNvPr id="22531" name="Rectangle 3"/>
          <p:cNvSpPr>
            <a:spLocks noGrp="1" noChangeArrowheads="1"/>
          </p:cNvSpPr>
          <p:nvPr>
            <p:ph idx="1"/>
          </p:nvPr>
        </p:nvSpPr>
        <p:spPr>
          <a:xfrm>
            <a:off x="0" y="1600200"/>
            <a:ext cx="9144000" cy="3962400"/>
          </a:xfrm>
        </p:spPr>
        <p:txBody>
          <a:bodyPr>
            <a:noAutofit/>
          </a:bodyPr>
          <a:lstStyle/>
          <a:p>
            <a:r>
              <a:rPr lang="en-US" sz="2400" dirty="0" smtClean="0"/>
              <a:t> </a:t>
            </a:r>
            <a:r>
              <a:rPr lang="en-US" sz="2400" b="1" u="sng" dirty="0" smtClean="0"/>
              <a:t>Estimating the training Values</a:t>
            </a:r>
          </a:p>
          <a:p>
            <a:pPr lvl="1"/>
            <a:r>
              <a:rPr lang="en-IN" sz="2400" dirty="0" smtClean="0"/>
              <a:t>Despite the ambiguity inherent in estimating training values for intermediate board states.</a:t>
            </a:r>
          </a:p>
          <a:p>
            <a:pPr lvl="1"/>
            <a:r>
              <a:rPr lang="en-IN" sz="2400" dirty="0" smtClean="0"/>
              <a:t>one simple approach is to assign the training value of </a:t>
            </a:r>
            <a:r>
              <a:rPr lang="en-IN" sz="2400" b="1" dirty="0" err="1" smtClean="0"/>
              <a:t>V</a:t>
            </a:r>
            <a:r>
              <a:rPr lang="en-IN" sz="1600" b="1" dirty="0" err="1" smtClean="0"/>
              <a:t>train</a:t>
            </a:r>
            <a:r>
              <a:rPr lang="en-IN" sz="2400" b="1" dirty="0" smtClean="0"/>
              <a:t>(b)</a:t>
            </a:r>
            <a:r>
              <a:rPr lang="en-IN" sz="2400" dirty="0" smtClean="0"/>
              <a:t> for</a:t>
            </a:r>
            <a:r>
              <a:rPr lang="en-IN" sz="2400" b="1" dirty="0" smtClean="0"/>
              <a:t> any intermediate board </a:t>
            </a:r>
            <a:r>
              <a:rPr lang="en-IN" sz="2400" dirty="0" smtClean="0"/>
              <a:t>state </a:t>
            </a:r>
            <a:r>
              <a:rPr lang="en-IN" sz="2400" b="1" dirty="0" smtClean="0"/>
              <a:t>b</a:t>
            </a:r>
            <a:r>
              <a:rPr lang="en-IN" sz="2400" dirty="0" smtClean="0"/>
              <a:t> to be </a:t>
            </a:r>
            <a:r>
              <a:rPr lang="en-IN" sz="2400" b="1" dirty="0" smtClean="0"/>
              <a:t>V(Successor(b))</a:t>
            </a:r>
            <a:r>
              <a:rPr lang="en-IN" sz="2400" dirty="0" smtClean="0"/>
              <a:t>, where </a:t>
            </a:r>
            <a:r>
              <a:rPr lang="en-IN" sz="2400" b="1" dirty="0" smtClean="0"/>
              <a:t>V </a:t>
            </a:r>
            <a:r>
              <a:rPr lang="en-IN" sz="2400" dirty="0" smtClean="0"/>
              <a:t>is the learner's current approximation to </a:t>
            </a:r>
            <a:r>
              <a:rPr lang="en-IN" sz="2400" b="1" dirty="0" smtClean="0"/>
              <a:t>V</a:t>
            </a:r>
            <a:r>
              <a:rPr lang="en-IN" sz="2400" dirty="0" smtClean="0"/>
              <a:t> and where </a:t>
            </a:r>
            <a:r>
              <a:rPr lang="en-IN" sz="2400" b="1" dirty="0" smtClean="0"/>
              <a:t>Successor(b)</a:t>
            </a:r>
            <a:r>
              <a:rPr lang="en-IN" sz="2400" dirty="0" smtClean="0"/>
              <a:t> denotes the next board state following </a:t>
            </a:r>
            <a:r>
              <a:rPr lang="en-IN" sz="2400" b="1" dirty="0" smtClean="0"/>
              <a:t>b</a:t>
            </a:r>
            <a:r>
              <a:rPr lang="en-IN" sz="2400" dirty="0" smtClean="0"/>
              <a:t> </a:t>
            </a:r>
          </a:p>
          <a:p>
            <a:pPr lvl="1"/>
            <a:r>
              <a:rPr lang="en-IN" sz="2400" dirty="0" smtClean="0"/>
              <a:t>This rule for estimating training values can be summarized as</a:t>
            </a:r>
            <a:endParaRPr lang="en-IN" sz="2400" b="1" dirty="0" smtClean="0"/>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pic>
        <p:nvPicPr>
          <p:cNvPr id="97282" name="Picture 2"/>
          <p:cNvPicPr>
            <a:picLocks noChangeAspect="1" noChangeArrowheads="1"/>
          </p:cNvPicPr>
          <p:nvPr/>
        </p:nvPicPr>
        <p:blipFill>
          <a:blip r:embed="rId2"/>
          <a:srcRect/>
          <a:stretch>
            <a:fillRect/>
          </a:stretch>
        </p:blipFill>
        <p:spPr bwMode="auto">
          <a:xfrm>
            <a:off x="1886905" y="5057777"/>
            <a:ext cx="5010150" cy="762000"/>
          </a:xfrm>
          <a:prstGeom prst="rect">
            <a:avLst/>
          </a:prstGeom>
          <a:noFill/>
          <a:ln w="9525">
            <a:noFill/>
            <a:miter lim="800000"/>
            <a:headEnd/>
            <a:tailEnd/>
          </a:ln>
          <a:effectLst/>
        </p:spPr>
      </p:pic>
      <p:sp>
        <p:nvSpPr>
          <p:cNvPr id="9" name="Text Box 4"/>
          <p:cNvSpPr txBox="1">
            <a:spLocks noChangeArrowheads="1"/>
          </p:cNvSpPr>
          <p:nvPr/>
        </p:nvSpPr>
        <p:spPr bwMode="auto">
          <a:xfrm>
            <a:off x="8331926" y="3010989"/>
            <a:ext cx="389850" cy="584775"/>
          </a:xfrm>
          <a:prstGeom prst="rect">
            <a:avLst/>
          </a:prstGeom>
          <a:noFill/>
          <a:ln w="9525">
            <a:noFill/>
            <a:miter lim="800000"/>
            <a:headEnd/>
            <a:tailEnd/>
          </a:ln>
          <a:effectLst/>
        </p:spPr>
        <p:txBody>
          <a:bodyPr wrap="none">
            <a:spAutoFit/>
          </a:bodyPr>
          <a:lstStyle/>
          <a:p>
            <a:r>
              <a:rPr lang="en-US" sz="3200" dirty="0">
                <a:latin typeface="+mn-lt"/>
              </a:rPr>
              <a:t>^</a:t>
            </a:r>
            <a:endParaRPr lang="en-US" dirty="0">
              <a:latin typeface="+mn-lt"/>
            </a:endParaRPr>
          </a:p>
        </p:txBody>
      </p:sp>
      <p:sp>
        <p:nvSpPr>
          <p:cNvPr id="10" name="Text Box 4"/>
          <p:cNvSpPr txBox="1">
            <a:spLocks noChangeArrowheads="1"/>
          </p:cNvSpPr>
          <p:nvPr/>
        </p:nvSpPr>
        <p:spPr bwMode="auto">
          <a:xfrm>
            <a:off x="5388287" y="3010989"/>
            <a:ext cx="389850" cy="584775"/>
          </a:xfrm>
          <a:prstGeom prst="rect">
            <a:avLst/>
          </a:prstGeom>
          <a:noFill/>
          <a:ln w="9525">
            <a:noFill/>
            <a:miter lim="800000"/>
            <a:headEnd/>
            <a:tailEnd/>
          </a:ln>
          <a:effectLst/>
        </p:spPr>
        <p:txBody>
          <a:bodyPr wrap="none">
            <a:spAutoFit/>
          </a:bodyPr>
          <a:lstStyle/>
          <a:p>
            <a:r>
              <a:rPr lang="en-US" sz="3200" dirty="0">
                <a:latin typeface="+mn-lt"/>
              </a:rPr>
              <a:t>^</a:t>
            </a:r>
            <a:endParaRPr lang="en-US" dirty="0">
              <a:latin typeface="+mn-lt"/>
            </a:endParaRPr>
          </a:p>
        </p:txBody>
      </p:sp>
    </p:spTree>
  </p:cSld>
  <p:clrMapOvr>
    <a:masterClrMapping/>
  </p:clrMapOvr>
  <p:timing>
    <p:tnLst>
      <p:par>
        <p:cTn id="1" dur="indefinite" restart="never" nodeType="tmRoot"/>
      </p:par>
    </p:tn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8821" y="664024"/>
            <a:ext cx="2289922" cy="554541"/>
          </a:xfrm>
          <a:prstGeom prst="rect">
            <a:avLst/>
          </a:prstGeom>
        </p:spPr>
        <p:txBody>
          <a:bodyPr vert="horz" wrap="square" lIns="0" tIns="11206" rIns="0" bIns="0" rtlCol="0" anchor="ctr">
            <a:spAutoFit/>
          </a:bodyPr>
          <a:lstStyle/>
          <a:p>
            <a:pPr marL="11206">
              <a:spcBef>
                <a:spcPts val="88"/>
              </a:spcBef>
            </a:pPr>
            <a:r>
              <a:rPr sz="3530" dirty="0"/>
              <a:t>Regression</a:t>
            </a:r>
            <a:endParaRPr sz="3530"/>
          </a:p>
        </p:txBody>
      </p:sp>
      <p:sp>
        <p:nvSpPr>
          <p:cNvPr id="3" name="object 3"/>
          <p:cNvSpPr txBox="1"/>
          <p:nvPr/>
        </p:nvSpPr>
        <p:spPr>
          <a:xfrm>
            <a:off x="1011585" y="1508312"/>
            <a:ext cx="7253567" cy="4101945"/>
          </a:xfrm>
          <a:prstGeom prst="rect">
            <a:avLst/>
          </a:prstGeom>
        </p:spPr>
        <p:txBody>
          <a:bodyPr vert="horz" wrap="square" lIns="0" tIns="29135" rIns="0" bIns="0" rtlCol="0">
            <a:spAutoFit/>
          </a:bodyPr>
          <a:lstStyle/>
          <a:p>
            <a:pPr marL="414640" marR="4483" indent="-403433">
              <a:lnSpc>
                <a:spcPts val="2471"/>
              </a:lnSpc>
              <a:spcBef>
                <a:spcPts val="229"/>
              </a:spcBef>
            </a:pPr>
            <a:r>
              <a:rPr sz="2118" dirty="0">
                <a:latin typeface="Arial"/>
                <a:cs typeface="Arial"/>
              </a:rPr>
              <a:t>So </a:t>
            </a:r>
            <a:r>
              <a:rPr sz="2118" spc="-4" dirty="0">
                <a:latin typeface="Arial"/>
                <a:cs typeface="Arial"/>
              </a:rPr>
              <a:t>far, </a:t>
            </a:r>
            <a:r>
              <a:rPr sz="2118" dirty="0">
                <a:latin typeface="Arial"/>
                <a:cs typeface="Arial"/>
              </a:rPr>
              <a:t>we’ve been </a:t>
            </a:r>
            <a:r>
              <a:rPr sz="2118" spc="-4" dirty="0">
                <a:latin typeface="Arial"/>
                <a:cs typeface="Arial"/>
              </a:rPr>
              <a:t>interested </a:t>
            </a:r>
            <a:r>
              <a:rPr sz="2118" dirty="0">
                <a:latin typeface="Arial"/>
                <a:cs typeface="Arial"/>
              </a:rPr>
              <a:t>in learning </a:t>
            </a:r>
            <a:r>
              <a:rPr sz="2118" spc="-4" dirty="0">
                <a:latin typeface="Arial"/>
                <a:cs typeface="Arial"/>
              </a:rPr>
              <a:t>P(Y|X) </a:t>
            </a:r>
            <a:r>
              <a:rPr sz="2118" dirty="0">
                <a:latin typeface="Arial"/>
                <a:cs typeface="Arial"/>
              </a:rPr>
              <a:t>where Y has  </a:t>
            </a:r>
            <a:r>
              <a:rPr sz="2118" spc="-4" dirty="0">
                <a:latin typeface="Arial"/>
                <a:cs typeface="Arial"/>
              </a:rPr>
              <a:t>discrete </a:t>
            </a:r>
            <a:r>
              <a:rPr sz="2118" dirty="0">
                <a:latin typeface="Arial"/>
                <a:cs typeface="Arial"/>
              </a:rPr>
              <a:t>values (called </a:t>
            </a:r>
            <a:r>
              <a:rPr sz="2118" spc="-4" dirty="0">
                <a:latin typeface="Arial"/>
                <a:cs typeface="Arial"/>
              </a:rPr>
              <a:t>‘classification’)</a:t>
            </a:r>
            <a:endParaRPr sz="2118">
              <a:latin typeface="Arial"/>
              <a:cs typeface="Arial"/>
            </a:endParaRPr>
          </a:p>
          <a:p>
            <a:pPr>
              <a:spcBef>
                <a:spcPts val="40"/>
              </a:spcBef>
            </a:pPr>
            <a:endParaRPr sz="3044">
              <a:latin typeface="Times New Roman"/>
              <a:cs typeface="Times New Roman"/>
            </a:endParaRPr>
          </a:p>
          <a:p>
            <a:pPr marL="11206"/>
            <a:r>
              <a:rPr sz="2118" spc="-4" dirty="0">
                <a:latin typeface="Arial"/>
                <a:cs typeface="Arial"/>
              </a:rPr>
              <a:t>What </a:t>
            </a:r>
            <a:r>
              <a:rPr sz="2118" dirty="0">
                <a:latin typeface="Arial"/>
                <a:cs typeface="Arial"/>
              </a:rPr>
              <a:t>if Y is </a:t>
            </a:r>
            <a:r>
              <a:rPr sz="2118" spc="-4" dirty="0">
                <a:latin typeface="Arial"/>
                <a:cs typeface="Arial"/>
              </a:rPr>
              <a:t>continuous? </a:t>
            </a:r>
            <a:r>
              <a:rPr sz="2118" dirty="0">
                <a:latin typeface="Arial"/>
                <a:cs typeface="Arial"/>
              </a:rPr>
              <a:t>(called</a:t>
            </a:r>
            <a:r>
              <a:rPr sz="2118" spc="-13" dirty="0">
                <a:latin typeface="Arial"/>
                <a:cs typeface="Arial"/>
              </a:rPr>
              <a:t> </a:t>
            </a:r>
            <a:r>
              <a:rPr sz="2118" dirty="0">
                <a:latin typeface="Arial"/>
                <a:cs typeface="Arial"/>
              </a:rPr>
              <a:t>‘regression’)</a:t>
            </a:r>
            <a:endParaRPr sz="2118">
              <a:latin typeface="Arial"/>
              <a:cs typeface="Arial"/>
            </a:endParaRPr>
          </a:p>
          <a:p>
            <a:pPr marL="414640" indent="-403433">
              <a:spcBef>
                <a:spcPts val="459"/>
              </a:spcBef>
              <a:buChar char="•"/>
              <a:tabLst>
                <a:tab pos="414079" algn="l"/>
                <a:tab pos="414640" algn="l"/>
              </a:tabLst>
            </a:pPr>
            <a:r>
              <a:rPr sz="2118" dirty="0">
                <a:latin typeface="Arial"/>
                <a:cs typeface="Arial"/>
              </a:rPr>
              <a:t>predict weight </a:t>
            </a:r>
            <a:r>
              <a:rPr sz="2118" spc="-4" dirty="0">
                <a:latin typeface="Arial"/>
                <a:cs typeface="Arial"/>
              </a:rPr>
              <a:t>from </a:t>
            </a:r>
            <a:r>
              <a:rPr sz="2118" dirty="0">
                <a:latin typeface="Arial"/>
                <a:cs typeface="Arial"/>
              </a:rPr>
              <a:t>gender, </a:t>
            </a:r>
            <a:r>
              <a:rPr sz="2118" spc="-4" dirty="0">
                <a:latin typeface="Arial"/>
                <a:cs typeface="Arial"/>
              </a:rPr>
              <a:t>height, </a:t>
            </a:r>
            <a:r>
              <a:rPr sz="2118" dirty="0">
                <a:latin typeface="Arial"/>
                <a:cs typeface="Arial"/>
              </a:rPr>
              <a:t>age,</a:t>
            </a:r>
            <a:r>
              <a:rPr sz="2118" spc="-31" dirty="0">
                <a:latin typeface="Arial"/>
                <a:cs typeface="Arial"/>
              </a:rPr>
              <a:t> </a:t>
            </a:r>
            <a:r>
              <a:rPr sz="2118" dirty="0">
                <a:latin typeface="Arial"/>
                <a:cs typeface="Arial"/>
              </a:rPr>
              <a:t>…</a:t>
            </a:r>
            <a:endParaRPr sz="2118">
              <a:latin typeface="Arial"/>
              <a:cs typeface="Arial"/>
            </a:endParaRPr>
          </a:p>
          <a:p>
            <a:pPr>
              <a:spcBef>
                <a:spcPts val="9"/>
              </a:spcBef>
              <a:buFont typeface="Arial"/>
              <a:buChar char="•"/>
            </a:pPr>
            <a:endParaRPr sz="3044">
              <a:latin typeface="Times New Roman"/>
              <a:cs typeface="Times New Roman"/>
            </a:endParaRPr>
          </a:p>
          <a:p>
            <a:pPr marL="414640" marR="433130" indent="-403433">
              <a:lnSpc>
                <a:spcPct val="101499"/>
              </a:lnSpc>
              <a:buChar char="•"/>
              <a:tabLst>
                <a:tab pos="414079" algn="l"/>
                <a:tab pos="414640" algn="l"/>
              </a:tabLst>
            </a:pPr>
            <a:r>
              <a:rPr sz="2118" dirty="0">
                <a:latin typeface="Arial"/>
                <a:cs typeface="Arial"/>
              </a:rPr>
              <a:t>predict </a:t>
            </a:r>
            <a:r>
              <a:rPr sz="2118" spc="-4" dirty="0">
                <a:latin typeface="Arial"/>
                <a:cs typeface="Arial"/>
              </a:rPr>
              <a:t>Google stock </a:t>
            </a:r>
            <a:r>
              <a:rPr sz="2118" dirty="0">
                <a:latin typeface="Arial"/>
                <a:cs typeface="Arial"/>
              </a:rPr>
              <a:t>price </a:t>
            </a:r>
            <a:r>
              <a:rPr sz="2118" spc="-4" dirty="0">
                <a:latin typeface="Arial"/>
                <a:cs typeface="Arial"/>
              </a:rPr>
              <a:t>today from Google, </a:t>
            </a:r>
            <a:r>
              <a:rPr sz="2118" dirty="0">
                <a:latin typeface="Arial"/>
                <a:cs typeface="Arial"/>
              </a:rPr>
              <a:t>Yahoo,  </a:t>
            </a:r>
            <a:r>
              <a:rPr sz="2118" spc="-4" dirty="0">
                <a:latin typeface="Arial"/>
                <a:cs typeface="Arial"/>
              </a:rPr>
              <a:t>MSFT </a:t>
            </a:r>
            <a:r>
              <a:rPr sz="2118" dirty="0">
                <a:latin typeface="Arial"/>
                <a:cs typeface="Arial"/>
              </a:rPr>
              <a:t>prices</a:t>
            </a:r>
            <a:r>
              <a:rPr sz="2118" spc="-9" dirty="0">
                <a:latin typeface="Arial"/>
                <a:cs typeface="Arial"/>
              </a:rPr>
              <a:t> </a:t>
            </a:r>
            <a:r>
              <a:rPr sz="2118" spc="-4" dirty="0">
                <a:latin typeface="Arial"/>
                <a:cs typeface="Arial"/>
              </a:rPr>
              <a:t>yesterday</a:t>
            </a:r>
            <a:endParaRPr sz="2118">
              <a:latin typeface="Arial"/>
              <a:cs typeface="Arial"/>
            </a:endParaRPr>
          </a:p>
          <a:p>
            <a:pPr>
              <a:spcBef>
                <a:spcPts val="40"/>
              </a:spcBef>
              <a:buFont typeface="Arial"/>
              <a:buChar char="•"/>
            </a:pPr>
            <a:endParaRPr sz="3000">
              <a:latin typeface="Times New Roman"/>
              <a:cs typeface="Times New Roman"/>
            </a:endParaRPr>
          </a:p>
          <a:p>
            <a:pPr marL="414640" marR="627563" indent="-403433">
              <a:lnSpc>
                <a:spcPct val="101499"/>
              </a:lnSpc>
              <a:buChar char="•"/>
              <a:tabLst>
                <a:tab pos="414079" algn="l"/>
                <a:tab pos="414640" algn="l"/>
              </a:tabLst>
            </a:pPr>
            <a:r>
              <a:rPr sz="2118" dirty="0">
                <a:latin typeface="Arial"/>
                <a:cs typeface="Arial"/>
              </a:rPr>
              <a:t>predict each pixel </a:t>
            </a:r>
            <a:r>
              <a:rPr sz="2118" spc="-4" dirty="0">
                <a:latin typeface="Arial"/>
                <a:cs typeface="Arial"/>
              </a:rPr>
              <a:t>intensity </a:t>
            </a:r>
            <a:r>
              <a:rPr sz="2118" dirty="0">
                <a:latin typeface="Arial"/>
                <a:cs typeface="Arial"/>
              </a:rPr>
              <a:t>in </a:t>
            </a:r>
            <a:r>
              <a:rPr sz="2118" spc="-4" dirty="0">
                <a:latin typeface="Arial"/>
                <a:cs typeface="Arial"/>
              </a:rPr>
              <a:t>robot’s </a:t>
            </a:r>
            <a:r>
              <a:rPr sz="2118" dirty="0">
                <a:latin typeface="Arial"/>
                <a:cs typeface="Arial"/>
              </a:rPr>
              <a:t>current camera  image, </a:t>
            </a:r>
            <a:r>
              <a:rPr sz="2118" spc="-4" dirty="0">
                <a:latin typeface="Arial"/>
                <a:cs typeface="Arial"/>
              </a:rPr>
              <a:t>from </a:t>
            </a:r>
            <a:r>
              <a:rPr sz="2118" dirty="0">
                <a:latin typeface="Arial"/>
                <a:cs typeface="Arial"/>
              </a:rPr>
              <a:t>previous image and previous</a:t>
            </a:r>
            <a:r>
              <a:rPr sz="2118" spc="-40" dirty="0">
                <a:latin typeface="Arial"/>
                <a:cs typeface="Arial"/>
              </a:rPr>
              <a:t> </a:t>
            </a:r>
            <a:r>
              <a:rPr sz="2118" spc="-4" dirty="0">
                <a:latin typeface="Arial"/>
                <a:cs typeface="Arial"/>
              </a:rPr>
              <a:t>action</a:t>
            </a:r>
            <a:endParaRPr sz="2118">
              <a:latin typeface="Arial"/>
              <a:cs typeface="Arial"/>
            </a:endParaRPr>
          </a:p>
        </p:txBody>
      </p:sp>
    </p:spTree>
    <p:extLst>
      <p:ext uri="{BB962C8B-B14F-4D97-AF65-F5344CB8AC3E}">
        <p14:creationId xmlns:p14="http://schemas.microsoft.com/office/powerpoint/2010/main" val="287240601"/>
      </p:ext>
    </p:extLst>
  </p:cSld>
  <p:clrMapOvr>
    <a:masterClrMapping/>
  </p:clrMapOvr>
  <p:timing>
    <p:tnLst>
      <p:par>
        <p:cT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585" y="509248"/>
            <a:ext cx="2289922" cy="554541"/>
          </a:xfrm>
          <a:prstGeom prst="rect">
            <a:avLst/>
          </a:prstGeom>
        </p:spPr>
        <p:txBody>
          <a:bodyPr vert="horz" wrap="square" lIns="0" tIns="11206" rIns="0" bIns="0" rtlCol="0" anchor="ctr">
            <a:spAutoFit/>
          </a:bodyPr>
          <a:lstStyle/>
          <a:p>
            <a:pPr marL="11206">
              <a:spcBef>
                <a:spcPts val="88"/>
              </a:spcBef>
            </a:pPr>
            <a:r>
              <a:rPr sz="3530" dirty="0"/>
              <a:t>Regression</a:t>
            </a:r>
            <a:endParaRPr sz="3530"/>
          </a:p>
        </p:txBody>
      </p:sp>
      <p:sp>
        <p:nvSpPr>
          <p:cNvPr id="3" name="object 3"/>
          <p:cNvSpPr txBox="1"/>
          <p:nvPr/>
        </p:nvSpPr>
        <p:spPr>
          <a:xfrm>
            <a:off x="304800" y="1447800"/>
            <a:ext cx="8686800" cy="4073966"/>
          </a:xfrm>
          <a:prstGeom prst="rect">
            <a:avLst/>
          </a:prstGeom>
        </p:spPr>
        <p:txBody>
          <a:bodyPr vert="horz" wrap="square" lIns="0" tIns="11206" rIns="0" bIns="0" rtlCol="0">
            <a:spAutoFit/>
          </a:bodyPr>
          <a:lstStyle/>
          <a:p>
            <a:pPr marL="11206">
              <a:spcBef>
                <a:spcPts val="88"/>
              </a:spcBef>
            </a:pPr>
            <a:r>
              <a:rPr sz="2400" spc="-4" dirty="0" smtClean="0">
                <a:latin typeface="Arial"/>
                <a:cs typeface="Arial"/>
              </a:rPr>
              <a:t>Wish to </a:t>
            </a:r>
            <a:r>
              <a:rPr sz="2400" dirty="0" smtClean="0">
                <a:latin typeface="Arial"/>
                <a:cs typeface="Arial"/>
              </a:rPr>
              <a:t>learn </a:t>
            </a:r>
            <a:r>
              <a:rPr sz="2400" spc="-340" dirty="0" smtClean="0">
                <a:latin typeface="Arial"/>
                <a:cs typeface="Arial"/>
              </a:rPr>
              <a:t>f</a:t>
            </a:r>
            <a:r>
              <a:rPr lang="en-IN" sz="2400" spc="-340" dirty="0" smtClean="0">
                <a:latin typeface="Arial"/>
                <a:cs typeface="Arial"/>
              </a:rPr>
              <a:t> :  </a:t>
            </a:r>
            <a:r>
              <a:rPr sz="2400" spc="-340" dirty="0" smtClean="0">
                <a:latin typeface="Arial"/>
                <a:cs typeface="Arial"/>
              </a:rPr>
              <a:t>X</a:t>
            </a:r>
            <a:r>
              <a:rPr lang="en-IN" sz="2400" spc="-340" dirty="0" smtClean="0">
                <a:latin typeface="Arial"/>
                <a:cs typeface="Arial"/>
              </a:rPr>
              <a:t> </a:t>
            </a:r>
            <a:r>
              <a:rPr sz="2400" spc="-340" dirty="0" smtClean="0">
                <a:latin typeface="Wingdings"/>
                <a:cs typeface="Wingdings"/>
              </a:rPr>
              <a:t></a:t>
            </a:r>
            <a:r>
              <a:rPr lang="en-IN" sz="2400" spc="-340" dirty="0" smtClean="0">
                <a:latin typeface="Wingdings"/>
                <a:cs typeface="Wingdings"/>
              </a:rPr>
              <a:t> </a:t>
            </a:r>
            <a:r>
              <a:rPr sz="2400" spc="-340" dirty="0" smtClean="0">
                <a:latin typeface="Arial"/>
                <a:cs typeface="Arial"/>
              </a:rPr>
              <a:t>Y</a:t>
            </a:r>
            <a:r>
              <a:rPr lang="en-IN" sz="2400" spc="-340" dirty="0" smtClean="0">
                <a:latin typeface="Arial"/>
                <a:cs typeface="Arial"/>
              </a:rPr>
              <a:t> </a:t>
            </a:r>
            <a:r>
              <a:rPr sz="2400" spc="-340" dirty="0" smtClean="0">
                <a:latin typeface="Arial"/>
                <a:cs typeface="Arial"/>
              </a:rPr>
              <a:t>,</a:t>
            </a:r>
            <a:r>
              <a:rPr lang="en-IN" sz="2400" spc="-340" dirty="0" smtClean="0">
                <a:latin typeface="Arial"/>
                <a:cs typeface="Arial"/>
              </a:rPr>
              <a:t> </a:t>
            </a:r>
            <a:r>
              <a:rPr sz="2400" spc="-340" dirty="0" smtClean="0">
                <a:latin typeface="Arial"/>
                <a:cs typeface="Arial"/>
              </a:rPr>
              <a:t> </a:t>
            </a:r>
            <a:r>
              <a:rPr lang="en-IN" sz="2400" spc="-340" dirty="0" smtClean="0">
                <a:latin typeface="Arial"/>
                <a:cs typeface="Arial"/>
              </a:rPr>
              <a:t> </a:t>
            </a:r>
            <a:r>
              <a:rPr sz="2400" dirty="0" smtClean="0">
                <a:latin typeface="Arial"/>
                <a:cs typeface="Arial"/>
              </a:rPr>
              <a:t>where Y is real, given</a:t>
            </a:r>
            <a:r>
              <a:rPr sz="2400" spc="-243" dirty="0" smtClean="0">
                <a:latin typeface="Arial"/>
                <a:cs typeface="Arial"/>
              </a:rPr>
              <a:t> </a:t>
            </a:r>
            <a:r>
              <a:rPr sz="2400" spc="-4" dirty="0" smtClean="0">
                <a:latin typeface="Arial"/>
                <a:cs typeface="Arial"/>
              </a:rPr>
              <a:t>{&lt;x</a:t>
            </a:r>
            <a:r>
              <a:rPr sz="2400" spc="-6" baseline="24305" dirty="0" smtClean="0">
                <a:latin typeface="Arial"/>
                <a:cs typeface="Arial"/>
              </a:rPr>
              <a:t>1</a:t>
            </a:r>
            <a:r>
              <a:rPr sz="2400" spc="-4" dirty="0" smtClean="0">
                <a:latin typeface="Arial"/>
                <a:cs typeface="Arial"/>
              </a:rPr>
              <a:t>,y</a:t>
            </a:r>
            <a:r>
              <a:rPr sz="2400" spc="-6" baseline="24305" dirty="0" smtClean="0">
                <a:latin typeface="Arial"/>
                <a:cs typeface="Arial"/>
              </a:rPr>
              <a:t>1</a:t>
            </a:r>
            <a:r>
              <a:rPr sz="2400" spc="-4" dirty="0" smtClean="0">
                <a:latin typeface="Arial"/>
                <a:cs typeface="Arial"/>
              </a:rPr>
              <a:t>&gt;…&lt;</a:t>
            </a:r>
            <a:r>
              <a:rPr sz="2400" spc="-4" dirty="0" err="1" smtClean="0">
                <a:latin typeface="Arial"/>
                <a:cs typeface="Arial"/>
              </a:rPr>
              <a:t>x</a:t>
            </a:r>
            <a:r>
              <a:rPr sz="2400" spc="-6" baseline="24305" dirty="0" err="1" smtClean="0">
                <a:latin typeface="Arial"/>
                <a:cs typeface="Arial"/>
              </a:rPr>
              <a:t>n</a:t>
            </a:r>
            <a:r>
              <a:rPr sz="2400" spc="-4" dirty="0" err="1" smtClean="0">
                <a:latin typeface="Arial"/>
                <a:cs typeface="Arial"/>
              </a:rPr>
              <a:t>,y</a:t>
            </a:r>
            <a:r>
              <a:rPr sz="2400" spc="-6" baseline="24305" dirty="0" err="1" smtClean="0">
                <a:latin typeface="Arial"/>
                <a:cs typeface="Arial"/>
              </a:rPr>
              <a:t>n</a:t>
            </a:r>
            <a:r>
              <a:rPr sz="2400" spc="-4" dirty="0" smtClean="0">
                <a:latin typeface="Arial"/>
                <a:cs typeface="Arial"/>
              </a:rPr>
              <a:t>&gt;}</a:t>
            </a:r>
            <a:endParaRPr sz="2400" dirty="0" smtClean="0">
              <a:latin typeface="Arial"/>
              <a:cs typeface="Arial"/>
            </a:endParaRPr>
          </a:p>
          <a:p>
            <a:pPr>
              <a:spcBef>
                <a:spcPts val="22"/>
              </a:spcBef>
            </a:pPr>
            <a:endParaRPr sz="2400" dirty="0" smtClean="0">
              <a:latin typeface="Times New Roman"/>
              <a:cs typeface="Times New Roman"/>
            </a:endParaRPr>
          </a:p>
          <a:p>
            <a:pPr marL="354106" indent="-342900">
              <a:buFont typeface="Arial" panose="020B0604020202020204" pitchFamily="34" charset="0"/>
              <a:buChar char="•"/>
            </a:pPr>
            <a:r>
              <a:rPr lang="en-IN" sz="2400" dirty="0" smtClean="0">
                <a:latin typeface="Arial"/>
                <a:cs typeface="Arial"/>
              </a:rPr>
              <a:t>Geometric Approach</a:t>
            </a:r>
            <a:endParaRPr lang="en-IN" sz="2400" dirty="0">
              <a:latin typeface="Arial"/>
              <a:cs typeface="Arial"/>
            </a:endParaRPr>
          </a:p>
          <a:p>
            <a:pPr marL="811306" lvl="1" indent="-342900">
              <a:buFont typeface="Arial" panose="020B0604020202020204" pitchFamily="34" charset="0"/>
              <a:buChar char="•"/>
            </a:pPr>
            <a:r>
              <a:rPr lang="en-IN" sz="2400" dirty="0">
                <a:latin typeface="Arial"/>
                <a:cs typeface="Arial"/>
              </a:rPr>
              <a:t>Least squares function fitting given</a:t>
            </a:r>
            <a:r>
              <a:rPr lang="en-IN" sz="2400" spc="-243" dirty="0">
                <a:latin typeface="Arial"/>
                <a:cs typeface="Arial"/>
              </a:rPr>
              <a:t> </a:t>
            </a:r>
            <a:r>
              <a:rPr lang="en-IN" sz="2400" spc="-4" dirty="0">
                <a:latin typeface="Arial"/>
                <a:cs typeface="Arial"/>
              </a:rPr>
              <a:t>{&lt;x</a:t>
            </a:r>
            <a:r>
              <a:rPr lang="en-IN" sz="2400" spc="-6" baseline="24305" dirty="0">
                <a:latin typeface="Arial"/>
                <a:cs typeface="Arial"/>
              </a:rPr>
              <a:t>1</a:t>
            </a:r>
            <a:r>
              <a:rPr lang="en-IN" sz="2400" spc="-4" dirty="0">
                <a:latin typeface="Arial"/>
                <a:cs typeface="Arial"/>
              </a:rPr>
              <a:t>,y</a:t>
            </a:r>
            <a:r>
              <a:rPr lang="en-IN" sz="2400" spc="-6" baseline="24305" dirty="0">
                <a:latin typeface="Arial"/>
                <a:cs typeface="Arial"/>
              </a:rPr>
              <a:t>1</a:t>
            </a:r>
            <a:r>
              <a:rPr lang="en-IN" sz="2400" spc="-4" dirty="0">
                <a:latin typeface="Arial"/>
                <a:cs typeface="Arial"/>
              </a:rPr>
              <a:t>&gt;…&lt;</a:t>
            </a:r>
            <a:r>
              <a:rPr lang="en-IN" sz="2400" spc="-4" dirty="0" err="1">
                <a:latin typeface="Arial"/>
                <a:cs typeface="Arial"/>
              </a:rPr>
              <a:t>x</a:t>
            </a:r>
            <a:r>
              <a:rPr lang="en-IN" sz="2400" spc="-6" baseline="24305" dirty="0" err="1">
                <a:latin typeface="Arial"/>
                <a:cs typeface="Arial"/>
              </a:rPr>
              <a:t>n</a:t>
            </a:r>
            <a:r>
              <a:rPr lang="en-IN" sz="2400" spc="-4" dirty="0" err="1">
                <a:latin typeface="Arial"/>
                <a:cs typeface="Arial"/>
              </a:rPr>
              <a:t>,y</a:t>
            </a:r>
            <a:r>
              <a:rPr lang="en-IN" sz="2400" spc="-6" baseline="24305" dirty="0" err="1">
                <a:latin typeface="Arial"/>
                <a:cs typeface="Arial"/>
              </a:rPr>
              <a:t>n</a:t>
            </a:r>
            <a:r>
              <a:rPr lang="en-IN" sz="2400" spc="-4" dirty="0">
                <a:latin typeface="Arial"/>
                <a:cs typeface="Arial"/>
              </a:rPr>
              <a:t>&gt;}</a:t>
            </a:r>
            <a:endParaRPr lang="en-IN" sz="2400" dirty="0">
              <a:latin typeface="Arial"/>
              <a:cs typeface="Arial"/>
            </a:endParaRPr>
          </a:p>
          <a:p>
            <a:pPr marL="11206"/>
            <a:endParaRPr lang="en-IN" sz="2400" dirty="0" smtClean="0">
              <a:latin typeface="Arial"/>
              <a:cs typeface="Arial"/>
            </a:endParaRPr>
          </a:p>
          <a:p>
            <a:pPr marL="354106" indent="-342900">
              <a:buFont typeface="Arial" panose="020B0604020202020204" pitchFamily="34" charset="0"/>
              <a:buChar char="•"/>
            </a:pPr>
            <a:r>
              <a:rPr lang="en-IN" sz="2400" dirty="0" smtClean="0">
                <a:latin typeface="Arial"/>
                <a:cs typeface="Arial"/>
              </a:rPr>
              <a:t>Bayesian Approach</a:t>
            </a:r>
          </a:p>
          <a:p>
            <a:pPr marL="811306" lvl="1" indent="-342900">
              <a:buFont typeface="Arial" panose="020B0604020202020204" pitchFamily="34" charset="0"/>
              <a:buChar char="•"/>
            </a:pPr>
            <a:r>
              <a:rPr lang="en-US" sz="2400" dirty="0" smtClean="0">
                <a:latin typeface="Arial"/>
                <a:cs typeface="Arial"/>
              </a:rPr>
              <a:t>C</a:t>
            </a:r>
            <a:r>
              <a:rPr sz="2400" dirty="0" smtClean="0">
                <a:latin typeface="Arial"/>
                <a:cs typeface="Arial"/>
              </a:rPr>
              <a:t>hoose some </a:t>
            </a:r>
            <a:r>
              <a:rPr sz="2400" spc="-4" dirty="0" smtClean="0">
                <a:latin typeface="Arial"/>
                <a:cs typeface="Arial"/>
              </a:rPr>
              <a:t>parameterized form for P(Y|X; θ) </a:t>
            </a:r>
            <a:endParaRPr lang="en-US" sz="2400" spc="-4" dirty="0" smtClean="0">
              <a:latin typeface="Arial"/>
              <a:cs typeface="Arial"/>
            </a:endParaRPr>
          </a:p>
          <a:p>
            <a:pPr marL="1268506" lvl="2" indent="-342900">
              <a:buFont typeface="Arial" panose="020B0604020202020204" pitchFamily="34" charset="0"/>
              <a:buChar char="•"/>
            </a:pPr>
            <a:r>
              <a:rPr lang="en-US" sz="2400" dirty="0">
                <a:latin typeface="Arial"/>
                <a:cs typeface="Arial"/>
              </a:rPr>
              <a:t>( θ is </a:t>
            </a:r>
            <a:r>
              <a:rPr lang="en-US" sz="2400" spc="-4" dirty="0">
                <a:latin typeface="Arial"/>
                <a:cs typeface="Arial"/>
              </a:rPr>
              <a:t>the vector </a:t>
            </a:r>
            <a:r>
              <a:rPr lang="en-US" sz="2400" dirty="0">
                <a:latin typeface="Arial"/>
                <a:cs typeface="Arial"/>
              </a:rPr>
              <a:t>of</a:t>
            </a:r>
            <a:r>
              <a:rPr lang="en-US" sz="2400" spc="-13" dirty="0">
                <a:latin typeface="Arial"/>
                <a:cs typeface="Arial"/>
              </a:rPr>
              <a:t> </a:t>
            </a:r>
            <a:r>
              <a:rPr lang="en-US" sz="2400" spc="-4" dirty="0">
                <a:latin typeface="Arial"/>
                <a:cs typeface="Arial"/>
              </a:rPr>
              <a:t>parameters)</a:t>
            </a:r>
          </a:p>
          <a:p>
            <a:pPr marL="925606" lvl="2"/>
            <a:r>
              <a:rPr sz="2400" spc="-4" dirty="0" smtClean="0">
                <a:latin typeface="Arial"/>
                <a:cs typeface="Arial"/>
              </a:rPr>
              <a:t> </a:t>
            </a:r>
            <a:r>
              <a:rPr lang="en-IN" sz="2400" spc="-4" dirty="0" smtClean="0">
                <a:latin typeface="Arial"/>
                <a:cs typeface="Arial"/>
              </a:rPr>
              <a:t>  </a:t>
            </a:r>
          </a:p>
          <a:p>
            <a:pPr marL="811306" lvl="1" indent="-342900">
              <a:buFont typeface="Arial" panose="020B0604020202020204" pitchFamily="34" charset="0"/>
              <a:buChar char="•"/>
            </a:pPr>
            <a:r>
              <a:rPr lang="en-US" sz="2400" dirty="0" smtClean="0">
                <a:latin typeface="Arial"/>
                <a:cs typeface="Arial"/>
              </a:rPr>
              <a:t>D</a:t>
            </a:r>
            <a:r>
              <a:rPr sz="2400" dirty="0" smtClean="0">
                <a:latin typeface="Arial"/>
                <a:cs typeface="Arial"/>
              </a:rPr>
              <a:t>erive learning </a:t>
            </a:r>
            <a:r>
              <a:rPr sz="2400" spc="-4" dirty="0" smtClean="0">
                <a:latin typeface="Arial"/>
                <a:cs typeface="Arial"/>
              </a:rPr>
              <a:t>algorithm </a:t>
            </a:r>
            <a:r>
              <a:rPr sz="2400" dirty="0" smtClean="0">
                <a:latin typeface="Arial"/>
                <a:cs typeface="Arial"/>
              </a:rPr>
              <a:t>as MCLE </a:t>
            </a:r>
            <a:r>
              <a:rPr sz="2400" spc="-4" dirty="0" smtClean="0">
                <a:latin typeface="Arial"/>
                <a:cs typeface="Arial"/>
              </a:rPr>
              <a:t>estimate for</a:t>
            </a:r>
            <a:r>
              <a:rPr sz="2400" spc="-66" dirty="0" smtClean="0">
                <a:latin typeface="Arial"/>
                <a:cs typeface="Arial"/>
              </a:rPr>
              <a:t> </a:t>
            </a:r>
            <a:r>
              <a:rPr sz="2400" dirty="0" smtClean="0">
                <a:latin typeface="Arial"/>
                <a:cs typeface="Arial"/>
              </a:rPr>
              <a:t>θ</a:t>
            </a:r>
            <a:endParaRPr lang="en-IN" sz="2400" dirty="0" smtClean="0">
              <a:latin typeface="Arial"/>
              <a:cs typeface="Arial"/>
            </a:endParaRPr>
          </a:p>
          <a:p>
            <a:pPr marL="354106" indent="-342900">
              <a:buFont typeface="Arial" panose="020B0604020202020204" pitchFamily="34" charset="0"/>
              <a:buChar char="•"/>
            </a:pPr>
            <a:endParaRPr lang="en-IN" sz="2400" dirty="0" smtClean="0">
              <a:latin typeface="Arial"/>
              <a:cs typeface="Arial"/>
            </a:endParaRPr>
          </a:p>
        </p:txBody>
      </p:sp>
    </p:spTree>
    <p:extLst>
      <p:ext uri="{BB962C8B-B14F-4D97-AF65-F5344CB8AC3E}">
        <p14:creationId xmlns:p14="http://schemas.microsoft.com/office/powerpoint/2010/main" val="2892562286"/>
      </p:ext>
    </p:extLst>
  </p:cSld>
  <p:clrMapOvr>
    <a:masterClrMapping/>
  </p:clrMapOvr>
  <p:timing>
    <p:tnLst>
      <p:par>
        <p:cT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
        <p:nvSpPr>
          <p:cNvPr id="4" name="Rectangle 3"/>
          <p:cNvSpPr/>
          <p:nvPr/>
        </p:nvSpPr>
        <p:spPr>
          <a:xfrm>
            <a:off x="3352800" y="304800"/>
            <a:ext cx="25146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2362200" y="228600"/>
            <a:ext cx="4572000" cy="646331"/>
          </a:xfrm>
          <a:prstGeom prst="rect">
            <a:avLst/>
          </a:prstGeom>
          <a:noFill/>
        </p:spPr>
        <p:txBody>
          <a:bodyPr wrap="square" rtlCol="0">
            <a:spAutoFit/>
          </a:bodyPr>
          <a:lstStyle/>
          <a:p>
            <a:r>
              <a:rPr lang="en-IN" sz="3600" dirty="0" smtClean="0"/>
              <a:t>Geometric Approach </a:t>
            </a:r>
            <a:endParaRPr lang="en-IN" sz="3600" dirty="0"/>
          </a:p>
        </p:txBody>
      </p:sp>
    </p:spTree>
    <p:extLst>
      <p:ext uri="{BB962C8B-B14F-4D97-AF65-F5344CB8AC3E}">
        <p14:creationId xmlns:p14="http://schemas.microsoft.com/office/powerpoint/2010/main" val="3378171962"/>
      </p:ext>
    </p:extLst>
  </p:cSld>
  <p:clrMapOvr>
    <a:masterClrMapping/>
  </p:clrMapOvr>
  <p:timing>
    <p:tnLst>
      <p:par>
        <p:cT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931355860"/>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15856232"/>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93023124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848746366"/>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761723698"/>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29629837"/>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40189962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533400"/>
            <a:ext cx="9144000" cy="735874"/>
          </a:xfrm>
        </p:spPr>
        <p:txBody>
          <a:bodyPr/>
          <a:lstStyle/>
          <a:p>
            <a:r>
              <a:rPr lang="en-US" sz="3600" b="1" dirty="0" smtClean="0">
                <a:latin typeface="+mn-lt"/>
              </a:rPr>
              <a:t>Choosing </a:t>
            </a:r>
            <a:r>
              <a:rPr lang="en-US" sz="3600" b="1" dirty="0">
                <a:latin typeface="+mn-lt"/>
              </a:rPr>
              <a:t>a Function Approximation Algorithm</a:t>
            </a:r>
          </a:p>
        </p:txBody>
      </p:sp>
      <p:sp>
        <p:nvSpPr>
          <p:cNvPr id="22531" name="Rectangle 3"/>
          <p:cNvSpPr>
            <a:spLocks noGrp="1" noChangeArrowheads="1"/>
          </p:cNvSpPr>
          <p:nvPr>
            <p:ph idx="1"/>
          </p:nvPr>
        </p:nvSpPr>
        <p:spPr>
          <a:xfrm>
            <a:off x="0" y="1600200"/>
            <a:ext cx="9144000" cy="5029200"/>
          </a:xfrm>
        </p:spPr>
        <p:txBody>
          <a:bodyPr>
            <a:normAutofit lnSpcReduction="10000"/>
          </a:bodyPr>
          <a:lstStyle/>
          <a:p>
            <a:r>
              <a:rPr lang="en-US" sz="2400" b="1" u="sng" dirty="0" smtClean="0"/>
              <a:t>Adjust the weights</a:t>
            </a:r>
            <a:r>
              <a:rPr lang="en-US" sz="2400" dirty="0" smtClean="0"/>
              <a:t> </a:t>
            </a:r>
            <a:endParaRPr lang="en-US" sz="2400" dirty="0"/>
          </a:p>
          <a:p>
            <a:pPr lvl="1"/>
            <a:r>
              <a:rPr lang="en-IN" sz="2400" dirty="0" smtClean="0"/>
              <a:t>Specify the learning algorithm for choosing the weights </a:t>
            </a:r>
            <a:r>
              <a:rPr lang="en-IN" sz="2400" b="1" dirty="0" err="1" smtClean="0"/>
              <a:t>wi</a:t>
            </a:r>
            <a:r>
              <a:rPr lang="en-IN" sz="2400" dirty="0" smtClean="0"/>
              <a:t> to best fit the set of training examples </a:t>
            </a:r>
            <a:r>
              <a:rPr lang="en-US" sz="2400" dirty="0" smtClean="0"/>
              <a:t>{</a:t>
            </a:r>
            <a:r>
              <a:rPr lang="en-US" sz="2400" b="1" u="sng" dirty="0" smtClean="0"/>
              <a:t>&lt;</a:t>
            </a:r>
            <a:r>
              <a:rPr lang="en-US" sz="2400" b="1" u="sng" dirty="0" err="1" smtClean="0"/>
              <a:t>b,V</a:t>
            </a:r>
            <a:r>
              <a:rPr lang="en-US" sz="1600" b="1" u="sng" dirty="0" err="1" smtClean="0"/>
              <a:t>train</a:t>
            </a:r>
            <a:r>
              <a:rPr lang="en-US" sz="2400" b="1" u="sng" dirty="0" smtClean="0"/>
              <a:t>(b)&gt;</a:t>
            </a:r>
            <a:r>
              <a:rPr lang="en-US" sz="2400" dirty="0" smtClean="0"/>
              <a:t> }.</a:t>
            </a:r>
          </a:p>
          <a:p>
            <a:pPr lvl="1"/>
            <a:r>
              <a:rPr lang="en-IN" sz="2600" dirty="0" smtClean="0"/>
              <a:t>One common approach is to define the best hypothesis, or set of weights, as that which minimizes the squared error </a:t>
            </a:r>
            <a:r>
              <a:rPr lang="en-IN" sz="2600" b="1" i="1" dirty="0" smtClean="0"/>
              <a:t>E</a:t>
            </a:r>
            <a:r>
              <a:rPr lang="en-IN" sz="2600" dirty="0" smtClean="0"/>
              <a:t> between the training values and the values predicted by the hypothesis </a:t>
            </a:r>
            <a:r>
              <a:rPr lang="en-IN" sz="2600" b="1" i="1" dirty="0" smtClean="0"/>
              <a:t>V .</a:t>
            </a:r>
          </a:p>
          <a:p>
            <a:pPr lvl="1"/>
            <a:endParaRPr lang="en-IN" sz="2600" b="1" i="1" dirty="0" smtClean="0"/>
          </a:p>
          <a:p>
            <a:pPr lvl="1"/>
            <a:endParaRPr lang="en-IN" sz="2600" b="1" i="1" dirty="0" smtClean="0"/>
          </a:p>
          <a:p>
            <a:pPr lvl="1"/>
            <a:endParaRPr lang="en-IN" sz="2600" b="1" i="1" dirty="0" smtClean="0"/>
          </a:p>
          <a:p>
            <a:pPr lvl="1"/>
            <a:r>
              <a:rPr lang="en-IN" dirty="0" smtClean="0"/>
              <a:t>Thus, we seek the weights, or equivalently the </a:t>
            </a:r>
            <a:r>
              <a:rPr lang="en-IN" b="1" i="1" dirty="0" smtClean="0"/>
              <a:t>V</a:t>
            </a:r>
            <a:r>
              <a:rPr lang="en-IN" dirty="0" smtClean="0"/>
              <a:t> , that minimize </a:t>
            </a:r>
            <a:r>
              <a:rPr lang="en-IN" sz="2400" b="1" i="1" dirty="0" smtClean="0"/>
              <a:t>E</a:t>
            </a:r>
            <a:r>
              <a:rPr lang="en-IN" sz="2400" dirty="0" smtClean="0"/>
              <a:t> </a:t>
            </a:r>
            <a:r>
              <a:rPr lang="en-IN" dirty="0" smtClean="0"/>
              <a:t>for the observed training examples.</a:t>
            </a:r>
            <a:endParaRPr lang="en-IN" sz="6600" b="1" i="1" dirty="0" smtClean="0"/>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9" name="Text Box 4"/>
          <p:cNvSpPr txBox="1">
            <a:spLocks noChangeArrowheads="1"/>
          </p:cNvSpPr>
          <p:nvPr/>
        </p:nvSpPr>
        <p:spPr bwMode="auto">
          <a:xfrm>
            <a:off x="2286000" y="3581400"/>
            <a:ext cx="389850" cy="584775"/>
          </a:xfrm>
          <a:prstGeom prst="rect">
            <a:avLst/>
          </a:prstGeom>
          <a:noFill/>
          <a:ln w="9525">
            <a:noFill/>
            <a:miter lim="800000"/>
            <a:headEnd/>
            <a:tailEnd/>
          </a:ln>
          <a:effectLst/>
        </p:spPr>
        <p:txBody>
          <a:bodyPr wrap="none">
            <a:spAutoFit/>
          </a:bodyPr>
          <a:lstStyle/>
          <a:p>
            <a:r>
              <a:rPr lang="en-US" sz="3200" dirty="0">
                <a:latin typeface="+mn-lt"/>
              </a:rPr>
              <a:t>^</a:t>
            </a:r>
            <a:endParaRPr lang="en-US" dirty="0">
              <a:latin typeface="+mn-lt"/>
            </a:endParaRPr>
          </a:p>
        </p:txBody>
      </p:sp>
      <p:pic>
        <p:nvPicPr>
          <p:cNvPr id="98306" name="Picture 2"/>
          <p:cNvPicPr>
            <a:picLocks noChangeAspect="1" noChangeArrowheads="1"/>
          </p:cNvPicPr>
          <p:nvPr/>
        </p:nvPicPr>
        <p:blipFill>
          <a:blip r:embed="rId2"/>
          <a:srcRect/>
          <a:stretch>
            <a:fillRect/>
          </a:stretch>
        </p:blipFill>
        <p:spPr bwMode="auto">
          <a:xfrm>
            <a:off x="1143000" y="4343400"/>
            <a:ext cx="6934200" cy="990600"/>
          </a:xfrm>
          <a:prstGeom prst="rect">
            <a:avLst/>
          </a:prstGeom>
          <a:noFill/>
          <a:ln w="9525">
            <a:noFill/>
            <a:miter lim="800000"/>
            <a:headEnd/>
            <a:tailEnd/>
          </a:ln>
          <a:effectLst/>
        </p:spPr>
      </p:pic>
      <p:sp>
        <p:nvSpPr>
          <p:cNvPr id="10" name="Text Box 4"/>
          <p:cNvSpPr txBox="1">
            <a:spLocks noChangeArrowheads="1"/>
          </p:cNvSpPr>
          <p:nvPr/>
        </p:nvSpPr>
        <p:spPr bwMode="auto">
          <a:xfrm>
            <a:off x="7534950" y="5331822"/>
            <a:ext cx="389850" cy="584775"/>
          </a:xfrm>
          <a:prstGeom prst="rect">
            <a:avLst/>
          </a:prstGeom>
          <a:noFill/>
          <a:ln w="9525">
            <a:noFill/>
            <a:miter lim="800000"/>
            <a:headEnd/>
            <a:tailEnd/>
          </a:ln>
          <a:effectLst/>
        </p:spPr>
        <p:txBody>
          <a:bodyPr wrap="none">
            <a:spAutoFit/>
          </a:bodyPr>
          <a:lstStyle/>
          <a:p>
            <a:r>
              <a:rPr lang="en-US" sz="3200" dirty="0">
                <a:latin typeface="+mn-lt"/>
              </a:rPr>
              <a:t>^</a:t>
            </a:r>
            <a:endParaRPr lang="en-US" dirty="0">
              <a:latin typeface="+mn-lt"/>
            </a:endParaRPr>
          </a:p>
        </p:txBody>
      </p:sp>
    </p:spTree>
  </p:cSld>
  <p:clrMapOvr>
    <a:masterClrMapping/>
  </p:clrMapOvr>
  <p:timing>
    <p:tnLst>
      <p:par>
        <p:cT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83589694"/>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724772544"/>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319704850"/>
      </p:ext>
    </p:extLst>
  </p:cSld>
  <p:clrMapOvr>
    <a:masterClrMapping/>
  </p:clrMapOvr>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169378582"/>
      </p:ext>
    </p:extLst>
  </p:cSld>
  <p:clrMapOvr>
    <a:masterClrMapping/>
  </p:clrMapOvr>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207727624"/>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697959953"/>
      </p:ext>
    </p:extLst>
  </p:cSld>
  <p:clrMapOvr>
    <a:masterClrMapping/>
  </p:clrMapOvr>
  <p:timing>
    <p:tnLst>
      <p:par>
        <p:cT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994229435"/>
      </p:ext>
    </p:extLst>
  </p:cSld>
  <p:clrMapOvr>
    <a:masterClrMapping/>
  </p:clrMapOvr>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660137939"/>
      </p:ext>
    </p:extLst>
  </p:cSld>
  <p:clrMapOvr>
    <a:masterClrMapping/>
  </p:clrMapOvr>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732002654"/>
      </p:ext>
    </p:extLst>
  </p:cSld>
  <p:clrMapOvr>
    <a:masterClrMapping/>
  </p:clrMapOvr>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829235" y="1374327"/>
            <a:ext cx="0" cy="217033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762000" y="3352800"/>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829235" y="3886200"/>
            <a:ext cx="0" cy="217033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5715001"/>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62000" y="1428660"/>
              <a:ext cx="7804800" cy="4915080"/>
            </p14:xfrm>
          </p:contentPart>
        </mc:Choice>
        <mc:Fallback xmlns="">
          <p:pic>
            <p:nvPicPr>
              <p:cNvPr id="4" name="Ink 3"/>
              <p:cNvPicPr/>
              <p:nvPr/>
            </p:nvPicPr>
            <p:blipFill>
              <a:blip r:embed="rId3"/>
              <a:stretch>
                <a:fillRect/>
              </a:stretch>
            </p:blipFill>
            <p:spPr>
              <a:xfrm>
                <a:off x="752280" y="1419660"/>
                <a:ext cx="7826400" cy="4930560"/>
              </a:xfrm>
              <a:prstGeom prst="rect">
                <a:avLst/>
              </a:prstGeom>
            </p:spPr>
          </p:pic>
        </mc:Fallback>
      </mc:AlternateContent>
      <p:sp>
        <p:nvSpPr>
          <p:cNvPr id="7" name="TextBox 6"/>
          <p:cNvSpPr txBox="1"/>
          <p:nvPr/>
        </p:nvSpPr>
        <p:spPr>
          <a:xfrm>
            <a:off x="7772400" y="2784619"/>
            <a:ext cx="1169382" cy="461665"/>
          </a:xfrm>
          <a:prstGeom prst="rect">
            <a:avLst/>
          </a:prstGeom>
          <a:noFill/>
        </p:spPr>
        <p:txBody>
          <a:bodyPr wrap="square" rtlCol="0">
            <a:spAutoFit/>
          </a:bodyPr>
          <a:lstStyle/>
          <a:p>
            <a:r>
              <a:rPr lang="en-US" sz="1200" dirty="0" smtClean="0"/>
              <a:t>tan </a:t>
            </a:r>
            <a:r>
              <a:rPr lang="el-GR" sz="1200" dirty="0" smtClean="0"/>
              <a:t>θ</a:t>
            </a:r>
            <a:r>
              <a:rPr lang="en-US" sz="1200" dirty="0" smtClean="0"/>
              <a:t> &gt; 0</a:t>
            </a:r>
          </a:p>
          <a:p>
            <a:r>
              <a:rPr lang="en-US" sz="1200" dirty="0" smtClean="0"/>
              <a:t>; 0 &lt; </a:t>
            </a:r>
            <a:r>
              <a:rPr lang="el-GR" sz="1200" dirty="0" smtClean="0"/>
              <a:t>θ</a:t>
            </a:r>
            <a:r>
              <a:rPr lang="en-US" sz="1200" dirty="0" smtClean="0"/>
              <a:t> &lt; 90</a:t>
            </a:r>
            <a:endParaRPr lang="en-US" sz="1200" dirty="0"/>
          </a:p>
        </p:txBody>
      </p:sp>
      <p:sp>
        <p:nvSpPr>
          <p:cNvPr id="8" name="TextBox 7"/>
          <p:cNvSpPr txBox="1"/>
          <p:nvPr/>
        </p:nvSpPr>
        <p:spPr>
          <a:xfrm>
            <a:off x="7378976" y="4740535"/>
            <a:ext cx="1371600" cy="461665"/>
          </a:xfrm>
          <a:prstGeom prst="rect">
            <a:avLst/>
          </a:prstGeom>
          <a:noFill/>
        </p:spPr>
        <p:txBody>
          <a:bodyPr wrap="square" rtlCol="0">
            <a:spAutoFit/>
          </a:bodyPr>
          <a:lstStyle/>
          <a:p>
            <a:r>
              <a:rPr lang="en-US" sz="1200" dirty="0" smtClean="0"/>
              <a:t>tan </a:t>
            </a:r>
            <a:r>
              <a:rPr lang="el-GR" sz="1200" dirty="0" smtClean="0"/>
              <a:t>θ</a:t>
            </a:r>
            <a:r>
              <a:rPr lang="en-US" sz="1200" dirty="0" smtClean="0"/>
              <a:t> &lt; 0</a:t>
            </a:r>
          </a:p>
          <a:p>
            <a:r>
              <a:rPr lang="en-US" sz="1200" dirty="0" smtClean="0"/>
              <a:t>; 90 </a:t>
            </a:r>
            <a:r>
              <a:rPr lang="en-US" sz="1200" dirty="0"/>
              <a:t>&gt;</a:t>
            </a:r>
            <a:r>
              <a:rPr lang="en-US" sz="1200" dirty="0" smtClean="0"/>
              <a:t> </a:t>
            </a:r>
            <a:r>
              <a:rPr lang="el-GR" sz="1200" dirty="0" smtClean="0"/>
              <a:t>θ</a:t>
            </a:r>
            <a:r>
              <a:rPr lang="en-US" sz="1200" dirty="0" smtClean="0"/>
              <a:t> &lt; 180</a:t>
            </a:r>
            <a:endParaRPr lang="en-US" sz="1200" dirty="0"/>
          </a:p>
        </p:txBody>
      </p:sp>
      <p:sp>
        <p:nvSpPr>
          <p:cNvPr id="9" name="TextBox 8"/>
          <p:cNvSpPr txBox="1"/>
          <p:nvPr/>
        </p:nvSpPr>
        <p:spPr>
          <a:xfrm>
            <a:off x="7696200" y="2453287"/>
            <a:ext cx="1169382" cy="276999"/>
          </a:xfrm>
          <a:prstGeom prst="rect">
            <a:avLst/>
          </a:prstGeom>
          <a:noFill/>
        </p:spPr>
        <p:txBody>
          <a:bodyPr wrap="square" rtlCol="0">
            <a:spAutoFit/>
          </a:bodyPr>
          <a:lstStyle/>
          <a:p>
            <a:r>
              <a:rPr lang="en-US" sz="1200" dirty="0" smtClean="0"/>
              <a:t>Slope = tan </a:t>
            </a:r>
            <a:r>
              <a:rPr lang="el-GR" sz="1200" dirty="0" smtClean="0"/>
              <a:t>θ</a:t>
            </a:r>
            <a:endParaRPr lang="en-US" sz="1200" dirty="0"/>
          </a:p>
        </p:txBody>
      </p:sp>
      <p:sp>
        <p:nvSpPr>
          <p:cNvPr id="10" name="TextBox 9"/>
          <p:cNvSpPr txBox="1"/>
          <p:nvPr/>
        </p:nvSpPr>
        <p:spPr>
          <a:xfrm>
            <a:off x="7378976" y="4436369"/>
            <a:ext cx="1169382" cy="276999"/>
          </a:xfrm>
          <a:prstGeom prst="rect">
            <a:avLst/>
          </a:prstGeom>
          <a:noFill/>
        </p:spPr>
        <p:txBody>
          <a:bodyPr wrap="square" rtlCol="0">
            <a:spAutoFit/>
          </a:bodyPr>
          <a:lstStyle/>
          <a:p>
            <a:r>
              <a:rPr lang="en-US" sz="1200" dirty="0" smtClean="0"/>
              <a:t>Slope = tan </a:t>
            </a:r>
            <a:r>
              <a:rPr lang="el-GR" sz="1200" dirty="0" smtClean="0"/>
              <a:t>θ</a:t>
            </a:r>
            <a:endParaRPr lang="en-US" sz="1200" dirty="0"/>
          </a:p>
        </p:txBody>
      </p:sp>
      <p:sp>
        <p:nvSpPr>
          <p:cNvPr id="11" name="Title 1"/>
          <p:cNvSpPr txBox="1">
            <a:spLocks/>
          </p:cNvSpPr>
          <p:nvPr/>
        </p:nvSpPr>
        <p:spPr>
          <a:xfrm>
            <a:off x="31376" y="228600"/>
            <a:ext cx="6991350" cy="765175"/>
          </a:xfrm>
          <a:prstGeom prst="rect">
            <a:avLst/>
          </a:prstGeom>
        </p:spPr>
        <p:txBody>
          <a:bodyPr vert="horz" lIns="91440" tIns="45720" rIns="91440" bIns="45720" rtlCol="0" anchor="ctr">
            <a:normAutofit fontScale="67500" lnSpcReduction="20000"/>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dirty="0" smtClean="0"/>
              <a:t>Gradient Descent: </a:t>
            </a:r>
            <a:br>
              <a:rPr lang="en-US" dirty="0" smtClean="0"/>
            </a:br>
            <a:r>
              <a:rPr lang="en-US" dirty="0" smtClean="0"/>
              <a:t>Loss with only one parameter </a:t>
            </a:r>
            <a:r>
              <a:rPr lang="el-GR" dirty="0" smtClean="0"/>
              <a:t>θ</a:t>
            </a:r>
            <a:r>
              <a:rPr lang="en-US" baseline="-25000" dirty="0" smtClean="0"/>
              <a:t>1</a:t>
            </a:r>
            <a:endParaRPr lang="en-IN" baseline="-25000" dirty="0"/>
          </a:p>
        </p:txBody>
      </p:sp>
    </p:spTree>
    <p:extLst>
      <p:ext uri="{BB962C8B-B14F-4D97-AF65-F5344CB8AC3E}">
        <p14:creationId xmlns:p14="http://schemas.microsoft.com/office/powerpoint/2010/main" val="97866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533400"/>
            <a:ext cx="9144000" cy="735874"/>
          </a:xfrm>
        </p:spPr>
        <p:txBody>
          <a:bodyPr/>
          <a:lstStyle/>
          <a:p>
            <a:r>
              <a:rPr lang="en-US" sz="4000" b="1" dirty="0" smtClean="0">
                <a:latin typeface="+mn-lt"/>
              </a:rPr>
              <a:t>Final </a:t>
            </a:r>
            <a:r>
              <a:rPr lang="en-US" sz="4000" b="1" dirty="0">
                <a:latin typeface="+mn-lt"/>
              </a:rPr>
              <a:t>Design for Checkers Learning</a:t>
            </a:r>
          </a:p>
        </p:txBody>
      </p:sp>
      <p:sp>
        <p:nvSpPr>
          <p:cNvPr id="10"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pic>
        <p:nvPicPr>
          <p:cNvPr id="12289" name="Picture 1"/>
          <p:cNvPicPr>
            <a:picLocks noChangeAspect="1" noChangeArrowheads="1"/>
          </p:cNvPicPr>
          <p:nvPr/>
        </p:nvPicPr>
        <p:blipFill>
          <a:blip r:embed="rId2"/>
          <a:srcRect/>
          <a:stretch>
            <a:fillRect/>
          </a:stretch>
        </p:blipFill>
        <p:spPr bwMode="auto">
          <a:xfrm>
            <a:off x="762000" y="1400174"/>
            <a:ext cx="7075629" cy="5153025"/>
          </a:xfrm>
          <a:prstGeom prst="rect">
            <a:avLst/>
          </a:prstGeom>
          <a:noFill/>
          <a:ln w="9525">
            <a:noFill/>
            <a:miter lim="800000"/>
            <a:headEnd/>
            <a:tailEnd/>
          </a:ln>
          <a:effectLst/>
        </p:spPr>
      </p:pic>
      <p:sp>
        <p:nvSpPr>
          <p:cNvPr id="7" name="Footer Placeholder 4"/>
          <p:cNvSpPr txBox="1">
            <a:spLocks/>
          </p:cNvSpPr>
          <p:nvPr/>
        </p:nvSpPr>
        <p:spPr>
          <a:xfrm>
            <a:off x="0" y="6553200"/>
            <a:ext cx="2133600"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smtClean="0">
                <a:ln>
                  <a:noFill/>
                </a:ln>
                <a:solidFill>
                  <a:schemeClr val="tx1"/>
                </a:solidFill>
                <a:effectLst/>
                <a:uLnTx/>
                <a:uFillTx/>
                <a:latin typeface="+mn-lt"/>
                <a:ea typeface="+mn-ea"/>
                <a:cs typeface="+mn-cs"/>
              </a:rPr>
              <a:t>IS ZC464, Machine Learning</a:t>
            </a:r>
            <a:endParaRPr kumimoji="0" lang="en-US" sz="12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847221888"/>
      </p:ext>
    </p:extLst>
  </p:cSld>
  <p:clrMapOvr>
    <a:masterClrMapping/>
  </p:clrMapOvr>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b="19028"/>
          <a:stretch/>
        </p:blipFill>
        <p:spPr>
          <a:xfrm>
            <a:off x="0" y="609600"/>
            <a:ext cx="9144000" cy="5553075"/>
          </a:xfrm>
          <a:prstGeom prst="rect">
            <a:avLst/>
          </a:prstGeom>
        </p:spPr>
      </p:pic>
    </p:spTree>
    <p:extLst>
      <p:ext uri="{BB962C8B-B14F-4D97-AF65-F5344CB8AC3E}">
        <p14:creationId xmlns:p14="http://schemas.microsoft.com/office/powerpoint/2010/main" val="3692163717"/>
      </p:ext>
    </p:extLst>
  </p:cSld>
  <p:clrMapOvr>
    <a:masterClrMapping/>
  </p:clrMapOvr>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12" y="255779"/>
            <a:ext cx="5357557" cy="954107"/>
          </a:xfrm>
          <a:prstGeom prst="rect">
            <a:avLst/>
          </a:prstGeom>
          <a:noFill/>
        </p:spPr>
        <p:txBody>
          <a:bodyPr wrap="none" rtlCol="0">
            <a:spAutoFit/>
          </a:bodyPr>
          <a:lstStyle/>
          <a:p>
            <a:r>
              <a:rPr lang="en-US" sz="2800" b="1" dirty="0"/>
              <a:t>Gradient descent </a:t>
            </a:r>
            <a:r>
              <a:rPr lang="en-US" sz="2800" b="1" dirty="0" smtClean="0"/>
              <a:t>algorithm: </a:t>
            </a:r>
          </a:p>
          <a:p>
            <a:r>
              <a:rPr lang="en-US" sz="2800" b="1" dirty="0" smtClean="0"/>
              <a:t>Simultaneous update</a:t>
            </a:r>
            <a:endParaRPr lang="en-US" sz="2800" b="1"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32284" y="2005150"/>
            <a:ext cx="3230117" cy="1271451"/>
          </a:xfrm>
          <a:prstGeom prst="rect">
            <a:avLst/>
          </a:prstGeom>
        </p:spPr>
      </p:pic>
      <p:pic>
        <p:nvPicPr>
          <p:cNvPr id="3"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438650" y="2500069"/>
            <a:ext cx="2731770" cy="306324"/>
          </a:xfrm>
          <a:prstGeom prst="rect">
            <a:avLst/>
          </a:prstGeom>
        </p:spPr>
      </p:pic>
      <p:cxnSp>
        <p:nvCxnSpPr>
          <p:cNvPr id="30" name="Straight Connector 29"/>
          <p:cNvCxnSpPr/>
          <p:nvPr/>
        </p:nvCxnSpPr>
        <p:spPr>
          <a:xfrm>
            <a:off x="609600" y="3657600"/>
            <a:ext cx="7696200"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13466" y="3733801"/>
            <a:ext cx="4218527" cy="461665"/>
          </a:xfrm>
          <a:prstGeom prst="rect">
            <a:avLst/>
          </a:prstGeom>
          <a:noFill/>
        </p:spPr>
        <p:txBody>
          <a:bodyPr wrap="none" rtlCol="0">
            <a:spAutoFit/>
          </a:bodyPr>
          <a:lstStyle/>
          <a:p>
            <a:r>
              <a:rPr lang="en-US" sz="2400" dirty="0"/>
              <a:t>Correct: Simultaneous update</a:t>
            </a:r>
          </a:p>
        </p:txBody>
      </p:sp>
      <p:pic>
        <p:nvPicPr>
          <p:cNvPr id="6" name="Picture 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02112" y="4294022"/>
            <a:ext cx="2964485" cy="1192378"/>
          </a:xfrm>
          <a:prstGeom prst="rect">
            <a:avLst/>
          </a:prstGeom>
        </p:spPr>
      </p:pic>
      <p:cxnSp>
        <p:nvCxnSpPr>
          <p:cNvPr id="39" name="Straight Connector 38"/>
          <p:cNvCxnSpPr/>
          <p:nvPr/>
        </p:nvCxnSpPr>
        <p:spPr>
          <a:xfrm>
            <a:off x="4684295" y="3733801"/>
            <a:ext cx="0" cy="190500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04466" y="3733801"/>
            <a:ext cx="1515415" cy="461665"/>
          </a:xfrm>
          <a:prstGeom prst="rect">
            <a:avLst/>
          </a:prstGeom>
          <a:noFill/>
        </p:spPr>
        <p:txBody>
          <a:bodyPr wrap="none" rtlCol="0">
            <a:spAutoFit/>
          </a:bodyPr>
          <a:lstStyle/>
          <a:p>
            <a:r>
              <a:rPr lang="en-US" sz="2400" dirty="0"/>
              <a:t>Incorrect:</a:t>
            </a:r>
          </a:p>
        </p:txBody>
      </p:sp>
      <p:pic>
        <p:nvPicPr>
          <p:cNvPr id="7" name="Picture 6"/>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893111" y="4294022"/>
            <a:ext cx="2964485" cy="1139342"/>
          </a:xfrm>
          <a:prstGeom prst="rect">
            <a:avLst/>
          </a:prstGeom>
        </p:spPr>
      </p:pic>
    </p:spTree>
    <p:extLst>
      <p:ext uri="{BB962C8B-B14F-4D97-AF65-F5344CB8AC3E}">
        <p14:creationId xmlns:p14="http://schemas.microsoft.com/office/powerpoint/2010/main" val="265908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213557051"/>
      </p:ext>
    </p:extLst>
  </p:cSld>
  <p:clrMapOvr>
    <a:masterClrMapping/>
  </p:clrMapOvr>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936349308"/>
      </p:ext>
    </p:extLst>
  </p:cSld>
  <p:clrMapOvr>
    <a:masterClrMapping/>
  </p:clrMapOvr>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800" dirty="0" smtClean="0"/>
              <a:t>Gradient Descent algorithm: </a:t>
            </a:r>
          </a:p>
          <a:p>
            <a:r>
              <a:rPr lang="en-US" sz="2800" dirty="0" smtClean="0"/>
              <a:t>learning rate/ </a:t>
            </a:r>
            <a:r>
              <a:rPr lang="el-GR" sz="2800" dirty="0" smtClean="0"/>
              <a:t>η</a:t>
            </a:r>
            <a:r>
              <a:rPr lang="en-US" sz="2800" dirty="0" smtClean="0"/>
              <a:t> (eta) /</a:t>
            </a:r>
            <a:r>
              <a:rPr lang="el-GR" sz="2800" dirty="0" smtClean="0"/>
              <a:t>α</a:t>
            </a:r>
            <a:r>
              <a:rPr lang="en-US" sz="2800" dirty="0" smtClean="0"/>
              <a:t> (alpha) parameter</a:t>
            </a:r>
            <a:endParaRPr lang="en-US" sz="2800" dirty="0"/>
          </a:p>
        </p:txBody>
      </p:sp>
      <p:sp>
        <p:nvSpPr>
          <p:cNvPr id="3" name="Rectangle 2"/>
          <p:cNvSpPr/>
          <p:nvPr/>
        </p:nvSpPr>
        <p:spPr>
          <a:xfrm>
            <a:off x="533400" y="1524000"/>
            <a:ext cx="7620000" cy="4832092"/>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The learning rate value is a small real value such as 0.1, 0.001 </a:t>
            </a:r>
            <a:endParaRPr lang="en-US" sz="2800" dirty="0" smtClean="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smtClean="0"/>
              <a:t>The </a:t>
            </a:r>
            <a:r>
              <a:rPr lang="en-US" sz="2800" dirty="0"/>
              <a:t>most commonly used rates are : </a:t>
            </a:r>
            <a:r>
              <a:rPr lang="en-US" sz="2800" i="1" dirty="0"/>
              <a:t>0.001, 0.003, 0.01, 0.03, 0.1, 0.3</a:t>
            </a:r>
            <a:r>
              <a:rPr lang="en-US" sz="2800" dirty="0"/>
              <a:t>.</a:t>
            </a:r>
            <a:endParaRPr lang="en-US" sz="2800" dirty="0" smtClean="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smtClean="0">
                <a:solidFill>
                  <a:srgbClr val="000000"/>
                </a:solidFill>
                <a:latin typeface="Arial" panose="020B0604020202020204" pitchFamily="34" charset="0"/>
              </a:rPr>
              <a:t>Try </a:t>
            </a:r>
            <a:r>
              <a:rPr lang="en-US" sz="2800" dirty="0">
                <a:solidFill>
                  <a:srgbClr val="000000"/>
                </a:solidFill>
                <a:latin typeface="Arial" panose="020B0604020202020204" pitchFamily="34" charset="0"/>
              </a:rPr>
              <a:t>different values for your problem and see which works best. </a:t>
            </a:r>
            <a:endParaRPr lang="en-US" sz="2800" dirty="0" smtClean="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smtClean="0">
                <a:solidFill>
                  <a:srgbClr val="000000"/>
                </a:solidFill>
                <a:latin typeface="Arial" panose="020B0604020202020204" pitchFamily="34" charset="0"/>
              </a:rPr>
              <a:t>Typically </a:t>
            </a:r>
            <a:r>
              <a:rPr lang="en-US" sz="2800" dirty="0">
                <a:solidFill>
                  <a:srgbClr val="000000"/>
                </a:solidFill>
                <a:latin typeface="Arial" panose="020B0604020202020204" pitchFamily="34" charset="0"/>
              </a:rPr>
              <a:t>if you take high value of you may miss on minima and overshoot. </a:t>
            </a:r>
            <a:endParaRPr lang="en-US" sz="2800" dirty="0" smtClean="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smtClean="0">
                <a:solidFill>
                  <a:srgbClr val="000000"/>
                </a:solidFill>
                <a:latin typeface="Arial" panose="020B0604020202020204" pitchFamily="34" charset="0"/>
              </a:rPr>
              <a:t>If </a:t>
            </a:r>
            <a:r>
              <a:rPr lang="en-US" sz="2800" dirty="0">
                <a:solidFill>
                  <a:srgbClr val="000000"/>
                </a:solidFill>
                <a:latin typeface="Arial" panose="020B0604020202020204" pitchFamily="34" charset="0"/>
              </a:rPr>
              <a:t>you choose a very small eta, the algorithm will be very slow and will take many iterations to converge</a:t>
            </a:r>
            <a:endParaRPr lang="en-US" sz="2800" dirty="0"/>
          </a:p>
        </p:txBody>
      </p:sp>
    </p:spTree>
    <p:extLst>
      <p:ext uri="{BB962C8B-B14F-4D97-AF65-F5344CB8AC3E}">
        <p14:creationId xmlns:p14="http://schemas.microsoft.com/office/powerpoint/2010/main" val="688560940"/>
      </p:ext>
    </p:extLst>
  </p:cSld>
  <p:clrMapOvr>
    <a:masterClrMapping/>
  </p:clrMapOvr>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b="51111"/>
          <a:stretch/>
        </p:blipFill>
        <p:spPr>
          <a:xfrm>
            <a:off x="0" y="609601"/>
            <a:ext cx="9144000" cy="3352800"/>
          </a:xfrm>
          <a:prstGeom prst="rect">
            <a:avLst/>
          </a:prstGeom>
        </p:spPr>
      </p:pic>
    </p:spTree>
    <p:extLst>
      <p:ext uri="{BB962C8B-B14F-4D97-AF65-F5344CB8AC3E}">
        <p14:creationId xmlns:p14="http://schemas.microsoft.com/office/powerpoint/2010/main" val="242929239"/>
      </p:ext>
    </p:extLst>
  </p:cSld>
  <p:clrMapOvr>
    <a:masterClrMapping/>
  </p:clrMapOvr>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10799"/>
            <a:ext cx="8229600" cy="1143000"/>
          </a:xfrm>
        </p:spPr>
        <p:txBody>
          <a:bodyPr/>
          <a:lstStyle/>
          <a:p>
            <a:pPr algn="l"/>
            <a:r>
              <a:rPr lang="en-US" dirty="0" smtClean="0"/>
              <a:t>Stochastic gradient descent</a:t>
            </a:r>
            <a:endParaRPr lang="en-US"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637</a:t>
            </a:fld>
            <a:endParaRPr lang="en-US"/>
          </a:p>
        </p:txBody>
      </p:sp>
      <p:pic>
        <p:nvPicPr>
          <p:cNvPr id="4" name="Slide"/>
          <p:cNvPicPr>
            <a:picLocks noChangeAspect="1"/>
          </p:cNvPicPr>
          <p:nvPr/>
        </p:nvPicPr>
        <p:blipFill rotWithShape="1">
          <a:blip r:embed="rId2"/>
          <a:srcRect t="11112" b="68888"/>
          <a:stretch/>
        </p:blipFill>
        <p:spPr>
          <a:xfrm>
            <a:off x="0" y="1371599"/>
            <a:ext cx="9144000" cy="1371601"/>
          </a:xfrm>
          <a:prstGeom prst="rect">
            <a:avLst/>
          </a:prstGeom>
        </p:spPr>
      </p:pic>
      <p:sp>
        <p:nvSpPr>
          <p:cNvPr id="5" name="TextBox 4"/>
          <p:cNvSpPr txBox="1"/>
          <p:nvPr/>
        </p:nvSpPr>
        <p:spPr>
          <a:xfrm>
            <a:off x="990600" y="2783180"/>
            <a:ext cx="4953000" cy="523220"/>
          </a:xfrm>
          <a:prstGeom prst="rect">
            <a:avLst/>
          </a:prstGeom>
          <a:noFill/>
        </p:spPr>
        <p:txBody>
          <a:bodyPr wrap="square" rtlCol="0">
            <a:spAutoFit/>
          </a:bodyPr>
          <a:lstStyle/>
          <a:p>
            <a:r>
              <a:rPr lang="en-US" sz="2800" dirty="0" smtClean="0"/>
              <a:t>For </a:t>
            </a:r>
            <a:r>
              <a:rPr lang="en-US" sz="2800" dirty="0" err="1" smtClean="0"/>
              <a:t>i</a:t>
            </a:r>
            <a:r>
              <a:rPr lang="en-US" sz="2800" dirty="0" smtClean="0"/>
              <a:t>=1,…n</a:t>
            </a:r>
            <a:endParaRPr lang="en-US" sz="2800" dirty="0"/>
          </a:p>
        </p:txBody>
      </p:sp>
      <p:pic>
        <p:nvPicPr>
          <p:cNvPr id="7" name="Slide"/>
          <p:cNvPicPr>
            <a:picLocks noChangeAspect="1"/>
          </p:cNvPicPr>
          <p:nvPr/>
        </p:nvPicPr>
        <p:blipFill rotWithShape="1">
          <a:blip r:embed="rId3"/>
          <a:srcRect l="11136" t="30972" r="4697" b="54468"/>
          <a:stretch/>
        </p:blipFill>
        <p:spPr>
          <a:xfrm>
            <a:off x="1447799" y="3268661"/>
            <a:ext cx="7696201" cy="998539"/>
          </a:xfrm>
          <a:prstGeom prst="rect">
            <a:avLst/>
          </a:prstGeom>
        </p:spPr>
      </p:pic>
    </p:spTree>
    <p:extLst>
      <p:ext uri="{BB962C8B-B14F-4D97-AF65-F5344CB8AC3E}">
        <p14:creationId xmlns:p14="http://schemas.microsoft.com/office/powerpoint/2010/main" val="93113398"/>
      </p:ext>
    </p:extLst>
  </p:cSld>
  <p:clrMapOvr>
    <a:masterClrMapping/>
  </p:clrMapOvr>
  <p:timing>
    <p:tnLst>
      <p:par>
        <p:cTn id="1" dur="indefinite" restart="never" nodeType="tmRoot"/>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p:cNvSpPr>
          <p:nvPr>
            <p:ph type="sldNum" sz="quarter" idx="4294967295"/>
          </p:nvPr>
        </p:nvSpPr>
        <p:spPr>
          <a:xfrm>
            <a:off x="6912392" y="5710927"/>
            <a:ext cx="2133601" cy="281941"/>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300">
                <a:solidFill>
                  <a:srgbClr val="FFFFFF"/>
                </a:solidFill>
              </a:rPr>
              <a:t>638</a:t>
            </a:fld>
            <a:endParaRPr sz="1300">
              <a:solidFill>
                <a:srgbClr val="FFFFFF"/>
              </a:solidFill>
            </a:endParaRPr>
          </a:p>
        </p:txBody>
      </p:sp>
      <p:sp>
        <p:nvSpPr>
          <p:cNvPr id="28" name="Shape 28"/>
          <p:cNvSpPr/>
          <p:nvPr/>
        </p:nvSpPr>
        <p:spPr>
          <a:xfrm>
            <a:off x="228600" y="528076"/>
            <a:ext cx="6146801" cy="584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lgn="l">
              <a:defRPr sz="1800">
                <a:solidFill>
                  <a:srgbClr val="000000"/>
                </a:solidFill>
              </a:defRPr>
            </a:pPr>
            <a:r>
              <a:rPr lang="en-US" sz="4400" dirty="0">
                <a:solidFill>
                  <a:schemeClr val="tx1"/>
                </a:solidFill>
                <a:latin typeface="+mj-lt"/>
                <a:ea typeface="+mj-ea"/>
                <a:cs typeface="+mj-cs"/>
              </a:rPr>
              <a:t>Gradient Descent (GD)</a:t>
            </a:r>
            <a:endParaRPr sz="4400" dirty="0">
              <a:solidFill>
                <a:schemeClr val="tx1"/>
              </a:solidFill>
              <a:latin typeface="+mj-lt"/>
              <a:ea typeface="+mj-ea"/>
              <a:cs typeface="+mj-cs"/>
            </a:endParaRPr>
          </a:p>
        </p:txBody>
      </p:sp>
      <p:grpSp>
        <p:nvGrpSpPr>
          <p:cNvPr id="18" name="Group 17"/>
          <p:cNvGrpSpPr/>
          <p:nvPr/>
        </p:nvGrpSpPr>
        <p:grpSpPr>
          <a:xfrm>
            <a:off x="917930" y="1976240"/>
            <a:ext cx="7540269" cy="4424560"/>
            <a:chOff x="917931" y="1118989"/>
            <a:chExt cx="6676120" cy="3492599"/>
          </a:xfrm>
        </p:grpSpPr>
        <mc:AlternateContent xmlns:mc="http://schemas.openxmlformats.org/markup-compatibility/2006" xmlns:a14="http://schemas.microsoft.com/office/drawing/2010/main">
          <mc:Choice Requires="a14">
            <p:sp>
              <p:nvSpPr>
                <p:cNvPr id="4" name="TextBox 3"/>
                <p:cNvSpPr txBox="1"/>
                <p:nvPr/>
              </p:nvSpPr>
              <p:spPr>
                <a:xfrm>
                  <a:off x="917931" y="1118989"/>
                  <a:ext cx="971420"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defTabSz="457200" fontAlgn="auto" latinLnBrk="1" hangingPunct="0">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l-GR" sz="1800" i="1" smtClean="0">
                            <a:solidFill>
                              <a:srgbClr val="000000"/>
                            </a:solidFill>
                            <a:latin typeface="Cambria Math" charset="0"/>
                            <a:ea typeface="Calibri"/>
                            <a:cs typeface="Calibri"/>
                            <a:sym typeface="Calibri"/>
                          </a:rPr>
                          <m:t>α</m:t>
                        </m:r>
                        <m:r>
                          <a:rPr lang="el-GR" sz="1800" i="1" smtClean="0">
                            <a:solidFill>
                              <a:srgbClr val="000000"/>
                            </a:solidFill>
                            <a:latin typeface="Cambria Math" charset="0"/>
                            <a:ea typeface="Calibri"/>
                            <a:cs typeface="Calibri"/>
                            <a:sym typeface="Calibri"/>
                          </a:rPr>
                          <m:t> =0.01</m:t>
                        </m:r>
                      </m:oMath>
                    </m:oMathPara>
                  </a14:m>
                  <a:endParaRPr lang="en-US" sz="1800" dirty="0">
                    <a:solidFill>
                      <a:srgbClr val="000000"/>
                    </a:solidFill>
                    <a:latin typeface="Calibri"/>
                    <a:ea typeface="Calibri"/>
                    <a:cs typeface="Calibri"/>
                    <a:sym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17931" y="1118989"/>
                  <a:ext cx="971420" cy="276999"/>
                </a:xfrm>
                <a:prstGeom prst="rect">
                  <a:avLst/>
                </a:prstGeom>
                <a:blipFill rotWithShape="0">
                  <a:blip r:embed="rId2"/>
                  <a:stretch>
                    <a:fillRect/>
                  </a:stretch>
                </a:blipFill>
                <a:ln w="12700" cap="flat">
                  <a:noFill/>
                  <a:miter lim="400000"/>
                </a:ln>
                <a:effectLst/>
              </p:spPr>
              <p:txBody>
                <a:bodyPr/>
                <a:lstStyle/>
                <a:p>
                  <a:r>
                    <a:rPr lang="en-US">
                      <a:noFill/>
                    </a:rPr>
                    <a:t> </a:t>
                  </a:r>
                </a:p>
              </p:txBody>
            </p:sp>
          </mc:Fallback>
        </mc:AlternateContent>
        <p:sp>
          <p:nvSpPr>
            <p:cNvPr id="7" name="TextBox 6"/>
            <p:cNvSpPr txBox="1"/>
            <p:nvPr/>
          </p:nvSpPr>
          <p:spPr>
            <a:xfrm>
              <a:off x="917931" y="1994463"/>
              <a:ext cx="1671129" cy="2915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b="1" dirty="0" smtClean="0">
                  <a:solidFill>
                    <a:srgbClr val="0070C0"/>
                  </a:solidFill>
                  <a:latin typeface="Calibri"/>
                  <a:ea typeface="Calibri"/>
                  <a:cs typeface="Calibri"/>
                  <a:sym typeface="Calibri"/>
                </a:rPr>
                <a:t>for </a:t>
              </a:r>
              <a:r>
                <a:rPr lang="en-US" dirty="0" err="1" smtClean="0">
                  <a:solidFill>
                    <a:srgbClr val="000000"/>
                  </a:solidFill>
                </a:rPr>
                <a:t>num_epochs</a:t>
              </a:r>
              <a:r>
                <a:rPr lang="en-US" dirty="0" smtClean="0">
                  <a:solidFill>
                    <a:srgbClr val="000000"/>
                  </a:solidFill>
                </a:rPr>
                <a:t> </a:t>
              </a:r>
              <a:r>
                <a:rPr lang="en-US" b="1" dirty="0">
                  <a:solidFill>
                    <a:srgbClr val="0070C0"/>
                  </a:solidFill>
                </a:rPr>
                <a:t>do</a:t>
              </a:r>
              <a:endParaRPr lang="en-US" sz="1800" b="1" dirty="0">
                <a:solidFill>
                  <a:srgbClr val="0070C0"/>
                </a:solidFill>
                <a:sym typeface="Calibri"/>
              </a:endParaRPr>
            </a:p>
          </p:txBody>
        </p:sp>
        <p:sp>
          <p:nvSpPr>
            <p:cNvPr id="8" name="Rectangle 7"/>
            <p:cNvSpPr/>
            <p:nvPr/>
          </p:nvSpPr>
          <p:spPr>
            <a:xfrm>
              <a:off x="917931" y="4273034"/>
              <a:ext cx="567784" cy="338554"/>
            </a:xfrm>
            <a:prstGeom prst="rect">
              <a:avLst/>
            </a:prstGeom>
          </p:spPr>
          <p:txBody>
            <a:bodyPr wrap="none">
              <a:spAutoFit/>
            </a:bodyPr>
            <a:lstStyle/>
            <a:p>
              <a:r>
                <a:rPr lang="en-US" b="1" dirty="0">
                  <a:solidFill>
                    <a:srgbClr val="0070C0"/>
                  </a:solidFill>
                </a:rPr>
                <a:t>end</a:t>
              </a:r>
              <a:endParaRPr lang="en-US" dirty="0"/>
            </a:p>
          </p:txBody>
        </p:sp>
        <p:sp>
          <p:nvSpPr>
            <p:cNvPr id="9" name="TextBox 8"/>
            <p:cNvSpPr txBox="1"/>
            <p:nvPr/>
          </p:nvSpPr>
          <p:spPr>
            <a:xfrm>
              <a:off x="917931" y="1539618"/>
              <a:ext cx="262828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Initialize w and </a:t>
              </a:r>
              <a:r>
                <a:rPr lang="en-US" sz="1800">
                  <a:solidFill>
                    <a:srgbClr val="000000"/>
                  </a:solidFill>
                  <a:latin typeface="Calibri"/>
                  <a:ea typeface="Calibri"/>
                  <a:cs typeface="Calibri"/>
                  <a:sym typeface="Calibri"/>
                </a:rPr>
                <a:t>b randomly</a:t>
              </a:r>
            </a:p>
          </p:txBody>
        </p:sp>
        <mc:AlternateContent xmlns:mc="http://schemas.openxmlformats.org/markup-compatibility/2006" xmlns:a14="http://schemas.microsoft.com/office/drawing/2010/main">
          <mc:Choice Requires="a14">
            <p:sp>
              <p:nvSpPr>
                <p:cNvPr id="14" name="Rectangle 13"/>
                <p:cNvSpPr/>
                <p:nvPr/>
              </p:nvSpPr>
              <p:spPr>
                <a:xfrm>
                  <a:off x="2460856" y="2419283"/>
                  <a:ext cx="1397672" cy="267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460856" y="2419283"/>
                  <a:ext cx="1397672" cy="267243"/>
                </a:xfrm>
                <a:prstGeom prst="rect">
                  <a:avLst/>
                </a:prstGeom>
                <a:blipFill rotWithShape="0">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569136" y="2445924"/>
                  <a:ext cx="133453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569136" y="2445924"/>
                  <a:ext cx="1507977" cy="369332"/>
                </a:xfrm>
                <a:prstGeom prst="rect">
                  <a:avLst/>
                </a:prstGeom>
                <a:blipFill rotWithShape="0">
                  <a:blip r:embed="rId5"/>
                  <a:stretch>
                    <a:fillRect b="-13115"/>
                  </a:stretch>
                </a:blipFill>
              </p:spPr>
              <p:txBody>
                <a:bodyPr/>
                <a:lstStyle/>
                <a:p>
                  <a:r>
                    <a:rPr lang="en-US">
                      <a:noFill/>
                    </a:rPr>
                    <a:t> </a:t>
                  </a:r>
                </a:p>
              </p:txBody>
            </p:sp>
          </mc:Fallback>
        </mc:AlternateContent>
        <p:sp>
          <p:nvSpPr>
            <p:cNvPr id="15" name="TextBox 14"/>
            <p:cNvSpPr txBox="1"/>
            <p:nvPr/>
          </p:nvSpPr>
          <p:spPr>
            <a:xfrm>
              <a:off x="1243757" y="2445924"/>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Compute: </a:t>
              </a:r>
            </a:p>
          </p:txBody>
        </p:sp>
        <p:sp>
          <p:nvSpPr>
            <p:cNvPr id="22" name="TextBox 21"/>
            <p:cNvSpPr txBox="1"/>
            <p:nvPr/>
          </p:nvSpPr>
          <p:spPr>
            <a:xfrm>
              <a:off x="3990535" y="2445924"/>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a:solidFill>
                    <a:srgbClr val="000000"/>
                  </a:solidFill>
                  <a:latin typeface="Calibri"/>
                  <a:ea typeface="Calibri"/>
                  <a:cs typeface="Calibri"/>
                  <a:sym typeface="Calibri"/>
                </a:rPr>
                <a:t>and</a:t>
              </a:r>
            </a:p>
          </p:txBody>
        </p:sp>
        <p:sp>
          <p:nvSpPr>
            <p:cNvPr id="16" name="Rectangle 15"/>
            <p:cNvSpPr/>
            <p:nvPr/>
          </p:nvSpPr>
          <p:spPr>
            <a:xfrm>
              <a:off x="1197589" y="2921911"/>
              <a:ext cx="1119217" cy="338554"/>
            </a:xfrm>
            <a:prstGeom prst="rect">
              <a:avLst/>
            </a:prstGeom>
          </p:spPr>
          <p:txBody>
            <a:bodyPr wrap="none">
              <a:spAutoFit/>
            </a:bodyPr>
            <a:lstStyle/>
            <a:p>
              <a:r>
                <a:rPr lang="en-US" dirty="0">
                  <a:solidFill>
                    <a:srgbClr val="000000"/>
                  </a:solidFill>
                </a:rPr>
                <a:t>Update w:</a:t>
              </a:r>
              <a:endParaRPr lang="en-US" dirty="0"/>
            </a:p>
          </p:txBody>
        </p:sp>
        <p:sp>
          <p:nvSpPr>
            <p:cNvPr id="24" name="Rectangle 23"/>
            <p:cNvSpPr/>
            <p:nvPr/>
          </p:nvSpPr>
          <p:spPr>
            <a:xfrm>
              <a:off x="1191403" y="3368358"/>
              <a:ext cx="1080745" cy="338554"/>
            </a:xfrm>
            <a:prstGeom prst="rect">
              <a:avLst/>
            </a:prstGeom>
          </p:spPr>
          <p:txBody>
            <a:bodyPr wrap="none">
              <a:spAutoFit/>
            </a:bodyPr>
            <a:lstStyle/>
            <a:p>
              <a:r>
                <a:rPr lang="en-US" dirty="0">
                  <a:solidFill>
                    <a:srgbClr val="000000"/>
                  </a:solidFill>
                </a:rPr>
                <a:t>Update b:</a:t>
              </a:r>
              <a:endParaRPr lang="en-US" dirty="0"/>
            </a:p>
          </p:txBody>
        </p:sp>
        <mc:AlternateContent xmlns:mc="http://schemas.openxmlformats.org/markup-compatibility/2006" xmlns:a14="http://schemas.microsoft.com/office/drawing/2010/main">
          <mc:Choice Requires="a14">
            <p:sp>
              <p:nvSpPr>
                <p:cNvPr id="25" name="Rectangle 24"/>
                <p:cNvSpPr/>
                <p:nvPr/>
              </p:nvSpPr>
              <p:spPr>
                <a:xfrm>
                  <a:off x="2232072" y="2648412"/>
                  <a:ext cx="2992648" cy="6026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𝑤</m:t>
                        </m:r>
                        <m:r>
                          <a:rPr lang="en-US" i="1" smtClean="0">
                            <a:latin typeface="Cambria Math" charset="0"/>
                          </a:rPr>
                          <m:t>=</m:t>
                        </m:r>
                        <m:r>
                          <a:rPr lang="en-US" i="1" smtClean="0">
                            <a:latin typeface="Cambria Math" charset="0"/>
                          </a:rPr>
                          <m:t>𝑤</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r>
                          <a:rPr lang="en-US" b="1" i="1" smtClean="0">
                            <a:solidFill>
                              <a:srgbClr val="000000"/>
                            </a:solidFill>
                            <a:latin typeface="Cambria Math" panose="02040503050406030204" pitchFamily="18" charset="0"/>
                            <a:ea typeface="Calibri"/>
                            <a:cs typeface="Calibri"/>
                            <a:sym typeface="Calibri"/>
                          </a:rPr>
                          <m:t> </m:t>
                        </m:r>
                        <m:nary>
                          <m:naryPr>
                            <m:chr m:val="∑"/>
                            <m:ctrlPr>
                              <a:rPr lang="en-US" b="1" i="1" smtClean="0">
                                <a:solidFill>
                                  <a:srgbClr val="000000"/>
                                </a:solidFill>
                                <a:latin typeface="Cambria Math" panose="02040503050406030204" pitchFamily="18" charset="0"/>
                                <a:cs typeface="Calibri"/>
                                <a:sym typeface="Calibri"/>
                              </a:rPr>
                            </m:ctrlPr>
                          </m:naryPr>
                          <m:sub>
                            <m:r>
                              <m:rPr>
                                <m:brk m:alnAt="23"/>
                              </m:rPr>
                              <a:rPr lang="en-US" b="1" i="1" smtClean="0">
                                <a:solidFill>
                                  <a:srgbClr val="000000"/>
                                </a:solidFill>
                                <a:latin typeface="Cambria Math" panose="02040503050406030204" pitchFamily="18" charset="0"/>
                                <a:cs typeface="Calibri"/>
                                <a:sym typeface="Calibri"/>
                              </a:rPr>
                              <m:t>𝒊</m:t>
                            </m:r>
                            <m:r>
                              <a:rPr lang="en-US" b="1" i="1" smtClean="0">
                                <a:solidFill>
                                  <a:srgbClr val="000000"/>
                                </a:solidFill>
                                <a:latin typeface="Cambria Math" panose="02040503050406030204" pitchFamily="18" charset="0"/>
                                <a:cs typeface="Calibri"/>
                                <a:sym typeface="Calibri"/>
                              </a:rPr>
                              <m:t>=</m:t>
                            </m:r>
                            <m:r>
                              <a:rPr lang="en-US" b="1" i="1" smtClean="0">
                                <a:solidFill>
                                  <a:srgbClr val="000000"/>
                                </a:solidFill>
                                <a:latin typeface="Cambria Math" panose="02040503050406030204" pitchFamily="18" charset="0"/>
                                <a:cs typeface="Calibri"/>
                                <a:sym typeface="Calibri"/>
                              </a:rPr>
                              <m:t>𝟏</m:t>
                            </m:r>
                          </m:sub>
                          <m:sup>
                            <m:r>
                              <a:rPr lang="en-US" b="1" i="1" smtClean="0">
                                <a:solidFill>
                                  <a:srgbClr val="000000"/>
                                </a:solidFill>
                                <a:latin typeface="Cambria Math" panose="02040503050406030204" pitchFamily="18" charset="0"/>
                                <a:cs typeface="Calibri"/>
                                <a:sym typeface="Calibri"/>
                              </a:rPr>
                              <m:t>𝒏</m:t>
                            </m:r>
                          </m:sup>
                          <m:e>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r>
                              <m:rPr>
                                <m:nor/>
                              </m:rPr>
                              <a:rPr lang="en-US" dirty="0"/>
                              <m:t> </m:t>
                            </m:r>
                          </m:e>
                        </m:nary>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2232072" y="2648412"/>
                  <a:ext cx="2992648" cy="60261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2450356" y="3233906"/>
                  <a:ext cx="2561599" cy="6034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𝑏</m:t>
                        </m:r>
                        <m:r>
                          <a:rPr lang="en-US" i="1" smtClean="0">
                            <a:latin typeface="Cambria Math" charset="0"/>
                          </a:rPr>
                          <m:t>=</m:t>
                        </m:r>
                        <m:r>
                          <a:rPr lang="en-US" i="1" smtClean="0">
                            <a:latin typeface="Cambria Math" charset="0"/>
                          </a:rPr>
                          <m:t>𝑏</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nary>
                          <m:naryPr>
                            <m:chr m:val="∑"/>
                            <m:ctrlPr>
                              <a:rPr lang="en-US" b="1" i="1" smtClean="0">
                                <a:solidFill>
                                  <a:srgbClr val="0070C0"/>
                                </a:solidFill>
                                <a:latin typeface="Cambria Math" panose="02040503050406030204" pitchFamily="18" charset="0"/>
                                <a:ea typeface="Calibri"/>
                                <a:cs typeface="Calibri"/>
                                <a:sym typeface="Calibri"/>
                              </a:rPr>
                            </m:ctrlPr>
                          </m:naryPr>
                          <m:sub>
                            <m:r>
                              <m:rPr>
                                <m:brk m:alnAt="23"/>
                              </m:rPr>
                              <a:rPr lang="en-US" b="0" i="1" smtClean="0">
                                <a:solidFill>
                                  <a:srgbClr val="0070C0"/>
                                </a:solidFill>
                                <a:latin typeface="Cambria Math" panose="02040503050406030204" pitchFamily="18" charset="0"/>
                                <a:ea typeface="Calibri"/>
                                <a:cs typeface="Calibri"/>
                                <a:sym typeface="Calibri"/>
                              </a:rPr>
                              <m:t>𝑖</m:t>
                            </m:r>
                            <m:r>
                              <a:rPr lang="en-US" b="0" i="1" smtClean="0">
                                <a:solidFill>
                                  <a:srgbClr val="0070C0"/>
                                </a:solidFill>
                                <a:latin typeface="Cambria Math" panose="02040503050406030204" pitchFamily="18" charset="0"/>
                                <a:ea typeface="Calibri"/>
                                <a:cs typeface="Calibri"/>
                                <a:sym typeface="Calibri"/>
                              </a:rPr>
                              <m:t>=1</m:t>
                            </m:r>
                          </m:sub>
                          <m:sup>
                            <m:r>
                              <a:rPr lang="en-US" b="0" i="1" smtClean="0">
                                <a:solidFill>
                                  <a:srgbClr val="000000"/>
                                </a:solidFill>
                                <a:latin typeface="Cambria Math" panose="02040503050406030204" pitchFamily="18" charset="0"/>
                                <a:ea typeface="Calibri"/>
                                <a:cs typeface="Calibri"/>
                                <a:sym typeface="Calibri"/>
                              </a:rPr>
                              <m:t>𝑛</m:t>
                            </m:r>
                          </m:sup>
                          <m:e>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r>
                              <m:rPr>
                                <m:nor/>
                              </m:rPr>
                              <a:rPr lang="en-US" dirty="0"/>
                              <m:t> </m:t>
                            </m:r>
                          </m:e>
                        </m:nary>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2450356" y="3233906"/>
                  <a:ext cx="2561599" cy="603475"/>
                </a:xfrm>
                <a:prstGeom prst="rect">
                  <a:avLst/>
                </a:prstGeom>
                <a:blipFill rotWithShape="0">
                  <a:blip r:embed="rId7"/>
                  <a:stretch>
                    <a:fillRect/>
                  </a:stretch>
                </a:blipFill>
              </p:spPr>
              <p:txBody>
                <a:bodyPr/>
                <a:lstStyle/>
                <a:p>
                  <a:r>
                    <a:rPr lang="en-US">
                      <a:noFill/>
                    </a:rPr>
                    <a:t> </a:t>
                  </a:r>
                </a:p>
              </p:txBody>
            </p:sp>
          </mc:Fallback>
        </mc:AlternateContent>
        <p:sp>
          <p:nvSpPr>
            <p:cNvPr id="29" name="Rectangle 28"/>
            <p:cNvSpPr/>
            <p:nvPr/>
          </p:nvSpPr>
          <p:spPr>
            <a:xfrm>
              <a:off x="1243757" y="3878293"/>
              <a:ext cx="737702" cy="338554"/>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17" name="Rectangle 16"/>
                <p:cNvSpPr/>
                <p:nvPr/>
              </p:nvSpPr>
              <p:spPr>
                <a:xfrm>
                  <a:off x="1874988" y="3877982"/>
                  <a:ext cx="88120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874988" y="3877982"/>
                  <a:ext cx="951414" cy="369332"/>
                </a:xfrm>
                <a:prstGeom prst="rect">
                  <a:avLst/>
                </a:prstGeom>
                <a:blipFill rotWithShape="0">
                  <a:blip r:embed="rId8"/>
                  <a:stretch>
                    <a:fillRect b="-13115"/>
                  </a:stretch>
                </a:blipFill>
              </p:spPr>
              <p:txBody>
                <a:bodyPr/>
                <a:lstStyle/>
                <a:p>
                  <a:r>
                    <a:rPr lang="en-US">
                      <a:noFill/>
                    </a:rPr>
                    <a:t> </a:t>
                  </a:r>
                </a:p>
              </p:txBody>
            </p:sp>
          </mc:Fallback>
        </mc:AlternateContent>
        <p:sp>
          <p:nvSpPr>
            <p:cNvPr id="31" name="Rectangle 30"/>
            <p:cNvSpPr/>
            <p:nvPr/>
          </p:nvSpPr>
          <p:spPr>
            <a:xfrm>
              <a:off x="2865897" y="3855069"/>
              <a:ext cx="4728154" cy="338554"/>
            </a:xfrm>
            <a:prstGeom prst="rect">
              <a:avLst/>
            </a:prstGeom>
          </p:spPr>
          <p:txBody>
            <a:bodyPr wrap="none">
              <a:spAutoFit/>
            </a:bodyPr>
            <a:lstStyle/>
            <a:p>
              <a:r>
                <a:rPr lang="en-US" dirty="0">
                  <a:solidFill>
                    <a:srgbClr val="00B050"/>
                  </a:solidFill>
                </a:rPr>
                <a:t>// Useful to see if this is becoming smaller or not. </a:t>
              </a:r>
            </a:p>
          </p:txBody>
        </p:sp>
      </p:grpSp>
    </p:spTree>
    <p:extLst>
      <p:ext uri="{BB962C8B-B14F-4D97-AF65-F5344CB8AC3E}">
        <p14:creationId xmlns:p14="http://schemas.microsoft.com/office/powerpoint/2010/main" val="2692202711"/>
      </p:ext>
    </p:extLst>
  </p:cSld>
  <p:clrMapOvr>
    <a:masterClrMapping/>
  </p:clrMapOvr>
  <p:transition spd="med"/>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p:cNvSpPr>
          <p:nvPr>
            <p:ph type="sldNum" sz="quarter" idx="4294967295"/>
          </p:nvPr>
        </p:nvSpPr>
        <p:spPr>
          <a:xfrm>
            <a:off x="6912392" y="5710927"/>
            <a:ext cx="2133601" cy="281941"/>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300">
                <a:solidFill>
                  <a:srgbClr val="FFFFFF"/>
                </a:solidFill>
              </a:rPr>
              <a:t>639</a:t>
            </a:fld>
            <a:endParaRPr sz="1300">
              <a:solidFill>
                <a:srgbClr val="FFFFFF"/>
              </a:solidFill>
            </a:endParaRPr>
          </a:p>
        </p:txBody>
      </p:sp>
      <p:sp>
        <p:nvSpPr>
          <p:cNvPr id="28" name="Shape 28"/>
          <p:cNvSpPr/>
          <p:nvPr/>
        </p:nvSpPr>
        <p:spPr>
          <a:xfrm>
            <a:off x="186010" y="626814"/>
            <a:ext cx="7772400" cy="584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lgn="l">
              <a:defRPr sz="1800">
                <a:solidFill>
                  <a:srgbClr val="000000"/>
                </a:solidFill>
              </a:defRPr>
            </a:pPr>
            <a:r>
              <a:rPr lang="en-US" sz="4400" dirty="0" smtClean="0">
                <a:solidFill>
                  <a:schemeClr val="tx1"/>
                </a:solidFill>
                <a:latin typeface="+mj-lt"/>
                <a:ea typeface="+mj-ea"/>
                <a:cs typeface="+mj-cs"/>
              </a:rPr>
              <a:t>Stochastic Gradient </a:t>
            </a:r>
            <a:r>
              <a:rPr lang="en-US" sz="4400" dirty="0">
                <a:solidFill>
                  <a:schemeClr val="tx1"/>
                </a:solidFill>
                <a:latin typeface="+mj-lt"/>
                <a:ea typeface="+mj-ea"/>
                <a:cs typeface="+mj-cs"/>
              </a:rPr>
              <a:t>Descent (GD)</a:t>
            </a:r>
            <a:endParaRPr sz="4400" dirty="0">
              <a:solidFill>
                <a:schemeClr val="tx1"/>
              </a:solidFill>
              <a:latin typeface="+mj-lt"/>
              <a:ea typeface="+mj-ea"/>
              <a:cs typeface="+mj-cs"/>
            </a:endParaRPr>
          </a:p>
        </p:txBody>
      </p:sp>
      <p:grpSp>
        <p:nvGrpSpPr>
          <p:cNvPr id="18" name="Group 17"/>
          <p:cNvGrpSpPr/>
          <p:nvPr/>
        </p:nvGrpSpPr>
        <p:grpSpPr>
          <a:xfrm>
            <a:off x="186010" y="1432516"/>
            <a:ext cx="7546128" cy="4424560"/>
            <a:chOff x="912744" y="1118989"/>
            <a:chExt cx="6681307" cy="3492599"/>
          </a:xfrm>
        </p:grpSpPr>
        <mc:AlternateContent xmlns:mc="http://schemas.openxmlformats.org/markup-compatibility/2006" xmlns:a14="http://schemas.microsoft.com/office/drawing/2010/main">
          <mc:Choice Requires="a14">
            <p:sp>
              <p:nvSpPr>
                <p:cNvPr id="4" name="TextBox 3"/>
                <p:cNvSpPr txBox="1"/>
                <p:nvPr/>
              </p:nvSpPr>
              <p:spPr>
                <a:xfrm>
                  <a:off x="917931" y="1118989"/>
                  <a:ext cx="971420"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defTabSz="457200" fontAlgn="auto" latinLnBrk="1" hangingPunct="0">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l-GR" sz="1800" i="1" smtClean="0">
                            <a:solidFill>
                              <a:srgbClr val="000000"/>
                            </a:solidFill>
                            <a:latin typeface="Cambria Math" charset="0"/>
                            <a:ea typeface="Calibri"/>
                            <a:cs typeface="Calibri"/>
                            <a:sym typeface="Calibri"/>
                          </a:rPr>
                          <m:t>α</m:t>
                        </m:r>
                        <m:r>
                          <a:rPr lang="el-GR" sz="1800" i="1" smtClean="0">
                            <a:solidFill>
                              <a:srgbClr val="000000"/>
                            </a:solidFill>
                            <a:latin typeface="Cambria Math" charset="0"/>
                            <a:ea typeface="Calibri"/>
                            <a:cs typeface="Calibri"/>
                            <a:sym typeface="Calibri"/>
                          </a:rPr>
                          <m:t> =0.01</m:t>
                        </m:r>
                      </m:oMath>
                    </m:oMathPara>
                  </a14:m>
                  <a:endParaRPr lang="en-US" sz="1800" dirty="0">
                    <a:solidFill>
                      <a:srgbClr val="000000"/>
                    </a:solidFill>
                    <a:latin typeface="Calibri"/>
                    <a:ea typeface="Calibri"/>
                    <a:cs typeface="Calibri"/>
                    <a:sym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17931" y="1118989"/>
                  <a:ext cx="971420" cy="276999"/>
                </a:xfrm>
                <a:prstGeom prst="rect">
                  <a:avLst/>
                </a:prstGeom>
                <a:blipFill rotWithShape="0">
                  <a:blip r:embed="rId2"/>
                  <a:stretch>
                    <a:fillRect/>
                  </a:stretch>
                </a:blipFill>
                <a:ln w="12700" cap="flat">
                  <a:noFill/>
                  <a:miter lim="400000"/>
                </a:ln>
                <a:effectLst/>
              </p:spPr>
              <p:txBody>
                <a:bodyPr/>
                <a:lstStyle/>
                <a:p>
                  <a:r>
                    <a:rPr lang="en-US">
                      <a:noFill/>
                    </a:rPr>
                    <a:t> </a:t>
                  </a:r>
                </a:p>
              </p:txBody>
            </p:sp>
          </mc:Fallback>
        </mc:AlternateContent>
        <p:sp>
          <p:nvSpPr>
            <p:cNvPr id="7" name="TextBox 6"/>
            <p:cNvSpPr txBox="1"/>
            <p:nvPr/>
          </p:nvSpPr>
          <p:spPr>
            <a:xfrm>
              <a:off x="944877" y="1637150"/>
              <a:ext cx="1671129" cy="2915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b="1" dirty="0" smtClean="0">
                  <a:solidFill>
                    <a:srgbClr val="0070C0"/>
                  </a:solidFill>
                  <a:latin typeface="Calibri"/>
                  <a:ea typeface="Calibri"/>
                  <a:cs typeface="Calibri"/>
                  <a:sym typeface="Calibri"/>
                </a:rPr>
                <a:t>for </a:t>
              </a:r>
              <a:r>
                <a:rPr lang="en-US" dirty="0" err="1" smtClean="0">
                  <a:solidFill>
                    <a:srgbClr val="000000"/>
                  </a:solidFill>
                </a:rPr>
                <a:t>num_epochs</a:t>
              </a:r>
              <a:r>
                <a:rPr lang="en-US" dirty="0" smtClean="0">
                  <a:solidFill>
                    <a:srgbClr val="000000"/>
                  </a:solidFill>
                </a:rPr>
                <a:t> </a:t>
              </a:r>
              <a:r>
                <a:rPr lang="en-US" b="1" dirty="0">
                  <a:solidFill>
                    <a:srgbClr val="0070C0"/>
                  </a:solidFill>
                </a:rPr>
                <a:t>do</a:t>
              </a:r>
              <a:endParaRPr lang="en-US" sz="1800" b="1" dirty="0">
                <a:solidFill>
                  <a:srgbClr val="0070C0"/>
                </a:solidFill>
                <a:sym typeface="Calibri"/>
              </a:endParaRPr>
            </a:p>
          </p:txBody>
        </p:sp>
        <p:sp>
          <p:nvSpPr>
            <p:cNvPr id="8" name="Rectangle 7"/>
            <p:cNvSpPr/>
            <p:nvPr/>
          </p:nvSpPr>
          <p:spPr>
            <a:xfrm>
              <a:off x="917931" y="4273034"/>
              <a:ext cx="567784" cy="338554"/>
            </a:xfrm>
            <a:prstGeom prst="rect">
              <a:avLst/>
            </a:prstGeom>
          </p:spPr>
          <p:txBody>
            <a:bodyPr wrap="none">
              <a:spAutoFit/>
            </a:bodyPr>
            <a:lstStyle/>
            <a:p>
              <a:r>
                <a:rPr lang="en-US" b="1" dirty="0">
                  <a:solidFill>
                    <a:srgbClr val="0070C0"/>
                  </a:solidFill>
                </a:rPr>
                <a:t>end</a:t>
              </a:r>
              <a:endParaRPr lang="en-US" dirty="0"/>
            </a:p>
          </p:txBody>
        </p:sp>
        <p:sp>
          <p:nvSpPr>
            <p:cNvPr id="9" name="TextBox 8"/>
            <p:cNvSpPr txBox="1"/>
            <p:nvPr/>
          </p:nvSpPr>
          <p:spPr>
            <a:xfrm>
              <a:off x="912744" y="1344303"/>
              <a:ext cx="262828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Initialize w and b randomly</a:t>
              </a:r>
            </a:p>
          </p:txBody>
        </p:sp>
        <mc:AlternateContent xmlns:mc="http://schemas.openxmlformats.org/markup-compatibility/2006" xmlns:a14="http://schemas.microsoft.com/office/drawing/2010/main">
          <mc:Choice Requires="a14">
            <p:sp>
              <p:nvSpPr>
                <p:cNvPr id="14" name="Rectangle 13"/>
                <p:cNvSpPr/>
                <p:nvPr/>
              </p:nvSpPr>
              <p:spPr>
                <a:xfrm>
                  <a:off x="2460856" y="2419283"/>
                  <a:ext cx="1397672" cy="267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460856" y="2419283"/>
                  <a:ext cx="1397672" cy="267243"/>
                </a:xfrm>
                <a:prstGeom prst="rect">
                  <a:avLst/>
                </a:prstGeom>
                <a:blipFill rotWithShape="0">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569136" y="2445924"/>
                  <a:ext cx="133453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569136" y="2445924"/>
                  <a:ext cx="1507977" cy="369332"/>
                </a:xfrm>
                <a:prstGeom prst="rect">
                  <a:avLst/>
                </a:prstGeom>
                <a:blipFill rotWithShape="0">
                  <a:blip r:embed="rId5"/>
                  <a:stretch>
                    <a:fillRect b="-13115"/>
                  </a:stretch>
                </a:blipFill>
              </p:spPr>
              <p:txBody>
                <a:bodyPr/>
                <a:lstStyle/>
                <a:p>
                  <a:r>
                    <a:rPr lang="en-US">
                      <a:noFill/>
                    </a:rPr>
                    <a:t> </a:t>
                  </a:r>
                </a:p>
              </p:txBody>
            </p:sp>
          </mc:Fallback>
        </mc:AlternateContent>
        <p:sp>
          <p:nvSpPr>
            <p:cNvPr id="15" name="TextBox 14"/>
            <p:cNvSpPr txBox="1"/>
            <p:nvPr/>
          </p:nvSpPr>
          <p:spPr>
            <a:xfrm>
              <a:off x="1243757" y="2445924"/>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Compute: </a:t>
              </a:r>
            </a:p>
          </p:txBody>
        </p:sp>
        <p:sp>
          <p:nvSpPr>
            <p:cNvPr id="22" name="TextBox 21"/>
            <p:cNvSpPr txBox="1"/>
            <p:nvPr/>
          </p:nvSpPr>
          <p:spPr>
            <a:xfrm>
              <a:off x="3990535" y="2445924"/>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a:solidFill>
                    <a:srgbClr val="000000"/>
                  </a:solidFill>
                  <a:latin typeface="Calibri"/>
                  <a:ea typeface="Calibri"/>
                  <a:cs typeface="Calibri"/>
                  <a:sym typeface="Calibri"/>
                </a:rPr>
                <a:t>and</a:t>
              </a:r>
            </a:p>
          </p:txBody>
        </p:sp>
        <p:sp>
          <p:nvSpPr>
            <p:cNvPr id="16" name="Rectangle 15"/>
            <p:cNvSpPr/>
            <p:nvPr/>
          </p:nvSpPr>
          <p:spPr>
            <a:xfrm>
              <a:off x="1197589" y="2921911"/>
              <a:ext cx="1119217" cy="338554"/>
            </a:xfrm>
            <a:prstGeom prst="rect">
              <a:avLst/>
            </a:prstGeom>
          </p:spPr>
          <p:txBody>
            <a:bodyPr wrap="none">
              <a:spAutoFit/>
            </a:bodyPr>
            <a:lstStyle/>
            <a:p>
              <a:r>
                <a:rPr lang="en-US" dirty="0">
                  <a:solidFill>
                    <a:srgbClr val="000000"/>
                  </a:solidFill>
                </a:rPr>
                <a:t>Update w:</a:t>
              </a:r>
              <a:endParaRPr lang="en-US" dirty="0"/>
            </a:p>
          </p:txBody>
        </p:sp>
        <p:sp>
          <p:nvSpPr>
            <p:cNvPr id="24" name="Rectangle 23"/>
            <p:cNvSpPr/>
            <p:nvPr/>
          </p:nvSpPr>
          <p:spPr>
            <a:xfrm>
              <a:off x="1191403" y="3368358"/>
              <a:ext cx="1080745" cy="338554"/>
            </a:xfrm>
            <a:prstGeom prst="rect">
              <a:avLst/>
            </a:prstGeom>
          </p:spPr>
          <p:txBody>
            <a:bodyPr wrap="none">
              <a:spAutoFit/>
            </a:bodyPr>
            <a:lstStyle/>
            <a:p>
              <a:r>
                <a:rPr lang="en-US" dirty="0">
                  <a:solidFill>
                    <a:srgbClr val="000000"/>
                  </a:solidFill>
                </a:rPr>
                <a:t>Update b:</a:t>
              </a:r>
              <a:endParaRPr lang="en-US" dirty="0"/>
            </a:p>
          </p:txBody>
        </p:sp>
        <mc:AlternateContent xmlns:mc="http://schemas.openxmlformats.org/markup-compatibility/2006" xmlns:a14="http://schemas.microsoft.com/office/drawing/2010/main">
          <mc:Choice Requires="a14">
            <p:sp>
              <p:nvSpPr>
                <p:cNvPr id="25" name="Rectangle 24"/>
                <p:cNvSpPr/>
                <p:nvPr/>
              </p:nvSpPr>
              <p:spPr>
                <a:xfrm>
                  <a:off x="1485714" y="2953582"/>
                  <a:ext cx="2992648" cy="267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𝑤</m:t>
                        </m:r>
                        <m:r>
                          <a:rPr lang="en-US" i="1" smtClean="0">
                            <a:latin typeface="Cambria Math" charset="0"/>
                          </a:rPr>
                          <m:t>=</m:t>
                        </m:r>
                        <m:r>
                          <a:rPr lang="en-US" i="1" smtClean="0">
                            <a:latin typeface="Cambria Math" charset="0"/>
                          </a:rPr>
                          <m:t>𝑤</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r>
                          <a:rPr lang="en-US" b="0" i="1" smtClean="0">
                            <a:solidFill>
                              <a:srgbClr val="000000"/>
                            </a:solidFill>
                            <a:latin typeface="Cambria Math" panose="02040503050406030204" pitchFamily="18" charset="0"/>
                            <a:ea typeface="Calibri"/>
                            <a:cs typeface="Calibri"/>
                            <a:sym typeface="Calibri"/>
                          </a:rPr>
                          <m:t> </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1485714" y="2953582"/>
                  <a:ext cx="2992648" cy="2672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2336278" y="3386485"/>
                  <a:ext cx="2561599" cy="267243"/>
                </a:xfrm>
                <a:prstGeom prst="rect">
                  <a:avLst/>
                </a:prstGeom>
              </p:spPr>
              <p:txBody>
                <a:bodyPr wrap="square">
                  <a:spAutoFit/>
                </a:bodyPr>
                <a:lstStyle/>
                <a:p>
                  <a14:m>
                    <m:oMath xmlns:m="http://schemas.openxmlformats.org/officeDocument/2006/math">
                      <m:r>
                        <a:rPr lang="en-US" i="1" smtClean="0">
                          <a:latin typeface="Cambria Math" charset="0"/>
                        </a:rPr>
                        <m:t>𝑏</m:t>
                      </m:r>
                      <m:r>
                        <a:rPr lang="en-US" i="1" smtClean="0">
                          <a:latin typeface="Cambria Math" charset="0"/>
                        </a:rPr>
                        <m:t>=</m:t>
                      </m:r>
                      <m:r>
                        <a:rPr lang="en-US" i="1" smtClean="0">
                          <a:latin typeface="Cambria Math" charset="0"/>
                        </a:rPr>
                        <m:t>𝑏</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oMath>
                  </a14:m>
                  <a:r>
                    <a:rPr lang="en-US" dirty="0" smtClean="0"/>
                    <a:t> </a:t>
                  </a:r>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2336278" y="3386485"/>
                  <a:ext cx="2561599" cy="267243"/>
                </a:xfrm>
                <a:prstGeom prst="rect">
                  <a:avLst/>
                </a:prstGeom>
                <a:blipFill rotWithShape="0">
                  <a:blip r:embed="rId7"/>
                  <a:stretch>
                    <a:fillRect/>
                  </a:stretch>
                </a:blipFill>
              </p:spPr>
              <p:txBody>
                <a:bodyPr/>
                <a:lstStyle/>
                <a:p>
                  <a:r>
                    <a:rPr lang="en-US">
                      <a:noFill/>
                    </a:rPr>
                    <a:t> </a:t>
                  </a:r>
                </a:p>
              </p:txBody>
            </p:sp>
          </mc:Fallback>
        </mc:AlternateContent>
        <p:sp>
          <p:nvSpPr>
            <p:cNvPr id="29" name="Rectangle 28"/>
            <p:cNvSpPr/>
            <p:nvPr/>
          </p:nvSpPr>
          <p:spPr>
            <a:xfrm>
              <a:off x="1243757" y="3878293"/>
              <a:ext cx="737702" cy="338554"/>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17" name="Rectangle 16"/>
                <p:cNvSpPr/>
                <p:nvPr/>
              </p:nvSpPr>
              <p:spPr>
                <a:xfrm>
                  <a:off x="1874988" y="3877982"/>
                  <a:ext cx="88120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874988" y="3877982"/>
                  <a:ext cx="951414" cy="369332"/>
                </a:xfrm>
                <a:prstGeom prst="rect">
                  <a:avLst/>
                </a:prstGeom>
                <a:blipFill rotWithShape="0">
                  <a:blip r:embed="rId8"/>
                  <a:stretch>
                    <a:fillRect b="-13115"/>
                  </a:stretch>
                </a:blipFill>
              </p:spPr>
              <p:txBody>
                <a:bodyPr/>
                <a:lstStyle/>
                <a:p>
                  <a:r>
                    <a:rPr lang="en-US">
                      <a:noFill/>
                    </a:rPr>
                    <a:t> </a:t>
                  </a:r>
                </a:p>
              </p:txBody>
            </p:sp>
          </mc:Fallback>
        </mc:AlternateContent>
        <p:sp>
          <p:nvSpPr>
            <p:cNvPr id="31" name="Rectangle 30"/>
            <p:cNvSpPr/>
            <p:nvPr/>
          </p:nvSpPr>
          <p:spPr>
            <a:xfrm>
              <a:off x="2865897" y="3855069"/>
              <a:ext cx="4728154" cy="338554"/>
            </a:xfrm>
            <a:prstGeom prst="rect">
              <a:avLst/>
            </a:prstGeom>
          </p:spPr>
          <p:txBody>
            <a:bodyPr wrap="none">
              <a:spAutoFit/>
            </a:bodyPr>
            <a:lstStyle/>
            <a:p>
              <a:r>
                <a:rPr lang="en-US" dirty="0">
                  <a:solidFill>
                    <a:srgbClr val="00B050"/>
                  </a:solidFill>
                </a:rPr>
                <a:t>// Useful to see if this is becoming smaller or not. </a:t>
              </a:r>
            </a:p>
          </p:txBody>
        </p:sp>
      </p:grpSp>
      <p:sp>
        <p:nvSpPr>
          <p:cNvPr id="21" name="TextBox 20"/>
          <p:cNvSpPr txBox="1"/>
          <p:nvPr/>
        </p:nvSpPr>
        <p:spPr>
          <a:xfrm>
            <a:off x="353033" y="2525689"/>
            <a:ext cx="139371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b="1" dirty="0">
                <a:solidFill>
                  <a:srgbClr val="0070C0"/>
                </a:solidFill>
                <a:latin typeface="Calibri"/>
                <a:ea typeface="Calibri"/>
                <a:cs typeface="Calibri"/>
                <a:sym typeface="Calibri"/>
              </a:rPr>
              <a:t>for </a:t>
            </a:r>
            <a:r>
              <a:rPr lang="en-US" sz="1800" b="1" dirty="0" smtClean="0">
                <a:solidFill>
                  <a:srgbClr val="0070C0"/>
                </a:solidFill>
                <a:latin typeface="Calibri"/>
                <a:ea typeface="Calibri"/>
                <a:cs typeface="Calibri"/>
                <a:sym typeface="Calibri"/>
              </a:rPr>
              <a:t> </a:t>
            </a:r>
            <a:r>
              <a:rPr lang="en-US" sz="1800" b="1" dirty="0" err="1" smtClean="0">
                <a:solidFill>
                  <a:srgbClr val="0070C0"/>
                </a:solidFill>
                <a:latin typeface="Calibri"/>
                <a:ea typeface="Calibri"/>
                <a:cs typeface="Calibri"/>
                <a:sym typeface="Calibri"/>
              </a:rPr>
              <a:t>i</a:t>
            </a:r>
            <a:r>
              <a:rPr lang="en-US" dirty="0" smtClean="0">
                <a:solidFill>
                  <a:srgbClr val="000000"/>
                </a:solidFill>
              </a:rPr>
              <a:t>=1…n </a:t>
            </a:r>
            <a:r>
              <a:rPr lang="en-US" b="1" dirty="0">
                <a:solidFill>
                  <a:srgbClr val="0070C0"/>
                </a:solidFill>
              </a:rPr>
              <a:t>do</a:t>
            </a:r>
            <a:endParaRPr lang="en-US" sz="1800" b="1" dirty="0">
              <a:solidFill>
                <a:srgbClr val="0070C0"/>
              </a:solidFill>
              <a:sym typeface="Calibri"/>
            </a:endParaRPr>
          </a:p>
        </p:txBody>
      </p:sp>
      <mc:AlternateContent xmlns:mc="http://schemas.openxmlformats.org/markup-compatibility/2006" xmlns:a14="http://schemas.microsoft.com/office/drawing/2010/main">
        <mc:Choice Requires="a14">
          <p:sp>
            <p:nvSpPr>
              <p:cNvPr id="23" name="Rectangle 22"/>
              <p:cNvSpPr/>
              <p:nvPr/>
            </p:nvSpPr>
            <p:spPr>
              <a:xfrm>
                <a:off x="2835331" y="3749796"/>
                <a:ext cx="1578585"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2835331" y="3749796"/>
                <a:ext cx="1578585" cy="338554"/>
              </a:xfrm>
              <a:prstGeom prst="rect">
                <a:avLst/>
              </a:prstGeom>
              <a:blipFill rotWithShape="0">
                <a:blip r:embed="rId9"/>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2705885" y="4300979"/>
                <a:ext cx="1507273" cy="4288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2705885" y="4300979"/>
                <a:ext cx="1507273" cy="428893"/>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4669610"/>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533400"/>
            <a:ext cx="9144000" cy="735874"/>
          </a:xfrm>
        </p:spPr>
        <p:txBody>
          <a:bodyPr/>
          <a:lstStyle/>
          <a:p>
            <a:r>
              <a:rPr lang="en-US" sz="4400" b="1" dirty="0" smtClean="0">
                <a:latin typeface="+mn-lt"/>
              </a:rPr>
              <a:t>Final </a:t>
            </a:r>
            <a:r>
              <a:rPr lang="en-US" sz="4400" b="1" dirty="0">
                <a:latin typeface="+mn-lt"/>
              </a:rPr>
              <a:t>Design for Checkers Learning</a:t>
            </a:r>
          </a:p>
        </p:txBody>
      </p:sp>
      <p:sp>
        <p:nvSpPr>
          <p:cNvPr id="23555" name="Rectangle 3"/>
          <p:cNvSpPr>
            <a:spLocks noGrp="1" noChangeArrowheads="1"/>
          </p:cNvSpPr>
          <p:nvPr>
            <p:ph idx="1"/>
          </p:nvPr>
        </p:nvSpPr>
        <p:spPr>
          <a:xfrm>
            <a:off x="57730" y="1316767"/>
            <a:ext cx="8933869" cy="4800600"/>
          </a:xfrm>
        </p:spPr>
        <p:txBody>
          <a:bodyPr>
            <a:noAutofit/>
          </a:bodyPr>
          <a:lstStyle/>
          <a:p>
            <a:pPr algn="just"/>
            <a:r>
              <a:rPr lang="en-US" sz="2600" b="1" dirty="0" smtClean="0"/>
              <a:t>The </a:t>
            </a:r>
            <a:r>
              <a:rPr lang="en-US" sz="2600" b="1" dirty="0"/>
              <a:t>Performance </a:t>
            </a:r>
            <a:r>
              <a:rPr lang="en-US" sz="2600" b="1" dirty="0" smtClean="0"/>
              <a:t>Module (performance) </a:t>
            </a:r>
            <a:r>
              <a:rPr lang="en-US" sz="2600" dirty="0" smtClean="0"/>
              <a:t>: </a:t>
            </a:r>
            <a:r>
              <a:rPr lang="en-US" sz="2600" dirty="0"/>
              <a:t>Takes as input a new board and outputs a trace of the game it played against itself.</a:t>
            </a:r>
          </a:p>
          <a:p>
            <a:pPr algn="just"/>
            <a:r>
              <a:rPr lang="en-US" sz="2600" b="1" dirty="0" smtClean="0"/>
              <a:t>The Critic (data </a:t>
            </a:r>
            <a:r>
              <a:rPr lang="en-US" sz="2600" b="1" dirty="0"/>
              <a:t>generation) </a:t>
            </a:r>
            <a:r>
              <a:rPr lang="en-US" sz="2600" dirty="0"/>
              <a:t>: Takes as input the trace of a game and outputs a set of training examples of the target </a:t>
            </a:r>
            <a:r>
              <a:rPr lang="en-US" sz="2600" dirty="0" smtClean="0"/>
              <a:t>function </a:t>
            </a:r>
          </a:p>
          <a:p>
            <a:pPr algn="just"/>
            <a:r>
              <a:rPr lang="en-US" sz="2600" b="1" dirty="0" smtClean="0"/>
              <a:t>The Generalizer (learner)</a:t>
            </a:r>
            <a:r>
              <a:rPr lang="en-US" sz="2600" dirty="0" smtClean="0"/>
              <a:t>: </a:t>
            </a:r>
            <a:r>
              <a:rPr lang="en-US" sz="2600" dirty="0"/>
              <a:t>Takes as input training examples and outputs a hypothesis which estimates the target function. </a:t>
            </a:r>
            <a:endParaRPr lang="en-US" sz="2600" dirty="0" smtClean="0"/>
          </a:p>
          <a:p>
            <a:pPr algn="just"/>
            <a:r>
              <a:rPr lang="en-US" sz="2600" b="1" dirty="0" smtClean="0"/>
              <a:t>The </a:t>
            </a:r>
            <a:r>
              <a:rPr lang="en-US" sz="2600" b="1" dirty="0"/>
              <a:t>Experiment </a:t>
            </a:r>
            <a:r>
              <a:rPr lang="en-US" sz="2600" b="1" dirty="0" smtClean="0"/>
              <a:t>Generator (task):</a:t>
            </a:r>
            <a:r>
              <a:rPr lang="en-US" sz="2600" dirty="0" smtClean="0"/>
              <a:t> </a:t>
            </a:r>
            <a:r>
              <a:rPr lang="en-US" sz="2600" dirty="0"/>
              <a:t>Takes as input the current hypothesis (currently learned function) and outputs a new problem (an initial board state) for the performance system to explore</a:t>
            </a:r>
          </a:p>
        </p:txBody>
      </p:sp>
      <p:sp>
        <p:nvSpPr>
          <p:cNvPr id="10"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6" name="Footer Placeholder 4"/>
          <p:cNvSpPr txBox="1">
            <a:spLocks/>
          </p:cNvSpPr>
          <p:nvPr/>
        </p:nvSpPr>
        <p:spPr>
          <a:xfrm>
            <a:off x="0" y="6553200"/>
            <a:ext cx="2133600"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smtClean="0">
                <a:ln>
                  <a:noFill/>
                </a:ln>
                <a:solidFill>
                  <a:schemeClr val="tx1"/>
                </a:solidFill>
                <a:effectLst/>
                <a:uLnTx/>
                <a:uFillTx/>
                <a:latin typeface="+mn-lt"/>
                <a:ea typeface="+mn-ea"/>
                <a:cs typeface="+mn-cs"/>
              </a:rPr>
              <a:t>IS ZC464, Machine Learning</a:t>
            </a:r>
            <a:endParaRPr kumimoji="0" lang="en-US" sz="12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p:cNvSpPr>
          <p:nvPr>
            <p:ph type="sldNum" sz="quarter" idx="4294967295"/>
          </p:nvPr>
        </p:nvSpPr>
        <p:spPr>
          <a:xfrm>
            <a:off x="6912392" y="5710927"/>
            <a:ext cx="2133601" cy="281941"/>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300">
                <a:solidFill>
                  <a:srgbClr val="FFFFFF"/>
                </a:solidFill>
              </a:rPr>
              <a:t>640</a:t>
            </a:fld>
            <a:endParaRPr sz="1300">
              <a:solidFill>
                <a:srgbClr val="FFFFFF"/>
              </a:solidFill>
            </a:endParaRPr>
          </a:p>
        </p:txBody>
      </p:sp>
      <p:grpSp>
        <p:nvGrpSpPr>
          <p:cNvPr id="18" name="Group 17"/>
          <p:cNvGrpSpPr/>
          <p:nvPr/>
        </p:nvGrpSpPr>
        <p:grpSpPr>
          <a:xfrm>
            <a:off x="228601" y="1415908"/>
            <a:ext cx="8226068" cy="5061092"/>
            <a:chOff x="917931" y="1118989"/>
            <a:chExt cx="6676120" cy="3808696"/>
          </a:xfrm>
        </p:grpSpPr>
        <mc:AlternateContent xmlns:mc="http://schemas.openxmlformats.org/markup-compatibility/2006" xmlns:a14="http://schemas.microsoft.com/office/drawing/2010/main">
          <mc:Choice Requires="a14">
            <p:sp>
              <p:nvSpPr>
                <p:cNvPr id="4" name="TextBox 3"/>
                <p:cNvSpPr txBox="1"/>
                <p:nvPr/>
              </p:nvSpPr>
              <p:spPr>
                <a:xfrm>
                  <a:off x="917931" y="1118989"/>
                  <a:ext cx="920124"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defTabSz="457200" fontAlgn="auto" latinLnBrk="1" hangingPunct="0">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l-GR" sz="1800" i="1" smtClean="0">
                            <a:solidFill>
                              <a:srgbClr val="000000"/>
                            </a:solidFill>
                            <a:latin typeface="Cambria Math" charset="0"/>
                            <a:ea typeface="Calibri"/>
                            <a:cs typeface="Calibri"/>
                            <a:sym typeface="Calibri"/>
                          </a:rPr>
                          <m:t>α</m:t>
                        </m:r>
                        <m:r>
                          <a:rPr lang="en-US" sz="1800" i="1">
                            <a:solidFill>
                              <a:srgbClr val="000000"/>
                            </a:solidFill>
                            <a:latin typeface="Cambria Math" charset="0"/>
                            <a:ea typeface="Calibri"/>
                            <a:cs typeface="Calibri"/>
                            <a:sym typeface="Calibri"/>
                          </a:rPr>
                          <m:t>=0.01</m:t>
                        </m:r>
                      </m:oMath>
                    </m:oMathPara>
                  </a14:m>
                  <a:endParaRPr lang="en-US" sz="1800" dirty="0">
                    <a:solidFill>
                      <a:srgbClr val="000000"/>
                    </a:solidFill>
                    <a:latin typeface="Calibri"/>
                    <a:ea typeface="Calibri"/>
                    <a:cs typeface="Calibri"/>
                    <a:sym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17931" y="1118989"/>
                  <a:ext cx="920124" cy="276999"/>
                </a:xfrm>
                <a:prstGeom prst="rect">
                  <a:avLst/>
                </a:prstGeom>
                <a:blipFill rotWithShape="0">
                  <a:blip r:embed="rId2"/>
                  <a:stretch>
                    <a:fillRect/>
                  </a:stretch>
                </a:blipFill>
                <a:ln w="12700" cap="flat">
                  <a:noFill/>
                  <a:miter lim="400000"/>
                </a:ln>
                <a:effectLst/>
              </p:spPr>
              <p:txBody>
                <a:bodyPr/>
                <a:lstStyle/>
                <a:p>
                  <a:r>
                    <a:rPr lang="en-US">
                      <a:noFill/>
                    </a:rPr>
                    <a:t> </a:t>
                  </a:r>
                </a:p>
              </p:txBody>
            </p:sp>
          </mc:Fallback>
        </mc:AlternateContent>
        <p:sp>
          <p:nvSpPr>
            <p:cNvPr id="7" name="TextBox 6"/>
            <p:cNvSpPr txBox="1"/>
            <p:nvPr/>
          </p:nvSpPr>
          <p:spPr>
            <a:xfrm>
              <a:off x="938125" y="1827132"/>
              <a:ext cx="195155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b="1" dirty="0">
                  <a:solidFill>
                    <a:srgbClr val="0070C0"/>
                  </a:solidFill>
                  <a:latin typeface="Calibri"/>
                  <a:ea typeface="Calibri"/>
                  <a:cs typeface="Calibri"/>
                  <a:sym typeface="Calibri"/>
                </a:rPr>
                <a:t>for </a:t>
              </a:r>
              <a:r>
                <a:rPr lang="en-US" dirty="0" smtClean="0">
                  <a:solidFill>
                    <a:srgbClr val="000000"/>
                  </a:solidFill>
                </a:rPr>
                <a:t> </a:t>
              </a:r>
              <a:r>
                <a:rPr lang="en-US" dirty="0" err="1">
                  <a:solidFill>
                    <a:srgbClr val="000000"/>
                  </a:solidFill>
                </a:rPr>
                <a:t>num_epochs</a:t>
              </a:r>
              <a:r>
                <a:rPr lang="en-US" dirty="0">
                  <a:solidFill>
                    <a:srgbClr val="000000"/>
                  </a:solidFill>
                </a:rPr>
                <a:t> </a:t>
              </a:r>
              <a:r>
                <a:rPr lang="en-US" b="1" dirty="0">
                  <a:solidFill>
                    <a:srgbClr val="0070C0"/>
                  </a:solidFill>
                </a:rPr>
                <a:t>do</a:t>
              </a:r>
              <a:endParaRPr lang="en-US" sz="1800" b="1" dirty="0">
                <a:solidFill>
                  <a:srgbClr val="0070C0"/>
                </a:solidFill>
                <a:sym typeface="Calibri"/>
              </a:endParaRPr>
            </a:p>
          </p:txBody>
        </p:sp>
        <p:sp>
          <p:nvSpPr>
            <p:cNvPr id="8" name="Rectangle 7"/>
            <p:cNvSpPr/>
            <p:nvPr/>
          </p:nvSpPr>
          <p:spPr>
            <a:xfrm>
              <a:off x="917931" y="4589131"/>
              <a:ext cx="567784" cy="338554"/>
            </a:xfrm>
            <a:prstGeom prst="rect">
              <a:avLst/>
            </a:prstGeom>
          </p:spPr>
          <p:txBody>
            <a:bodyPr wrap="none">
              <a:spAutoFit/>
            </a:bodyPr>
            <a:lstStyle/>
            <a:p>
              <a:r>
                <a:rPr lang="en-US" b="1" dirty="0">
                  <a:solidFill>
                    <a:srgbClr val="0070C0"/>
                  </a:solidFill>
                </a:rPr>
                <a:t>end</a:t>
              </a:r>
              <a:endParaRPr lang="en-US" dirty="0"/>
            </a:p>
          </p:txBody>
        </p:sp>
        <p:sp>
          <p:nvSpPr>
            <p:cNvPr id="9" name="TextBox 8"/>
            <p:cNvSpPr txBox="1"/>
            <p:nvPr/>
          </p:nvSpPr>
          <p:spPr>
            <a:xfrm>
              <a:off x="917931" y="1539618"/>
              <a:ext cx="262828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Initialize w and </a:t>
              </a:r>
              <a:r>
                <a:rPr lang="en-US" sz="1800">
                  <a:solidFill>
                    <a:srgbClr val="000000"/>
                  </a:solidFill>
                  <a:latin typeface="Calibri"/>
                  <a:ea typeface="Calibri"/>
                  <a:cs typeface="Calibri"/>
                  <a:sym typeface="Calibri"/>
                </a:rPr>
                <a:t>b randomly</a:t>
              </a:r>
            </a:p>
          </p:txBody>
        </p:sp>
        <mc:AlternateContent xmlns:mc="http://schemas.openxmlformats.org/markup-compatibility/2006" xmlns:a14="http://schemas.microsoft.com/office/drawing/2010/main">
          <mc:Choice Requires="a14">
            <p:sp>
              <p:nvSpPr>
                <p:cNvPr id="14" name="Rectangle 13"/>
                <p:cNvSpPr/>
                <p:nvPr/>
              </p:nvSpPr>
              <p:spPr>
                <a:xfrm>
                  <a:off x="2283486" y="2364157"/>
                  <a:ext cx="133517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𝑑𝑙</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283486" y="2364157"/>
                  <a:ext cx="1335174"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403734" y="2360772"/>
                  <a:ext cx="129195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𝑑𝑙</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403734" y="2360772"/>
                  <a:ext cx="1291957" cy="338554"/>
                </a:xfrm>
                <a:prstGeom prst="rect">
                  <a:avLst/>
                </a:prstGeom>
                <a:blipFill rotWithShape="0">
                  <a:blip r:embed="rId4"/>
                  <a:stretch>
                    <a:fillRect/>
                  </a:stretch>
                </a:blipFill>
              </p:spPr>
              <p:txBody>
                <a:bodyPr/>
                <a:lstStyle/>
                <a:p>
                  <a:r>
                    <a:rPr lang="en-US">
                      <a:noFill/>
                    </a:rPr>
                    <a:t> </a:t>
                  </a:r>
                </a:p>
              </p:txBody>
            </p:sp>
          </mc:Fallback>
        </mc:AlternateContent>
        <p:sp>
          <p:nvSpPr>
            <p:cNvPr id="15" name="TextBox 14"/>
            <p:cNvSpPr txBox="1"/>
            <p:nvPr/>
          </p:nvSpPr>
          <p:spPr>
            <a:xfrm>
              <a:off x="1241313" y="2405409"/>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dirty="0">
                  <a:solidFill>
                    <a:srgbClr val="000000"/>
                  </a:solidFill>
                  <a:latin typeface="Calibri"/>
                  <a:ea typeface="Calibri"/>
                  <a:cs typeface="Calibri"/>
                  <a:sym typeface="Calibri"/>
                </a:rPr>
                <a:t>Compute: </a:t>
              </a:r>
            </a:p>
          </p:txBody>
        </p:sp>
        <p:sp>
          <p:nvSpPr>
            <p:cNvPr id="22" name="TextBox 21"/>
            <p:cNvSpPr txBox="1"/>
            <p:nvPr/>
          </p:nvSpPr>
          <p:spPr>
            <a:xfrm>
              <a:off x="3825132" y="2360772"/>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a:solidFill>
                    <a:srgbClr val="000000"/>
                  </a:solidFill>
                  <a:latin typeface="Calibri"/>
                  <a:ea typeface="Calibri"/>
                  <a:cs typeface="Calibri"/>
                  <a:sym typeface="Calibri"/>
                </a:rPr>
                <a:t>and</a:t>
              </a:r>
            </a:p>
          </p:txBody>
        </p:sp>
        <p:sp>
          <p:nvSpPr>
            <p:cNvPr id="16" name="Rectangle 15"/>
            <p:cNvSpPr/>
            <p:nvPr/>
          </p:nvSpPr>
          <p:spPr>
            <a:xfrm>
              <a:off x="1202694" y="2770889"/>
              <a:ext cx="1119217" cy="338554"/>
            </a:xfrm>
            <a:prstGeom prst="rect">
              <a:avLst/>
            </a:prstGeom>
          </p:spPr>
          <p:txBody>
            <a:bodyPr wrap="none">
              <a:spAutoFit/>
            </a:bodyPr>
            <a:lstStyle/>
            <a:p>
              <a:r>
                <a:rPr lang="en-US" dirty="0">
                  <a:solidFill>
                    <a:srgbClr val="000000"/>
                  </a:solidFill>
                </a:rPr>
                <a:t>Update w:</a:t>
              </a:r>
              <a:endParaRPr lang="en-US" dirty="0"/>
            </a:p>
          </p:txBody>
        </p:sp>
        <p:sp>
          <p:nvSpPr>
            <p:cNvPr id="24" name="Rectangle 23"/>
            <p:cNvSpPr/>
            <p:nvPr/>
          </p:nvSpPr>
          <p:spPr>
            <a:xfrm>
              <a:off x="1191403" y="3459798"/>
              <a:ext cx="1080745" cy="338554"/>
            </a:xfrm>
            <a:prstGeom prst="rect">
              <a:avLst/>
            </a:prstGeom>
          </p:spPr>
          <p:txBody>
            <a:bodyPr wrap="none">
              <a:spAutoFit/>
            </a:bodyPr>
            <a:lstStyle/>
            <a:p>
              <a:r>
                <a:rPr lang="en-US" dirty="0">
                  <a:solidFill>
                    <a:srgbClr val="000000"/>
                  </a:solidFill>
                </a:rPr>
                <a:t>Update b:</a:t>
              </a:r>
              <a:endParaRPr lang="en-US" dirty="0"/>
            </a:p>
          </p:txBody>
        </p:sp>
        <p:sp>
          <p:nvSpPr>
            <p:cNvPr id="29" name="Rectangle 28"/>
            <p:cNvSpPr/>
            <p:nvPr/>
          </p:nvSpPr>
          <p:spPr>
            <a:xfrm>
              <a:off x="1243757" y="3878293"/>
              <a:ext cx="737702" cy="338554"/>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17" name="Rectangle 16"/>
                <p:cNvSpPr/>
                <p:nvPr/>
              </p:nvSpPr>
              <p:spPr>
                <a:xfrm>
                  <a:off x="1874988" y="3877982"/>
                  <a:ext cx="83862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𝑙</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874988" y="3877982"/>
                  <a:ext cx="902683" cy="369332"/>
                </a:xfrm>
                <a:prstGeom prst="rect">
                  <a:avLst/>
                </a:prstGeom>
                <a:blipFill rotWithShape="0">
                  <a:blip r:embed="rId8"/>
                  <a:stretch>
                    <a:fillRect b="-13115"/>
                  </a:stretch>
                </a:blipFill>
              </p:spPr>
              <p:txBody>
                <a:bodyPr/>
                <a:lstStyle/>
                <a:p>
                  <a:r>
                    <a:rPr lang="en-US">
                      <a:noFill/>
                    </a:rPr>
                    <a:t> </a:t>
                  </a:r>
                </a:p>
              </p:txBody>
            </p:sp>
          </mc:Fallback>
        </mc:AlternateContent>
        <p:sp>
          <p:nvSpPr>
            <p:cNvPr id="31" name="Rectangle 30"/>
            <p:cNvSpPr/>
            <p:nvPr/>
          </p:nvSpPr>
          <p:spPr>
            <a:xfrm>
              <a:off x="2865897" y="3855069"/>
              <a:ext cx="4728154" cy="338554"/>
            </a:xfrm>
            <a:prstGeom prst="rect">
              <a:avLst/>
            </a:prstGeom>
          </p:spPr>
          <p:txBody>
            <a:bodyPr wrap="none">
              <a:spAutoFit/>
            </a:bodyPr>
            <a:lstStyle/>
            <a:p>
              <a:r>
                <a:rPr lang="en-US" dirty="0">
                  <a:solidFill>
                    <a:srgbClr val="00B050"/>
                  </a:solidFill>
                </a:rPr>
                <a:t>// Useful to see if this is becoming smaller or not. </a:t>
              </a:r>
            </a:p>
          </p:txBody>
        </p:sp>
      </p:grpSp>
      <p:sp>
        <p:nvSpPr>
          <p:cNvPr id="30" name="Rectangle 29"/>
          <p:cNvSpPr/>
          <p:nvPr/>
        </p:nvSpPr>
        <p:spPr>
          <a:xfrm>
            <a:off x="391164" y="5713519"/>
            <a:ext cx="567784" cy="338554"/>
          </a:xfrm>
          <a:prstGeom prst="rect">
            <a:avLst/>
          </a:prstGeom>
        </p:spPr>
        <p:txBody>
          <a:bodyPr wrap="none">
            <a:spAutoFit/>
          </a:bodyPr>
          <a:lstStyle/>
          <a:p>
            <a:r>
              <a:rPr lang="en-US" b="1" dirty="0">
                <a:solidFill>
                  <a:srgbClr val="0070C0"/>
                </a:solidFill>
              </a:rPr>
              <a:t>end</a:t>
            </a:r>
            <a:endParaRPr lang="en-US" dirty="0"/>
          </a:p>
        </p:txBody>
      </p:sp>
      <p:sp>
        <p:nvSpPr>
          <p:cNvPr id="32" name="TextBox 31"/>
          <p:cNvSpPr txBox="1"/>
          <p:nvPr/>
        </p:nvSpPr>
        <p:spPr>
          <a:xfrm>
            <a:off x="386565" y="2622676"/>
            <a:ext cx="263443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fontAlgn="auto" latinLnBrk="1" hangingPunct="0">
              <a:spcBef>
                <a:spcPts val="0"/>
              </a:spcBef>
              <a:spcAft>
                <a:spcPts val="0"/>
              </a:spcAft>
            </a:pPr>
            <a:r>
              <a:rPr lang="en-US" sz="1800" b="1" dirty="0">
                <a:solidFill>
                  <a:srgbClr val="0070C0"/>
                </a:solidFill>
                <a:latin typeface="Calibri"/>
                <a:ea typeface="Calibri"/>
                <a:cs typeface="Calibri"/>
                <a:sym typeface="Calibri"/>
              </a:rPr>
              <a:t>for </a:t>
            </a:r>
            <a:r>
              <a:rPr lang="en-US" dirty="0" err="1" smtClean="0">
                <a:solidFill>
                  <a:srgbClr val="000000"/>
                </a:solidFill>
              </a:rPr>
              <a:t>num_batches</a:t>
            </a:r>
            <a:r>
              <a:rPr lang="en-US" dirty="0" smtClean="0">
                <a:solidFill>
                  <a:srgbClr val="000000"/>
                </a:solidFill>
              </a:rPr>
              <a:t> t=1…T </a:t>
            </a:r>
            <a:r>
              <a:rPr lang="en-US" b="1" dirty="0">
                <a:solidFill>
                  <a:srgbClr val="0070C0"/>
                </a:solidFill>
              </a:rPr>
              <a:t>do</a:t>
            </a:r>
            <a:endParaRPr lang="en-US" sz="1800" b="1" dirty="0">
              <a:solidFill>
                <a:srgbClr val="0070C0"/>
              </a:solidFill>
              <a:sym typeface="Calibri"/>
            </a:endParaRPr>
          </a:p>
        </p:txBody>
      </p:sp>
      <p:sp>
        <p:nvSpPr>
          <p:cNvPr id="23" name="Shape 28"/>
          <p:cNvSpPr/>
          <p:nvPr/>
        </p:nvSpPr>
        <p:spPr>
          <a:xfrm>
            <a:off x="82101" y="542094"/>
            <a:ext cx="7924800" cy="584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lgn="l">
              <a:defRPr sz="1800">
                <a:solidFill>
                  <a:srgbClr val="000000"/>
                </a:solidFill>
              </a:defRPr>
            </a:pPr>
            <a:r>
              <a:rPr lang="en-US" sz="4400" dirty="0" smtClean="0">
                <a:solidFill>
                  <a:schemeClr val="tx1"/>
                </a:solidFill>
                <a:latin typeface="+mj-lt"/>
                <a:ea typeface="+mj-ea"/>
                <a:cs typeface="+mj-cs"/>
              </a:rPr>
              <a:t>Mini-batch Gradient Descent</a:t>
            </a:r>
            <a:endParaRPr sz="4400" dirty="0">
              <a:solidFill>
                <a:schemeClr val="tx1"/>
              </a:solidFill>
              <a:latin typeface="+mj-lt"/>
              <a:ea typeface="+mj-ea"/>
              <a:cs typeface="+mj-cs"/>
            </a:endParaRPr>
          </a:p>
        </p:txBody>
      </p:sp>
      <mc:AlternateContent xmlns:mc="http://schemas.openxmlformats.org/markup-compatibility/2006" xmlns:a14="http://schemas.microsoft.com/office/drawing/2010/main">
        <mc:Choice Requires="a14">
          <p:sp>
            <p:nvSpPr>
              <p:cNvPr id="33" name="Rectangle 32"/>
              <p:cNvSpPr/>
              <p:nvPr/>
            </p:nvSpPr>
            <p:spPr>
              <a:xfrm>
                <a:off x="2028986" y="3418573"/>
                <a:ext cx="3380013" cy="7634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𝑤</m:t>
                      </m:r>
                      <m:r>
                        <a:rPr lang="en-US" i="1" smtClean="0">
                          <a:latin typeface="Cambria Math" charset="0"/>
                        </a:rPr>
                        <m:t>=</m:t>
                      </m:r>
                      <m:r>
                        <a:rPr lang="en-US" i="1" smtClean="0">
                          <a:latin typeface="Cambria Math" charset="0"/>
                        </a:rPr>
                        <m:t>𝑤</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r>
                        <a:rPr lang="en-US" b="1" i="1" smtClean="0">
                          <a:solidFill>
                            <a:srgbClr val="000000"/>
                          </a:solidFill>
                          <a:latin typeface="Cambria Math" panose="02040503050406030204" pitchFamily="18" charset="0"/>
                          <a:ea typeface="Calibri"/>
                          <a:cs typeface="Calibri"/>
                          <a:sym typeface="Calibri"/>
                        </a:rPr>
                        <m:t> </m:t>
                      </m:r>
                      <m:nary>
                        <m:naryPr>
                          <m:chr m:val="∑"/>
                          <m:ctrlPr>
                            <a:rPr lang="en-US" b="1" i="1" smtClean="0">
                              <a:solidFill>
                                <a:srgbClr val="000000"/>
                              </a:solidFill>
                              <a:latin typeface="Cambria Math" panose="02040503050406030204" pitchFamily="18" charset="0"/>
                              <a:cs typeface="Calibri"/>
                              <a:sym typeface="Calibri"/>
                            </a:rPr>
                          </m:ctrlPr>
                        </m:naryPr>
                        <m:sub>
                          <m:r>
                            <m:rPr>
                              <m:brk m:alnAt="23"/>
                            </m:rPr>
                            <a:rPr lang="en-US" b="1" i="1" smtClean="0">
                              <a:solidFill>
                                <a:srgbClr val="000000"/>
                              </a:solidFill>
                              <a:latin typeface="Cambria Math" panose="02040503050406030204" pitchFamily="18" charset="0"/>
                              <a:cs typeface="Calibri"/>
                              <a:sym typeface="Calibri"/>
                            </a:rPr>
                            <m:t>𝒊</m:t>
                          </m:r>
                          <m:r>
                            <a:rPr lang="en-US" b="1" i="1" smtClean="0">
                              <a:solidFill>
                                <a:srgbClr val="000000"/>
                              </a:solidFill>
                              <a:latin typeface="Cambria Math" panose="02040503050406030204" pitchFamily="18" charset="0"/>
                              <a:cs typeface="Calibri"/>
                              <a:sym typeface="Calibri"/>
                            </a:rPr>
                            <m:t>=</m:t>
                          </m:r>
                          <m:r>
                            <a:rPr lang="en-US" b="1" i="1" smtClean="0">
                              <a:solidFill>
                                <a:srgbClr val="000000"/>
                              </a:solidFill>
                              <a:latin typeface="Cambria Math" panose="02040503050406030204" pitchFamily="18" charset="0"/>
                              <a:cs typeface="Calibri"/>
                              <a:sym typeface="Calibri"/>
                            </a:rPr>
                            <m:t>𝟏</m:t>
                          </m:r>
                        </m:sub>
                        <m:sup>
                          <m:r>
                            <a:rPr lang="en-US" b="1" i="1" smtClean="0">
                              <a:solidFill>
                                <a:srgbClr val="000000"/>
                              </a:solidFill>
                              <a:latin typeface="Cambria Math" panose="02040503050406030204" pitchFamily="18" charset="0"/>
                              <a:cs typeface="Calibri"/>
                              <a:sym typeface="Calibri"/>
                            </a:rPr>
                            <m:t>𝒎</m:t>
                          </m:r>
                        </m:sup>
                        <m:e>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𝑑𝑤</m:t>
                          </m:r>
                          <m:r>
                            <m:rPr>
                              <m:nor/>
                            </m:rPr>
                            <a:rPr lang="en-US" dirty="0"/>
                            <m:t> </m:t>
                          </m:r>
                        </m:e>
                      </m:nary>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2028986" y="3418573"/>
                <a:ext cx="3380013" cy="76341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2275524" y="4160300"/>
                <a:ext cx="2893169"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𝑏</m:t>
                      </m:r>
                      <m:r>
                        <a:rPr lang="en-US" i="1" smtClean="0">
                          <a:latin typeface="Cambria Math" charset="0"/>
                        </a:rPr>
                        <m:t>=</m:t>
                      </m:r>
                      <m:r>
                        <a:rPr lang="en-US" i="1" smtClean="0">
                          <a:latin typeface="Cambria Math" charset="0"/>
                        </a:rPr>
                        <m:t>𝑏</m:t>
                      </m:r>
                      <m:r>
                        <a:rPr lang="en-US" i="1" smtClean="0">
                          <a:latin typeface="Cambria Math" charset="0"/>
                        </a:rPr>
                        <m:t> −</m:t>
                      </m:r>
                      <m:r>
                        <m:rPr>
                          <m:sty m:val="p"/>
                        </m:rPr>
                        <a:rPr lang="el-GR" i="1">
                          <a:solidFill>
                            <a:srgbClr val="000000"/>
                          </a:solidFill>
                          <a:latin typeface="Cambria Math" charset="0"/>
                          <a:ea typeface="Calibri"/>
                          <a:cs typeface="Calibri"/>
                          <a:sym typeface="Calibri"/>
                        </a:rPr>
                        <m:t>α</m:t>
                      </m:r>
                      <m:nary>
                        <m:naryPr>
                          <m:chr m:val="∑"/>
                          <m:ctrlPr>
                            <a:rPr lang="en-US" b="1" i="1" smtClean="0">
                              <a:solidFill>
                                <a:srgbClr val="0070C0"/>
                              </a:solidFill>
                              <a:latin typeface="Cambria Math" panose="02040503050406030204" pitchFamily="18" charset="0"/>
                              <a:ea typeface="Calibri"/>
                              <a:cs typeface="Calibri"/>
                              <a:sym typeface="Calibri"/>
                            </a:rPr>
                          </m:ctrlPr>
                        </m:naryPr>
                        <m:sub>
                          <m:r>
                            <m:rPr>
                              <m:brk m:alnAt="23"/>
                            </m:rPr>
                            <a:rPr lang="en-US" b="0" i="1" smtClean="0">
                              <a:solidFill>
                                <a:srgbClr val="0070C0"/>
                              </a:solidFill>
                              <a:latin typeface="Cambria Math" panose="02040503050406030204" pitchFamily="18" charset="0"/>
                              <a:ea typeface="Calibri"/>
                              <a:cs typeface="Calibri"/>
                              <a:sym typeface="Calibri"/>
                            </a:rPr>
                            <m:t>𝑖</m:t>
                          </m:r>
                          <m:r>
                            <a:rPr lang="en-US" b="0" i="1" smtClean="0">
                              <a:solidFill>
                                <a:srgbClr val="0070C0"/>
                              </a:solidFill>
                              <a:latin typeface="Cambria Math" panose="02040503050406030204" pitchFamily="18" charset="0"/>
                              <a:ea typeface="Calibri"/>
                              <a:cs typeface="Calibri"/>
                              <a:sym typeface="Calibri"/>
                            </a:rPr>
                            <m:t>=1</m:t>
                          </m:r>
                        </m:sub>
                        <m:sup>
                          <m:r>
                            <a:rPr lang="en-US" b="0" i="1" smtClean="0">
                              <a:solidFill>
                                <a:srgbClr val="000000"/>
                              </a:solidFill>
                              <a:latin typeface="Cambria Math" panose="02040503050406030204" pitchFamily="18" charset="0"/>
                              <a:ea typeface="Calibri"/>
                              <a:cs typeface="Calibri"/>
                              <a:sym typeface="Calibri"/>
                            </a:rPr>
                            <m:t>𝑚</m:t>
                          </m:r>
                        </m:sup>
                        <m:e>
                          <m:r>
                            <a:rPr lang="en-US" i="1">
                              <a:latin typeface="Cambria Math" charset="0"/>
                            </a:rPr>
                            <m:t>𝑑𝐿</m:t>
                          </m:r>
                          <m:r>
                            <a:rPr lang="en-US" i="1">
                              <a:latin typeface="Cambria Math" charset="0"/>
                            </a:rPr>
                            <m:t>(</m:t>
                          </m:r>
                          <m:r>
                            <a:rPr lang="en-US" i="1">
                              <a:latin typeface="Cambria Math" charset="0"/>
                            </a:rPr>
                            <m:t>𝑤</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𝑑𝑏</m:t>
                          </m:r>
                          <m:r>
                            <m:rPr>
                              <m:nor/>
                            </m:rPr>
                            <a:rPr lang="en-US" dirty="0"/>
                            <m:t> </m:t>
                          </m:r>
                        </m:e>
                      </m:nary>
                    </m:oMath>
                  </m:oMathPara>
                </a14:m>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2275524" y="4160300"/>
                <a:ext cx="2893169" cy="76450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223288" y="1748581"/>
                <a:ext cx="3398751"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defTabSz="457200" fontAlgn="auto" latinLnBrk="1" hangingPunct="0">
                  <a:spcBef>
                    <a:spcPts val="0"/>
                  </a:spcBef>
                  <a:spcAft>
                    <a:spcPts val="0"/>
                  </a:spcAft>
                </a:pPr>
                <a14:m>
                  <m:oMath xmlns:m="http://schemas.openxmlformats.org/officeDocument/2006/math">
                    <m:r>
                      <a:rPr lang="en-US" sz="1800" b="0" i="1" smtClean="0">
                        <a:solidFill>
                          <a:srgbClr val="000000"/>
                        </a:solidFill>
                        <a:latin typeface="Cambria Math" panose="02040503050406030204" pitchFamily="18" charset="0"/>
                        <a:ea typeface="Calibri"/>
                        <a:cs typeface="Calibri"/>
                        <a:sym typeface="Calibri"/>
                      </a:rPr>
                      <m:t> </m:t>
                    </m:r>
                    <m:r>
                      <m:rPr>
                        <m:sty m:val="p"/>
                      </m:rPr>
                      <a:rPr lang="en-US" sz="1800" i="1" smtClean="0">
                        <a:solidFill>
                          <a:srgbClr val="000000"/>
                        </a:solidFill>
                        <a:latin typeface="Cambria Math" panose="02040503050406030204" pitchFamily="18" charset="0"/>
                        <a:ea typeface="Calibri"/>
                        <a:cs typeface="Calibri"/>
                        <a:sym typeface="Calibri"/>
                      </a:rPr>
                      <m:t>e</m:t>
                    </m:r>
                    <m:r>
                      <a:rPr lang="en-US" sz="1800" b="0" i="1" smtClean="0">
                        <a:solidFill>
                          <a:srgbClr val="000000"/>
                        </a:solidFill>
                        <a:latin typeface="Cambria Math" panose="02040503050406030204" pitchFamily="18" charset="0"/>
                        <a:ea typeface="Calibri"/>
                        <a:cs typeface="Calibri"/>
                        <a:sym typeface="Calibri"/>
                      </a:rPr>
                      <m:t>𝑎𝑐h</m:t>
                    </m:r>
                    <m:r>
                      <a:rPr lang="en-US" sz="1800" b="0" i="1" smtClean="0">
                        <a:solidFill>
                          <a:srgbClr val="000000"/>
                        </a:solidFill>
                        <a:latin typeface="Cambria Math" panose="02040503050406030204" pitchFamily="18" charset="0"/>
                        <a:ea typeface="Calibri"/>
                        <a:cs typeface="Calibri"/>
                        <a:sym typeface="Calibri"/>
                      </a:rPr>
                      <m:t> </m:t>
                    </m:r>
                    <m:r>
                      <a:rPr lang="en-US" sz="1800" b="0" i="1" smtClean="0">
                        <a:solidFill>
                          <a:srgbClr val="000000"/>
                        </a:solidFill>
                        <a:latin typeface="Cambria Math" panose="02040503050406030204" pitchFamily="18" charset="0"/>
                        <a:ea typeface="Calibri"/>
                        <a:cs typeface="Calibri"/>
                        <a:sym typeface="Calibri"/>
                      </a:rPr>
                      <m:t>𝑏𝑎𝑡𝑐h</m:t>
                    </m:r>
                    <m:r>
                      <a:rPr lang="en-US" sz="1800" b="0" i="1" smtClean="0">
                        <a:solidFill>
                          <a:srgbClr val="000000"/>
                        </a:solidFill>
                        <a:latin typeface="Cambria Math" panose="02040503050406030204" pitchFamily="18" charset="0"/>
                        <a:ea typeface="Calibri"/>
                        <a:cs typeface="Calibri"/>
                        <a:sym typeface="Calibri"/>
                      </a:rPr>
                      <m:t> =</m:t>
                    </m:r>
                  </m:oMath>
                </a14:m>
                <a:r>
                  <a:rPr lang="en-US" sz="1800" dirty="0" smtClean="0">
                    <a:solidFill>
                      <a:srgbClr val="000000"/>
                    </a:solidFill>
                    <a:latin typeface="Calibri"/>
                    <a:ea typeface="Calibri"/>
                    <a:cs typeface="Calibri"/>
                    <a:sym typeface="Calibri"/>
                  </a:rPr>
                  <a:t> m training examples</a:t>
                </a:r>
                <a:endParaRPr lang="en-US" sz="1800" dirty="0">
                  <a:solidFill>
                    <a:srgbClr val="000000"/>
                  </a:solidFill>
                  <a:latin typeface="Calibri"/>
                  <a:ea typeface="Calibri"/>
                  <a:cs typeface="Calibri"/>
                  <a:sym typeface="Calibri"/>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223288" y="1748581"/>
                <a:ext cx="3398751" cy="276999"/>
              </a:xfrm>
              <a:prstGeom prst="rect">
                <a:avLst/>
              </a:prstGeom>
              <a:blipFill rotWithShape="0">
                <a:blip r:embed="rId11"/>
                <a:stretch>
                  <a:fillRect l="-359" t="-28889" r="-3411" b="-51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90268161"/>
      </p:ext>
    </p:extLst>
  </p:cSld>
  <p:clrMapOvr>
    <a:masterClrMapping/>
  </p:clrMapOvr>
  <p:transition spd="med"/>
  <p:timing>
    <p:tnLst>
      <p:par>
        <p:cTn id="1" dur="indefinite" restart="never" nodeType="tmRoot"/>
      </p:par>
    </p:tn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GD, SGD and </a:t>
            </a:r>
            <a:r>
              <a:rPr lang="en-US" dirty="0" err="1" smtClean="0"/>
              <a:t>Minibatch</a:t>
            </a:r>
            <a:endParaRPr lang="en-US" dirty="0"/>
          </a:p>
        </p:txBody>
      </p:sp>
      <p:sp>
        <p:nvSpPr>
          <p:cNvPr id="3" name="Rectangle 2"/>
          <p:cNvSpPr/>
          <p:nvPr/>
        </p:nvSpPr>
        <p:spPr>
          <a:xfrm>
            <a:off x="76200" y="1304365"/>
            <a:ext cx="8471647" cy="563231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555555"/>
                </a:solidFill>
                <a:latin typeface="Arial" panose="020B0604020202020204" pitchFamily="34" charset="0"/>
                <a:cs typeface="Arial" panose="020B0604020202020204" pitchFamily="34" charset="0"/>
              </a:rPr>
              <a:t>Optimization is a big part of machine learning</a:t>
            </a:r>
            <a:r>
              <a:rPr lang="en-US" sz="2400" dirty="0" smtClean="0">
                <a:solidFill>
                  <a:srgbClr val="555555"/>
                </a:solidFill>
                <a:latin typeface="Arial" panose="020B0604020202020204" pitchFamily="34" charset="0"/>
                <a:cs typeface="Arial" panose="020B0604020202020204" pitchFamily="34" charset="0"/>
              </a:rPr>
              <a:t>.</a:t>
            </a:r>
          </a:p>
          <a:p>
            <a:endParaRPr lang="en-US" sz="2400" dirty="0">
              <a:solidFill>
                <a:srgbClr val="555555"/>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555555"/>
                </a:solidFill>
                <a:latin typeface="Arial" panose="020B0604020202020204" pitchFamily="34" charset="0"/>
                <a:cs typeface="Arial" panose="020B0604020202020204" pitchFamily="34" charset="0"/>
              </a:rPr>
              <a:t>Gradient descent is a simple optimization procedure that you can use with many machine learning algorithms</a:t>
            </a:r>
            <a:r>
              <a:rPr lang="en-US" sz="2400" dirty="0" smtClean="0">
                <a:solidFill>
                  <a:srgbClr val="555555"/>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400" dirty="0">
              <a:solidFill>
                <a:srgbClr val="555555"/>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555555"/>
                </a:solidFill>
                <a:latin typeface="Arial" panose="020B0604020202020204" pitchFamily="34" charset="0"/>
                <a:cs typeface="Arial" panose="020B0604020202020204" pitchFamily="34" charset="0"/>
              </a:rPr>
              <a:t>Batch gradient descent refers to calculating the derivative from all training </a:t>
            </a:r>
            <a:r>
              <a:rPr lang="en-US" sz="2400" dirty="0" smtClean="0">
                <a:solidFill>
                  <a:srgbClr val="555555"/>
                </a:solidFill>
                <a:latin typeface="Arial" panose="020B0604020202020204" pitchFamily="34" charset="0"/>
                <a:cs typeface="Arial" panose="020B0604020202020204" pitchFamily="34" charset="0"/>
              </a:rPr>
              <a:t>data before</a:t>
            </a:r>
            <a:r>
              <a:rPr lang="en-US" sz="2400" dirty="0">
                <a:solidFill>
                  <a:srgbClr val="555555"/>
                </a:solidFill>
                <a:latin typeface="Arial" panose="020B0604020202020204" pitchFamily="34" charset="0"/>
                <a:cs typeface="Arial" panose="020B0604020202020204" pitchFamily="34" charset="0"/>
              </a:rPr>
              <a:t> calculating an update</a:t>
            </a:r>
            <a:r>
              <a:rPr lang="en-US" sz="2400" dirty="0" smtClean="0">
                <a:solidFill>
                  <a:srgbClr val="555555"/>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400" dirty="0" smtClean="0">
              <a:solidFill>
                <a:srgbClr val="555555"/>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rgbClr val="555555"/>
                </a:solidFill>
                <a:latin typeface="Arial" panose="020B0604020202020204" pitchFamily="34" charset="0"/>
                <a:cs typeface="Arial" panose="020B0604020202020204" pitchFamily="34" charset="0"/>
              </a:rPr>
              <a:t>Stochastic </a:t>
            </a:r>
            <a:r>
              <a:rPr lang="en-US" sz="2400" dirty="0">
                <a:solidFill>
                  <a:srgbClr val="555555"/>
                </a:solidFill>
                <a:latin typeface="Arial" panose="020B0604020202020204" pitchFamily="34" charset="0"/>
                <a:cs typeface="Arial" panose="020B0604020202020204" pitchFamily="34" charset="0"/>
              </a:rPr>
              <a:t>gradient descent refers to calculating the derivative from each training data instance and calculating the update </a:t>
            </a:r>
            <a:r>
              <a:rPr lang="en-US" sz="2400" dirty="0" smtClean="0">
                <a:solidFill>
                  <a:srgbClr val="555555"/>
                </a:solidFill>
                <a:latin typeface="Arial" panose="020B0604020202020204" pitchFamily="34" charset="0"/>
                <a:cs typeface="Arial" panose="020B0604020202020204" pitchFamily="34" charset="0"/>
              </a:rPr>
              <a:t>immediately</a:t>
            </a:r>
          </a:p>
          <a:p>
            <a:pPr marL="342900" indent="-342900">
              <a:buFont typeface="Arial" panose="020B0604020202020204" pitchFamily="34" charset="0"/>
              <a:buChar char="•"/>
            </a:pPr>
            <a:endParaRPr lang="en-US" sz="2400" dirty="0" smtClean="0">
              <a:solidFill>
                <a:srgbClr val="555555"/>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rgbClr val="555555"/>
                </a:solidFill>
                <a:latin typeface="Arial" panose="020B0604020202020204" pitchFamily="34" charset="0"/>
                <a:cs typeface="Arial" panose="020B0604020202020204" pitchFamily="34" charset="0"/>
              </a:rPr>
              <a:t>Mini-batch </a:t>
            </a:r>
            <a:r>
              <a:rPr lang="en-US" sz="2400" dirty="0">
                <a:solidFill>
                  <a:srgbClr val="555555"/>
                </a:solidFill>
                <a:latin typeface="Arial" panose="020B0604020202020204" pitchFamily="34" charset="0"/>
                <a:cs typeface="Arial" panose="020B0604020202020204" pitchFamily="34" charset="0"/>
              </a:rPr>
              <a:t>refers to calculating derivative of mini groups of training data before calculating an update.</a:t>
            </a:r>
          </a:p>
          <a:p>
            <a:pPr marL="342900" indent="-342900">
              <a:buFont typeface="Arial" panose="020B0604020202020204" pitchFamily="34" charset="0"/>
              <a:buChar char="•"/>
            </a:pPr>
            <a:endParaRPr lang="en-US" sz="2400" b="0" i="0" u="none" strike="noStrike" dirty="0">
              <a:solidFill>
                <a:srgbClr val="555555"/>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2024878"/>
      </p:ext>
    </p:extLst>
  </p:cSld>
  <p:clrMapOvr>
    <a:masterClrMapping/>
  </p:clrMapOvr>
  <p:timing>
    <p:tnLst>
      <p:par>
        <p:cT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279543664"/>
      </p:ext>
    </p:extLst>
  </p:cSld>
  <p:clrMapOvr>
    <a:masterClrMapping/>
  </p:clrMapOvr>
  <p:timing>
    <p:tnLst>
      <p:par>
        <p:cT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990691921"/>
      </p:ext>
    </p:extLst>
  </p:cSld>
  <p:clrMapOvr>
    <a:masterClrMapping/>
  </p:clrMapOvr>
  <p:timing>
    <p:tnLst>
      <p:par>
        <p:cT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739264304"/>
      </p:ext>
    </p:extLst>
  </p:cSld>
  <p:clrMapOvr>
    <a:masterClrMapping/>
  </p:clrMapOvr>
  <p:timing>
    <p:tnLst>
      <p:par>
        <p:cTn id="1" dur="indefinite" restart="never" nodeType="tmRoot"/>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935912062"/>
      </p:ext>
    </p:extLst>
  </p:cSld>
  <p:clrMapOvr>
    <a:masterClrMapping/>
  </p:clrMapOvr>
  <p:timing>
    <p:tnLst>
      <p:par>
        <p:cT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828078612"/>
      </p:ext>
    </p:extLst>
  </p:cSld>
  <p:clrMapOvr>
    <a:masterClrMapping/>
  </p:clrMapOvr>
  <p:timing>
    <p:tnLst>
      <p:par>
        <p:cTn id="1" dur="indefinite" restart="never" nodeType="tmRoot"/>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463313935"/>
      </p:ext>
    </p:extLst>
  </p:cSld>
  <p:clrMapOvr>
    <a:masterClrMapping/>
  </p:clrMapOvr>
  <p:timing>
    <p:tnLst>
      <p:par>
        <p:cTn id="1" dur="indefinite" restart="never" nodeType="tmRoot"/>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analysis</a:t>
            </a:r>
          </a:p>
        </p:txBody>
      </p:sp>
      <p:sp>
        <p:nvSpPr>
          <p:cNvPr id="3" name="Content Placeholder 2"/>
          <p:cNvSpPr>
            <a:spLocks noGrp="1"/>
          </p:cNvSpPr>
          <p:nvPr>
            <p:ph idx="1"/>
          </p:nvPr>
        </p:nvSpPr>
        <p:spPr/>
        <p:txBody>
          <a:bodyPr/>
          <a:lstStyle/>
          <a:p>
            <a:r>
              <a:rPr lang="en-US" dirty="0" smtClean="0"/>
              <a:t>Bayesian analysis will show that </a:t>
            </a:r>
          </a:p>
          <a:p>
            <a:pPr lvl="1"/>
            <a:r>
              <a:rPr lang="en-US" dirty="0" smtClean="0"/>
              <a:t>under </a:t>
            </a:r>
            <a:r>
              <a:rPr lang="en-US" dirty="0"/>
              <a:t>certain assumptions any learning algorithm that minimizes the squared error between the output hypothesis </a:t>
            </a:r>
            <a:r>
              <a:rPr lang="en-US" dirty="0" smtClean="0"/>
              <a:t>predictions </a:t>
            </a:r>
            <a:r>
              <a:rPr lang="en-US" dirty="0"/>
              <a:t>and the training data will output a maximum likelihood hypothesis</a:t>
            </a:r>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648</a:t>
            </a:fld>
            <a:endParaRPr lang="en-US"/>
          </a:p>
        </p:txBody>
      </p:sp>
    </p:spTree>
    <p:extLst>
      <p:ext uri="{BB962C8B-B14F-4D97-AF65-F5344CB8AC3E}">
        <p14:creationId xmlns:p14="http://schemas.microsoft.com/office/powerpoint/2010/main" val="2199017783"/>
      </p:ext>
    </p:extLst>
  </p:cSld>
  <p:clrMapOvr>
    <a:masterClrMapping/>
  </p:clrMapOvr>
  <p:timing>
    <p:tnLst>
      <p:par>
        <p:cTn id="1" dur="indefinite" restart="never" nodeType="tmRoot"/>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4" y="304800"/>
            <a:ext cx="7072064" cy="850106"/>
          </a:xfrm>
        </p:spPr>
        <p:txBody>
          <a:bodyPr/>
          <a:lstStyle/>
          <a:p>
            <a:r>
              <a:rPr lang="en-US" b="1" dirty="0" smtClean="0"/>
              <a:t>Maximum likelihood and </a:t>
            </a:r>
            <a:br>
              <a:rPr lang="en-US" b="1" dirty="0" smtClean="0"/>
            </a:br>
            <a:r>
              <a:rPr lang="en-US" b="1" dirty="0" smtClean="0"/>
              <a:t>least-squared error hypotheses</a:t>
            </a:r>
            <a:endParaRPr lang="en-US" b="1" dirty="0"/>
          </a:p>
        </p:txBody>
      </p:sp>
      <p:sp>
        <p:nvSpPr>
          <p:cNvPr id="3" name="Content Placeholder 2"/>
          <p:cNvSpPr>
            <a:spLocks noGrp="1"/>
          </p:cNvSpPr>
          <p:nvPr>
            <p:ph idx="1"/>
          </p:nvPr>
        </p:nvSpPr>
        <p:spPr>
          <a:xfrm>
            <a:off x="457200" y="1600200"/>
            <a:ext cx="8534400" cy="4525963"/>
          </a:xfrm>
        </p:spPr>
        <p:txBody>
          <a:bodyPr>
            <a:normAutofit fontScale="92500" lnSpcReduction="20000"/>
          </a:bodyPr>
          <a:lstStyle/>
          <a:p>
            <a:r>
              <a:rPr lang="en-US" dirty="0"/>
              <a:t>A set of m training examples is provided, where the target value of each example is corrupted by random noise drawn according to a Normal probability </a:t>
            </a:r>
            <a:r>
              <a:rPr lang="en-US" dirty="0" smtClean="0"/>
              <a:t>distribution.</a:t>
            </a:r>
          </a:p>
          <a:p>
            <a:r>
              <a:rPr lang="en-US" dirty="0" smtClean="0"/>
              <a:t>Each </a:t>
            </a:r>
            <a:r>
              <a:rPr lang="en-US" dirty="0"/>
              <a:t>training example is a pair of the form </a:t>
            </a:r>
            <a:endParaRPr lang="en-US" dirty="0" smtClean="0"/>
          </a:p>
          <a:p>
            <a:pPr marL="0" indent="0">
              <a:buNone/>
            </a:pPr>
            <a:r>
              <a:rPr lang="en-US" dirty="0" smtClean="0"/>
              <a:t>(</a:t>
            </a:r>
            <a:r>
              <a:rPr lang="en-US" dirty="0"/>
              <a:t>x</a:t>
            </a:r>
            <a:r>
              <a:rPr lang="en-US" baseline="-25000" dirty="0"/>
              <a:t>i</a:t>
            </a:r>
            <a:r>
              <a:rPr lang="en-US" dirty="0"/>
              <a:t>, d</a:t>
            </a:r>
            <a:r>
              <a:rPr lang="en-US" baseline="-25000" dirty="0"/>
              <a:t>i</a:t>
            </a:r>
            <a:r>
              <a:rPr lang="en-US" dirty="0"/>
              <a:t>) where d</a:t>
            </a:r>
            <a:r>
              <a:rPr lang="en-US" baseline="-25000" dirty="0"/>
              <a:t>i</a:t>
            </a:r>
            <a:r>
              <a:rPr lang="en-US" dirty="0" smtClean="0"/>
              <a:t> </a:t>
            </a:r>
            <a:r>
              <a:rPr lang="en-US" dirty="0"/>
              <a:t>= f </a:t>
            </a:r>
            <a:r>
              <a:rPr lang="en-US" dirty="0" smtClean="0"/>
              <a:t>(</a:t>
            </a:r>
            <a:r>
              <a:rPr lang="en-US" dirty="0"/>
              <a:t>x</a:t>
            </a:r>
            <a:r>
              <a:rPr lang="en-US" baseline="-25000" dirty="0"/>
              <a:t>i</a:t>
            </a:r>
            <a:r>
              <a:rPr lang="en-US" dirty="0" smtClean="0"/>
              <a:t>) </a:t>
            </a:r>
            <a:r>
              <a:rPr lang="en-US" dirty="0"/>
              <a:t>+ e</a:t>
            </a:r>
            <a:r>
              <a:rPr lang="en-US" baseline="-25000" dirty="0"/>
              <a:t>i</a:t>
            </a:r>
            <a:r>
              <a:rPr lang="en-US" dirty="0"/>
              <a:t>. Here f </a:t>
            </a:r>
            <a:r>
              <a:rPr lang="en-US" dirty="0" smtClean="0"/>
              <a:t>(</a:t>
            </a:r>
            <a:r>
              <a:rPr lang="en-US" dirty="0"/>
              <a:t>x</a:t>
            </a:r>
            <a:r>
              <a:rPr lang="en-US" baseline="-25000" dirty="0"/>
              <a:t>i</a:t>
            </a:r>
            <a:r>
              <a:rPr lang="en-US" dirty="0" smtClean="0"/>
              <a:t>) </a:t>
            </a:r>
            <a:r>
              <a:rPr lang="en-US" dirty="0"/>
              <a:t>is the noise-free value of the target function and e</a:t>
            </a:r>
            <a:r>
              <a:rPr lang="en-US" baseline="-25000" dirty="0"/>
              <a:t>i</a:t>
            </a:r>
            <a:r>
              <a:rPr lang="en-US" dirty="0" smtClean="0"/>
              <a:t> </a:t>
            </a:r>
            <a:r>
              <a:rPr lang="en-US" dirty="0"/>
              <a:t>is a random variable </a:t>
            </a:r>
            <a:r>
              <a:rPr lang="en-US" dirty="0" smtClean="0"/>
              <a:t>representing </a:t>
            </a:r>
            <a:r>
              <a:rPr lang="en-US" dirty="0"/>
              <a:t>the noise</a:t>
            </a:r>
            <a:r>
              <a:rPr lang="en-US" dirty="0" smtClean="0"/>
              <a:t>.</a:t>
            </a:r>
          </a:p>
          <a:p>
            <a:pPr marL="857250" lvl="1" indent="-457200"/>
            <a:r>
              <a:rPr lang="en-US" dirty="0" smtClean="0"/>
              <a:t>values </a:t>
            </a:r>
            <a:r>
              <a:rPr lang="en-US" dirty="0"/>
              <a:t>of the e</a:t>
            </a:r>
            <a:r>
              <a:rPr lang="en-US" baseline="-25000" dirty="0"/>
              <a:t>i</a:t>
            </a:r>
            <a:r>
              <a:rPr lang="en-US" dirty="0" smtClean="0"/>
              <a:t> </a:t>
            </a:r>
            <a:r>
              <a:rPr lang="en-US" dirty="0"/>
              <a:t>are drawn independently and that they are distributed according to a Normal distribution with zero mean</a:t>
            </a:r>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649</a:t>
            </a:fld>
            <a:endParaRPr lang="en-US"/>
          </a:p>
        </p:txBody>
      </p:sp>
    </p:spTree>
    <p:extLst>
      <p:ext uri="{BB962C8B-B14F-4D97-AF65-F5344CB8AC3E}">
        <p14:creationId xmlns:p14="http://schemas.microsoft.com/office/powerpoint/2010/main" val="13691665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533399"/>
            <a:ext cx="9144000" cy="751115"/>
          </a:xfrm>
        </p:spPr>
        <p:txBody>
          <a:bodyPr/>
          <a:lstStyle/>
          <a:p>
            <a:r>
              <a:rPr lang="en-US" sz="4400" b="1" dirty="0">
                <a:latin typeface="+mn-lt"/>
              </a:rPr>
              <a:t>Issues in Machine </a:t>
            </a:r>
            <a:r>
              <a:rPr lang="en-US" sz="4400" b="1" dirty="0" smtClean="0">
                <a:latin typeface="+mn-lt"/>
              </a:rPr>
              <a:t>Learning</a:t>
            </a:r>
            <a:endParaRPr lang="en-US" sz="4400" b="1" dirty="0">
              <a:latin typeface="+mn-lt"/>
            </a:endParaRPr>
          </a:p>
        </p:txBody>
      </p:sp>
      <p:sp>
        <p:nvSpPr>
          <p:cNvPr id="16387" name="Rectangle 3"/>
          <p:cNvSpPr>
            <a:spLocks noGrp="1" noChangeArrowheads="1"/>
          </p:cNvSpPr>
          <p:nvPr>
            <p:ph idx="1"/>
          </p:nvPr>
        </p:nvSpPr>
        <p:spPr>
          <a:xfrm>
            <a:off x="304800" y="1524000"/>
            <a:ext cx="8458200" cy="4800600"/>
          </a:xfrm>
        </p:spPr>
        <p:txBody>
          <a:bodyPr>
            <a:noAutofit/>
          </a:bodyPr>
          <a:lstStyle/>
          <a:p>
            <a:pPr algn="just"/>
            <a:r>
              <a:rPr lang="en-US" sz="2800" dirty="0"/>
              <a:t>What algorithms are available for learning a concept? How well do they perform?</a:t>
            </a:r>
          </a:p>
          <a:p>
            <a:pPr algn="just"/>
            <a:r>
              <a:rPr lang="en-US" sz="2800" dirty="0"/>
              <a:t>How much training data is sufficient to learn a concept with high confidence?</a:t>
            </a:r>
          </a:p>
          <a:p>
            <a:pPr algn="just"/>
            <a:r>
              <a:rPr lang="en-US" sz="2800" dirty="0"/>
              <a:t>When is it useful to use prior knowledge?</a:t>
            </a:r>
          </a:p>
          <a:p>
            <a:pPr algn="just"/>
            <a:r>
              <a:rPr lang="en-US" sz="2800" dirty="0"/>
              <a:t>Are some training examples more useful than others?</a:t>
            </a:r>
          </a:p>
          <a:p>
            <a:pPr algn="just"/>
            <a:r>
              <a:rPr lang="en-US" sz="2800" dirty="0"/>
              <a:t>What are </a:t>
            </a:r>
            <a:r>
              <a:rPr lang="en-US" sz="2800" dirty="0" smtClean="0"/>
              <a:t>the best </a:t>
            </a:r>
            <a:r>
              <a:rPr lang="en-US" sz="2800" dirty="0"/>
              <a:t>tasks for a system to learn?</a:t>
            </a:r>
          </a:p>
          <a:p>
            <a:pPr algn="just"/>
            <a:r>
              <a:rPr lang="en-US" sz="2800" dirty="0"/>
              <a:t>What is the best way for a system to represent its knowledge?</a:t>
            </a:r>
          </a:p>
        </p:txBody>
      </p:sp>
      <p:sp>
        <p:nvSpPr>
          <p:cNvPr id="7"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76800" y="4307212"/>
            <a:ext cx="1479176" cy="321235"/>
          </a:xfrm>
          <a:prstGeom prst="rect">
            <a:avLst/>
          </a:prstGeom>
          <a:blipFill>
            <a:blip r:embed="rId2" cstate="print"/>
            <a:stretch>
              <a:fillRect/>
            </a:stretch>
          </a:blipFill>
        </p:spPr>
        <p:txBody>
          <a:bodyPr wrap="square" lIns="0" tIns="0" rIns="0" bIns="0" rtlCol="0"/>
          <a:lstStyle/>
          <a:p>
            <a:endParaRPr sz="1412"/>
          </a:p>
        </p:txBody>
      </p:sp>
      <p:sp>
        <p:nvSpPr>
          <p:cNvPr id="3" name="object 3"/>
          <p:cNvSpPr/>
          <p:nvPr/>
        </p:nvSpPr>
        <p:spPr>
          <a:xfrm>
            <a:off x="3363512" y="1577687"/>
            <a:ext cx="2718364" cy="1802507"/>
          </a:xfrm>
          <a:prstGeom prst="rect">
            <a:avLst/>
          </a:prstGeom>
          <a:blipFill>
            <a:blip r:embed="rId3" cstate="print"/>
            <a:stretch>
              <a:fillRect/>
            </a:stretch>
          </a:blipFill>
        </p:spPr>
        <p:txBody>
          <a:bodyPr wrap="square" lIns="0" tIns="0" rIns="0" bIns="0" rtlCol="0"/>
          <a:lstStyle/>
          <a:p>
            <a:endParaRPr sz="1412"/>
          </a:p>
        </p:txBody>
      </p:sp>
      <p:sp>
        <p:nvSpPr>
          <p:cNvPr id="4" name="object 4"/>
          <p:cNvSpPr txBox="1">
            <a:spLocks noGrp="1"/>
          </p:cNvSpPr>
          <p:nvPr>
            <p:ph type="title"/>
          </p:nvPr>
        </p:nvSpPr>
        <p:spPr>
          <a:xfrm>
            <a:off x="608173" y="181123"/>
            <a:ext cx="6931959" cy="996200"/>
          </a:xfrm>
          <a:prstGeom prst="rect">
            <a:avLst/>
          </a:prstGeom>
        </p:spPr>
        <p:txBody>
          <a:bodyPr vert="horz" wrap="square" lIns="0" tIns="11206" rIns="0" bIns="0" rtlCol="0" anchor="ctr">
            <a:spAutoFit/>
          </a:bodyPr>
          <a:lstStyle/>
          <a:p>
            <a:pPr marL="11206">
              <a:spcBef>
                <a:spcPts val="88"/>
              </a:spcBef>
            </a:pPr>
            <a:r>
              <a:rPr dirty="0" smtClean="0"/>
              <a:t>Choose </a:t>
            </a:r>
            <a:r>
              <a:rPr spc="-4" dirty="0"/>
              <a:t>parameterized form for </a:t>
            </a:r>
            <a:r>
              <a:rPr lang="en-US" spc="-4" dirty="0" smtClean="0"/>
              <a:t/>
            </a:r>
            <a:br>
              <a:rPr lang="en-US" spc="-4" dirty="0" smtClean="0"/>
            </a:br>
            <a:r>
              <a:rPr spc="-4" dirty="0" smtClean="0"/>
              <a:t>P(Y|X</a:t>
            </a:r>
            <a:r>
              <a:rPr spc="-4" dirty="0"/>
              <a:t>; </a:t>
            </a:r>
            <a:r>
              <a:rPr dirty="0"/>
              <a:t>θ)</a:t>
            </a:r>
          </a:p>
        </p:txBody>
      </p:sp>
      <p:sp>
        <p:nvSpPr>
          <p:cNvPr id="5" name="object 5"/>
          <p:cNvSpPr txBox="1"/>
          <p:nvPr/>
        </p:nvSpPr>
        <p:spPr>
          <a:xfrm>
            <a:off x="930903" y="6081112"/>
            <a:ext cx="5867960"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and </a:t>
            </a:r>
            <a:r>
              <a:rPr sz="2118" spc="-4" dirty="0">
                <a:latin typeface="Arial"/>
                <a:cs typeface="Arial"/>
              </a:rPr>
              <a:t>the expected </a:t>
            </a:r>
            <a:r>
              <a:rPr sz="2118" dirty="0">
                <a:latin typeface="Arial"/>
                <a:cs typeface="Arial"/>
              </a:rPr>
              <a:t>value of y </a:t>
            </a:r>
            <a:r>
              <a:rPr sz="2118" spc="-4" dirty="0">
                <a:latin typeface="Arial"/>
                <a:cs typeface="Arial"/>
              </a:rPr>
              <a:t>for </a:t>
            </a:r>
            <a:r>
              <a:rPr sz="2118" dirty="0">
                <a:latin typeface="Arial"/>
                <a:cs typeface="Arial"/>
              </a:rPr>
              <a:t>any given x is</a:t>
            </a:r>
            <a:r>
              <a:rPr sz="2118" spc="-40" dirty="0">
                <a:latin typeface="Arial"/>
                <a:cs typeface="Arial"/>
              </a:rPr>
              <a:t> </a:t>
            </a:r>
            <a:r>
              <a:rPr sz="2118" spc="-4" dirty="0">
                <a:latin typeface="Arial"/>
                <a:cs typeface="Arial"/>
              </a:rPr>
              <a:t>f(x)</a:t>
            </a:r>
            <a:endParaRPr sz="2118" dirty="0">
              <a:latin typeface="Arial"/>
              <a:cs typeface="Arial"/>
            </a:endParaRPr>
          </a:p>
        </p:txBody>
      </p:sp>
      <p:sp>
        <p:nvSpPr>
          <p:cNvPr id="6" name="object 6"/>
          <p:cNvSpPr txBox="1"/>
          <p:nvPr/>
        </p:nvSpPr>
        <p:spPr>
          <a:xfrm>
            <a:off x="3095883" y="1441077"/>
            <a:ext cx="202266"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Y</a:t>
            </a:r>
            <a:endParaRPr sz="2118">
              <a:latin typeface="Arial"/>
              <a:cs typeface="Arial"/>
            </a:endParaRPr>
          </a:p>
        </p:txBody>
      </p:sp>
      <p:sp>
        <p:nvSpPr>
          <p:cNvPr id="7" name="object 7"/>
          <p:cNvSpPr/>
          <p:nvPr/>
        </p:nvSpPr>
        <p:spPr>
          <a:xfrm>
            <a:off x="1657417" y="4290627"/>
            <a:ext cx="1706095" cy="337820"/>
          </a:xfrm>
          <a:prstGeom prst="rect">
            <a:avLst/>
          </a:prstGeom>
          <a:blipFill>
            <a:blip r:embed="rId4" cstate="print"/>
            <a:stretch>
              <a:fillRect/>
            </a:stretch>
          </a:blipFill>
        </p:spPr>
        <p:txBody>
          <a:bodyPr wrap="square" lIns="0" tIns="0" rIns="0" bIns="0" rtlCol="0"/>
          <a:lstStyle/>
          <a:p>
            <a:endParaRPr sz="1412"/>
          </a:p>
        </p:txBody>
      </p:sp>
      <p:sp>
        <p:nvSpPr>
          <p:cNvPr id="8" name="object 8"/>
          <p:cNvSpPr txBox="1"/>
          <p:nvPr/>
        </p:nvSpPr>
        <p:spPr>
          <a:xfrm>
            <a:off x="487149" y="3380194"/>
            <a:ext cx="7174006" cy="2000808"/>
          </a:xfrm>
          <a:prstGeom prst="rect">
            <a:avLst/>
          </a:prstGeom>
        </p:spPr>
        <p:txBody>
          <a:bodyPr vert="horz" wrap="square" lIns="0" tIns="91888" rIns="0" bIns="0" rtlCol="0">
            <a:spAutoFit/>
          </a:bodyPr>
          <a:lstStyle/>
          <a:p>
            <a:pPr marL="1364949" algn="ctr">
              <a:spcBef>
                <a:spcPts val="724"/>
              </a:spcBef>
            </a:pPr>
            <a:r>
              <a:rPr sz="2118" dirty="0">
                <a:latin typeface="Arial"/>
                <a:cs typeface="Arial"/>
              </a:rPr>
              <a:t>X</a:t>
            </a:r>
          </a:p>
          <a:p>
            <a:pPr marL="11206">
              <a:spcBef>
                <a:spcPts val="635"/>
              </a:spcBef>
            </a:pPr>
            <a:r>
              <a:rPr sz="2118" dirty="0">
                <a:latin typeface="Arial"/>
                <a:cs typeface="Arial"/>
              </a:rPr>
              <a:t>Assume Y is some </a:t>
            </a:r>
            <a:r>
              <a:rPr sz="2118" spc="-4" dirty="0">
                <a:latin typeface="Arial"/>
                <a:cs typeface="Arial"/>
              </a:rPr>
              <a:t>deterministic f(X), </a:t>
            </a:r>
            <a:r>
              <a:rPr sz="2118" dirty="0">
                <a:latin typeface="Arial"/>
                <a:cs typeface="Arial"/>
              </a:rPr>
              <a:t>plus random</a:t>
            </a:r>
            <a:r>
              <a:rPr sz="2118" spc="-106" dirty="0">
                <a:latin typeface="Arial"/>
                <a:cs typeface="Arial"/>
              </a:rPr>
              <a:t> </a:t>
            </a:r>
            <a:r>
              <a:rPr sz="2118" dirty="0">
                <a:latin typeface="Arial"/>
                <a:cs typeface="Arial"/>
              </a:rPr>
              <a:t>noise</a:t>
            </a:r>
          </a:p>
          <a:p>
            <a:pPr marL="439294" algn="ctr">
              <a:spcBef>
                <a:spcPts val="1165"/>
              </a:spcBef>
            </a:pPr>
            <a:r>
              <a:rPr sz="2118" dirty="0">
                <a:latin typeface="Arial"/>
                <a:cs typeface="Arial"/>
              </a:rPr>
              <a:t>where</a:t>
            </a:r>
          </a:p>
          <a:p>
            <a:pPr>
              <a:spcBef>
                <a:spcPts val="26"/>
              </a:spcBef>
            </a:pPr>
            <a:endParaRPr sz="2427" dirty="0">
              <a:latin typeface="Times New Roman"/>
              <a:cs typeface="Times New Roman"/>
            </a:endParaRPr>
          </a:p>
          <a:p>
            <a:pPr marL="11206"/>
            <a:r>
              <a:rPr sz="2118" spc="-4" dirty="0">
                <a:latin typeface="Arial"/>
                <a:cs typeface="Arial"/>
              </a:rPr>
              <a:t>Therefore </a:t>
            </a:r>
            <a:r>
              <a:rPr sz="2118" dirty="0">
                <a:latin typeface="Arial"/>
                <a:cs typeface="Arial"/>
              </a:rPr>
              <a:t>Y is a random variable </a:t>
            </a:r>
            <a:r>
              <a:rPr sz="2118" spc="-4" dirty="0">
                <a:latin typeface="Arial"/>
                <a:cs typeface="Arial"/>
              </a:rPr>
              <a:t>that follows the</a:t>
            </a:r>
            <a:r>
              <a:rPr sz="2118" spc="-53" dirty="0">
                <a:latin typeface="Arial"/>
                <a:cs typeface="Arial"/>
              </a:rPr>
              <a:t> </a:t>
            </a:r>
            <a:r>
              <a:rPr sz="2118" spc="-4" dirty="0">
                <a:latin typeface="Arial"/>
                <a:cs typeface="Arial"/>
              </a:rPr>
              <a:t>distribution</a:t>
            </a:r>
            <a:endParaRPr sz="2118" dirty="0">
              <a:latin typeface="Arial"/>
              <a:cs typeface="Arial"/>
            </a:endParaRPr>
          </a:p>
        </p:txBody>
      </p:sp>
      <p:sp>
        <p:nvSpPr>
          <p:cNvPr id="9" name="object 9"/>
          <p:cNvSpPr/>
          <p:nvPr/>
        </p:nvSpPr>
        <p:spPr>
          <a:xfrm>
            <a:off x="1676400" y="5529001"/>
            <a:ext cx="2669992" cy="330726"/>
          </a:xfrm>
          <a:prstGeom prst="rect">
            <a:avLst/>
          </a:prstGeom>
          <a:blipFill>
            <a:blip r:embed="rId5" cstate="print"/>
            <a:stretch>
              <a:fillRect/>
            </a:stretch>
          </a:blipFill>
        </p:spPr>
        <p:txBody>
          <a:bodyPr wrap="square" lIns="0" tIns="0" rIns="0" bIns="0" rtlCol="0"/>
          <a:lstStyle/>
          <a:p>
            <a:endParaRPr sz="1412"/>
          </a:p>
        </p:txBody>
      </p:sp>
      <p:sp>
        <p:nvSpPr>
          <p:cNvPr id="10" name="object 10"/>
          <p:cNvSpPr/>
          <p:nvPr/>
        </p:nvSpPr>
        <p:spPr>
          <a:xfrm>
            <a:off x="6207046" y="2941545"/>
            <a:ext cx="11766" cy="6163"/>
          </a:xfrm>
          <a:custGeom>
            <a:avLst/>
            <a:gdLst/>
            <a:ahLst/>
            <a:cxnLst/>
            <a:rect l="l" t="t" r="r" b="b"/>
            <a:pathLst>
              <a:path w="13334" h="6985">
                <a:moveTo>
                  <a:pt x="12821" y="4482"/>
                </a:moveTo>
                <a:lnTo>
                  <a:pt x="5495" y="5976"/>
                </a:lnTo>
                <a:lnTo>
                  <a:pt x="0" y="6723"/>
                </a:lnTo>
                <a:lnTo>
                  <a:pt x="7693" y="0"/>
                </a:lnTo>
              </a:path>
            </a:pathLst>
          </a:custGeom>
          <a:ln w="19049">
            <a:solidFill>
              <a:srgbClr val="F0840A"/>
            </a:solidFill>
          </a:ln>
        </p:spPr>
        <p:txBody>
          <a:bodyPr wrap="square" lIns="0" tIns="0" rIns="0" bIns="0" rtlCol="0"/>
          <a:lstStyle/>
          <a:p>
            <a:endParaRPr sz="1412"/>
          </a:p>
        </p:txBody>
      </p:sp>
    </p:spTree>
    <p:extLst>
      <p:ext uri="{BB962C8B-B14F-4D97-AF65-F5344CB8AC3E}">
        <p14:creationId xmlns:p14="http://schemas.microsoft.com/office/powerpoint/2010/main" val="3156644381"/>
      </p:ext>
    </p:extLst>
  </p:cSld>
  <p:clrMapOvr>
    <a:masterClrMapping/>
  </p:clrMapOvr>
  <p:timing>
    <p:tnLst>
      <p:par>
        <p:cTn id="1" dur="indefinite" restart="never" nodeType="tmRoot"/>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38800" y="1447800"/>
            <a:ext cx="3200400" cy="2460607"/>
          </a:xfrm>
          <a:prstGeom prst="rect">
            <a:avLst/>
          </a:prstGeom>
          <a:blipFill>
            <a:blip r:embed="rId2" cstate="print"/>
            <a:stretch>
              <a:fillRect/>
            </a:stretch>
          </a:blipFill>
        </p:spPr>
        <p:txBody>
          <a:bodyPr wrap="square" lIns="0" tIns="0" rIns="0" bIns="0" rtlCol="0"/>
          <a:lstStyle/>
          <a:p>
            <a:endParaRPr sz="1412"/>
          </a:p>
        </p:txBody>
      </p:sp>
      <p:sp>
        <p:nvSpPr>
          <p:cNvPr id="3" name="object 3"/>
          <p:cNvSpPr txBox="1">
            <a:spLocks noGrp="1"/>
          </p:cNvSpPr>
          <p:nvPr>
            <p:ph type="title"/>
          </p:nvPr>
        </p:nvSpPr>
        <p:spPr>
          <a:xfrm>
            <a:off x="1078820" y="348163"/>
            <a:ext cx="5579409" cy="554541"/>
          </a:xfrm>
          <a:prstGeom prst="rect">
            <a:avLst/>
          </a:prstGeom>
        </p:spPr>
        <p:txBody>
          <a:bodyPr vert="horz" wrap="square" lIns="0" tIns="11206" rIns="0" bIns="0" rtlCol="0" anchor="ctr">
            <a:spAutoFit/>
          </a:bodyPr>
          <a:lstStyle/>
          <a:p>
            <a:pPr marL="11206">
              <a:spcBef>
                <a:spcPts val="88"/>
              </a:spcBef>
            </a:pPr>
            <a:r>
              <a:rPr sz="3530" dirty="0"/>
              <a:t>Consider Linear</a:t>
            </a:r>
            <a:r>
              <a:rPr sz="3530" spc="-93" dirty="0"/>
              <a:t> </a:t>
            </a:r>
            <a:r>
              <a:rPr sz="3530" dirty="0"/>
              <a:t>Regression</a:t>
            </a:r>
            <a:endParaRPr sz="3530"/>
          </a:p>
        </p:txBody>
      </p:sp>
      <p:sp>
        <p:nvSpPr>
          <p:cNvPr id="4" name="object 4"/>
          <p:cNvSpPr txBox="1"/>
          <p:nvPr/>
        </p:nvSpPr>
        <p:spPr>
          <a:xfrm>
            <a:off x="475306" y="2524208"/>
            <a:ext cx="4581525" cy="337238"/>
          </a:xfrm>
          <a:prstGeom prst="rect">
            <a:avLst/>
          </a:prstGeom>
        </p:spPr>
        <p:txBody>
          <a:bodyPr vert="horz" wrap="square" lIns="0" tIns="11206" rIns="0" bIns="0" rtlCol="0">
            <a:spAutoFit/>
          </a:bodyPr>
          <a:lstStyle/>
          <a:p>
            <a:pPr marL="11206">
              <a:spcBef>
                <a:spcPts val="88"/>
              </a:spcBef>
            </a:pPr>
            <a:r>
              <a:rPr sz="2118" spc="-4" dirty="0">
                <a:latin typeface="Arial"/>
                <a:cs typeface="Arial"/>
              </a:rPr>
              <a:t>E.g., </a:t>
            </a:r>
            <a:r>
              <a:rPr sz="2118" dirty="0">
                <a:latin typeface="Arial"/>
                <a:cs typeface="Arial"/>
              </a:rPr>
              <a:t>assume </a:t>
            </a:r>
            <a:r>
              <a:rPr sz="2118" spc="-4" dirty="0">
                <a:latin typeface="Arial"/>
                <a:cs typeface="Arial"/>
              </a:rPr>
              <a:t>f(x) </a:t>
            </a:r>
            <a:r>
              <a:rPr sz="2118" dirty="0">
                <a:latin typeface="Arial"/>
                <a:cs typeface="Arial"/>
              </a:rPr>
              <a:t>is linear </a:t>
            </a:r>
            <a:r>
              <a:rPr sz="2118" spc="-4" dirty="0">
                <a:latin typeface="Arial"/>
                <a:cs typeface="Arial"/>
              </a:rPr>
              <a:t>function </a:t>
            </a:r>
            <a:r>
              <a:rPr sz="2118" dirty="0">
                <a:latin typeface="Arial"/>
                <a:cs typeface="Arial"/>
              </a:rPr>
              <a:t>of</a:t>
            </a:r>
            <a:r>
              <a:rPr sz="2118" spc="-44" dirty="0">
                <a:latin typeface="Arial"/>
                <a:cs typeface="Arial"/>
              </a:rPr>
              <a:t> </a:t>
            </a:r>
            <a:r>
              <a:rPr sz="2118" dirty="0">
                <a:latin typeface="Arial"/>
                <a:cs typeface="Arial"/>
              </a:rPr>
              <a:t>x</a:t>
            </a:r>
          </a:p>
        </p:txBody>
      </p:sp>
      <p:sp>
        <p:nvSpPr>
          <p:cNvPr id="5" name="object 5"/>
          <p:cNvSpPr txBox="1"/>
          <p:nvPr/>
        </p:nvSpPr>
        <p:spPr>
          <a:xfrm>
            <a:off x="414122" y="4453503"/>
            <a:ext cx="6191250" cy="337238"/>
          </a:xfrm>
          <a:prstGeom prst="rect">
            <a:avLst/>
          </a:prstGeom>
        </p:spPr>
        <p:txBody>
          <a:bodyPr vert="horz" wrap="square" lIns="0" tIns="11206" rIns="0" bIns="0" rtlCol="0">
            <a:spAutoFit/>
          </a:bodyPr>
          <a:lstStyle/>
          <a:p>
            <a:pPr marL="11206">
              <a:spcBef>
                <a:spcPts val="88"/>
              </a:spcBef>
            </a:pPr>
            <a:r>
              <a:rPr sz="2118" spc="-4" dirty="0">
                <a:latin typeface="Arial"/>
                <a:cs typeface="Arial"/>
              </a:rPr>
              <a:t>Notation: to </a:t>
            </a:r>
            <a:r>
              <a:rPr sz="2118" dirty="0">
                <a:latin typeface="Arial"/>
                <a:cs typeface="Arial"/>
              </a:rPr>
              <a:t>make our </a:t>
            </a:r>
            <a:r>
              <a:rPr sz="2118" spc="-4" dirty="0">
                <a:latin typeface="Arial"/>
                <a:cs typeface="Arial"/>
              </a:rPr>
              <a:t>parameters explicit, </a:t>
            </a:r>
            <a:r>
              <a:rPr sz="2118" spc="-9" dirty="0">
                <a:latin typeface="Arial"/>
                <a:cs typeface="Arial"/>
              </a:rPr>
              <a:t>let’s</a:t>
            </a:r>
            <a:r>
              <a:rPr sz="2118" spc="31" dirty="0">
                <a:latin typeface="Arial"/>
                <a:cs typeface="Arial"/>
              </a:rPr>
              <a:t> </a:t>
            </a:r>
            <a:r>
              <a:rPr sz="2118" spc="-4" dirty="0">
                <a:latin typeface="Arial"/>
                <a:cs typeface="Arial"/>
              </a:rPr>
              <a:t>write</a:t>
            </a:r>
            <a:endParaRPr sz="2118" dirty="0">
              <a:latin typeface="Arial"/>
              <a:cs typeface="Arial"/>
            </a:endParaRPr>
          </a:p>
        </p:txBody>
      </p:sp>
      <p:sp>
        <p:nvSpPr>
          <p:cNvPr id="6" name="object 6"/>
          <p:cNvSpPr/>
          <p:nvPr/>
        </p:nvSpPr>
        <p:spPr>
          <a:xfrm>
            <a:off x="858035" y="1864484"/>
            <a:ext cx="2733563" cy="338392"/>
          </a:xfrm>
          <a:prstGeom prst="rect">
            <a:avLst/>
          </a:prstGeom>
          <a:blipFill>
            <a:blip r:embed="rId3" cstate="print"/>
            <a:stretch>
              <a:fillRect/>
            </a:stretch>
          </a:blipFill>
        </p:spPr>
        <p:txBody>
          <a:bodyPr wrap="square" lIns="0" tIns="0" rIns="0" bIns="0" rtlCol="0"/>
          <a:lstStyle/>
          <a:p>
            <a:endParaRPr sz="1412"/>
          </a:p>
        </p:txBody>
      </p:sp>
      <p:sp>
        <p:nvSpPr>
          <p:cNvPr id="7" name="object 7"/>
          <p:cNvSpPr/>
          <p:nvPr/>
        </p:nvSpPr>
        <p:spPr>
          <a:xfrm>
            <a:off x="796432" y="3117252"/>
            <a:ext cx="3678431" cy="367294"/>
          </a:xfrm>
          <a:prstGeom prst="rect">
            <a:avLst/>
          </a:prstGeom>
          <a:blipFill>
            <a:blip r:embed="rId4" cstate="print"/>
            <a:stretch>
              <a:fillRect/>
            </a:stretch>
          </a:blipFill>
        </p:spPr>
        <p:txBody>
          <a:bodyPr wrap="square" lIns="0" tIns="0" rIns="0" bIns="0" rtlCol="0"/>
          <a:lstStyle/>
          <a:p>
            <a:endParaRPr sz="1412"/>
          </a:p>
        </p:txBody>
      </p:sp>
      <p:sp>
        <p:nvSpPr>
          <p:cNvPr id="8" name="object 8"/>
          <p:cNvSpPr/>
          <p:nvPr/>
        </p:nvSpPr>
        <p:spPr>
          <a:xfrm>
            <a:off x="792394" y="3712806"/>
            <a:ext cx="2737960" cy="364864"/>
          </a:xfrm>
          <a:prstGeom prst="rect">
            <a:avLst/>
          </a:prstGeom>
          <a:blipFill>
            <a:blip r:embed="rId5" cstate="print"/>
            <a:stretch>
              <a:fillRect/>
            </a:stretch>
          </a:blipFill>
        </p:spPr>
        <p:txBody>
          <a:bodyPr wrap="square" lIns="0" tIns="0" rIns="0" bIns="0" rtlCol="0"/>
          <a:lstStyle/>
          <a:p>
            <a:endParaRPr sz="1412"/>
          </a:p>
        </p:txBody>
      </p:sp>
      <p:sp>
        <p:nvSpPr>
          <p:cNvPr id="9" name="object 9"/>
          <p:cNvSpPr/>
          <p:nvPr/>
        </p:nvSpPr>
        <p:spPr>
          <a:xfrm>
            <a:off x="858035" y="5102012"/>
            <a:ext cx="1919252" cy="264304"/>
          </a:xfrm>
          <a:prstGeom prst="rect">
            <a:avLst/>
          </a:prstGeom>
          <a:blipFill>
            <a:blip r:embed="rId6" cstate="print"/>
            <a:stretch>
              <a:fillRect/>
            </a:stretch>
          </a:blipFill>
        </p:spPr>
        <p:txBody>
          <a:bodyPr wrap="square" lIns="0" tIns="0" rIns="0" bIns="0" rtlCol="0"/>
          <a:lstStyle/>
          <a:p>
            <a:endParaRPr sz="1412"/>
          </a:p>
        </p:txBody>
      </p:sp>
      <p:sp>
        <p:nvSpPr>
          <p:cNvPr id="10" name="object 10"/>
          <p:cNvSpPr/>
          <p:nvPr/>
        </p:nvSpPr>
        <p:spPr>
          <a:xfrm>
            <a:off x="953278" y="5697326"/>
            <a:ext cx="3364738" cy="294357"/>
          </a:xfrm>
          <a:prstGeom prst="rect">
            <a:avLst/>
          </a:prstGeom>
          <a:blipFill>
            <a:blip r:embed="rId7"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3327934643"/>
      </p:ext>
    </p:extLst>
  </p:cSld>
  <p:clrMapOvr>
    <a:masterClrMapping/>
  </p:clrMapOvr>
  <p:timing>
    <p:tnLst>
      <p:par>
        <p:cTn id="1" dur="indefinite" restart="never" nodeType="tmRoot"/>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62600" y="3550274"/>
            <a:ext cx="3429000" cy="2545726"/>
          </a:xfrm>
          <a:prstGeom prst="rect">
            <a:avLst/>
          </a:prstGeom>
          <a:blipFill>
            <a:blip r:embed="rId2" cstate="print"/>
            <a:stretch>
              <a:fillRect/>
            </a:stretch>
          </a:blipFill>
        </p:spPr>
        <p:txBody>
          <a:bodyPr wrap="square" lIns="0" tIns="0" rIns="0" bIns="0" rtlCol="0"/>
          <a:lstStyle/>
          <a:p>
            <a:endParaRPr sz="1412"/>
          </a:p>
        </p:txBody>
      </p:sp>
      <p:sp>
        <p:nvSpPr>
          <p:cNvPr id="3" name="object 3"/>
          <p:cNvSpPr txBox="1">
            <a:spLocks noGrp="1"/>
          </p:cNvSpPr>
          <p:nvPr>
            <p:ph type="title"/>
          </p:nvPr>
        </p:nvSpPr>
        <p:spPr>
          <a:xfrm>
            <a:off x="59804" y="292955"/>
            <a:ext cx="8703196" cy="873090"/>
          </a:xfrm>
          <a:prstGeom prst="rect">
            <a:avLst/>
          </a:prstGeom>
        </p:spPr>
        <p:txBody>
          <a:bodyPr vert="horz" wrap="square" lIns="0" tIns="11206" rIns="0" bIns="0" rtlCol="0" anchor="ctr">
            <a:spAutoFit/>
          </a:bodyPr>
          <a:lstStyle/>
          <a:p>
            <a:pPr marL="11206">
              <a:spcBef>
                <a:spcPts val="88"/>
              </a:spcBef>
              <a:tabLst>
                <a:tab pos="1754935" algn="l"/>
              </a:tabLst>
            </a:pPr>
            <a:r>
              <a:rPr sz="2800" b="1" dirty="0">
                <a:latin typeface="Arial"/>
                <a:cs typeface="Arial"/>
              </a:rPr>
              <a:t>Training</a:t>
            </a:r>
            <a:r>
              <a:rPr lang="en-US" sz="2800" b="1" dirty="0">
                <a:latin typeface="Arial"/>
                <a:cs typeface="Arial"/>
              </a:rPr>
              <a:t> </a:t>
            </a:r>
            <a:r>
              <a:rPr sz="2800" b="1" dirty="0">
                <a:latin typeface="Arial"/>
                <a:cs typeface="Arial"/>
              </a:rPr>
              <a:t>Linear Regression</a:t>
            </a:r>
            <a:r>
              <a:rPr lang="en-US" sz="2800" b="1" dirty="0">
                <a:latin typeface="Arial"/>
                <a:cs typeface="Arial"/>
              </a:rPr>
              <a:t> </a:t>
            </a:r>
            <a:r>
              <a:rPr lang="en-US" sz="2800" b="1" dirty="0" smtClean="0"/>
              <a:t>:</a:t>
            </a:r>
            <a:br>
              <a:rPr lang="en-US" sz="2800" b="1" dirty="0" smtClean="0"/>
            </a:br>
            <a:r>
              <a:rPr lang="en-US" sz="2800" b="1" dirty="0">
                <a:latin typeface="Arial"/>
                <a:cs typeface="Arial"/>
              </a:rPr>
              <a:t>Maximum </a:t>
            </a:r>
            <a:r>
              <a:rPr lang="en-US" sz="2800" b="1" spc="-4" dirty="0">
                <a:latin typeface="Arial"/>
                <a:cs typeface="Arial"/>
              </a:rPr>
              <a:t>Conditional </a:t>
            </a:r>
            <a:r>
              <a:rPr lang="en-US" sz="2800" b="1" dirty="0">
                <a:latin typeface="Arial"/>
                <a:cs typeface="Arial"/>
              </a:rPr>
              <a:t>Likelihood</a:t>
            </a:r>
            <a:r>
              <a:rPr lang="en-US" sz="2800" b="1" spc="-13" dirty="0">
                <a:latin typeface="Arial"/>
                <a:cs typeface="Arial"/>
              </a:rPr>
              <a:t> </a:t>
            </a:r>
            <a:r>
              <a:rPr lang="en-US" sz="2800" b="1" spc="-4" dirty="0">
                <a:latin typeface="Arial"/>
                <a:cs typeface="Arial"/>
              </a:rPr>
              <a:t>Estimate </a:t>
            </a:r>
            <a:r>
              <a:rPr lang="en-US" sz="2800" b="1" spc="-4" dirty="0" smtClean="0">
                <a:latin typeface="Arial"/>
                <a:cs typeface="Arial"/>
              </a:rPr>
              <a:t>(</a:t>
            </a:r>
            <a:r>
              <a:rPr lang="en-US" sz="2800" b="1" dirty="0" smtClean="0"/>
              <a:t>MCLE)</a:t>
            </a:r>
            <a:endParaRPr sz="2800" b="1" dirty="0"/>
          </a:p>
        </p:txBody>
      </p:sp>
      <p:sp>
        <p:nvSpPr>
          <p:cNvPr id="4" name="object 4"/>
          <p:cNvSpPr txBox="1"/>
          <p:nvPr/>
        </p:nvSpPr>
        <p:spPr>
          <a:xfrm>
            <a:off x="480179" y="2161869"/>
            <a:ext cx="5852831" cy="1131622"/>
          </a:xfrm>
          <a:prstGeom prst="rect">
            <a:avLst/>
          </a:prstGeom>
        </p:spPr>
        <p:txBody>
          <a:bodyPr vert="horz" wrap="square" lIns="0" tIns="11206" rIns="0" bIns="0" rtlCol="0">
            <a:spAutoFit/>
          </a:bodyPr>
          <a:lstStyle/>
          <a:p>
            <a:pPr marL="11206">
              <a:spcBef>
                <a:spcPts val="88"/>
              </a:spcBef>
            </a:pPr>
            <a:r>
              <a:rPr sz="2118" dirty="0">
                <a:latin typeface="Arial"/>
                <a:cs typeface="Arial"/>
              </a:rPr>
              <a:t>How can we learn W </a:t>
            </a:r>
            <a:r>
              <a:rPr sz="2118" spc="-4" dirty="0">
                <a:latin typeface="Arial"/>
                <a:cs typeface="Arial"/>
              </a:rPr>
              <a:t>from the training</a:t>
            </a:r>
            <a:r>
              <a:rPr sz="2118" spc="-9" dirty="0">
                <a:latin typeface="Arial"/>
                <a:cs typeface="Arial"/>
              </a:rPr>
              <a:t> </a:t>
            </a:r>
            <a:r>
              <a:rPr sz="2118" spc="-4" dirty="0">
                <a:latin typeface="Arial"/>
                <a:cs typeface="Arial"/>
              </a:rPr>
              <a:t>data?</a:t>
            </a:r>
            <a:endParaRPr sz="2118" dirty="0">
              <a:latin typeface="Arial"/>
              <a:cs typeface="Arial"/>
            </a:endParaRPr>
          </a:p>
          <a:p>
            <a:pPr>
              <a:spcBef>
                <a:spcPts val="44"/>
              </a:spcBef>
            </a:pPr>
            <a:endParaRPr sz="3044" dirty="0">
              <a:latin typeface="Times New Roman"/>
              <a:cs typeface="Times New Roman"/>
            </a:endParaRPr>
          </a:p>
          <a:p>
            <a:pPr marL="11206"/>
            <a:r>
              <a:rPr sz="2118" dirty="0">
                <a:latin typeface="Arial"/>
                <a:cs typeface="Arial"/>
              </a:rPr>
              <a:t>Learn Maximum </a:t>
            </a:r>
            <a:r>
              <a:rPr sz="2118" spc="-4" dirty="0">
                <a:latin typeface="Arial"/>
                <a:cs typeface="Arial"/>
              </a:rPr>
              <a:t>Conditional </a:t>
            </a:r>
            <a:r>
              <a:rPr sz="2118" dirty="0">
                <a:latin typeface="Arial"/>
                <a:cs typeface="Arial"/>
              </a:rPr>
              <a:t>Likelihood</a:t>
            </a:r>
            <a:r>
              <a:rPr sz="2118" spc="-13" dirty="0">
                <a:latin typeface="Arial"/>
                <a:cs typeface="Arial"/>
              </a:rPr>
              <a:t> </a:t>
            </a:r>
            <a:r>
              <a:rPr sz="2118" spc="-4" dirty="0">
                <a:latin typeface="Arial"/>
                <a:cs typeface="Arial"/>
              </a:rPr>
              <a:t>Estimate!</a:t>
            </a:r>
            <a:endParaRPr sz="2118" dirty="0">
              <a:latin typeface="Arial"/>
              <a:cs typeface="Arial"/>
            </a:endParaRPr>
          </a:p>
        </p:txBody>
      </p:sp>
      <p:sp>
        <p:nvSpPr>
          <p:cNvPr id="5" name="object 5"/>
          <p:cNvSpPr txBox="1"/>
          <p:nvPr/>
        </p:nvSpPr>
        <p:spPr>
          <a:xfrm>
            <a:off x="631706" y="4998773"/>
            <a:ext cx="755276"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where</a:t>
            </a:r>
          </a:p>
        </p:txBody>
      </p:sp>
      <p:sp>
        <p:nvSpPr>
          <p:cNvPr id="6" name="object 6"/>
          <p:cNvSpPr/>
          <p:nvPr/>
        </p:nvSpPr>
        <p:spPr>
          <a:xfrm>
            <a:off x="489064" y="1578670"/>
            <a:ext cx="3727136" cy="326416"/>
          </a:xfrm>
          <a:prstGeom prst="rect">
            <a:avLst/>
          </a:prstGeom>
          <a:blipFill>
            <a:blip r:embed="rId3" cstate="print"/>
            <a:stretch>
              <a:fillRect/>
            </a:stretch>
          </a:blipFill>
        </p:spPr>
        <p:txBody>
          <a:bodyPr wrap="square" lIns="0" tIns="0" rIns="0" bIns="0" rtlCol="0"/>
          <a:lstStyle/>
          <a:p>
            <a:endParaRPr sz="1412"/>
          </a:p>
        </p:txBody>
      </p:sp>
      <p:sp>
        <p:nvSpPr>
          <p:cNvPr id="7" name="object 7"/>
          <p:cNvSpPr/>
          <p:nvPr/>
        </p:nvSpPr>
        <p:spPr>
          <a:xfrm>
            <a:off x="631706" y="3469473"/>
            <a:ext cx="3584494" cy="573938"/>
          </a:xfrm>
          <a:prstGeom prst="rect">
            <a:avLst/>
          </a:prstGeom>
          <a:blipFill>
            <a:blip r:embed="rId4" cstate="print"/>
            <a:stretch>
              <a:fillRect/>
            </a:stretch>
          </a:blipFill>
        </p:spPr>
        <p:txBody>
          <a:bodyPr wrap="square" lIns="0" tIns="0" rIns="0" bIns="0" rtlCol="0"/>
          <a:lstStyle/>
          <a:p>
            <a:endParaRPr sz="1412"/>
          </a:p>
        </p:txBody>
      </p:sp>
      <p:sp>
        <p:nvSpPr>
          <p:cNvPr id="8" name="object 8"/>
          <p:cNvSpPr/>
          <p:nvPr/>
        </p:nvSpPr>
        <p:spPr>
          <a:xfrm>
            <a:off x="437873" y="5569067"/>
            <a:ext cx="4426324" cy="754996"/>
          </a:xfrm>
          <a:prstGeom prst="rect">
            <a:avLst/>
          </a:prstGeom>
          <a:blipFill>
            <a:blip r:embed="rId5" cstate="print"/>
            <a:stretch>
              <a:fillRect/>
            </a:stretch>
          </a:blipFill>
        </p:spPr>
        <p:txBody>
          <a:bodyPr wrap="square" lIns="0" tIns="0" rIns="0" bIns="0" rtlCol="0"/>
          <a:lstStyle/>
          <a:p>
            <a:endParaRPr sz="1412"/>
          </a:p>
        </p:txBody>
      </p:sp>
      <p:sp>
        <p:nvSpPr>
          <p:cNvPr id="9" name="object 9"/>
          <p:cNvSpPr/>
          <p:nvPr/>
        </p:nvSpPr>
        <p:spPr>
          <a:xfrm>
            <a:off x="480179" y="4114222"/>
            <a:ext cx="4426324" cy="743790"/>
          </a:xfrm>
          <a:prstGeom prst="rect">
            <a:avLst/>
          </a:prstGeom>
          <a:blipFill>
            <a:blip r:embed="rId6"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1209250255"/>
      </p:ext>
    </p:extLst>
  </p:cSld>
  <p:clrMapOvr>
    <a:masterClrMapping/>
  </p:clrMapOvr>
  <p:timing>
    <p:tnLst>
      <p:par>
        <p:cTn id="1" dur="indefinite" restart="never" nodeType="tmRoot"/>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67400" y="2895600"/>
            <a:ext cx="3157193" cy="2676337"/>
          </a:xfrm>
          <a:prstGeom prst="rect">
            <a:avLst/>
          </a:prstGeom>
          <a:blipFill>
            <a:blip r:embed="rId2" cstate="print"/>
            <a:stretch>
              <a:fillRect/>
            </a:stretch>
          </a:blipFill>
        </p:spPr>
        <p:txBody>
          <a:bodyPr wrap="square" lIns="0" tIns="0" rIns="0" bIns="0" rtlCol="0"/>
          <a:lstStyle/>
          <a:p>
            <a:endParaRPr sz="1412"/>
          </a:p>
        </p:txBody>
      </p:sp>
      <p:sp>
        <p:nvSpPr>
          <p:cNvPr id="3" name="object 3"/>
          <p:cNvSpPr txBox="1">
            <a:spLocks noGrp="1"/>
          </p:cNvSpPr>
          <p:nvPr>
            <p:ph type="title"/>
          </p:nvPr>
        </p:nvSpPr>
        <p:spPr>
          <a:xfrm>
            <a:off x="250291" y="217535"/>
            <a:ext cx="5404597" cy="1108539"/>
          </a:xfrm>
          <a:prstGeom prst="rect">
            <a:avLst/>
          </a:prstGeom>
        </p:spPr>
        <p:txBody>
          <a:bodyPr vert="horz" wrap="square" lIns="0" tIns="11206" rIns="0" bIns="0" rtlCol="0" anchor="ctr">
            <a:spAutoFit/>
          </a:bodyPr>
          <a:lstStyle/>
          <a:p>
            <a:pPr marL="11206">
              <a:spcBef>
                <a:spcPts val="88"/>
              </a:spcBef>
              <a:tabLst>
                <a:tab pos="1754935" algn="l"/>
              </a:tabLst>
            </a:pPr>
            <a:r>
              <a:rPr sz="3600" b="1" dirty="0"/>
              <a:t>Training</a:t>
            </a:r>
            <a:r>
              <a:rPr lang="en-US" sz="3600" b="1" dirty="0"/>
              <a:t> </a:t>
            </a:r>
            <a:r>
              <a:rPr sz="3600" b="1" dirty="0"/>
              <a:t>Linear Regression</a:t>
            </a:r>
            <a:r>
              <a:rPr lang="en-US" sz="3600" b="1" dirty="0"/>
              <a:t>:</a:t>
            </a:r>
            <a:br>
              <a:rPr lang="en-US" sz="3600" b="1" dirty="0"/>
            </a:br>
            <a:r>
              <a:rPr lang="en-US" sz="3600" b="1" dirty="0"/>
              <a:t>MCLE</a:t>
            </a:r>
            <a:endParaRPr sz="3600" b="1" dirty="0"/>
          </a:p>
        </p:txBody>
      </p:sp>
      <p:sp>
        <p:nvSpPr>
          <p:cNvPr id="4" name="object 4"/>
          <p:cNvSpPr txBox="1"/>
          <p:nvPr/>
        </p:nvSpPr>
        <p:spPr>
          <a:xfrm>
            <a:off x="439532" y="1918713"/>
            <a:ext cx="5778313"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Learn Maximum </a:t>
            </a:r>
            <a:r>
              <a:rPr sz="2118" spc="-4" dirty="0">
                <a:latin typeface="Arial"/>
                <a:cs typeface="Arial"/>
              </a:rPr>
              <a:t>Conditional </a:t>
            </a:r>
            <a:r>
              <a:rPr sz="2118" dirty="0">
                <a:latin typeface="Arial"/>
                <a:cs typeface="Arial"/>
              </a:rPr>
              <a:t>Likelihood</a:t>
            </a:r>
            <a:r>
              <a:rPr sz="2118" spc="-18" dirty="0">
                <a:latin typeface="Arial"/>
                <a:cs typeface="Arial"/>
              </a:rPr>
              <a:t> </a:t>
            </a:r>
            <a:r>
              <a:rPr sz="2118" spc="-4" dirty="0">
                <a:latin typeface="Arial"/>
                <a:cs typeface="Arial"/>
              </a:rPr>
              <a:t>Estimate</a:t>
            </a:r>
            <a:endParaRPr sz="2118" dirty="0">
              <a:latin typeface="Arial"/>
              <a:cs typeface="Arial"/>
            </a:endParaRPr>
          </a:p>
        </p:txBody>
      </p:sp>
      <p:sp>
        <p:nvSpPr>
          <p:cNvPr id="5" name="object 5"/>
          <p:cNvSpPr txBox="1"/>
          <p:nvPr/>
        </p:nvSpPr>
        <p:spPr>
          <a:xfrm>
            <a:off x="612224" y="3520000"/>
            <a:ext cx="755276"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where</a:t>
            </a:r>
          </a:p>
        </p:txBody>
      </p:sp>
      <p:sp>
        <p:nvSpPr>
          <p:cNvPr id="6" name="object 6"/>
          <p:cNvSpPr txBox="1"/>
          <p:nvPr/>
        </p:nvSpPr>
        <p:spPr>
          <a:xfrm>
            <a:off x="799083" y="5001030"/>
            <a:ext cx="381559"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so:</a:t>
            </a:r>
          </a:p>
        </p:txBody>
      </p:sp>
      <p:sp>
        <p:nvSpPr>
          <p:cNvPr id="7" name="object 7"/>
          <p:cNvSpPr/>
          <p:nvPr/>
        </p:nvSpPr>
        <p:spPr>
          <a:xfrm>
            <a:off x="685800" y="4042270"/>
            <a:ext cx="4208635" cy="704179"/>
          </a:xfrm>
          <a:prstGeom prst="rect">
            <a:avLst/>
          </a:prstGeom>
          <a:blipFill>
            <a:blip r:embed="rId3" cstate="print"/>
            <a:stretch>
              <a:fillRect/>
            </a:stretch>
          </a:blipFill>
        </p:spPr>
        <p:txBody>
          <a:bodyPr wrap="square" lIns="0" tIns="0" rIns="0" bIns="0" rtlCol="0"/>
          <a:lstStyle/>
          <a:p>
            <a:endParaRPr sz="1412"/>
          </a:p>
        </p:txBody>
      </p:sp>
      <p:sp>
        <p:nvSpPr>
          <p:cNvPr id="8" name="object 8"/>
          <p:cNvSpPr/>
          <p:nvPr/>
        </p:nvSpPr>
        <p:spPr>
          <a:xfrm>
            <a:off x="646261" y="2827552"/>
            <a:ext cx="4248174" cy="622079"/>
          </a:xfrm>
          <a:prstGeom prst="rect">
            <a:avLst/>
          </a:prstGeom>
          <a:blipFill>
            <a:blip r:embed="rId4" cstate="print"/>
            <a:stretch>
              <a:fillRect/>
            </a:stretch>
          </a:blipFill>
        </p:spPr>
        <p:txBody>
          <a:bodyPr wrap="square" lIns="0" tIns="0" rIns="0" bIns="0" rtlCol="0"/>
          <a:lstStyle/>
          <a:p>
            <a:endParaRPr sz="1412"/>
          </a:p>
        </p:txBody>
      </p:sp>
      <p:sp>
        <p:nvSpPr>
          <p:cNvPr id="9" name="object 9"/>
          <p:cNvSpPr/>
          <p:nvPr/>
        </p:nvSpPr>
        <p:spPr>
          <a:xfrm>
            <a:off x="809879" y="5527196"/>
            <a:ext cx="4285423" cy="607866"/>
          </a:xfrm>
          <a:prstGeom prst="rect">
            <a:avLst/>
          </a:prstGeom>
          <a:blipFill>
            <a:blip r:embed="rId5"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679384266"/>
      </p:ext>
    </p:extLst>
  </p:cSld>
  <p:clrMapOvr>
    <a:masterClrMapping/>
  </p:clrMapOvr>
  <p:timing>
    <p:tnLst>
      <p:par>
        <p:cTn id="1" dur="indefinite" restart="never" nodeType="tmRoot"/>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182"/>
            <a:ext cx="8229600" cy="1143000"/>
          </a:xfrm>
        </p:spPr>
        <p:txBody>
          <a:bodyPr/>
          <a:lstStyle/>
          <a:p>
            <a:pPr algn="l"/>
            <a:r>
              <a:rPr lang="en-US" b="1" dirty="0"/>
              <a:t>Training Linear Regression:</a:t>
            </a:r>
            <a:br>
              <a:rPr lang="en-US" b="1" dirty="0"/>
            </a:br>
            <a:r>
              <a:rPr lang="en-US" b="1" dirty="0" smtClean="0"/>
              <a:t>MCLE, MLE</a:t>
            </a:r>
            <a:endParaRPr lang="en-US"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654</a:t>
            </a:fld>
            <a:endParaRPr lang="en-US"/>
          </a:p>
        </p:txBody>
      </p:sp>
      <p:pic>
        <p:nvPicPr>
          <p:cNvPr id="5" name="Picture 4"/>
          <p:cNvPicPr>
            <a:picLocks noChangeAspect="1"/>
          </p:cNvPicPr>
          <p:nvPr/>
        </p:nvPicPr>
        <p:blipFill rotWithShape="1">
          <a:blip r:embed="rId2"/>
          <a:srcRect l="14166" t="11874" r="15000" b="4447"/>
          <a:stretch/>
        </p:blipFill>
        <p:spPr>
          <a:xfrm>
            <a:off x="1257300" y="1752600"/>
            <a:ext cx="6629400" cy="4403185"/>
          </a:xfrm>
          <a:prstGeom prst="rect">
            <a:avLst/>
          </a:prstGeom>
        </p:spPr>
      </p:pic>
    </p:spTree>
    <p:extLst>
      <p:ext uri="{BB962C8B-B14F-4D97-AF65-F5344CB8AC3E}">
        <p14:creationId xmlns:p14="http://schemas.microsoft.com/office/powerpoint/2010/main" val="5514116"/>
      </p:ext>
    </p:extLst>
  </p:cSld>
  <p:clrMapOvr>
    <a:masterClrMapping/>
  </p:clrMapOvr>
  <p:timing>
    <p:tnLst>
      <p:par>
        <p:cTn id="1" dur="indefinite" restart="never" nodeType="tmRoot"/>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78820" y="348163"/>
            <a:ext cx="5404597" cy="554541"/>
          </a:xfrm>
          <a:prstGeom prst="rect">
            <a:avLst/>
          </a:prstGeom>
        </p:spPr>
        <p:txBody>
          <a:bodyPr vert="horz" wrap="square" lIns="0" tIns="11206" rIns="0" bIns="0" rtlCol="0" anchor="ctr">
            <a:spAutoFit/>
          </a:bodyPr>
          <a:lstStyle/>
          <a:p>
            <a:pPr marL="11206">
              <a:spcBef>
                <a:spcPts val="88"/>
              </a:spcBef>
              <a:tabLst>
                <a:tab pos="1754935" algn="l"/>
              </a:tabLst>
            </a:pPr>
            <a:r>
              <a:rPr sz="3530" spc="-4" dirty="0" smtClean="0"/>
              <a:t>Training</a:t>
            </a:r>
            <a:r>
              <a:rPr lang="en-US" sz="3530" spc="-4" dirty="0" smtClean="0"/>
              <a:t> </a:t>
            </a:r>
            <a:r>
              <a:rPr sz="3530" dirty="0" smtClean="0"/>
              <a:t>Linear</a:t>
            </a:r>
            <a:r>
              <a:rPr sz="3530" spc="-88" dirty="0" smtClean="0"/>
              <a:t> </a:t>
            </a:r>
            <a:r>
              <a:rPr sz="3530" dirty="0"/>
              <a:t>Regression</a:t>
            </a:r>
          </a:p>
        </p:txBody>
      </p:sp>
      <p:sp>
        <p:nvSpPr>
          <p:cNvPr id="4" name="object 4"/>
          <p:cNvSpPr txBox="1"/>
          <p:nvPr/>
        </p:nvSpPr>
        <p:spPr>
          <a:xfrm>
            <a:off x="163982" y="1654034"/>
            <a:ext cx="8065618" cy="663161"/>
          </a:xfrm>
          <a:prstGeom prst="rect">
            <a:avLst/>
          </a:prstGeom>
        </p:spPr>
        <p:txBody>
          <a:bodyPr vert="horz" wrap="square" lIns="0" tIns="11206" rIns="0" bIns="0" rtlCol="0">
            <a:spAutoFit/>
          </a:bodyPr>
          <a:lstStyle/>
          <a:p>
            <a:pPr marL="11206">
              <a:spcBef>
                <a:spcPts val="88"/>
              </a:spcBef>
            </a:pPr>
            <a:r>
              <a:rPr lang="en-US" sz="2118" dirty="0" smtClean="0">
                <a:latin typeface="Arial"/>
                <a:cs typeface="Arial"/>
              </a:rPr>
              <a:t>M</a:t>
            </a:r>
            <a:r>
              <a:rPr sz="2118" dirty="0" smtClean="0">
                <a:latin typeface="Arial"/>
                <a:cs typeface="Arial"/>
              </a:rPr>
              <a:t>aximum </a:t>
            </a:r>
            <a:r>
              <a:rPr sz="2118" spc="-4" dirty="0">
                <a:latin typeface="Arial"/>
                <a:cs typeface="Arial"/>
              </a:rPr>
              <a:t>Conditional </a:t>
            </a:r>
            <a:r>
              <a:rPr sz="2118" dirty="0">
                <a:latin typeface="Arial"/>
                <a:cs typeface="Arial"/>
              </a:rPr>
              <a:t>Likelihood</a:t>
            </a:r>
            <a:r>
              <a:rPr sz="2118" spc="-18" dirty="0">
                <a:latin typeface="Arial"/>
                <a:cs typeface="Arial"/>
              </a:rPr>
              <a:t> </a:t>
            </a:r>
            <a:r>
              <a:rPr sz="2118" spc="-4" dirty="0" smtClean="0">
                <a:latin typeface="Arial"/>
                <a:cs typeface="Arial"/>
              </a:rPr>
              <a:t>Estimate</a:t>
            </a:r>
            <a:r>
              <a:rPr lang="en-US" sz="2118" spc="-4" dirty="0" smtClean="0">
                <a:latin typeface="Arial"/>
                <a:cs typeface="Arial"/>
              </a:rPr>
              <a:t> is equivalent to minimizing the squared error loss</a:t>
            </a:r>
            <a:endParaRPr sz="2118" dirty="0">
              <a:latin typeface="Arial"/>
              <a:cs typeface="Arial"/>
            </a:endParaRPr>
          </a:p>
        </p:txBody>
      </p:sp>
      <p:sp>
        <p:nvSpPr>
          <p:cNvPr id="5" name="object 5"/>
          <p:cNvSpPr txBox="1"/>
          <p:nvPr/>
        </p:nvSpPr>
        <p:spPr>
          <a:xfrm>
            <a:off x="229703" y="3864020"/>
            <a:ext cx="5823697" cy="337238"/>
          </a:xfrm>
          <a:prstGeom prst="rect">
            <a:avLst/>
          </a:prstGeom>
        </p:spPr>
        <p:txBody>
          <a:bodyPr vert="horz" wrap="square" lIns="0" tIns="11206" rIns="0" bIns="0" rtlCol="0">
            <a:spAutoFit/>
          </a:bodyPr>
          <a:lstStyle/>
          <a:p>
            <a:pPr marL="11206">
              <a:spcBef>
                <a:spcPts val="88"/>
              </a:spcBef>
            </a:pPr>
            <a:r>
              <a:rPr sz="2118" dirty="0">
                <a:latin typeface="Arial"/>
                <a:cs typeface="Arial"/>
              </a:rPr>
              <a:t>Can we derive gradient descent rule </a:t>
            </a:r>
            <a:r>
              <a:rPr sz="2118" spc="-4" dirty="0">
                <a:latin typeface="Arial"/>
                <a:cs typeface="Arial"/>
              </a:rPr>
              <a:t>for</a:t>
            </a:r>
            <a:r>
              <a:rPr sz="2118" spc="-57" dirty="0">
                <a:latin typeface="Arial"/>
                <a:cs typeface="Arial"/>
              </a:rPr>
              <a:t> </a:t>
            </a:r>
            <a:r>
              <a:rPr sz="2118" spc="-4" dirty="0">
                <a:latin typeface="Arial"/>
                <a:cs typeface="Arial"/>
              </a:rPr>
              <a:t>training?</a:t>
            </a:r>
            <a:endParaRPr sz="2118" dirty="0">
              <a:latin typeface="Arial"/>
              <a:cs typeface="Arial"/>
            </a:endParaRPr>
          </a:p>
        </p:txBody>
      </p:sp>
      <p:sp>
        <p:nvSpPr>
          <p:cNvPr id="6" name="object 6"/>
          <p:cNvSpPr/>
          <p:nvPr/>
        </p:nvSpPr>
        <p:spPr>
          <a:xfrm>
            <a:off x="1008492" y="2940181"/>
            <a:ext cx="4437529" cy="700368"/>
          </a:xfrm>
          <a:prstGeom prst="rect">
            <a:avLst/>
          </a:prstGeom>
          <a:blipFill>
            <a:blip r:embed="rId2" cstate="print"/>
            <a:stretch>
              <a:fillRect/>
            </a:stretch>
          </a:blipFill>
        </p:spPr>
        <p:txBody>
          <a:bodyPr wrap="square" lIns="0" tIns="0" rIns="0" bIns="0" rtlCol="0"/>
          <a:lstStyle/>
          <a:p>
            <a:endParaRPr sz="1412"/>
          </a:p>
        </p:txBody>
      </p:sp>
      <p:sp>
        <p:nvSpPr>
          <p:cNvPr id="7" name="object 7"/>
          <p:cNvSpPr/>
          <p:nvPr/>
        </p:nvSpPr>
        <p:spPr>
          <a:xfrm>
            <a:off x="198327" y="4648200"/>
            <a:ext cx="6057860" cy="694900"/>
          </a:xfrm>
          <a:prstGeom prst="rect">
            <a:avLst/>
          </a:prstGeom>
          <a:blipFill>
            <a:blip r:embed="rId3" cstate="print"/>
            <a:stretch>
              <a:fillRect/>
            </a:stretch>
          </a:blipFill>
        </p:spPr>
        <p:txBody>
          <a:bodyPr wrap="square" lIns="0" tIns="0" rIns="0" bIns="0" rtlCol="0"/>
          <a:lstStyle/>
          <a:p>
            <a:endParaRPr sz="1412"/>
          </a:p>
        </p:txBody>
      </p:sp>
      <p:sp>
        <p:nvSpPr>
          <p:cNvPr id="8" name="object 8"/>
          <p:cNvSpPr/>
          <p:nvPr/>
        </p:nvSpPr>
        <p:spPr>
          <a:xfrm>
            <a:off x="2514600" y="5642794"/>
            <a:ext cx="3427695" cy="675800"/>
          </a:xfrm>
          <a:prstGeom prst="rect">
            <a:avLst/>
          </a:prstGeom>
          <a:blipFill>
            <a:blip r:embed="rId4"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1420276676"/>
      </p:ext>
    </p:extLst>
  </p:cSld>
  <p:clrMapOvr>
    <a:masterClrMapping/>
  </p:clrMapOvr>
  <p:timing>
    <p:tnLst>
      <p:par>
        <p:cTn id="1" dur="indefinite" restart="never" nodeType="tmRoot"/>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6871" y="442959"/>
            <a:ext cx="6571129" cy="500232"/>
          </a:xfrm>
          <a:prstGeom prst="rect">
            <a:avLst/>
          </a:prstGeom>
        </p:spPr>
        <p:txBody>
          <a:bodyPr vert="horz" wrap="square" lIns="0" tIns="11206" rIns="0" bIns="0" rtlCol="0" anchor="ctr">
            <a:spAutoFit/>
          </a:bodyPr>
          <a:lstStyle/>
          <a:p>
            <a:pPr marL="11206">
              <a:spcBef>
                <a:spcPts val="88"/>
              </a:spcBef>
            </a:pPr>
            <a:r>
              <a:rPr sz="3177" dirty="0"/>
              <a:t>Regression – </a:t>
            </a:r>
            <a:r>
              <a:rPr sz="3177" spc="-4" dirty="0"/>
              <a:t>What </a:t>
            </a:r>
            <a:r>
              <a:rPr sz="3177" dirty="0"/>
              <a:t>you should</a:t>
            </a:r>
            <a:r>
              <a:rPr sz="3177" spc="-75" dirty="0"/>
              <a:t> </a:t>
            </a:r>
            <a:r>
              <a:rPr sz="3177" dirty="0"/>
              <a:t>know</a:t>
            </a:r>
          </a:p>
        </p:txBody>
      </p:sp>
      <p:sp>
        <p:nvSpPr>
          <p:cNvPr id="3" name="object 3"/>
          <p:cNvSpPr txBox="1"/>
          <p:nvPr/>
        </p:nvSpPr>
        <p:spPr>
          <a:xfrm>
            <a:off x="304800" y="1416194"/>
            <a:ext cx="7772400" cy="4545890"/>
          </a:xfrm>
          <a:prstGeom prst="rect">
            <a:avLst/>
          </a:prstGeom>
        </p:spPr>
        <p:txBody>
          <a:bodyPr vert="horz" wrap="square" lIns="0" tIns="11206" rIns="0" bIns="0" rtlCol="0">
            <a:spAutoFit/>
          </a:bodyPr>
          <a:lstStyle/>
          <a:p>
            <a:pPr marL="11206">
              <a:spcBef>
                <a:spcPts val="88"/>
              </a:spcBef>
            </a:pPr>
            <a:r>
              <a:rPr sz="2400" dirty="0">
                <a:latin typeface="Arial"/>
                <a:cs typeface="Arial"/>
              </a:rPr>
              <a:t>Under general</a:t>
            </a:r>
            <a:r>
              <a:rPr sz="2400" spc="-9" dirty="0">
                <a:latin typeface="Arial"/>
                <a:cs typeface="Arial"/>
              </a:rPr>
              <a:t> </a:t>
            </a:r>
            <a:r>
              <a:rPr sz="2400" spc="-4" dirty="0">
                <a:latin typeface="Arial"/>
                <a:cs typeface="Arial"/>
              </a:rPr>
              <a:t>assumption</a:t>
            </a:r>
            <a:endParaRPr sz="2400" dirty="0">
              <a:latin typeface="Arial"/>
              <a:cs typeface="Arial"/>
            </a:endParaRPr>
          </a:p>
          <a:p>
            <a:pPr>
              <a:lnSpc>
                <a:spcPct val="100000"/>
              </a:lnSpc>
            </a:pPr>
            <a:endParaRPr sz="2400" dirty="0">
              <a:latin typeface="Times New Roman"/>
              <a:cs typeface="Times New Roman"/>
            </a:endParaRPr>
          </a:p>
          <a:p>
            <a:pPr lvl="1">
              <a:spcBef>
                <a:spcPts val="9"/>
              </a:spcBef>
            </a:pPr>
            <a:endParaRPr sz="2400" dirty="0">
              <a:latin typeface="Times New Roman"/>
              <a:cs typeface="Times New Roman"/>
            </a:endParaRPr>
          </a:p>
          <a:p>
            <a:pPr marL="414640" indent="-403433">
              <a:buFont typeface="Arial" panose="020B0604020202020204" pitchFamily="34" charset="0"/>
              <a:buChar char="•"/>
              <a:tabLst>
                <a:tab pos="414079" algn="l"/>
                <a:tab pos="414640" algn="l"/>
              </a:tabLst>
            </a:pPr>
            <a:endParaRPr lang="en-US" sz="2400" dirty="0" smtClean="0">
              <a:latin typeface="Arial"/>
              <a:cs typeface="Arial"/>
            </a:endParaRPr>
          </a:p>
          <a:p>
            <a:pPr marL="414640" indent="-403433">
              <a:buFont typeface="Arial" panose="020B0604020202020204" pitchFamily="34" charset="0"/>
              <a:buChar char="•"/>
              <a:tabLst>
                <a:tab pos="414079" algn="l"/>
                <a:tab pos="414640" algn="l"/>
              </a:tabLst>
            </a:pPr>
            <a:r>
              <a:rPr lang="en-US" sz="2400" dirty="0" smtClean="0">
                <a:latin typeface="Arial"/>
                <a:cs typeface="Arial"/>
              </a:rPr>
              <a:t>W</a:t>
            </a:r>
            <a:r>
              <a:rPr sz="2400" dirty="0" smtClean="0">
                <a:latin typeface="Arial"/>
                <a:cs typeface="Arial"/>
              </a:rPr>
              <a:t>e </a:t>
            </a:r>
            <a:r>
              <a:rPr sz="2400" dirty="0">
                <a:latin typeface="Arial"/>
                <a:cs typeface="Arial"/>
              </a:rPr>
              <a:t>can use gradient descent as a general learning</a:t>
            </a:r>
            <a:r>
              <a:rPr sz="2400" spc="-71" dirty="0">
                <a:latin typeface="Arial"/>
                <a:cs typeface="Arial"/>
              </a:rPr>
              <a:t> </a:t>
            </a:r>
            <a:r>
              <a:rPr sz="2400" spc="-4" dirty="0">
                <a:latin typeface="Arial"/>
                <a:cs typeface="Arial"/>
              </a:rPr>
              <a:t>algorithm</a:t>
            </a:r>
            <a:endParaRPr sz="2400" dirty="0">
              <a:latin typeface="Arial"/>
              <a:cs typeface="Arial"/>
            </a:endParaRPr>
          </a:p>
          <a:p>
            <a:pPr marL="818073" lvl="1" indent="-403433">
              <a:spcBef>
                <a:spcPts val="353"/>
              </a:spcBef>
              <a:buChar char="•"/>
              <a:tabLst>
                <a:tab pos="817513" algn="l"/>
                <a:tab pos="818073" algn="l"/>
              </a:tabLst>
            </a:pPr>
            <a:r>
              <a:rPr sz="2400" dirty="0">
                <a:latin typeface="Arial"/>
                <a:cs typeface="Arial"/>
              </a:rPr>
              <a:t>as long as our </a:t>
            </a:r>
            <a:r>
              <a:rPr sz="2400" spc="-4" dirty="0">
                <a:latin typeface="Arial"/>
                <a:cs typeface="Arial"/>
              </a:rPr>
              <a:t>objective </a:t>
            </a:r>
            <a:r>
              <a:rPr sz="2400" spc="-4" dirty="0" smtClean="0">
                <a:latin typeface="Arial"/>
                <a:cs typeface="Arial"/>
              </a:rPr>
              <a:t>f</a:t>
            </a:r>
            <a:r>
              <a:rPr lang="en-US" sz="2400" spc="-4" dirty="0" smtClean="0">
                <a:latin typeface="Arial"/>
                <a:cs typeface="Arial"/>
              </a:rPr>
              <a:t>unction</a:t>
            </a:r>
            <a:r>
              <a:rPr sz="2400" spc="-4" dirty="0" smtClean="0">
                <a:latin typeface="Arial"/>
                <a:cs typeface="Arial"/>
              </a:rPr>
              <a:t> </a:t>
            </a:r>
            <a:r>
              <a:rPr sz="2400" dirty="0">
                <a:latin typeface="Arial"/>
                <a:cs typeface="Arial"/>
              </a:rPr>
              <a:t>is </a:t>
            </a:r>
            <a:r>
              <a:rPr sz="2400" spc="-4" dirty="0">
                <a:latin typeface="Arial"/>
                <a:cs typeface="Arial"/>
              </a:rPr>
              <a:t>differentiable </a:t>
            </a:r>
            <a:r>
              <a:rPr sz="2400" dirty="0">
                <a:latin typeface="Arial"/>
                <a:cs typeface="Arial"/>
              </a:rPr>
              <a:t>wrt</a:t>
            </a:r>
            <a:r>
              <a:rPr sz="2400" spc="-18" dirty="0">
                <a:latin typeface="Arial"/>
                <a:cs typeface="Arial"/>
              </a:rPr>
              <a:t> </a:t>
            </a:r>
            <a:r>
              <a:rPr sz="2400" dirty="0">
                <a:latin typeface="Arial"/>
                <a:cs typeface="Arial"/>
              </a:rPr>
              <a:t>W</a:t>
            </a:r>
          </a:p>
          <a:p>
            <a:pPr marL="818073" lvl="1" indent="-403433">
              <a:spcBef>
                <a:spcPts val="441"/>
              </a:spcBef>
              <a:buChar char="•"/>
              <a:tabLst>
                <a:tab pos="817513" algn="l"/>
                <a:tab pos="818073" algn="l"/>
              </a:tabLst>
            </a:pPr>
            <a:r>
              <a:rPr sz="2400" spc="-4" dirty="0">
                <a:latin typeface="Arial"/>
                <a:cs typeface="Arial"/>
              </a:rPr>
              <a:t>though </a:t>
            </a:r>
            <a:r>
              <a:rPr sz="2400" dirty="0">
                <a:latin typeface="Arial"/>
                <a:cs typeface="Arial"/>
              </a:rPr>
              <a:t>we might learn local </a:t>
            </a:r>
            <a:r>
              <a:rPr sz="2400" spc="-4" dirty="0">
                <a:latin typeface="Arial"/>
                <a:cs typeface="Arial"/>
              </a:rPr>
              <a:t>optima</a:t>
            </a:r>
            <a:r>
              <a:rPr sz="2400" spc="-9" dirty="0">
                <a:latin typeface="Arial"/>
                <a:cs typeface="Arial"/>
              </a:rPr>
              <a:t> </a:t>
            </a:r>
            <a:endParaRPr sz="2400" dirty="0">
              <a:latin typeface="Arial"/>
              <a:cs typeface="Arial"/>
            </a:endParaRPr>
          </a:p>
          <a:p>
            <a:pPr lvl="1">
              <a:spcBef>
                <a:spcPts val="4"/>
              </a:spcBef>
              <a:buFont typeface="Arial"/>
              <a:buChar char="•"/>
            </a:pPr>
            <a:endParaRPr sz="2400" dirty="0">
              <a:latin typeface="Times New Roman"/>
              <a:cs typeface="Times New Roman"/>
            </a:endParaRPr>
          </a:p>
          <a:p>
            <a:pPr marL="414640" indent="-403433">
              <a:buFont typeface="Arial" panose="020B0604020202020204" pitchFamily="34" charset="0"/>
              <a:buChar char="•"/>
              <a:tabLst>
                <a:tab pos="414079" algn="l"/>
                <a:tab pos="414640" algn="l"/>
              </a:tabLst>
            </a:pPr>
            <a:r>
              <a:rPr sz="2400" dirty="0">
                <a:latin typeface="Arial"/>
                <a:cs typeface="Arial"/>
              </a:rPr>
              <a:t>Almost </a:t>
            </a:r>
            <a:r>
              <a:rPr sz="2400" spc="-4" dirty="0">
                <a:latin typeface="Arial"/>
                <a:cs typeface="Arial"/>
              </a:rPr>
              <a:t>nothing </a:t>
            </a:r>
            <a:r>
              <a:rPr sz="2400" dirty="0">
                <a:latin typeface="Arial"/>
                <a:cs typeface="Arial"/>
              </a:rPr>
              <a:t>we said here required </a:t>
            </a:r>
            <a:r>
              <a:rPr sz="2400" spc="-4" dirty="0">
                <a:latin typeface="Arial"/>
                <a:cs typeface="Arial"/>
              </a:rPr>
              <a:t>that f(x) </a:t>
            </a:r>
            <a:r>
              <a:rPr sz="2400" dirty="0">
                <a:latin typeface="Arial"/>
                <a:cs typeface="Arial"/>
              </a:rPr>
              <a:t>be linear in</a:t>
            </a:r>
            <a:r>
              <a:rPr sz="2400" spc="-22" dirty="0">
                <a:latin typeface="Arial"/>
                <a:cs typeface="Arial"/>
              </a:rPr>
              <a:t> </a:t>
            </a:r>
            <a:r>
              <a:rPr sz="2400" dirty="0">
                <a:latin typeface="Arial"/>
                <a:cs typeface="Arial"/>
              </a:rPr>
              <a:t>x</a:t>
            </a:r>
          </a:p>
        </p:txBody>
      </p:sp>
      <p:sp>
        <p:nvSpPr>
          <p:cNvPr id="4" name="object 4"/>
          <p:cNvSpPr/>
          <p:nvPr/>
        </p:nvSpPr>
        <p:spPr>
          <a:xfrm>
            <a:off x="2209800" y="2362200"/>
            <a:ext cx="3200400" cy="353877"/>
          </a:xfrm>
          <a:prstGeom prst="rect">
            <a:avLst/>
          </a:prstGeom>
          <a:blipFill>
            <a:blip r:embed="rId2"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490737737"/>
      </p:ext>
    </p:extLst>
  </p:cSld>
  <p:clrMapOvr>
    <a:masterClrMapping/>
  </p:clrMapOvr>
  <p:timing>
    <p:tnLst>
      <p:par>
        <p:cTn id="1" dur="indefinite" restart="never" nodeType="tmRoot"/>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335582871"/>
      </p:ext>
    </p:extLst>
  </p:cSld>
  <p:clrMapOvr>
    <a:masterClrMapping/>
  </p:clrMapOvr>
  <p:timing>
    <p:tnLst>
      <p:par>
        <p:cTn id="1" dur="indefinite" restart="never" nodeType="tmRoot"/>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Basis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5536" y="1476907"/>
                <a:ext cx="8519864" cy="4906963"/>
              </a:xfrm>
            </p:spPr>
            <p:txBody>
              <a:bodyPr>
                <a:normAutofit/>
              </a:bodyPr>
              <a:lstStyle/>
              <a:p>
                <a:r>
                  <a:rPr lang="en-US" sz="2400" dirty="0" smtClean="0"/>
                  <a:t>Simplest </a:t>
                </a:r>
                <a:r>
                  <a:rPr lang="en-US" sz="2400" dirty="0"/>
                  <a:t>linear model for regression is one that involves a linear combination of the input variables</a:t>
                </a:r>
              </a:p>
              <a:p>
                <a:pPr marL="457200" lvl="1" indent="0">
                  <a:buNone/>
                </a:pPr>
                <a:r>
                  <a:rPr lang="en-US" dirty="0" smtClean="0"/>
                  <a:t>	y(</a:t>
                </a:r>
                <a:r>
                  <a:rPr lang="en-US" dirty="0" err="1" smtClean="0"/>
                  <a:t>x,w</a:t>
                </a:r>
                <a:r>
                  <a:rPr lang="en-US" dirty="0"/>
                  <a:t>)=w</a:t>
                </a:r>
                <a:r>
                  <a:rPr lang="en-US" baseline="-25000" dirty="0"/>
                  <a:t>0</a:t>
                </a:r>
                <a:r>
                  <a:rPr lang="en-US" dirty="0"/>
                  <a:t> +w</a:t>
                </a:r>
                <a:r>
                  <a:rPr lang="en-US" baseline="-25000" dirty="0"/>
                  <a:t>1</a:t>
                </a:r>
                <a:r>
                  <a:rPr lang="en-US" dirty="0"/>
                  <a:t>x</a:t>
                </a:r>
                <a:r>
                  <a:rPr lang="en-US" baseline="-25000" dirty="0"/>
                  <a:t>1</a:t>
                </a:r>
                <a:r>
                  <a:rPr lang="en-US" dirty="0"/>
                  <a:t> +...+w</a:t>
                </a:r>
                <a:r>
                  <a:rPr lang="en-US" baseline="-25000" dirty="0"/>
                  <a:t>D</a:t>
                </a:r>
                <a:r>
                  <a:rPr lang="en-US" dirty="0"/>
                  <a:t>x</a:t>
                </a:r>
                <a:r>
                  <a:rPr lang="en-US" baseline="-25000" dirty="0"/>
                  <a:t>D</a:t>
                </a:r>
                <a:r>
                  <a:rPr lang="en-US" dirty="0"/>
                  <a:t> </a:t>
                </a:r>
                <a:endParaRPr lang="en-US" dirty="0" smtClean="0"/>
              </a:p>
              <a:p>
                <a:pPr marL="457200" lvl="1" indent="0">
                  <a:buNone/>
                </a:pPr>
                <a:endParaRPr lang="en-US" dirty="0" smtClean="0"/>
              </a:p>
              <a:p>
                <a:r>
                  <a:rPr lang="en-US" sz="2400" dirty="0" smtClean="0"/>
                  <a:t>Extend </a:t>
                </a:r>
                <a:r>
                  <a:rPr lang="en-US" sz="2400" dirty="0"/>
                  <a:t>the class of models by considering linear combinations of ﬁxed nonlinear functions of the input variables, of the form</a:t>
                </a:r>
              </a:p>
              <a:p>
                <a:pPr marL="457200" lvl="1" indent="0">
                  <a:buNone/>
                </a:pPr>
                <a:r>
                  <a:rPr lang="en-US" dirty="0" smtClean="0"/>
                  <a:t>	y(</a:t>
                </a:r>
                <a:r>
                  <a:rPr lang="en-US" dirty="0" err="1" smtClean="0"/>
                  <a:t>x,w</a:t>
                </a:r>
                <a:r>
                  <a:rPr lang="en-US" dirty="0"/>
                  <a:t>)=w</a:t>
                </a:r>
                <a:r>
                  <a:rPr lang="en-US" baseline="-25000" dirty="0"/>
                  <a:t>0</a:t>
                </a:r>
                <a:r>
                  <a:rPr lang="en-US" dirty="0"/>
                  <a:t> </a:t>
                </a:r>
                <a:r>
                  <a:rPr lang="en-US" dirty="0" smtClean="0"/>
                  <a:t>+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𝑀</m:t>
                        </m:r>
                        <m:r>
                          <a:rPr lang="en-US" b="0" i="1" smtClean="0">
                            <a:latin typeface="Cambria Math" panose="02040503050406030204" pitchFamily="18" charset="0"/>
                          </a:rPr>
                          <m:t>−1</m:t>
                        </m:r>
                      </m:sup>
                      <m:e>
                        <m:r>
                          <m:rPr>
                            <m:nor/>
                          </m:rPr>
                          <a:rPr lang="en-US" i="1" dirty="0"/>
                          <m:t>w</m:t>
                        </m:r>
                        <m:r>
                          <m:rPr>
                            <m:nor/>
                          </m:rPr>
                          <a:rPr lang="en-US" i="1" baseline="-25000" dirty="0"/>
                          <m:t>j</m:t>
                        </m:r>
                        <m:r>
                          <m:rPr>
                            <m:nor/>
                          </m:rPr>
                          <a:rPr lang="en-US" i="1" dirty="0"/>
                          <m:t>φ</m:t>
                        </m:r>
                        <m:r>
                          <m:rPr>
                            <m:nor/>
                          </m:rPr>
                          <a:rPr lang="en-US" i="1" baseline="-25000" dirty="0"/>
                          <m:t>j</m:t>
                        </m:r>
                        <m:r>
                          <m:rPr>
                            <m:nor/>
                          </m:rPr>
                          <a:rPr lang="en-US" i="1" dirty="0"/>
                          <m:t>(</m:t>
                        </m:r>
                        <m:r>
                          <m:rPr>
                            <m:nor/>
                          </m:rPr>
                          <a:rPr lang="en-US" i="1" dirty="0"/>
                          <m:t>x</m:t>
                        </m:r>
                        <m:r>
                          <m:rPr>
                            <m:nor/>
                          </m:rPr>
                          <a:rPr lang="en-US" dirty="0"/>
                          <m:t>)</m:t>
                        </m:r>
                      </m:e>
                    </m:nary>
                  </m:oMath>
                </a14:m>
                <a:endParaRPr lang="en-US" dirty="0" smtClean="0"/>
              </a:p>
              <a:p>
                <a:pPr lvl="2"/>
                <a:r>
                  <a:rPr lang="en-US" dirty="0" smtClean="0"/>
                  <a:t>where </a:t>
                </a:r>
                <a14:m>
                  <m:oMath xmlns:m="http://schemas.openxmlformats.org/officeDocument/2006/math">
                    <m:r>
                      <m:rPr>
                        <m:nor/>
                      </m:rPr>
                      <a:rPr lang="en-US" i="1" dirty="0"/>
                      <m:t>φ</m:t>
                    </m:r>
                    <m:r>
                      <m:rPr>
                        <m:nor/>
                      </m:rPr>
                      <a:rPr lang="en-US" i="1" baseline="-25000" dirty="0"/>
                      <m:t>j</m:t>
                    </m:r>
                    <m:r>
                      <m:rPr>
                        <m:nor/>
                      </m:rPr>
                      <a:rPr lang="en-US" i="1" dirty="0"/>
                      <m:t>(</m:t>
                    </m:r>
                    <m:r>
                      <m:rPr>
                        <m:nor/>
                      </m:rPr>
                      <a:rPr lang="en-US" i="1" dirty="0"/>
                      <m:t>x</m:t>
                    </m:r>
                  </m:oMath>
                </a14:m>
                <a:r>
                  <a:rPr lang="en-US" dirty="0"/>
                  <a:t>) are known as basis functions. </a:t>
                </a:r>
                <a:endParaRPr lang="en-US" dirty="0" smtClean="0"/>
              </a:p>
              <a:p>
                <a:pPr lvl="2"/>
                <a:r>
                  <a:rPr lang="en-US" dirty="0" smtClean="0"/>
                  <a:t>By </a:t>
                </a:r>
                <a:r>
                  <a:rPr lang="en-US" dirty="0"/>
                  <a:t>denoting the maximum value of the index j by M −1, the total number of parameters in this model will be M.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5536" y="1476907"/>
                <a:ext cx="8519864" cy="4906963"/>
              </a:xfrm>
              <a:blipFill rotWithShape="0">
                <a:blip r:embed="rId2"/>
                <a:stretch>
                  <a:fillRect l="-1001" t="-994" r="-16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658</a:t>
            </a:fld>
            <a:endParaRPr lang="en-US"/>
          </a:p>
        </p:txBody>
      </p:sp>
    </p:spTree>
    <p:extLst>
      <p:ext uri="{BB962C8B-B14F-4D97-AF65-F5344CB8AC3E}">
        <p14:creationId xmlns:p14="http://schemas.microsoft.com/office/powerpoint/2010/main" val="142545670"/>
      </p:ext>
    </p:extLst>
  </p:cSld>
  <p:clrMapOvr>
    <a:masterClrMapping/>
  </p:clrMapOvr>
  <p:timing>
    <p:tnLst>
      <p:par>
        <p:cTn id="1" dur="indefinite" restart="never" nodeType="tmRoot"/>
      </p:par>
    </p:tn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2505428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96"/>
          <p:cNvSpPr txBox="1">
            <a:spLocks noGrp="1"/>
          </p:cNvSpPr>
          <p:nvPr>
            <p:ph type="title"/>
          </p:nvPr>
        </p:nvSpPr>
        <p:spPr>
          <a:xfrm>
            <a:off x="83236" y="381000"/>
            <a:ext cx="43680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None/>
            </a:pPr>
            <a:r>
              <a:rPr lang="en-US" sz="3600" dirty="0"/>
              <a:t>ML in a Nutshell</a:t>
            </a:r>
          </a:p>
        </p:txBody>
      </p:sp>
      <p:sp>
        <p:nvSpPr>
          <p:cNvPr id="1295" name="Google Shape;1295;p96"/>
          <p:cNvSpPr txBox="1"/>
          <p:nvPr/>
        </p:nvSpPr>
        <p:spPr>
          <a:xfrm>
            <a:off x="457200" y="1514547"/>
            <a:ext cx="8211300" cy="4557900"/>
          </a:xfrm>
          <a:prstGeom prst="rect">
            <a:avLst/>
          </a:prstGeom>
          <a:noFill/>
          <a:ln>
            <a:noFill/>
          </a:ln>
        </p:spPr>
        <p:txBody>
          <a:bodyPr spcFirstLastPara="1" wrap="square" lIns="0" tIns="33000" rIns="0" bIns="0" anchor="t" anchorCtr="0">
            <a:noAutofit/>
          </a:bodyPr>
          <a:lstStyle/>
          <a:p>
            <a:pPr marL="355600" marR="756920" indent="-342900" fontAlgn="auto">
              <a:lnSpc>
                <a:spcPct val="119000"/>
              </a:lnSpc>
              <a:spcBef>
                <a:spcPts val="0"/>
              </a:spcBef>
              <a:spcAft>
                <a:spcPts val="0"/>
              </a:spcAft>
              <a:buClr>
                <a:srgbClr val="000000"/>
              </a:buClr>
              <a:buSzPts val="3200"/>
              <a:buFont typeface="Arial" panose="020B0604020202020204"/>
              <a:buChar char="•"/>
            </a:pPr>
            <a:r>
              <a:rPr lang="en-US" sz="3200" kern="0" dirty="0">
                <a:solidFill>
                  <a:srgbClr val="000000"/>
                </a:solidFill>
                <a:latin typeface="Trebuchet MS" panose="020B0603020202020204"/>
                <a:ea typeface="Trebuchet MS" panose="020B0603020202020204"/>
                <a:cs typeface="Trebuchet MS" panose="020B0603020202020204"/>
                <a:sym typeface="Trebuchet MS" panose="020B0603020202020204"/>
              </a:rPr>
              <a:t>Tens of thousands of machine learning  algorithms</a:t>
            </a:r>
            <a:endParaRPr sz="32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Hundreds new every year</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0" lvl="1" fontAlgn="auto">
              <a:spcBef>
                <a:spcPts val="25"/>
              </a:spcBef>
              <a:spcAft>
                <a:spcPts val="0"/>
              </a:spcAft>
              <a:buClr>
                <a:srgbClr val="000000"/>
              </a:buClr>
              <a:buSzPts val="4100"/>
              <a:buFont typeface="Arial" panose="020B0604020202020204"/>
              <a:buNone/>
            </a:pPr>
            <a:endParaRPr sz="4100" kern="0"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55600" indent="-342900" fontAlgn="auto">
              <a:spcBef>
                <a:spcPts val="0"/>
              </a:spcBef>
              <a:spcAft>
                <a:spcPts val="0"/>
              </a:spcAft>
              <a:buClr>
                <a:srgbClr val="000000"/>
              </a:buClr>
              <a:buSzPts val="3200"/>
              <a:buFont typeface="Arial" panose="020B0604020202020204"/>
              <a:buChar char="•"/>
            </a:pPr>
            <a:r>
              <a:rPr lang="en-US" sz="3200" kern="0" dirty="0">
                <a:solidFill>
                  <a:srgbClr val="000000"/>
                </a:solidFill>
                <a:latin typeface="Trebuchet MS" panose="020B0603020202020204"/>
                <a:ea typeface="Trebuchet MS" panose="020B0603020202020204"/>
                <a:cs typeface="Trebuchet MS" panose="020B0603020202020204"/>
                <a:sym typeface="Trebuchet MS" panose="020B0603020202020204"/>
              </a:rPr>
              <a:t>Every ML algorithm has three components</a:t>
            </a:r>
            <a:endParaRPr sz="32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6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Representation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74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Optimization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640"/>
              </a:spcBef>
              <a:spcAft>
                <a:spcPts val="0"/>
              </a:spcAft>
              <a:buClr>
                <a:srgbClr val="4A86E8"/>
              </a:buClr>
              <a:buSzPts val="2800"/>
              <a:buFont typeface="Arial" panose="020B0604020202020204"/>
              <a:buChar char="–"/>
            </a:pPr>
            <a:r>
              <a:rPr lang="en-US" sz="2800" b="1" kern="0" dirty="0">
                <a:solidFill>
                  <a:srgbClr val="4A86E8"/>
                </a:solidFill>
                <a:latin typeface="Trebuchet MS" panose="020B0603020202020204"/>
                <a:ea typeface="Trebuchet MS" panose="020B0603020202020204"/>
                <a:cs typeface="Trebuchet MS" panose="020B0603020202020204"/>
                <a:sym typeface="Trebuchet MS" panose="020B0603020202020204"/>
              </a:rPr>
              <a:t>Evaluation</a:t>
            </a:r>
            <a:endParaRPr sz="2800" kern="0" dirty="0">
              <a:solidFill>
                <a:srgbClr val="4A86E8"/>
              </a:solidFill>
              <a:latin typeface="Trebuchet MS" panose="020B0603020202020204"/>
              <a:ea typeface="Trebuchet MS" panose="020B0603020202020204"/>
              <a:cs typeface="Trebuchet MS" panose="020B0603020202020204"/>
              <a:sym typeface="Trebuchet MS" panose="020B0603020202020204"/>
            </a:endParaRPr>
          </a:p>
        </p:txBody>
      </p:sp>
      <p:sp>
        <p:nvSpPr>
          <p:cNvPr id="1296" name="Google Shape;1296;p96"/>
          <p:cNvSpPr txBox="1"/>
          <p:nvPr/>
        </p:nvSpPr>
        <p:spPr>
          <a:xfrm>
            <a:off x="78754" y="6569500"/>
            <a:ext cx="2825400" cy="2388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1400" kern="0">
                <a:solidFill>
                  <a:srgbClr val="000000"/>
                </a:solidFill>
                <a:latin typeface="Trebuchet MS" panose="020B0603020202020204"/>
                <a:ea typeface="Trebuchet MS" panose="020B0603020202020204"/>
                <a:cs typeface="Trebuchet MS" panose="020B0603020202020204"/>
                <a:sym typeface="Trebuchet MS" panose="020B0603020202020204"/>
              </a:rPr>
              <a:t>Slide credit: Pedro Domingos</a:t>
            </a:r>
            <a:endParaRPr sz="1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Tree>
    <p:extLst>
      <p:ext uri="{BB962C8B-B14F-4D97-AF65-F5344CB8AC3E}">
        <p14:creationId xmlns:p14="http://schemas.microsoft.com/office/powerpoint/2010/main" val="538842218"/>
      </p:ext>
    </p:extLst>
  </p:cSld>
  <p:clrMapOvr>
    <a:masterClrMapping/>
  </p:clrMapOvr>
  <p:timing>
    <p:tnLst>
      <p:par>
        <p:cTn id="1" dur="indefinite" restart="never" nodeType="tmRoot"/>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t="14306"/>
          <a:stretch/>
        </p:blipFill>
        <p:spPr>
          <a:xfrm>
            <a:off x="0" y="990599"/>
            <a:ext cx="9144000" cy="5876925"/>
          </a:xfrm>
          <a:prstGeom prst="rect">
            <a:avLst/>
          </a:prstGeom>
        </p:spPr>
      </p:pic>
      <p:sp>
        <p:nvSpPr>
          <p:cNvPr id="3" name="Title 1"/>
          <p:cNvSpPr txBox="1">
            <a:spLocks/>
          </p:cNvSpPr>
          <p:nvPr/>
        </p:nvSpPr>
        <p:spPr>
          <a:xfrm>
            <a:off x="152400" y="140493"/>
            <a:ext cx="612068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dirty="0" smtClean="0"/>
              <a:t>Basis Functions</a:t>
            </a:r>
            <a:endParaRPr lang="en-US" dirty="0"/>
          </a:p>
        </p:txBody>
      </p:sp>
    </p:spTree>
    <p:extLst>
      <p:ext uri="{BB962C8B-B14F-4D97-AF65-F5344CB8AC3E}">
        <p14:creationId xmlns:p14="http://schemas.microsoft.com/office/powerpoint/2010/main" val="169433395"/>
      </p:ext>
    </p:extLst>
  </p:cSld>
  <p:clrMapOvr>
    <a:masterClrMapping/>
  </p:clrMapOvr>
  <p:timing>
    <p:tnLst>
      <p:par>
        <p:cTn id="1" dur="indefinite" restart="never" nodeType="tmRoot"/>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2"/>
          <a:srcRect t="17639"/>
          <a:stretch/>
        </p:blipFill>
        <p:spPr>
          <a:xfrm>
            <a:off x="0" y="1219199"/>
            <a:ext cx="9144000" cy="5648325"/>
          </a:xfrm>
          <a:prstGeom prst="rect">
            <a:avLst/>
          </a:prstGeom>
        </p:spPr>
      </p:pic>
      <p:sp>
        <p:nvSpPr>
          <p:cNvPr id="3" name="Title 1"/>
          <p:cNvSpPr txBox="1">
            <a:spLocks/>
          </p:cNvSpPr>
          <p:nvPr/>
        </p:nvSpPr>
        <p:spPr>
          <a:xfrm>
            <a:off x="152400" y="140493"/>
            <a:ext cx="612068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dirty="0" smtClean="0"/>
              <a:t>Basis Functions</a:t>
            </a:r>
            <a:endParaRPr lang="en-US" dirty="0"/>
          </a:p>
        </p:txBody>
      </p:sp>
    </p:spTree>
    <p:extLst>
      <p:ext uri="{BB962C8B-B14F-4D97-AF65-F5344CB8AC3E}">
        <p14:creationId xmlns:p14="http://schemas.microsoft.com/office/powerpoint/2010/main" val="3852718219"/>
      </p:ext>
    </p:extLst>
  </p:cSld>
  <p:clrMapOvr>
    <a:masterClrMapping/>
  </p:clrMapOvr>
  <p:timing>
    <p:tnLst>
      <p:par>
        <p:cTn id="1" dur="indefinite" restart="never" nodeType="tmRoot"/>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939520682"/>
      </p:ext>
    </p:extLst>
  </p:cSld>
  <p:clrMapOvr>
    <a:masterClrMapping/>
  </p:clrMapOvr>
  <p:timing>
    <p:tnLst>
      <p:par>
        <p:cTn id="1" dur="indefinite" restart="never" nodeType="tmRoot"/>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613313267"/>
      </p:ext>
    </p:extLst>
  </p:cSld>
  <p:clrMapOvr>
    <a:masterClrMapping/>
  </p:clrMapOvr>
  <p:timing>
    <p:tnLst>
      <p:par>
        <p:cTn id="1" dur="indefinite" restart="never" nodeType="tmRoot"/>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Linear Regression Problem</a:t>
            </a:r>
            <a:endParaRPr lang="en-US" dirty="0"/>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304800" y="1493837"/>
                <a:ext cx="8229600" cy="3564053"/>
              </a:xfrm>
              <a:prstGeom prst="rect">
                <a:avLst/>
              </a:prstGeom>
              <a:noFill/>
            </p:spPr>
            <p:txBody>
              <a:bodyPr wrap="square" rtlCol="0">
                <a:spAutoFit/>
              </a:bodyPr>
              <a:lstStyle/>
              <a:p>
                <a:r>
                  <a:rPr lang="en-US" sz="2400" dirty="0" smtClean="0"/>
                  <a:t>( x</a:t>
                </a:r>
                <a:r>
                  <a:rPr lang="en-US" sz="2400" baseline="-25000" dirty="0" smtClean="0"/>
                  <a:t>1</a:t>
                </a:r>
                <a:r>
                  <a:rPr lang="en-US" sz="2400" dirty="0" smtClean="0"/>
                  <a:t>y</a:t>
                </a:r>
                <a:r>
                  <a:rPr lang="en-US" sz="2400" baseline="-25000" dirty="0" smtClean="0"/>
                  <a:t>1</a:t>
                </a:r>
                <a:r>
                  <a:rPr lang="en-US" sz="2400" dirty="0" smtClean="0"/>
                  <a:t>, x</a:t>
                </a:r>
                <a:r>
                  <a:rPr lang="en-US" sz="2400" baseline="-25000" dirty="0"/>
                  <a:t>2</a:t>
                </a:r>
                <a:r>
                  <a:rPr lang="en-US" sz="2400" dirty="0" smtClean="0"/>
                  <a:t>y</a:t>
                </a:r>
                <a:r>
                  <a:rPr lang="en-US" sz="2400" baseline="-25000" dirty="0" smtClean="0"/>
                  <a:t>2</a:t>
                </a:r>
                <a:r>
                  <a:rPr lang="en-US" sz="2400" dirty="0" smtClean="0"/>
                  <a:t>,…………. </a:t>
                </a:r>
                <a:r>
                  <a:rPr lang="en-US" sz="2400" dirty="0" err="1" smtClean="0"/>
                  <a:t>x</a:t>
                </a:r>
                <a:r>
                  <a:rPr lang="en-US" sz="2400" baseline="-25000" dirty="0" err="1"/>
                  <a:t>n</a:t>
                </a:r>
                <a:r>
                  <a:rPr lang="en-US" sz="2400" dirty="0" err="1" smtClean="0"/>
                  <a:t>y</a:t>
                </a:r>
                <a:r>
                  <a:rPr lang="en-US" sz="2400" baseline="-25000" dirty="0" err="1" smtClean="0"/>
                  <a:t>n</a:t>
                </a:r>
                <a:r>
                  <a:rPr lang="en-US" sz="2400" dirty="0" smtClean="0"/>
                  <a:t>)</a:t>
                </a:r>
              </a:p>
              <a:p>
                <a:endParaRPr lang="en-US" dirty="0"/>
              </a:p>
              <a:p>
                <a:r>
                  <a:rPr lang="en-US" dirty="0" smtClean="0"/>
                  <a:t>y(</a:t>
                </a:r>
                <a:r>
                  <a:rPr lang="en-US" dirty="0" err="1" smtClean="0"/>
                  <a:t>x,w</a:t>
                </a:r>
                <a:r>
                  <a:rPr lang="en-US" dirty="0" smtClean="0"/>
                  <a:t>) = w</a:t>
                </a:r>
                <a:r>
                  <a:rPr lang="en-US" baseline="-25000" dirty="0" smtClean="0"/>
                  <a:t>0</a:t>
                </a:r>
                <a:r>
                  <a:rPr lang="en-US" dirty="0" smtClean="0"/>
                  <a:t>+w</a:t>
                </a:r>
                <a:r>
                  <a:rPr lang="en-US" baseline="-25000" dirty="0" smtClean="0"/>
                  <a:t>1</a:t>
                </a:r>
                <a:r>
                  <a:rPr lang="en-US" dirty="0" smtClean="0"/>
                  <a:t>x</a:t>
                </a:r>
                <a:endParaRPr lang="en-US" baseline="30000" dirty="0"/>
              </a:p>
              <a:p>
                <a:endParaRPr lang="en-US" dirty="0"/>
              </a:p>
              <a:p>
                <a:r>
                  <a:rPr lang="en-US" dirty="0"/>
                  <a:t>min </a:t>
                </a:r>
                <a14:m>
                  <m:oMath xmlns:m="http://schemas.openxmlformats.org/officeDocument/2006/math">
                    <m:f>
                      <m:fPr>
                        <m:ctrlPr>
                          <a:rPr lang="en-US" b="1" i="1" smtClean="0">
                            <a:latin typeface="Cambria Math" panose="02040503050406030204" pitchFamily="18" charset="0"/>
                          </a:rPr>
                        </m:ctrlPr>
                      </m:fPr>
                      <m:num>
                        <m:r>
                          <a:rPr lang="en-US" b="1" i="1">
                            <a:latin typeface="Cambria Math" panose="02040503050406030204" pitchFamily="18" charset="0"/>
                          </a:rPr>
                          <m:t>𝟏</m:t>
                        </m:r>
                      </m:num>
                      <m:den>
                        <m:r>
                          <a:rPr lang="en-US" b="1" i="1" smtClean="0">
                            <a:latin typeface="Cambria Math" panose="02040503050406030204" pitchFamily="18" charset="0"/>
                          </a:rPr>
                          <m:t>𝟐</m:t>
                        </m:r>
                      </m:den>
                    </m:f>
                    <m:nary>
                      <m:naryPr>
                        <m:chr m:val="∑"/>
                        <m:ctrlPr>
                          <a:rPr lang="en-US" b="1" i="1">
                            <a:latin typeface="Cambria Math" panose="02040503050406030204" pitchFamily="18" charset="0"/>
                          </a:rPr>
                        </m:ctrlPr>
                      </m:naryPr>
                      <m:sub>
                        <m:r>
                          <m:rPr>
                            <m:brk m:alnAt="23"/>
                          </m:rP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𝑵</m:t>
                        </m:r>
                      </m:sup>
                      <m:e>
                        <m:r>
                          <a:rPr lang="en-US" i="1">
                            <a:latin typeface="Cambria Math" panose="02040503050406030204" pitchFamily="18" charset="0"/>
                          </a:rPr>
                          <m:t>[</m:t>
                        </m:r>
                        <m:r>
                          <m:rPr>
                            <m:nor/>
                          </m:rPr>
                          <a:rPr lang="en-US">
                            <a:latin typeface="Cambria Math" panose="02040503050406030204" pitchFamily="18" charset="0"/>
                          </a:rPr>
                          <m:t>(</m:t>
                        </m:r>
                        <m:r>
                          <m:rPr>
                            <m:nor/>
                          </m:rPr>
                          <a:rPr lang="en-US" dirty="0"/>
                          <m:t>w</m:t>
                        </m:r>
                        <m:r>
                          <m:rPr>
                            <m:nor/>
                          </m:rPr>
                          <a:rPr lang="en-US" baseline="-25000" dirty="0"/>
                          <m:t>0</m:t>
                        </m:r>
                        <m:r>
                          <m:rPr>
                            <m:nor/>
                          </m:rPr>
                          <a:rPr lang="en-US" dirty="0" smtClean="0"/>
                          <m:t>+</m:t>
                        </m:r>
                        <m:r>
                          <m:rPr>
                            <m:nor/>
                          </m:rPr>
                          <a:rPr lang="en-US" dirty="0" smtClean="0"/>
                          <m:t>w</m:t>
                        </m:r>
                        <m:r>
                          <m:rPr>
                            <m:nor/>
                          </m:rPr>
                          <a:rPr lang="en-US" baseline="-25000" dirty="0" smtClean="0"/>
                          <m:t>1</m:t>
                        </m:r>
                        <m:r>
                          <m:rPr>
                            <m:nor/>
                          </m:rPr>
                          <a:rPr lang="en-US" dirty="0" smtClean="0"/>
                          <m:t>x</m:t>
                        </m:r>
                        <m:r>
                          <m:rPr>
                            <m:nor/>
                          </m:rPr>
                          <a:rPr lang="en-US" baseline="-25000" dirty="0" smtClean="0"/>
                          <m:t>n</m:t>
                        </m:r>
                        <m:r>
                          <m:rPr>
                            <m:nor/>
                          </m:rPr>
                          <a:rPr lang="en-US" baseline="30000" dirty="0" smtClean="0"/>
                          <m:t> </m:t>
                        </m:r>
                        <m:r>
                          <m:rPr>
                            <m:nor/>
                          </m:rPr>
                          <a:rPr lang="en-US" dirty="0"/>
                          <m:t>) −</m:t>
                        </m:r>
                        <m:r>
                          <m:rPr>
                            <m:nor/>
                          </m:rPr>
                          <a:rPr lang="en-US" dirty="0"/>
                          <m:t>yn</m:t>
                        </m:r>
                        <m:r>
                          <m:rPr>
                            <m:nor/>
                          </m:rPr>
                          <a:rPr lang="en-US" dirty="0"/>
                          <m:t>]2</m:t>
                        </m:r>
                      </m:e>
                    </m:nary>
                  </m:oMath>
                </a14:m>
                <a:r>
                  <a:rPr lang="en-US" sz="3600" dirty="0"/>
                  <a:t> </a:t>
                </a:r>
              </a:p>
              <a:p>
                <a:endParaRPr lang="en-US" sz="3600" dirty="0"/>
              </a:p>
              <a:p>
                <a:endParaRPr lang="en-US"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304800" y="1493837"/>
                <a:ext cx="8229600" cy="3564053"/>
              </a:xfrm>
              <a:prstGeom prst="rect">
                <a:avLst/>
              </a:prstGeom>
              <a:blipFill rotWithShape="0">
                <a:blip r:embed="rId2"/>
                <a:stretch>
                  <a:fillRect l="-1111" t="-1197"/>
                </a:stretch>
              </a:blipFill>
            </p:spPr>
            <p:txBody>
              <a:bodyPr/>
              <a:lstStyle/>
              <a:p>
                <a:r>
                  <a:rPr lang="en-US">
                    <a:noFill/>
                  </a:rPr>
                  <a:t> </a:t>
                </a:r>
              </a:p>
            </p:txBody>
          </p:sp>
        </mc:Fallback>
      </mc:AlternateContent>
      <p:pic>
        <p:nvPicPr>
          <p:cNvPr id="5" name="Content Placeholder 3" descr="Figure1.4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565276" y="1511766"/>
            <a:ext cx="4000500" cy="2971800"/>
          </a:xfrm>
          <a:prstGeom prst="rect">
            <a:avLst/>
          </a:prstGeom>
        </p:spPr>
      </p:pic>
    </p:spTree>
    <p:extLst>
      <p:ext uri="{BB962C8B-B14F-4D97-AF65-F5344CB8AC3E}">
        <p14:creationId xmlns:p14="http://schemas.microsoft.com/office/powerpoint/2010/main" val="1267775893"/>
      </p:ext>
    </p:extLst>
  </p:cSld>
  <p:clrMapOvr>
    <a:masterClrMapping/>
  </p:clrMapOvr>
  <p:timing>
    <p:tnLst>
      <p:par>
        <p:cTn id="1" dur="indefinite" restart="never" nodeType="tmRoot"/>
      </p:par>
    </p:tn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normAutofit fontScale="90000"/>
          </a:bodyPr>
          <a:lstStyle/>
          <a:p>
            <a:r>
              <a:rPr lang="en-US" dirty="0" smtClean="0"/>
              <a:t>Model Selection - </a:t>
            </a:r>
            <a:r>
              <a:rPr lang="en-GB" altLang="en-US" dirty="0"/>
              <a:t>1</a:t>
            </a:r>
            <a:r>
              <a:rPr lang="en-GB" altLang="en-US" baseline="30000" dirty="0"/>
              <a:t>st</a:t>
            </a:r>
            <a:r>
              <a:rPr lang="en-GB" altLang="en-US" dirty="0"/>
              <a:t> Order </a:t>
            </a:r>
            <a:r>
              <a:rPr lang="en-GB" altLang="en-US" dirty="0" smtClean="0"/>
              <a:t>Polynomial</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pic>
        <p:nvPicPr>
          <p:cNvPr id="4" name="Content Placeholder 3" descr="Figure1.4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923780" y="1607037"/>
            <a:ext cx="4000500" cy="297180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351780" y="1660963"/>
                <a:ext cx="4572000" cy="2101409"/>
              </a:xfrm>
              <a:prstGeom prst="rect">
                <a:avLst/>
              </a:prstGeom>
            </p:spPr>
            <p:txBody>
              <a:bodyPr>
                <a:spAutoFit/>
              </a:bodyPr>
              <a:lstStyle/>
              <a:p>
                <a:r>
                  <a:rPr lang="en-US" sz="2400" dirty="0"/>
                  <a:t>( x</a:t>
                </a:r>
                <a:r>
                  <a:rPr lang="en-US" sz="2400" baseline="-25000" dirty="0"/>
                  <a:t>1</a:t>
                </a:r>
                <a:r>
                  <a:rPr lang="en-US" sz="2400" dirty="0"/>
                  <a:t>y</a:t>
                </a:r>
                <a:r>
                  <a:rPr lang="en-US" sz="2400" baseline="-25000" dirty="0"/>
                  <a:t>1</a:t>
                </a:r>
                <a:r>
                  <a:rPr lang="en-US" sz="2400" dirty="0"/>
                  <a:t>, x</a:t>
                </a:r>
                <a:r>
                  <a:rPr lang="en-US" sz="2400" baseline="-25000" dirty="0"/>
                  <a:t>2</a:t>
                </a:r>
                <a:r>
                  <a:rPr lang="en-US" sz="2400" dirty="0"/>
                  <a:t>y</a:t>
                </a:r>
                <a:r>
                  <a:rPr lang="en-US" sz="2400" baseline="-25000" dirty="0"/>
                  <a:t>2</a:t>
                </a:r>
                <a:r>
                  <a:rPr lang="en-US" sz="2400" dirty="0"/>
                  <a:t>,…………. </a:t>
                </a:r>
                <a:r>
                  <a:rPr lang="en-US" sz="2400" dirty="0" smtClean="0"/>
                  <a:t>x</a:t>
                </a:r>
                <a:r>
                  <a:rPr lang="en-US" sz="2400" baseline="-25000" dirty="0" smtClean="0"/>
                  <a:t>n, </a:t>
                </a:r>
                <a:r>
                  <a:rPr lang="en-US" sz="2400" dirty="0" smtClean="0"/>
                  <a:t>y</a:t>
                </a:r>
                <a:r>
                  <a:rPr lang="en-US" sz="2400" baseline="-25000" dirty="0" smtClean="0"/>
                  <a:t>n</a:t>
                </a:r>
                <a:r>
                  <a:rPr lang="en-US" sz="2400" dirty="0"/>
                  <a:t>)</a:t>
                </a:r>
              </a:p>
              <a:p>
                <a:endParaRPr lang="en-US" sz="2400" dirty="0"/>
              </a:p>
              <a:p>
                <a:r>
                  <a:rPr lang="en-US" sz="2400" dirty="0" smtClean="0"/>
                  <a:t>y(x , w</a:t>
                </a:r>
                <a:r>
                  <a:rPr lang="en-US" sz="2400" dirty="0"/>
                  <a:t>) = w</a:t>
                </a:r>
                <a:r>
                  <a:rPr lang="en-US" sz="2400" baseline="-25000" dirty="0"/>
                  <a:t>0</a:t>
                </a:r>
                <a:r>
                  <a:rPr lang="en-US" sz="2400" dirty="0"/>
                  <a:t>+w</a:t>
                </a:r>
                <a:r>
                  <a:rPr lang="en-US" sz="2400" baseline="-25000" dirty="0"/>
                  <a:t>1</a:t>
                </a:r>
                <a:r>
                  <a:rPr lang="en-US" sz="2400" dirty="0"/>
                  <a:t>x</a:t>
                </a:r>
                <a:endParaRPr lang="en-US" sz="2400" baseline="30000" dirty="0"/>
              </a:p>
              <a:p>
                <a:endParaRPr lang="en-US" sz="2400" dirty="0"/>
              </a:p>
              <a:p>
                <a:r>
                  <a:rPr lang="en-US" sz="2400" dirty="0"/>
                  <a:t>min </a:t>
                </a:r>
                <a14:m>
                  <m:oMath xmlns:m="http://schemas.openxmlformats.org/officeDocument/2006/math">
                    <m:f>
                      <m:fPr>
                        <m:ctrlPr>
                          <a:rPr lang="en-US" sz="2400" b="1" i="1" smtClean="0">
                            <a:latin typeface="Cambria Math" panose="02040503050406030204" pitchFamily="18" charset="0"/>
                          </a:rPr>
                        </m:ctrlPr>
                      </m:fPr>
                      <m:num>
                        <m:r>
                          <a:rPr lang="en-US" sz="2400" b="1" i="1">
                            <a:latin typeface="Cambria Math" panose="02040503050406030204" pitchFamily="18" charset="0"/>
                          </a:rPr>
                          <m:t>𝟏</m:t>
                        </m:r>
                      </m:num>
                      <m:den>
                        <m:r>
                          <a:rPr lang="en-US" sz="2400" b="1" i="1">
                            <a:latin typeface="Cambria Math" panose="02040503050406030204" pitchFamily="18" charset="0"/>
                          </a:rPr>
                          <m:t>𝟐</m:t>
                        </m:r>
                      </m:den>
                    </m:f>
                    <m:nary>
                      <m:naryPr>
                        <m:chr m:val="∑"/>
                        <m:ctrlPr>
                          <a:rPr lang="en-US" sz="2400" b="1" i="1">
                            <a:latin typeface="Cambria Math" panose="02040503050406030204" pitchFamily="18" charset="0"/>
                          </a:rPr>
                        </m:ctrlPr>
                      </m:naryPr>
                      <m:sub>
                        <m:r>
                          <m:rPr>
                            <m:brk m:alnAt="23"/>
                          </m:rPr>
                          <a:rPr lang="en-US" sz="2400" b="1" i="1">
                            <a:latin typeface="Cambria Math" panose="02040503050406030204" pitchFamily="18" charset="0"/>
                          </a:rPr>
                          <m:t>𝒏</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a:latin typeface="Cambria Math" panose="02040503050406030204" pitchFamily="18" charset="0"/>
                          </a:rPr>
                          <m:t>𝑵</m:t>
                        </m:r>
                      </m:sup>
                      <m:e>
                        <m:r>
                          <a:rPr lang="en-US" sz="2400" i="1">
                            <a:latin typeface="Cambria Math" panose="02040503050406030204" pitchFamily="18" charset="0"/>
                          </a:rPr>
                          <m:t>[</m:t>
                        </m:r>
                        <m:r>
                          <m:rPr>
                            <m:nor/>
                          </m:rPr>
                          <a:rPr lang="en-US" sz="2400">
                            <a:latin typeface="Cambria Math" panose="02040503050406030204" pitchFamily="18" charset="0"/>
                          </a:rPr>
                          <m:t>(</m:t>
                        </m:r>
                        <m:r>
                          <m:rPr>
                            <m:nor/>
                          </m:rPr>
                          <a:rPr lang="en-US" sz="2400" dirty="0"/>
                          <m:t>w</m:t>
                        </m:r>
                        <m:r>
                          <m:rPr>
                            <m:nor/>
                          </m:rPr>
                          <a:rPr lang="en-US" sz="2400" baseline="-25000" dirty="0"/>
                          <m:t>0</m:t>
                        </m:r>
                        <m:r>
                          <m:rPr>
                            <m:nor/>
                          </m:rPr>
                          <a:rPr lang="en-US" sz="2400" dirty="0"/>
                          <m:t>+</m:t>
                        </m:r>
                        <m:r>
                          <m:rPr>
                            <m:nor/>
                          </m:rPr>
                          <a:rPr lang="en-US" sz="2400" dirty="0"/>
                          <m:t>w</m:t>
                        </m:r>
                        <m:r>
                          <m:rPr>
                            <m:nor/>
                          </m:rPr>
                          <a:rPr lang="en-US" sz="2400" baseline="-25000" dirty="0"/>
                          <m:t>1</m:t>
                        </m:r>
                        <m:r>
                          <m:rPr>
                            <m:nor/>
                          </m:rPr>
                          <a:rPr lang="en-US" sz="2400" dirty="0"/>
                          <m:t>x</m:t>
                        </m:r>
                        <m:r>
                          <m:rPr>
                            <m:nor/>
                          </m:rPr>
                          <a:rPr lang="en-US" sz="2400" baseline="-25000" dirty="0"/>
                          <m:t>n</m:t>
                        </m:r>
                        <m:r>
                          <m:rPr>
                            <m:nor/>
                          </m:rPr>
                          <a:rPr lang="en-US" sz="2400" baseline="30000" dirty="0"/>
                          <m:t> </m:t>
                        </m:r>
                        <m:r>
                          <m:rPr>
                            <m:nor/>
                          </m:rPr>
                          <a:rPr lang="en-US" sz="2400" dirty="0"/>
                          <m:t>) −</m:t>
                        </m:r>
                        <m:r>
                          <m:rPr>
                            <m:nor/>
                          </m:rPr>
                          <a:rPr lang="en-US" sz="2400" dirty="0"/>
                          <m:t>yn</m:t>
                        </m:r>
                        <m:r>
                          <m:rPr>
                            <m:nor/>
                          </m:rPr>
                          <a:rPr lang="en-US" sz="2400" dirty="0"/>
                          <m:t>]2</m:t>
                        </m:r>
                      </m:e>
                    </m:nary>
                  </m:oMath>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351780" y="1660963"/>
                <a:ext cx="4572000" cy="2101409"/>
              </a:xfrm>
              <a:prstGeom prst="rect">
                <a:avLst/>
              </a:prstGeom>
              <a:blipFill rotWithShape="0">
                <a:blip r:embed="rId3"/>
                <a:stretch>
                  <a:fillRect l="-2133" t="-2319" b="-1159"/>
                </a:stretch>
              </a:blipFill>
            </p:spPr>
            <p:txBody>
              <a:bodyPr/>
              <a:lstStyle/>
              <a:p>
                <a:r>
                  <a:rPr lang="en-US">
                    <a:noFill/>
                  </a:rPr>
                  <a:t> </a:t>
                </a:r>
              </a:p>
            </p:txBody>
          </p:sp>
        </mc:Fallback>
      </mc:AlternateContent>
    </p:spTree>
    <p:extLst>
      <p:ext uri="{BB962C8B-B14F-4D97-AF65-F5344CB8AC3E}">
        <p14:creationId xmlns:p14="http://schemas.microsoft.com/office/powerpoint/2010/main" val="1330827997"/>
      </p:ext>
    </p:extLst>
  </p:cSld>
  <p:clrMapOvr>
    <a:masterClrMapping/>
  </p:clrMapOvr>
  <p:timing>
    <p:tnLst>
      <p:par>
        <p:cTn id="1" dur="indefinite" restart="never" nodeType="tmRoot"/>
      </p:par>
    </p:tn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normAutofit fontScale="90000"/>
          </a:bodyPr>
          <a:lstStyle/>
          <a:p>
            <a:r>
              <a:rPr lang="en-US" dirty="0" smtClean="0"/>
              <a:t>Model Selection - </a:t>
            </a:r>
            <a:r>
              <a:rPr lang="en-GB" altLang="en-US" dirty="0"/>
              <a:t>3</a:t>
            </a:r>
            <a:r>
              <a:rPr lang="en-GB" altLang="en-US" baseline="30000" dirty="0"/>
              <a:t>rd</a:t>
            </a:r>
            <a:r>
              <a:rPr lang="en-GB" altLang="en-US" dirty="0"/>
              <a:t> Order </a:t>
            </a:r>
            <a:r>
              <a:rPr lang="en-GB" altLang="en-US" dirty="0" smtClean="0"/>
              <a:t>Polynomial</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pic>
        <p:nvPicPr>
          <p:cNvPr id="4" name="Content Placeholder 3" descr="Figure1.4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29592" y="3200400"/>
            <a:ext cx="4000500" cy="2971800"/>
          </a:xfrm>
          <a:prstGeom prst="rect">
            <a:avLst/>
          </a:prstGeom>
        </p:spPr>
      </p:pic>
      <p:sp>
        <p:nvSpPr>
          <p:cNvPr id="8" name="TextBox 7"/>
          <p:cNvSpPr txBox="1"/>
          <p:nvPr/>
        </p:nvSpPr>
        <p:spPr>
          <a:xfrm>
            <a:off x="329592" y="2082639"/>
            <a:ext cx="4419600" cy="523220"/>
          </a:xfrm>
          <a:prstGeom prst="rect">
            <a:avLst/>
          </a:prstGeom>
          <a:noFill/>
        </p:spPr>
        <p:txBody>
          <a:bodyPr wrap="square" rtlCol="0">
            <a:spAutoFit/>
          </a:bodyPr>
          <a:lstStyle/>
          <a:p>
            <a:r>
              <a:rPr lang="en-US" sz="2800" dirty="0" smtClean="0"/>
              <a:t>y= w</a:t>
            </a:r>
            <a:r>
              <a:rPr lang="en-US" sz="2800" baseline="-25000" dirty="0" smtClean="0"/>
              <a:t>0</a:t>
            </a:r>
            <a:r>
              <a:rPr lang="en-US" sz="2800" dirty="0" smtClean="0"/>
              <a:t>+w</a:t>
            </a:r>
            <a:r>
              <a:rPr lang="en-US" sz="2800" baseline="-25000" dirty="0" smtClean="0"/>
              <a:t>1</a:t>
            </a:r>
            <a:r>
              <a:rPr lang="en-US" sz="2800" dirty="0" smtClean="0"/>
              <a:t>x+w</a:t>
            </a:r>
            <a:r>
              <a:rPr lang="en-US" sz="2800" baseline="-25000" dirty="0" smtClean="0"/>
              <a:t>2</a:t>
            </a:r>
            <a:r>
              <a:rPr lang="en-US" sz="2800" dirty="0" smtClean="0"/>
              <a:t>x</a:t>
            </a:r>
            <a:r>
              <a:rPr lang="en-US" sz="2800" baseline="30000" dirty="0" smtClean="0"/>
              <a:t>2</a:t>
            </a:r>
            <a:r>
              <a:rPr lang="en-US" sz="2800" dirty="0" smtClean="0"/>
              <a:t>+w</a:t>
            </a:r>
            <a:r>
              <a:rPr lang="en-US" sz="2800" baseline="-25000" dirty="0" smtClean="0"/>
              <a:t>3</a:t>
            </a:r>
            <a:r>
              <a:rPr lang="en-US" sz="2800" dirty="0" smtClean="0"/>
              <a:t>x</a:t>
            </a:r>
            <a:r>
              <a:rPr lang="en-US" sz="2800" baseline="30000" dirty="0" smtClean="0"/>
              <a:t>3</a:t>
            </a:r>
            <a:endParaRPr lang="en-US" sz="2800" baseline="30000" dirty="0"/>
          </a:p>
        </p:txBody>
      </p:sp>
      <p:sp>
        <p:nvSpPr>
          <p:cNvPr id="9" name="TextBox 8"/>
          <p:cNvSpPr txBox="1"/>
          <p:nvPr/>
        </p:nvSpPr>
        <p:spPr>
          <a:xfrm>
            <a:off x="356347" y="1373693"/>
            <a:ext cx="4275000" cy="461665"/>
          </a:xfrm>
          <a:prstGeom prst="rect">
            <a:avLst/>
          </a:prstGeom>
          <a:noFill/>
        </p:spPr>
        <p:txBody>
          <a:bodyPr wrap="square" rtlCol="0">
            <a:spAutoFit/>
          </a:bodyPr>
          <a:lstStyle/>
          <a:p>
            <a:r>
              <a:rPr lang="en-US" sz="2400" dirty="0" smtClean="0"/>
              <a:t>( x</a:t>
            </a:r>
            <a:r>
              <a:rPr lang="en-US" sz="2400" baseline="-25000" dirty="0" smtClean="0"/>
              <a:t>1</a:t>
            </a:r>
            <a:r>
              <a:rPr lang="en-US" sz="2400" dirty="0" smtClean="0"/>
              <a:t>y</a:t>
            </a:r>
            <a:r>
              <a:rPr lang="en-US" sz="2400" baseline="-25000" dirty="0" smtClean="0"/>
              <a:t>1</a:t>
            </a:r>
            <a:r>
              <a:rPr lang="en-US" sz="2400" dirty="0" smtClean="0"/>
              <a:t>, x</a:t>
            </a:r>
            <a:r>
              <a:rPr lang="en-US" sz="2400" baseline="-25000" dirty="0"/>
              <a:t>2</a:t>
            </a:r>
            <a:r>
              <a:rPr lang="en-US" sz="2400" dirty="0" smtClean="0"/>
              <a:t>y</a:t>
            </a:r>
            <a:r>
              <a:rPr lang="en-US" sz="2400" baseline="-25000" dirty="0" smtClean="0"/>
              <a:t>2</a:t>
            </a:r>
            <a:r>
              <a:rPr lang="en-US" sz="2400" dirty="0" smtClean="0"/>
              <a:t>,…………. </a:t>
            </a:r>
            <a:r>
              <a:rPr lang="en-US" sz="2400" dirty="0" err="1" smtClean="0"/>
              <a:t>x</a:t>
            </a:r>
            <a:r>
              <a:rPr lang="en-US" sz="2400" baseline="-25000" dirty="0" err="1"/>
              <a:t>n</a:t>
            </a:r>
            <a:r>
              <a:rPr lang="en-US" sz="2400" dirty="0" err="1" smtClean="0"/>
              <a:t>y</a:t>
            </a:r>
            <a:r>
              <a:rPr lang="en-US" sz="2400" baseline="-25000" dirty="0" err="1" smtClean="0"/>
              <a:t>n</a:t>
            </a:r>
            <a:r>
              <a:rPr lang="en-US" sz="2400" dirty="0" smtClean="0"/>
              <a:t>)</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4717816" y="2840254"/>
                <a:ext cx="4000500" cy="954107"/>
              </a:xfrm>
              <a:prstGeom prst="rect">
                <a:avLst/>
              </a:prstGeom>
              <a:noFill/>
            </p:spPr>
            <p:txBody>
              <a:bodyPr wrap="square" rtlCol="0">
                <a:spAutoFit/>
              </a:bodyPr>
              <a:lstStyle/>
              <a:p>
                <a:r>
                  <a:rPr lang="en-US" sz="2400" dirty="0" smtClean="0"/>
                  <a:t>E(w</a:t>
                </a:r>
                <a:r>
                  <a:rPr lang="en-US" sz="2400" baseline="-25000" dirty="0" smtClean="0"/>
                  <a:t>0</a:t>
                </a:r>
                <a:r>
                  <a:rPr lang="en-US" sz="2400" dirty="0" smtClean="0"/>
                  <a:t>,w</a:t>
                </a:r>
                <a:r>
                  <a:rPr lang="en-US" sz="2400" baseline="-25000" dirty="0" smtClean="0"/>
                  <a:t>1,</a:t>
                </a:r>
                <a:r>
                  <a:rPr lang="en-US" sz="2400" dirty="0" smtClean="0"/>
                  <a:t>w</a:t>
                </a:r>
                <a:r>
                  <a:rPr lang="en-US" sz="2400" baseline="-25000" dirty="0" smtClean="0"/>
                  <a:t>2,</a:t>
                </a:r>
                <a:r>
                  <a:rPr lang="en-US" sz="2400" dirty="0" smtClean="0"/>
                  <a:t>w</a:t>
                </a:r>
                <a:r>
                  <a:rPr lang="en-US" sz="2400" baseline="-25000" dirty="0" smtClean="0"/>
                  <a:t>3</a:t>
                </a:r>
                <a:r>
                  <a:rPr lang="en-US" sz="2400" dirty="0" smtClean="0"/>
                  <a:t>) </a:t>
                </a:r>
                <a:r>
                  <a:rPr lang="en-US" sz="2400" b="1" dirty="0"/>
                  <a:t>= </a:t>
                </a:r>
                <a:r>
                  <a:rPr lang="en-US" sz="1800" dirty="0"/>
                  <a:t> </a:t>
                </a:r>
                <a14:m>
                  <m:oMath xmlns:m="http://schemas.openxmlformats.org/officeDocument/2006/math">
                    <m:f>
                      <m:fPr>
                        <m:ctrlPr>
                          <a:rPr lang="en-US" sz="1800" b="1" i="1">
                            <a:latin typeface="Cambria Math" panose="02040503050406030204" pitchFamily="18" charset="0"/>
                          </a:rPr>
                        </m:ctrlPr>
                      </m:fPr>
                      <m:num>
                        <m:r>
                          <a:rPr lang="en-US" sz="1800" b="1" i="1">
                            <a:latin typeface="Cambria Math" panose="02040503050406030204" pitchFamily="18" charset="0"/>
                          </a:rPr>
                          <m:t>𝟏</m:t>
                        </m:r>
                      </m:num>
                      <m:den>
                        <m:r>
                          <a:rPr lang="en-US" sz="1800" b="1" i="1">
                            <a:latin typeface="Cambria Math" panose="02040503050406030204" pitchFamily="18" charset="0"/>
                          </a:rPr>
                          <m:t>𝟐</m:t>
                        </m:r>
                      </m:den>
                    </m:f>
                    <m:nary>
                      <m:naryPr>
                        <m:chr m:val="∑"/>
                        <m:ctrlPr>
                          <a:rPr lang="en-US" sz="1400" b="1" i="1">
                            <a:latin typeface="Cambria Math" panose="02040503050406030204" pitchFamily="18" charset="0"/>
                          </a:rPr>
                        </m:ctrlPr>
                      </m:naryPr>
                      <m:sub>
                        <m:r>
                          <m:rPr>
                            <m:brk m:alnAt="23"/>
                          </m:rPr>
                          <a:rPr lang="en-US" sz="1400" b="1" i="1">
                            <a:latin typeface="Cambria Math" panose="02040503050406030204" pitchFamily="18" charset="0"/>
                          </a:rPr>
                          <m:t>𝒏</m:t>
                        </m:r>
                        <m:r>
                          <a:rPr lang="en-US" sz="1400" b="1" i="1">
                            <a:latin typeface="Cambria Math" panose="02040503050406030204" pitchFamily="18" charset="0"/>
                          </a:rPr>
                          <m:t>=</m:t>
                        </m:r>
                        <m:r>
                          <a:rPr lang="en-US" sz="1400" b="1" i="1">
                            <a:latin typeface="Cambria Math" panose="02040503050406030204" pitchFamily="18" charset="0"/>
                          </a:rPr>
                          <m:t>𝟏</m:t>
                        </m:r>
                      </m:sub>
                      <m:sup>
                        <m:r>
                          <a:rPr lang="en-US" sz="1400" b="1" i="1">
                            <a:latin typeface="Cambria Math" panose="02040503050406030204" pitchFamily="18" charset="0"/>
                          </a:rPr>
                          <m:t>𝑵</m:t>
                        </m:r>
                      </m:sup>
                      <m:e>
                        <m:r>
                          <a:rPr lang="en-US" sz="1400" b="1" i="1">
                            <a:latin typeface="Cambria Math" panose="02040503050406030204" pitchFamily="18" charset="0"/>
                          </a:rPr>
                          <m:t>[</m:t>
                        </m:r>
                        <m:r>
                          <m:rPr>
                            <m:nor/>
                          </m:rPr>
                          <a:rPr lang="en-US" sz="1400" b="1">
                            <a:latin typeface="Cambria Math" panose="02040503050406030204" pitchFamily="18" charset="0"/>
                          </a:rPr>
                          <m:t>(</m:t>
                        </m:r>
                        <m:r>
                          <m:rPr>
                            <m:nor/>
                          </m:rPr>
                          <a:rPr lang="en-US" sz="1800" dirty="0"/>
                          <m:t>w</m:t>
                        </m:r>
                        <m:r>
                          <m:rPr>
                            <m:nor/>
                          </m:rPr>
                          <a:rPr lang="en-US" sz="1800" baseline="-25000" dirty="0"/>
                          <m:t>0</m:t>
                        </m:r>
                        <m:r>
                          <m:rPr>
                            <m:nor/>
                          </m:rPr>
                          <a:rPr lang="en-US" sz="1800" dirty="0"/>
                          <m:t>+</m:t>
                        </m:r>
                        <m:r>
                          <m:rPr>
                            <m:nor/>
                          </m:rPr>
                          <a:rPr lang="en-US" sz="1800" dirty="0"/>
                          <m:t>w</m:t>
                        </m:r>
                        <m:r>
                          <m:rPr>
                            <m:nor/>
                          </m:rPr>
                          <a:rPr lang="en-US" sz="1800" baseline="-25000" dirty="0"/>
                          <m:t>1</m:t>
                        </m:r>
                        <m:r>
                          <m:rPr>
                            <m:nor/>
                          </m:rPr>
                          <a:rPr lang="en-US" sz="1800" dirty="0"/>
                          <m:t>x</m:t>
                        </m:r>
                        <m:r>
                          <m:rPr>
                            <m:nor/>
                          </m:rPr>
                          <a:rPr lang="en-US" sz="1800" baseline="-25000" dirty="0"/>
                          <m:t>n</m:t>
                        </m:r>
                        <m:r>
                          <m:rPr>
                            <m:nor/>
                          </m:rPr>
                          <a:rPr lang="en-US" sz="1800" dirty="0"/>
                          <m:t>+</m:t>
                        </m:r>
                        <m:r>
                          <m:rPr>
                            <m:nor/>
                          </m:rPr>
                          <a:rPr lang="en-US" sz="1800" dirty="0"/>
                          <m:t>w</m:t>
                        </m:r>
                        <m:r>
                          <m:rPr>
                            <m:nor/>
                          </m:rPr>
                          <a:rPr lang="en-US" sz="1800" baseline="-25000" dirty="0"/>
                          <m:t>2</m:t>
                        </m:r>
                        <m:r>
                          <m:rPr>
                            <m:nor/>
                          </m:rPr>
                          <a:rPr lang="en-US" sz="1800" dirty="0"/>
                          <m:t>x</m:t>
                        </m:r>
                        <m:r>
                          <m:rPr>
                            <m:nor/>
                          </m:rPr>
                          <a:rPr lang="en-US" sz="1800" baseline="-25000" dirty="0"/>
                          <m:t>n</m:t>
                        </m:r>
                        <m:r>
                          <m:rPr>
                            <m:nor/>
                          </m:rPr>
                          <a:rPr lang="en-US" sz="1800" baseline="30000" dirty="0"/>
                          <m:t>2</m:t>
                        </m:r>
                        <m:r>
                          <m:rPr>
                            <m:nor/>
                          </m:rPr>
                          <a:rPr lang="en-US" sz="1800" dirty="0"/>
                          <m:t>+</m:t>
                        </m:r>
                        <m:r>
                          <m:rPr>
                            <m:nor/>
                          </m:rPr>
                          <a:rPr lang="en-US" sz="1800" dirty="0"/>
                          <m:t>w</m:t>
                        </m:r>
                        <m:r>
                          <m:rPr>
                            <m:nor/>
                          </m:rPr>
                          <a:rPr lang="en-US" sz="1800" baseline="-25000" dirty="0"/>
                          <m:t>3</m:t>
                        </m:r>
                        <m:r>
                          <m:rPr>
                            <m:nor/>
                          </m:rPr>
                          <a:rPr lang="en-US" sz="1800" dirty="0"/>
                          <m:t>x</m:t>
                        </m:r>
                        <m:r>
                          <m:rPr>
                            <m:nor/>
                          </m:rPr>
                          <a:rPr lang="en-US" sz="1800" baseline="-25000" dirty="0"/>
                          <m:t>n</m:t>
                        </m:r>
                        <m:r>
                          <m:rPr>
                            <m:nor/>
                          </m:rPr>
                          <a:rPr lang="en-US" sz="1800" baseline="30000" dirty="0"/>
                          <m:t>3 </m:t>
                        </m:r>
                        <m:r>
                          <m:rPr>
                            <m:nor/>
                          </m:rPr>
                          <a:rPr lang="en-US" sz="1400" b="1" dirty="0"/>
                          <m:t>) −</m:t>
                        </m:r>
                        <m:r>
                          <m:rPr>
                            <m:nor/>
                          </m:rPr>
                          <a:rPr lang="en-US" sz="1800" dirty="0"/>
                          <m:t>y</m:t>
                        </m:r>
                        <m:r>
                          <m:rPr>
                            <m:nor/>
                          </m:rPr>
                          <a:rPr lang="en-US" sz="1800" baseline="-25000" dirty="0"/>
                          <m:t>n</m:t>
                        </m:r>
                        <m:r>
                          <m:rPr>
                            <m:nor/>
                          </m:rPr>
                          <a:rPr lang="en-US" sz="1400" b="1" dirty="0"/>
                          <m:t>]</m:t>
                        </m:r>
                        <m:r>
                          <m:rPr>
                            <m:nor/>
                          </m:rPr>
                          <a:rPr lang="en-US" sz="1400" b="1" baseline="30000" dirty="0"/>
                          <m:t>2</m:t>
                        </m:r>
                        <m:r>
                          <m:rPr>
                            <m:nor/>
                          </m:rPr>
                          <a:rPr lang="en-US" sz="1400" b="1" dirty="0"/>
                          <m:t> </m:t>
                        </m:r>
                      </m:e>
                    </m:nary>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717816" y="2840254"/>
                <a:ext cx="4000500" cy="954107"/>
              </a:xfrm>
              <a:prstGeom prst="rect">
                <a:avLst/>
              </a:prstGeom>
              <a:blipFill rotWithShape="0">
                <a:blip r:embed="rId3"/>
                <a:stretch>
                  <a:fillRect l="-2439" t="-5128"/>
                </a:stretch>
              </a:blipFill>
            </p:spPr>
            <p:txBody>
              <a:bodyPr/>
              <a:lstStyle/>
              <a:p>
                <a:r>
                  <a:rPr lang="en-US">
                    <a:noFill/>
                  </a:rPr>
                  <a:t> </a:t>
                </a:r>
              </a:p>
            </p:txBody>
          </p:sp>
        </mc:Fallback>
      </mc:AlternateContent>
    </p:spTree>
    <p:extLst>
      <p:ext uri="{BB962C8B-B14F-4D97-AF65-F5344CB8AC3E}">
        <p14:creationId xmlns:p14="http://schemas.microsoft.com/office/powerpoint/2010/main" val="739270860"/>
      </p:ext>
    </p:extLst>
  </p:cSld>
  <p:clrMapOvr>
    <a:masterClrMapping/>
  </p:clrMapOvr>
  <p:timing>
    <p:tnLst>
      <p:par>
        <p:cTn id="1" dur="indefinite" restart="never" nodeType="tmRoot"/>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normAutofit fontScale="90000"/>
          </a:bodyPr>
          <a:lstStyle/>
          <a:p>
            <a:r>
              <a:rPr lang="en-US" dirty="0" smtClean="0"/>
              <a:t>Model Selection - </a:t>
            </a:r>
            <a:r>
              <a:rPr lang="en-GB" altLang="en-US" dirty="0"/>
              <a:t>9</a:t>
            </a:r>
            <a:r>
              <a:rPr lang="en-GB" altLang="en-US" baseline="30000" dirty="0"/>
              <a:t>th</a:t>
            </a:r>
            <a:r>
              <a:rPr lang="en-GB" altLang="en-US" dirty="0"/>
              <a:t> Order </a:t>
            </a:r>
            <a:r>
              <a:rPr lang="en-GB" altLang="en-US" dirty="0" smtClean="0"/>
              <a:t>Polynomial</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pic>
        <p:nvPicPr>
          <p:cNvPr id="4" name="Content Placeholder 3" descr="Figure1.4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209800" y="2631507"/>
            <a:ext cx="3998119" cy="2969419"/>
          </a:xfrm>
          <a:prstGeom prst="rect">
            <a:avLst/>
          </a:prstGeom>
        </p:spPr>
      </p:pic>
      <p:sp>
        <p:nvSpPr>
          <p:cNvPr id="7" name="TextBox 6"/>
          <p:cNvSpPr txBox="1"/>
          <p:nvPr/>
        </p:nvSpPr>
        <p:spPr>
          <a:xfrm>
            <a:off x="253392" y="1997518"/>
            <a:ext cx="8890608" cy="1097736"/>
          </a:xfrm>
          <a:prstGeom prst="rect">
            <a:avLst/>
          </a:prstGeom>
          <a:noFill/>
        </p:spPr>
        <p:txBody>
          <a:bodyPr wrap="square" rtlCol="0">
            <a:spAutoFit/>
          </a:bodyPr>
          <a:lstStyle/>
          <a:p>
            <a:r>
              <a:rPr lang="en-US" sz="2800" dirty="0" smtClean="0"/>
              <a:t>y= w</a:t>
            </a:r>
            <a:r>
              <a:rPr lang="en-US" sz="2800" baseline="-25000" dirty="0" smtClean="0"/>
              <a:t>0</a:t>
            </a:r>
            <a:r>
              <a:rPr lang="en-US" sz="2800" dirty="0" smtClean="0"/>
              <a:t>+w</a:t>
            </a:r>
            <a:r>
              <a:rPr lang="en-US" sz="2800" baseline="-25000" dirty="0" smtClean="0"/>
              <a:t>1</a:t>
            </a:r>
            <a:r>
              <a:rPr lang="en-US" sz="2800" dirty="0" smtClean="0"/>
              <a:t>x+w</a:t>
            </a:r>
            <a:r>
              <a:rPr lang="en-US" sz="2800" baseline="-25000" dirty="0" smtClean="0"/>
              <a:t>2</a:t>
            </a:r>
            <a:r>
              <a:rPr lang="en-US" sz="2800" dirty="0" smtClean="0"/>
              <a:t>x</a:t>
            </a:r>
            <a:r>
              <a:rPr lang="en-US" sz="2800" baseline="30000" dirty="0" smtClean="0"/>
              <a:t>2</a:t>
            </a:r>
            <a:r>
              <a:rPr lang="en-US" sz="2800" dirty="0" smtClean="0"/>
              <a:t>+w</a:t>
            </a:r>
            <a:r>
              <a:rPr lang="en-US" sz="2800" baseline="-25000" dirty="0" smtClean="0"/>
              <a:t>3</a:t>
            </a:r>
            <a:r>
              <a:rPr lang="en-US" sz="2800" dirty="0" smtClean="0"/>
              <a:t>x</a:t>
            </a:r>
            <a:r>
              <a:rPr lang="en-US" sz="2800" baseline="30000" dirty="0" smtClean="0"/>
              <a:t>3</a:t>
            </a:r>
            <a:r>
              <a:rPr lang="en-US" sz="2800" dirty="0" smtClean="0"/>
              <a:t>+w</a:t>
            </a:r>
            <a:r>
              <a:rPr lang="en-US" sz="2800" baseline="-25000" dirty="0" smtClean="0"/>
              <a:t>4</a:t>
            </a:r>
            <a:r>
              <a:rPr lang="en-US" sz="2800" dirty="0" smtClean="0"/>
              <a:t>x</a:t>
            </a:r>
            <a:r>
              <a:rPr lang="en-US" sz="2800" baseline="30000" dirty="0" smtClean="0"/>
              <a:t>4</a:t>
            </a:r>
            <a:r>
              <a:rPr lang="en-US" sz="2800" dirty="0" smtClean="0"/>
              <a:t>+w</a:t>
            </a:r>
            <a:r>
              <a:rPr lang="en-US" sz="2800" baseline="-25000" dirty="0" smtClean="0"/>
              <a:t>5</a:t>
            </a:r>
            <a:r>
              <a:rPr lang="en-US" sz="2800" dirty="0" smtClean="0"/>
              <a:t>x</a:t>
            </a:r>
            <a:r>
              <a:rPr lang="en-US" sz="2800" baseline="30000" dirty="0" smtClean="0"/>
              <a:t>5</a:t>
            </a:r>
            <a:r>
              <a:rPr lang="en-US" sz="2800" dirty="0" smtClean="0"/>
              <a:t> ……+w</a:t>
            </a:r>
            <a:r>
              <a:rPr lang="en-US" sz="2800" baseline="-25000" dirty="0" smtClean="0"/>
              <a:t>8</a:t>
            </a:r>
            <a:r>
              <a:rPr lang="en-US" sz="2800" dirty="0" smtClean="0"/>
              <a:t>x</a:t>
            </a:r>
            <a:r>
              <a:rPr lang="en-US" sz="2800" baseline="30000" dirty="0" smtClean="0"/>
              <a:t>8</a:t>
            </a:r>
            <a:r>
              <a:rPr lang="en-US" sz="2800" dirty="0" smtClean="0"/>
              <a:t>+w</a:t>
            </a:r>
            <a:r>
              <a:rPr lang="en-US" sz="2800" baseline="-25000" dirty="0" smtClean="0"/>
              <a:t>9</a:t>
            </a:r>
            <a:r>
              <a:rPr lang="en-US" sz="2800" dirty="0" smtClean="0"/>
              <a:t>x</a:t>
            </a:r>
            <a:r>
              <a:rPr lang="en-US" sz="2800" baseline="30000" dirty="0" smtClean="0"/>
              <a:t>9</a:t>
            </a:r>
            <a:endParaRPr lang="en-US" sz="2800" baseline="30000" dirty="0"/>
          </a:p>
          <a:p>
            <a:endParaRPr lang="en-US" sz="2800" baseline="30000" dirty="0"/>
          </a:p>
          <a:p>
            <a:endParaRPr lang="en-US" sz="2800" baseline="30000" dirty="0"/>
          </a:p>
        </p:txBody>
      </p:sp>
      <p:sp>
        <p:nvSpPr>
          <p:cNvPr id="8" name="TextBox 7"/>
          <p:cNvSpPr txBox="1"/>
          <p:nvPr/>
        </p:nvSpPr>
        <p:spPr>
          <a:xfrm>
            <a:off x="356347" y="1373693"/>
            <a:ext cx="4275000" cy="461665"/>
          </a:xfrm>
          <a:prstGeom prst="rect">
            <a:avLst/>
          </a:prstGeom>
          <a:noFill/>
        </p:spPr>
        <p:txBody>
          <a:bodyPr wrap="square" rtlCol="0">
            <a:spAutoFit/>
          </a:bodyPr>
          <a:lstStyle/>
          <a:p>
            <a:r>
              <a:rPr lang="en-US" sz="2400" dirty="0" smtClean="0"/>
              <a:t>( x</a:t>
            </a:r>
            <a:r>
              <a:rPr lang="en-US" sz="2400" baseline="-25000" dirty="0" smtClean="0"/>
              <a:t>1</a:t>
            </a:r>
            <a:r>
              <a:rPr lang="en-US" sz="2400" dirty="0" smtClean="0"/>
              <a:t>y</a:t>
            </a:r>
            <a:r>
              <a:rPr lang="en-US" sz="2400" baseline="-25000" dirty="0" smtClean="0"/>
              <a:t>1</a:t>
            </a:r>
            <a:r>
              <a:rPr lang="en-US" sz="2400" dirty="0" smtClean="0"/>
              <a:t>, x</a:t>
            </a:r>
            <a:r>
              <a:rPr lang="en-US" sz="2400" baseline="-25000" dirty="0"/>
              <a:t>2</a:t>
            </a:r>
            <a:r>
              <a:rPr lang="en-US" sz="2400" dirty="0" smtClean="0"/>
              <a:t>y</a:t>
            </a:r>
            <a:r>
              <a:rPr lang="en-US" sz="2400" baseline="-25000" dirty="0" smtClean="0"/>
              <a:t>2</a:t>
            </a:r>
            <a:r>
              <a:rPr lang="en-US" sz="2400" dirty="0" smtClean="0"/>
              <a:t>,…………. </a:t>
            </a:r>
            <a:r>
              <a:rPr lang="en-US" sz="2400" dirty="0" err="1" smtClean="0"/>
              <a:t>x</a:t>
            </a:r>
            <a:r>
              <a:rPr lang="en-US" sz="2400" baseline="-25000" dirty="0" err="1"/>
              <a:t>n</a:t>
            </a:r>
            <a:r>
              <a:rPr lang="en-US" sz="2400" dirty="0" err="1" smtClean="0"/>
              <a:t>y</a:t>
            </a:r>
            <a:r>
              <a:rPr lang="en-US" sz="2400" baseline="-25000" dirty="0" err="1" smtClean="0"/>
              <a:t>n</a:t>
            </a:r>
            <a:r>
              <a:rPr lang="en-US" sz="2400" dirty="0" smtClean="0"/>
              <a:t>)</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76200" y="5600926"/>
                <a:ext cx="9144000" cy="892552"/>
              </a:xfrm>
              <a:prstGeom prst="rect">
                <a:avLst/>
              </a:prstGeom>
              <a:noFill/>
            </p:spPr>
            <p:txBody>
              <a:bodyPr wrap="square" rtlCol="0">
                <a:spAutoFit/>
              </a:bodyPr>
              <a:lstStyle/>
              <a:p>
                <a:r>
                  <a:rPr lang="en-US" sz="2000" dirty="0" smtClean="0"/>
                  <a:t>E(w</a:t>
                </a:r>
                <a:r>
                  <a:rPr lang="en-US" sz="2000" baseline="-25000" dirty="0" smtClean="0"/>
                  <a:t>0</a:t>
                </a:r>
                <a:r>
                  <a:rPr lang="en-US" sz="2000" dirty="0" smtClean="0"/>
                  <a:t>,w</a:t>
                </a:r>
                <a:r>
                  <a:rPr lang="en-US" sz="2000" baseline="-25000" dirty="0" smtClean="0"/>
                  <a:t>1,</a:t>
                </a:r>
                <a:r>
                  <a:rPr lang="en-US" sz="2000" dirty="0" smtClean="0"/>
                  <a:t> …,w</a:t>
                </a:r>
                <a:r>
                  <a:rPr lang="en-US" sz="2000" baseline="-25000" dirty="0" smtClean="0"/>
                  <a:t>9</a:t>
                </a:r>
                <a:r>
                  <a:rPr lang="en-US" sz="2000" dirty="0" smtClean="0"/>
                  <a:t>) </a:t>
                </a:r>
                <a:r>
                  <a:rPr lang="en-US" sz="2000" b="1" dirty="0"/>
                  <a:t>= </a:t>
                </a:r>
                <a:r>
                  <a:rPr lang="en-US" sz="2000" dirty="0"/>
                  <a:t> </a:t>
                </a:r>
                <a14:m>
                  <m:oMath xmlns:m="http://schemas.openxmlformats.org/officeDocument/2006/math">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𝟐</m:t>
                        </m:r>
                      </m:den>
                    </m:f>
                    <m:nary>
                      <m:naryPr>
                        <m:chr m:val="∑"/>
                        <m:ctrlPr>
                          <a:rPr lang="en-US" sz="1800" b="1" i="1">
                            <a:latin typeface="Cambria Math" panose="02040503050406030204" pitchFamily="18" charset="0"/>
                          </a:rPr>
                        </m:ctrlPr>
                      </m:naryPr>
                      <m:sub>
                        <m:r>
                          <m:rPr>
                            <m:brk m:alnAt="23"/>
                          </m:rPr>
                          <a:rPr lang="en-US" sz="1800" b="1" i="1">
                            <a:latin typeface="Cambria Math" panose="02040503050406030204" pitchFamily="18" charset="0"/>
                          </a:rPr>
                          <m:t>𝒏</m:t>
                        </m:r>
                        <m:r>
                          <a:rPr lang="en-US" sz="1800" b="1" i="1">
                            <a:latin typeface="Cambria Math" panose="02040503050406030204" pitchFamily="18" charset="0"/>
                          </a:rPr>
                          <m:t>=</m:t>
                        </m:r>
                        <m:r>
                          <a:rPr lang="en-US" sz="1800" b="1" i="1">
                            <a:latin typeface="Cambria Math" panose="02040503050406030204" pitchFamily="18" charset="0"/>
                          </a:rPr>
                          <m:t>𝟏</m:t>
                        </m:r>
                      </m:sub>
                      <m:sup>
                        <m:r>
                          <a:rPr lang="en-US" sz="1800" b="1" i="1">
                            <a:latin typeface="Cambria Math" panose="02040503050406030204" pitchFamily="18" charset="0"/>
                          </a:rPr>
                          <m:t>𝑵</m:t>
                        </m:r>
                      </m:sup>
                      <m:e>
                        <m:r>
                          <a:rPr lang="en-US" sz="1800" b="1" i="1">
                            <a:latin typeface="Cambria Math" panose="02040503050406030204" pitchFamily="18" charset="0"/>
                          </a:rPr>
                          <m:t>[</m:t>
                        </m:r>
                        <m:r>
                          <m:rPr>
                            <m:nor/>
                          </m:rPr>
                          <a:rPr lang="en-US" sz="1800" b="1">
                            <a:latin typeface="Cambria Math" panose="02040503050406030204" pitchFamily="18" charset="0"/>
                          </a:rPr>
                          <m:t>(</m:t>
                        </m:r>
                        <m:r>
                          <m:rPr>
                            <m:nor/>
                          </m:rPr>
                          <a:rPr lang="en-US" sz="1800" dirty="0"/>
                          <m:t>w</m:t>
                        </m:r>
                        <m:r>
                          <m:rPr>
                            <m:nor/>
                          </m:rPr>
                          <a:rPr lang="en-US" sz="1800" baseline="-25000" dirty="0"/>
                          <m:t>0</m:t>
                        </m:r>
                        <m:r>
                          <m:rPr>
                            <m:nor/>
                          </m:rPr>
                          <a:rPr lang="en-US" sz="1800" dirty="0"/>
                          <m:t>+</m:t>
                        </m:r>
                        <m:r>
                          <m:rPr>
                            <m:nor/>
                          </m:rPr>
                          <a:rPr lang="en-US" sz="1800" dirty="0"/>
                          <m:t>w</m:t>
                        </m:r>
                        <m:r>
                          <m:rPr>
                            <m:nor/>
                          </m:rPr>
                          <a:rPr lang="en-US" sz="1800" baseline="-25000" dirty="0"/>
                          <m:t>1</m:t>
                        </m:r>
                        <m:r>
                          <m:rPr>
                            <m:nor/>
                          </m:rPr>
                          <a:rPr lang="en-US" sz="1800" dirty="0"/>
                          <m:t>x</m:t>
                        </m:r>
                        <m:r>
                          <m:rPr>
                            <m:nor/>
                          </m:rPr>
                          <a:rPr lang="en-US" sz="1800" baseline="-25000" dirty="0"/>
                          <m:t>n</m:t>
                        </m:r>
                        <m:r>
                          <m:rPr>
                            <m:nor/>
                          </m:rPr>
                          <a:rPr lang="en-US" sz="1800" dirty="0"/>
                          <m:t>+</m:t>
                        </m:r>
                        <m:r>
                          <m:rPr>
                            <m:nor/>
                          </m:rPr>
                          <a:rPr lang="en-US" sz="1800" dirty="0"/>
                          <m:t>w</m:t>
                        </m:r>
                        <m:r>
                          <m:rPr>
                            <m:nor/>
                          </m:rPr>
                          <a:rPr lang="en-US" sz="1800" baseline="-25000" dirty="0"/>
                          <m:t>2</m:t>
                        </m:r>
                        <m:r>
                          <m:rPr>
                            <m:nor/>
                          </m:rPr>
                          <a:rPr lang="en-US" sz="1800" dirty="0"/>
                          <m:t>x</m:t>
                        </m:r>
                        <m:r>
                          <m:rPr>
                            <m:nor/>
                          </m:rPr>
                          <a:rPr lang="en-US" sz="1800" baseline="-25000" dirty="0"/>
                          <m:t>n</m:t>
                        </m:r>
                        <m:r>
                          <m:rPr>
                            <m:nor/>
                          </m:rPr>
                          <a:rPr lang="en-US" sz="1800" baseline="30000" dirty="0"/>
                          <m:t>2</m:t>
                        </m:r>
                        <m:r>
                          <m:rPr>
                            <m:nor/>
                          </m:rPr>
                          <a:rPr lang="en-US" sz="1800" dirty="0"/>
                          <m:t>+</m:t>
                        </m:r>
                        <m:r>
                          <m:rPr>
                            <m:nor/>
                          </m:rPr>
                          <a:rPr lang="en-US" sz="1800" dirty="0"/>
                          <m:t>w</m:t>
                        </m:r>
                        <m:r>
                          <m:rPr>
                            <m:nor/>
                          </m:rPr>
                          <a:rPr lang="en-US" sz="1800" baseline="-25000" dirty="0"/>
                          <m:t>3</m:t>
                        </m:r>
                        <m:r>
                          <m:rPr>
                            <m:nor/>
                          </m:rPr>
                          <a:rPr lang="en-US" sz="1800" dirty="0"/>
                          <m:t>x</m:t>
                        </m:r>
                        <m:r>
                          <m:rPr>
                            <m:nor/>
                          </m:rPr>
                          <a:rPr lang="en-US" sz="1800" baseline="-25000" dirty="0"/>
                          <m:t>n</m:t>
                        </m:r>
                        <m:r>
                          <m:rPr>
                            <m:nor/>
                          </m:rPr>
                          <a:rPr lang="en-US" sz="1800" baseline="30000" dirty="0"/>
                          <m:t>3</m:t>
                        </m:r>
                        <m:r>
                          <m:rPr>
                            <m:nor/>
                          </m:rPr>
                          <a:rPr lang="en-US" sz="1800" dirty="0"/>
                          <m:t>+</m:t>
                        </m:r>
                        <m:r>
                          <m:rPr>
                            <m:nor/>
                          </m:rPr>
                          <a:rPr lang="en-US" sz="1800" dirty="0"/>
                          <m:t>w</m:t>
                        </m:r>
                        <m:r>
                          <m:rPr>
                            <m:nor/>
                          </m:rPr>
                          <a:rPr lang="en-US" sz="1800" baseline="-25000" dirty="0"/>
                          <m:t>4</m:t>
                        </m:r>
                        <m:r>
                          <m:rPr>
                            <m:nor/>
                          </m:rPr>
                          <a:rPr lang="en-US" sz="1800" dirty="0"/>
                          <m:t>x</m:t>
                        </m:r>
                        <m:r>
                          <m:rPr>
                            <m:nor/>
                          </m:rPr>
                          <a:rPr lang="en-US" sz="1800" baseline="-25000" dirty="0"/>
                          <m:t>n</m:t>
                        </m:r>
                        <m:r>
                          <m:rPr>
                            <m:nor/>
                          </m:rPr>
                          <a:rPr lang="en-US" sz="1800" baseline="30000" dirty="0"/>
                          <m:t>4</m:t>
                        </m:r>
                        <m:r>
                          <m:rPr>
                            <m:nor/>
                          </m:rPr>
                          <a:rPr lang="en-US" sz="1800" dirty="0"/>
                          <m:t>+</m:t>
                        </m:r>
                        <m:r>
                          <m:rPr>
                            <m:nor/>
                          </m:rPr>
                          <a:rPr lang="en-US" sz="1800" dirty="0"/>
                          <m:t>w</m:t>
                        </m:r>
                        <m:r>
                          <m:rPr>
                            <m:nor/>
                          </m:rPr>
                          <a:rPr lang="en-US" sz="1800" baseline="-25000" dirty="0"/>
                          <m:t>5</m:t>
                        </m:r>
                        <m:r>
                          <m:rPr>
                            <m:nor/>
                          </m:rPr>
                          <a:rPr lang="en-US" sz="1800" dirty="0"/>
                          <m:t>x</m:t>
                        </m:r>
                        <m:r>
                          <m:rPr>
                            <m:nor/>
                          </m:rPr>
                          <a:rPr lang="en-US" sz="1800" baseline="-25000" dirty="0"/>
                          <m:t>n</m:t>
                        </m:r>
                        <m:r>
                          <m:rPr>
                            <m:nor/>
                          </m:rPr>
                          <a:rPr lang="en-US" sz="1800" baseline="30000" dirty="0"/>
                          <m:t>5</m:t>
                        </m:r>
                        <m:r>
                          <m:rPr>
                            <m:nor/>
                          </m:rPr>
                          <a:rPr lang="en-US" sz="1800" dirty="0"/>
                          <m:t> ……+</m:t>
                        </m:r>
                        <m:r>
                          <m:rPr>
                            <m:nor/>
                          </m:rPr>
                          <a:rPr lang="en-US" sz="1800" dirty="0"/>
                          <m:t>w</m:t>
                        </m:r>
                        <m:r>
                          <m:rPr>
                            <m:nor/>
                          </m:rPr>
                          <a:rPr lang="en-US" sz="1800" baseline="-25000" dirty="0"/>
                          <m:t>8</m:t>
                        </m:r>
                        <m:r>
                          <m:rPr>
                            <m:nor/>
                          </m:rPr>
                          <a:rPr lang="en-US" sz="1800" dirty="0"/>
                          <m:t>x</m:t>
                        </m:r>
                        <m:r>
                          <m:rPr>
                            <m:nor/>
                          </m:rPr>
                          <a:rPr lang="en-US" sz="1800" baseline="-25000" dirty="0"/>
                          <m:t>n</m:t>
                        </m:r>
                        <m:r>
                          <m:rPr>
                            <m:nor/>
                          </m:rPr>
                          <a:rPr lang="en-US" sz="1800" baseline="30000" dirty="0"/>
                          <m:t>8</m:t>
                        </m:r>
                        <m:r>
                          <m:rPr>
                            <m:nor/>
                          </m:rPr>
                          <a:rPr lang="en-US" sz="1800" dirty="0"/>
                          <m:t>+</m:t>
                        </m:r>
                        <m:r>
                          <m:rPr>
                            <m:nor/>
                          </m:rPr>
                          <a:rPr lang="en-US" sz="1800" dirty="0"/>
                          <m:t>w</m:t>
                        </m:r>
                        <m:r>
                          <m:rPr>
                            <m:nor/>
                          </m:rPr>
                          <a:rPr lang="en-US" sz="1800" baseline="-25000" dirty="0"/>
                          <m:t>9</m:t>
                        </m:r>
                        <m:r>
                          <m:rPr>
                            <m:nor/>
                          </m:rPr>
                          <a:rPr lang="en-US" sz="1800" dirty="0"/>
                          <m:t>x</m:t>
                        </m:r>
                        <m:r>
                          <m:rPr>
                            <m:nor/>
                          </m:rPr>
                          <a:rPr lang="en-US" sz="1800" baseline="-25000" dirty="0"/>
                          <m:t>n</m:t>
                        </m:r>
                        <m:r>
                          <m:rPr>
                            <m:nor/>
                          </m:rPr>
                          <a:rPr lang="en-US" sz="1800" baseline="30000" dirty="0"/>
                          <m:t>9 </m:t>
                        </m:r>
                        <m:r>
                          <m:rPr>
                            <m:nor/>
                          </m:rPr>
                          <a:rPr lang="en-US" sz="1800" b="1" dirty="0"/>
                          <m:t>) −</m:t>
                        </m:r>
                        <m:r>
                          <m:rPr>
                            <m:nor/>
                          </m:rPr>
                          <a:rPr lang="en-US" sz="1800" dirty="0"/>
                          <m:t>y</m:t>
                        </m:r>
                        <m:r>
                          <m:rPr>
                            <m:nor/>
                          </m:rPr>
                          <a:rPr lang="en-US" sz="1800" baseline="-25000" dirty="0"/>
                          <m:t>n</m:t>
                        </m:r>
                        <m:r>
                          <m:rPr>
                            <m:nor/>
                          </m:rPr>
                          <a:rPr lang="en-US" sz="1800" b="1" dirty="0"/>
                          <m:t>]</m:t>
                        </m:r>
                        <m:r>
                          <m:rPr>
                            <m:nor/>
                          </m:rPr>
                          <a:rPr lang="en-US" sz="1800" b="1" baseline="30000" dirty="0"/>
                          <m:t>2</m:t>
                        </m:r>
                        <m:r>
                          <m:rPr>
                            <m:nor/>
                          </m:rPr>
                          <a:rPr lang="en-US" sz="1800" b="1" dirty="0"/>
                          <m:t> </m:t>
                        </m:r>
                      </m:e>
                    </m:nary>
                  </m:oMath>
                </a14:m>
                <a:r>
                  <a:rPr lang="en-US" sz="3200"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76200" y="5600926"/>
                <a:ext cx="9144000" cy="892552"/>
              </a:xfrm>
              <a:prstGeom prst="rect">
                <a:avLst/>
              </a:prstGeom>
              <a:blipFill rotWithShape="0">
                <a:blip r:embed="rId3"/>
                <a:stretch>
                  <a:fillRect l="-733" t="-4110"/>
                </a:stretch>
              </a:blipFill>
            </p:spPr>
            <p:txBody>
              <a:bodyPr/>
              <a:lstStyle/>
              <a:p>
                <a:r>
                  <a:rPr lang="en-US">
                    <a:noFill/>
                  </a:rPr>
                  <a:t> </a:t>
                </a:r>
              </a:p>
            </p:txBody>
          </p:sp>
        </mc:Fallback>
      </mc:AlternateContent>
    </p:spTree>
    <p:extLst>
      <p:ext uri="{BB962C8B-B14F-4D97-AF65-F5344CB8AC3E}">
        <p14:creationId xmlns:p14="http://schemas.microsoft.com/office/powerpoint/2010/main" val="2143684344"/>
      </p:ext>
    </p:extLst>
  </p:cSld>
  <p:clrMapOvr>
    <a:masterClrMapping/>
  </p:clrMapOvr>
  <p:timing>
    <p:tnLst>
      <p:par>
        <p:cTn id="1" dur="indefinite" restart="never" nodeType="tmRoot"/>
      </p:par>
    </p:tn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lstStyle/>
          <a:p>
            <a:r>
              <a:rPr lang="en-US" dirty="0" smtClean="0"/>
              <a:t>Overfitting</a:t>
            </a:r>
            <a:endParaRPr lang="en-IN" dirty="0"/>
          </a:p>
        </p:txBody>
      </p:sp>
      <p:pic>
        <p:nvPicPr>
          <p:cNvPr id="3" name="Content Placeholder 3" descr="Figure1.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257300" y="1943100"/>
            <a:ext cx="3940969" cy="2875360"/>
          </a:xfrm>
          <a:prstGeom prst="rect">
            <a:avLst/>
          </a:prstGeom>
        </p:spPr>
      </p:pic>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668</a:t>
            </a:fld>
            <a:endParaRPr lang="en-US"/>
          </a:p>
        </p:txBody>
      </p:sp>
    </p:spTree>
    <p:extLst>
      <p:ext uri="{BB962C8B-B14F-4D97-AF65-F5344CB8AC3E}">
        <p14:creationId xmlns:p14="http://schemas.microsoft.com/office/powerpoint/2010/main" val="2081750892"/>
      </p:ext>
    </p:extLst>
  </p:cSld>
  <p:clrMapOvr>
    <a:masterClrMapping/>
  </p:clrMapOvr>
  <p:timing>
    <p:tnLst>
      <p:par>
        <p:cTn id="1" dur="indefinite" restart="never" nodeType="tmRoot"/>
      </p:par>
    </p:tn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lstStyle/>
          <a:p>
            <a:r>
              <a:rPr lang="en-US" dirty="0" smtClean="0"/>
              <a:t>Overfitting</a:t>
            </a:r>
            <a:endParaRPr lang="en-IN" dirty="0"/>
          </a:p>
        </p:txBody>
      </p:sp>
      <p:sp>
        <p:nvSpPr>
          <p:cNvPr id="3" name="Title 1"/>
          <p:cNvSpPr txBox="1">
            <a:spLocks/>
          </p:cNvSpPr>
          <p:nvPr/>
        </p:nvSpPr>
        <p:spPr>
          <a:xfrm>
            <a:off x="772805" y="1491983"/>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r>
              <a:rPr lang="en-GB" altLang="en-US" sz="1800" dirty="0">
                <a:solidFill>
                  <a:srgbClr val="0000FF"/>
                </a:solidFill>
              </a:rPr>
              <a:t>Polynomial Coefficients   </a:t>
            </a:r>
            <a:endParaRPr lang="en-GB" altLang="en-US" sz="1800" dirty="0">
              <a:solidFill>
                <a:srgbClr val="0000FF"/>
              </a:solidFill>
              <a:latin typeface="cmmi10" pitchFamily="34" charset="0"/>
            </a:endParaRPr>
          </a:p>
        </p:txBody>
      </p:sp>
      <p:pic>
        <p:nvPicPr>
          <p:cNvPr id="4" name="Picture 3" descr="TP_tmp.emf"/>
          <p:cNvPicPr>
            <a:picLocks noChangeAspect="1"/>
          </p:cNvPicPr>
          <p:nvPr>
            <p:custDataLst>
              <p:tags r:id="rId1"/>
            </p:custDataLst>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100" y="2343151"/>
            <a:ext cx="5036344" cy="317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pPr>
              <a:defRPr/>
            </a:pPr>
            <a:fld id="{60DB935C-A2BB-404C-A6C5-67E9068028EC}" type="slidenum">
              <a:rPr lang="en-US" smtClean="0"/>
              <a:pPr>
                <a:defRPr/>
              </a:pPr>
              <a:t>669</a:t>
            </a:fld>
            <a:endParaRPr lang="en-US"/>
          </a:p>
        </p:txBody>
      </p:sp>
    </p:spTree>
    <p:extLst>
      <p:ext uri="{BB962C8B-B14F-4D97-AF65-F5344CB8AC3E}">
        <p14:creationId xmlns:p14="http://schemas.microsoft.com/office/powerpoint/2010/main" val="14649009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02"/>
          <p:cNvSpPr txBox="1">
            <a:spLocks noGrp="1"/>
          </p:cNvSpPr>
          <p:nvPr>
            <p:ph type="title"/>
          </p:nvPr>
        </p:nvSpPr>
        <p:spPr>
          <a:xfrm>
            <a:off x="105646" y="608371"/>
            <a:ext cx="31788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dirty="0"/>
              <a:t>Evaluation</a:t>
            </a:r>
          </a:p>
        </p:txBody>
      </p:sp>
      <p:sp>
        <p:nvSpPr>
          <p:cNvPr id="1373" name="Google Shape;1373;p102"/>
          <p:cNvSpPr txBox="1"/>
          <p:nvPr/>
        </p:nvSpPr>
        <p:spPr>
          <a:xfrm>
            <a:off x="666476" y="1447800"/>
            <a:ext cx="4266900" cy="4300200"/>
          </a:xfrm>
          <a:prstGeom prst="rect">
            <a:avLst/>
          </a:prstGeom>
          <a:noFill/>
          <a:ln>
            <a:noFill/>
          </a:ln>
        </p:spPr>
        <p:txBody>
          <a:bodyPr spcFirstLastPara="1" wrap="square" lIns="0" tIns="12700" rIns="0" bIns="0" anchor="t" anchorCtr="0">
            <a:noAutofit/>
          </a:bodyPr>
          <a:lstStyle/>
          <a:p>
            <a:pPr marL="355600" indent="-342900" fontAlgn="auto">
              <a:spcBef>
                <a:spcPts val="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Accuracy</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Precision and recall</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Squared error</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Likelihood</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Posterior probability</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Cost / Utility</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4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Margin</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lnSpc>
                <a:spcPct val="119000"/>
              </a:lnSpc>
              <a:spcBef>
                <a:spcPts val="0"/>
              </a:spcBef>
              <a:spcAft>
                <a:spcPts val="0"/>
              </a:spcAft>
              <a:buClr>
                <a:srgbClr val="000000"/>
              </a:buClr>
              <a:buSzPts val="2800"/>
              <a:buFont typeface="Arial" panose="020B0604020202020204"/>
              <a:buChar char="•"/>
            </a:pP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Entropy</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40"/>
              </a:spcBef>
              <a:spcAft>
                <a:spcPts val="0"/>
              </a:spcAft>
              <a:buClr>
                <a:srgbClr val="000000"/>
              </a:buClr>
              <a:buSzPts val="2800"/>
              <a:buFont typeface="Arial" panose="020B0604020202020204"/>
              <a:buChar char="•"/>
            </a:pPr>
            <a:r>
              <a:rPr lang="en-US" sz="2800" kern="0" dirty="0" smtClean="0">
                <a:solidFill>
                  <a:srgbClr val="000000"/>
                </a:solidFill>
                <a:latin typeface="Trebuchet MS" panose="020B0603020202020204"/>
                <a:ea typeface="Trebuchet MS" panose="020B0603020202020204"/>
                <a:cs typeface="Trebuchet MS" panose="020B0603020202020204"/>
                <a:sym typeface="Trebuchet MS" panose="020B0603020202020204"/>
              </a:rPr>
              <a:t>etc</a:t>
            </a:r>
            <a:r>
              <a:rPr lang="en-US" sz="2800" kern="0" dirty="0">
                <a:solidFill>
                  <a:srgbClr val="000000"/>
                </a:solidFill>
                <a:latin typeface="Trebuchet MS" panose="020B0603020202020204"/>
                <a:ea typeface="Trebuchet MS" panose="020B0603020202020204"/>
                <a:cs typeface="Trebuchet MS" panose="020B0603020202020204"/>
                <a:sym typeface="Trebuchet MS" panose="020B0603020202020204"/>
              </a:rPr>
              <a:t>.</a:t>
            </a: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374" name="Google Shape;1374;p102"/>
          <p:cNvSpPr txBox="1"/>
          <p:nvPr/>
        </p:nvSpPr>
        <p:spPr>
          <a:xfrm>
            <a:off x="78752" y="6569500"/>
            <a:ext cx="2535000" cy="2388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1400" kern="0">
                <a:solidFill>
                  <a:srgbClr val="000000"/>
                </a:solidFill>
                <a:latin typeface="Trebuchet MS" panose="020B0603020202020204"/>
                <a:ea typeface="Trebuchet MS" panose="020B0603020202020204"/>
                <a:cs typeface="Trebuchet MS" panose="020B0603020202020204"/>
                <a:sym typeface="Trebuchet MS" panose="020B0603020202020204"/>
              </a:rPr>
              <a:t>Slide credit: Pedro Domingos</a:t>
            </a:r>
            <a:endParaRPr sz="1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Tree>
    <p:extLst>
      <p:ext uri="{BB962C8B-B14F-4D97-AF65-F5344CB8AC3E}">
        <p14:creationId xmlns:p14="http://schemas.microsoft.com/office/powerpoint/2010/main" val="2965804238"/>
      </p:ext>
    </p:extLst>
  </p:cSld>
  <p:clrMapOvr>
    <a:masterClrMapping/>
  </p:clrMapOvr>
  <p:timing>
    <p:tnLst>
      <p:par>
        <p:cTn id="1" dur="indefinite" restart="never" nodeType="tmRoot"/>
      </p:par>
    </p:tn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a:t>
            </a:r>
            <a:r>
              <a:rPr lang="en-US" dirty="0" smtClean="0"/>
              <a:t>overfitting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a14:m>
                <a:r>
                  <a:rPr lang="en-US" dirty="0" smtClean="0"/>
                  <a:t> size </a:t>
                </a:r>
                <a:r>
                  <a:rPr lang="en-US" dirty="0"/>
                  <a:t>of house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i="1" dirty="0">
                        <a:latin typeface="Cambria Math" panose="02040503050406030204" pitchFamily="18" charset="0"/>
                      </a:rPr>
                      <m:t>=</m:t>
                    </m:r>
                  </m:oMath>
                </a14:m>
                <a:r>
                  <a:rPr lang="en-US" dirty="0" smtClean="0"/>
                  <a:t> </a:t>
                </a:r>
                <a:r>
                  <a:rPr lang="en-US" dirty="0"/>
                  <a:t>no. of bedrooms</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3</m:t>
                        </m:r>
                      </m:sub>
                    </m:sSub>
                    <m:r>
                      <a:rPr lang="en-US" i="1" dirty="0">
                        <a:latin typeface="Cambria Math" panose="02040503050406030204" pitchFamily="18" charset="0"/>
                      </a:rPr>
                      <m:t>=</m:t>
                    </m:r>
                  </m:oMath>
                </a14:m>
                <a:r>
                  <a:rPr lang="en-US" dirty="0" smtClean="0"/>
                  <a:t> </a:t>
                </a:r>
                <a:r>
                  <a:rPr lang="en-US" dirty="0"/>
                  <a:t>no. of floors</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0" i="1" dirty="0" smtClean="0">
                        <a:latin typeface="Cambria Math" panose="02040503050406030204" pitchFamily="18" charset="0"/>
                      </a:rPr>
                      <m:t> </m:t>
                    </m:r>
                  </m:oMath>
                </a14:m>
                <a:r>
                  <a:rPr lang="en-US" dirty="0"/>
                  <a:t>age of house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5</m:t>
                        </m:r>
                      </m:sub>
                    </m:sSub>
                    <m:r>
                      <a:rPr lang="en-US" i="1" dirty="0">
                        <a:latin typeface="Cambria Math" panose="02040503050406030204" pitchFamily="18" charset="0"/>
                      </a:rPr>
                      <m:t>=</m:t>
                    </m:r>
                    <m:r>
                      <a:rPr lang="en-US" b="0" i="1" dirty="0" smtClean="0">
                        <a:latin typeface="Cambria Math" panose="02040503050406030204" pitchFamily="18" charset="0"/>
                      </a:rPr>
                      <m:t> </m:t>
                    </m:r>
                  </m:oMath>
                </a14:m>
                <a:r>
                  <a:rPr lang="en-US" dirty="0"/>
                  <a:t>average income in neighborhood</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6</m:t>
                        </m:r>
                      </m:sub>
                    </m:sSub>
                    <m:r>
                      <a:rPr lang="en-US" i="1" dirty="0">
                        <a:latin typeface="Cambria Math" panose="02040503050406030204" pitchFamily="18" charset="0"/>
                      </a:rPr>
                      <m:t>=</m:t>
                    </m:r>
                  </m:oMath>
                </a14:m>
                <a:r>
                  <a:rPr lang="en-US" dirty="0" smtClean="0"/>
                  <a:t> </a:t>
                </a:r>
                <a:r>
                  <a:rPr lang="en-US" dirty="0"/>
                  <a:t>kitchen </a:t>
                </a:r>
                <a:r>
                  <a:rPr lang="en-US" dirty="0" smtClean="0"/>
                  <a:t>size</a:t>
                </a:r>
              </a:p>
              <a:p>
                <a14:m>
                  <m:oMath xmlns:m="http://schemas.openxmlformats.org/officeDocument/2006/math">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100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695"/>
                </a:stretch>
              </a:blipFill>
            </p:spPr>
            <p:txBody>
              <a:bodyPr/>
              <a:lstStyle/>
              <a:p>
                <a:r>
                  <a:rPr lang="en-US">
                    <a:noFill/>
                  </a:rPr>
                  <a:t> </a:t>
                </a:r>
              </a:p>
            </p:txBody>
          </p:sp>
        </mc:Fallback>
      </mc:AlternateContent>
      <p:grpSp>
        <p:nvGrpSpPr>
          <p:cNvPr id="28" name="Group 27"/>
          <p:cNvGrpSpPr/>
          <p:nvPr/>
        </p:nvGrpSpPr>
        <p:grpSpPr>
          <a:xfrm>
            <a:off x="6238914" y="2137180"/>
            <a:ext cx="2830738" cy="1926375"/>
            <a:chOff x="3284511" y="1865600"/>
            <a:chExt cx="6020973" cy="4097394"/>
          </a:xfrm>
        </p:grpSpPr>
        <p:cxnSp>
          <p:nvCxnSpPr>
            <p:cNvPr id="29" name="Straight Connector 28"/>
            <p:cNvCxnSpPr/>
            <p:nvPr/>
          </p:nvCxnSpPr>
          <p:spPr>
            <a:xfrm>
              <a:off x="3537730" y="2796124"/>
              <a:ext cx="0" cy="2782198"/>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V="1">
              <a:off x="3284511" y="5177395"/>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1" name="Multiply 30"/>
            <p:cNvSpPr/>
            <p:nvPr/>
          </p:nvSpPr>
          <p:spPr>
            <a:xfrm>
              <a:off x="3967290" y="4531203"/>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32" name="Rectangle 31"/>
            <p:cNvSpPr/>
            <p:nvPr/>
          </p:nvSpPr>
          <p:spPr>
            <a:xfrm>
              <a:off x="3385122" y="1865600"/>
              <a:ext cx="1667288" cy="981960"/>
            </a:xfrm>
            <a:prstGeom prst="rect">
              <a:avLst/>
            </a:prstGeom>
          </p:spPr>
          <p:txBody>
            <a:bodyPr wrap="none">
              <a:spAutoFit/>
            </a:bodyPr>
            <a:lstStyle/>
            <a:p>
              <a:r>
                <a:rPr lang="en-US" sz="1200" dirty="0"/>
                <a:t>Price ($)</a:t>
              </a:r>
              <a:br>
                <a:rPr lang="en-US" sz="1200" dirty="0"/>
              </a:br>
              <a:r>
                <a:rPr lang="en-US" sz="1200" dirty="0"/>
                <a:t>in 1000’s</a:t>
              </a:r>
            </a:p>
          </p:txBody>
        </p:sp>
        <p:cxnSp>
          <p:nvCxnSpPr>
            <p:cNvPr id="33" name="Straight Connector 32"/>
            <p:cNvCxnSpPr/>
            <p:nvPr/>
          </p:nvCxnSpPr>
          <p:spPr>
            <a:xfrm>
              <a:off x="43651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52414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6132394"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704736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79465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rot="16200000">
              <a:off x="3537730" y="4630066"/>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rot="16200000">
              <a:off x="3537730" y="4191905"/>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rot="16200000">
              <a:off x="3537730" y="3746410"/>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6200000">
              <a:off x="3537730" y="3288912"/>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2" name="Multiply 41"/>
            <p:cNvSpPr/>
            <p:nvPr/>
          </p:nvSpPr>
          <p:spPr>
            <a:xfrm>
              <a:off x="4513277" y="3683144"/>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3" name="Multiply 42"/>
            <p:cNvSpPr/>
            <p:nvPr/>
          </p:nvSpPr>
          <p:spPr>
            <a:xfrm>
              <a:off x="5243688" y="3101183"/>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4" name="Multiply 43"/>
            <p:cNvSpPr/>
            <p:nvPr/>
          </p:nvSpPr>
          <p:spPr>
            <a:xfrm>
              <a:off x="5641190" y="3326285"/>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5" name="Multiply 44"/>
            <p:cNvSpPr/>
            <p:nvPr/>
          </p:nvSpPr>
          <p:spPr>
            <a:xfrm>
              <a:off x="6279985" y="2898274"/>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6" name="Multiply 45"/>
            <p:cNvSpPr/>
            <p:nvPr/>
          </p:nvSpPr>
          <p:spPr>
            <a:xfrm>
              <a:off x="6701535" y="3107858"/>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7" name="Multiply 46"/>
            <p:cNvSpPr/>
            <p:nvPr/>
          </p:nvSpPr>
          <p:spPr>
            <a:xfrm>
              <a:off x="6121003" y="3290901"/>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8" name="Multiply 47"/>
            <p:cNvSpPr/>
            <p:nvPr/>
          </p:nvSpPr>
          <p:spPr>
            <a:xfrm>
              <a:off x="7109151" y="2689077"/>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49" name="Multiply 48"/>
            <p:cNvSpPr/>
            <p:nvPr/>
          </p:nvSpPr>
          <p:spPr>
            <a:xfrm>
              <a:off x="7616508" y="2867537"/>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0" name="Multiply 49"/>
            <p:cNvSpPr/>
            <p:nvPr/>
          </p:nvSpPr>
          <p:spPr>
            <a:xfrm>
              <a:off x="4350351" y="4193905"/>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1" name="Rectangle 50"/>
            <p:cNvSpPr/>
            <p:nvPr/>
          </p:nvSpPr>
          <p:spPr>
            <a:xfrm>
              <a:off x="4859106" y="5373818"/>
              <a:ext cx="2406485" cy="589176"/>
            </a:xfrm>
            <a:prstGeom prst="rect">
              <a:avLst/>
            </a:prstGeom>
          </p:spPr>
          <p:txBody>
            <a:bodyPr wrap="none">
              <a:spAutoFit/>
            </a:bodyPr>
            <a:lstStyle/>
            <a:p>
              <a:r>
                <a:rPr lang="en-US" sz="1200" dirty="0"/>
                <a:t>Size in feet^2</a:t>
              </a:r>
            </a:p>
          </p:txBody>
        </p:sp>
      </p:grpSp>
      <p:sp>
        <p:nvSpPr>
          <p:cNvPr id="52" name="Freeform 51"/>
          <p:cNvSpPr/>
          <p:nvPr/>
        </p:nvSpPr>
        <p:spPr>
          <a:xfrm>
            <a:off x="6472168" y="2604497"/>
            <a:ext cx="2263292" cy="1092670"/>
          </a:xfrm>
          <a:custGeom>
            <a:avLst/>
            <a:gdLst>
              <a:gd name="connsiteX0" fmla="*/ 0 w 1581665"/>
              <a:gd name="connsiteY0" fmla="*/ 1482811 h 1482811"/>
              <a:gd name="connsiteX1" fmla="*/ 1581665 w 1581665"/>
              <a:gd name="connsiteY1" fmla="*/ 0 h 1482811"/>
              <a:gd name="connsiteX0" fmla="*/ 0 w 1581665"/>
              <a:gd name="connsiteY0" fmla="*/ 1482811 h 1482811"/>
              <a:gd name="connsiteX1" fmla="*/ 678733 w 1581665"/>
              <a:gd name="connsiteY1" fmla="*/ 407471 h 1482811"/>
              <a:gd name="connsiteX2" fmla="*/ 1581665 w 1581665"/>
              <a:gd name="connsiteY2" fmla="*/ 0 h 1482811"/>
              <a:gd name="connsiteX0" fmla="*/ 0 w 2137719"/>
              <a:gd name="connsiteY0" fmla="*/ 1371600 h 1371600"/>
              <a:gd name="connsiteX1" fmla="*/ 678733 w 2137719"/>
              <a:gd name="connsiteY1" fmla="*/ 296260 h 1371600"/>
              <a:gd name="connsiteX2" fmla="*/ 2137719 w 2137719"/>
              <a:gd name="connsiteY2" fmla="*/ 0 h 1371600"/>
              <a:gd name="connsiteX0" fmla="*/ 0 w 2360141"/>
              <a:gd name="connsiteY0" fmla="*/ 1272746 h 1272746"/>
              <a:gd name="connsiteX1" fmla="*/ 901155 w 2360141"/>
              <a:gd name="connsiteY1" fmla="*/ 296260 h 1272746"/>
              <a:gd name="connsiteX2" fmla="*/ 2360141 w 2360141"/>
              <a:gd name="connsiteY2" fmla="*/ 0 h 1272746"/>
              <a:gd name="connsiteX0" fmla="*/ 0 w 2360141"/>
              <a:gd name="connsiteY0" fmla="*/ 1272746 h 1272746"/>
              <a:gd name="connsiteX1" fmla="*/ 962939 w 2360141"/>
              <a:gd name="connsiteY1" fmla="*/ 123265 h 1272746"/>
              <a:gd name="connsiteX2" fmla="*/ 2360141 w 2360141"/>
              <a:gd name="connsiteY2" fmla="*/ 0 h 1272746"/>
              <a:gd name="connsiteX0" fmla="*/ 0 w 2360141"/>
              <a:gd name="connsiteY0" fmla="*/ 1285743 h 1285743"/>
              <a:gd name="connsiteX1" fmla="*/ 962939 w 2360141"/>
              <a:gd name="connsiteY1" fmla="*/ 136262 h 1285743"/>
              <a:gd name="connsiteX2" fmla="*/ 2360141 w 2360141"/>
              <a:gd name="connsiteY2" fmla="*/ 12997 h 1285743"/>
              <a:gd name="connsiteX0" fmla="*/ 0 w 2360141"/>
              <a:gd name="connsiteY0" fmla="*/ 1285743 h 1285743"/>
              <a:gd name="connsiteX1" fmla="*/ 962939 w 2360141"/>
              <a:gd name="connsiteY1" fmla="*/ 136262 h 1285743"/>
              <a:gd name="connsiteX2" fmla="*/ 2360141 w 2360141"/>
              <a:gd name="connsiteY2" fmla="*/ 12997 h 1285743"/>
              <a:gd name="connsiteX0" fmla="*/ 0 w 2360141"/>
              <a:gd name="connsiteY0" fmla="*/ 1272746 h 1272746"/>
              <a:gd name="connsiteX1" fmla="*/ 1024722 w 2360141"/>
              <a:gd name="connsiteY1" fmla="*/ 246833 h 1272746"/>
              <a:gd name="connsiteX2" fmla="*/ 2360141 w 2360141"/>
              <a:gd name="connsiteY2" fmla="*/ 0 h 1272746"/>
              <a:gd name="connsiteX0" fmla="*/ 0 w 2360141"/>
              <a:gd name="connsiteY0" fmla="*/ 1272746 h 1272746"/>
              <a:gd name="connsiteX1" fmla="*/ 957503 w 2360141"/>
              <a:gd name="connsiteY1" fmla="*/ 367823 h 1272746"/>
              <a:gd name="connsiteX2" fmla="*/ 2360141 w 2360141"/>
              <a:gd name="connsiteY2" fmla="*/ 0 h 1272746"/>
              <a:gd name="connsiteX0" fmla="*/ 0 w 2360141"/>
              <a:gd name="connsiteY0" fmla="*/ 1272746 h 1272746"/>
              <a:gd name="connsiteX1" fmla="*/ 289589 w 2360141"/>
              <a:gd name="connsiteY1" fmla="*/ 882530 h 1272746"/>
              <a:gd name="connsiteX2" fmla="*/ 957503 w 2360141"/>
              <a:gd name="connsiteY2" fmla="*/ 367823 h 1272746"/>
              <a:gd name="connsiteX3" fmla="*/ 2360141 w 2360141"/>
              <a:gd name="connsiteY3" fmla="*/ 0 h 1272746"/>
              <a:gd name="connsiteX0" fmla="*/ 0 w 2360141"/>
              <a:gd name="connsiteY0" fmla="*/ 1401996 h 1401996"/>
              <a:gd name="connsiteX1" fmla="*/ 289589 w 2360141"/>
              <a:gd name="connsiteY1" fmla="*/ 1011780 h 1401996"/>
              <a:gd name="connsiteX2" fmla="*/ 435032 w 2360141"/>
              <a:gd name="connsiteY2" fmla="*/ 89415 h 1401996"/>
              <a:gd name="connsiteX3" fmla="*/ 2360141 w 2360141"/>
              <a:gd name="connsiteY3" fmla="*/ 129250 h 1401996"/>
              <a:gd name="connsiteX0" fmla="*/ 0 w 2360141"/>
              <a:gd name="connsiteY0" fmla="*/ 1382171 h 1382171"/>
              <a:gd name="connsiteX1" fmla="*/ 289589 w 2360141"/>
              <a:gd name="connsiteY1" fmla="*/ 991955 h 1382171"/>
              <a:gd name="connsiteX2" fmla="*/ 435032 w 2360141"/>
              <a:gd name="connsiteY2" fmla="*/ 69590 h 1382171"/>
              <a:gd name="connsiteX3" fmla="*/ 2360141 w 2360141"/>
              <a:gd name="connsiteY3" fmla="*/ 109425 h 1382171"/>
              <a:gd name="connsiteX0" fmla="*/ 0 w 2360141"/>
              <a:gd name="connsiteY0" fmla="*/ 1338721 h 1338721"/>
              <a:gd name="connsiteX1" fmla="*/ 289589 w 2360141"/>
              <a:gd name="connsiteY1" fmla="*/ 948505 h 1338721"/>
              <a:gd name="connsiteX2" fmla="*/ 435032 w 2360141"/>
              <a:gd name="connsiteY2" fmla="*/ 26140 h 1338721"/>
              <a:gd name="connsiteX3" fmla="*/ 835385 w 2360141"/>
              <a:gd name="connsiteY3" fmla="*/ 535751 h 1338721"/>
              <a:gd name="connsiteX4" fmla="*/ 2360141 w 2360141"/>
              <a:gd name="connsiteY4" fmla="*/ 65975 h 1338721"/>
              <a:gd name="connsiteX0" fmla="*/ 0 w 2360141"/>
              <a:gd name="connsiteY0" fmla="*/ 1273210 h 1273210"/>
              <a:gd name="connsiteX1" fmla="*/ 289589 w 2360141"/>
              <a:gd name="connsiteY1" fmla="*/ 882994 h 1273210"/>
              <a:gd name="connsiteX2" fmla="*/ 565650 w 2360141"/>
              <a:gd name="connsiteY2" fmla="*/ 144075 h 1273210"/>
              <a:gd name="connsiteX3" fmla="*/ 835385 w 2360141"/>
              <a:gd name="connsiteY3" fmla="*/ 470240 h 1273210"/>
              <a:gd name="connsiteX4" fmla="*/ 2360141 w 2360141"/>
              <a:gd name="connsiteY4" fmla="*/ 464 h 1273210"/>
              <a:gd name="connsiteX0" fmla="*/ 0 w 2360141"/>
              <a:gd name="connsiteY0" fmla="*/ 1273508 h 1273508"/>
              <a:gd name="connsiteX1" fmla="*/ 289589 w 2360141"/>
              <a:gd name="connsiteY1" fmla="*/ 883292 h 1273508"/>
              <a:gd name="connsiteX2" fmla="*/ 565650 w 2360141"/>
              <a:gd name="connsiteY2" fmla="*/ 144373 h 1273508"/>
              <a:gd name="connsiteX3" fmla="*/ 826055 w 2360141"/>
              <a:gd name="connsiteY3" fmla="*/ 271805 h 1273508"/>
              <a:gd name="connsiteX4" fmla="*/ 2360141 w 2360141"/>
              <a:gd name="connsiteY4" fmla="*/ 762 h 1273508"/>
              <a:gd name="connsiteX0" fmla="*/ 0 w 2360141"/>
              <a:gd name="connsiteY0" fmla="*/ 1273508 h 1273508"/>
              <a:gd name="connsiteX1" fmla="*/ 289589 w 2360141"/>
              <a:gd name="connsiteY1" fmla="*/ 883292 h 1273508"/>
              <a:gd name="connsiteX2" fmla="*/ 439698 w 2360141"/>
              <a:gd name="connsiteY2" fmla="*/ 231000 h 1273508"/>
              <a:gd name="connsiteX3" fmla="*/ 826055 w 2360141"/>
              <a:gd name="connsiteY3" fmla="*/ 271805 h 1273508"/>
              <a:gd name="connsiteX4" fmla="*/ 2360141 w 2360141"/>
              <a:gd name="connsiteY4" fmla="*/ 762 h 1273508"/>
              <a:gd name="connsiteX0" fmla="*/ 0 w 2360141"/>
              <a:gd name="connsiteY0" fmla="*/ 1272746 h 1272746"/>
              <a:gd name="connsiteX1" fmla="*/ 289589 w 2360141"/>
              <a:gd name="connsiteY1" fmla="*/ 882530 h 1272746"/>
              <a:gd name="connsiteX2" fmla="*/ 439698 w 2360141"/>
              <a:gd name="connsiteY2" fmla="*/ 230238 h 1272746"/>
              <a:gd name="connsiteX3" fmla="*/ 826055 w 2360141"/>
              <a:gd name="connsiteY3" fmla="*/ 271043 h 1272746"/>
              <a:gd name="connsiteX4" fmla="*/ 1171259 w 2360141"/>
              <a:gd name="connsiteY4" fmla="*/ 403532 h 1272746"/>
              <a:gd name="connsiteX5" fmla="*/ 2360141 w 2360141"/>
              <a:gd name="connsiteY5" fmla="*/ 0 h 1272746"/>
              <a:gd name="connsiteX0" fmla="*/ 0 w 2360141"/>
              <a:gd name="connsiteY0" fmla="*/ 1272746 h 1272746"/>
              <a:gd name="connsiteX1" fmla="*/ 289589 w 2360141"/>
              <a:gd name="connsiteY1" fmla="*/ 882530 h 1272746"/>
              <a:gd name="connsiteX2" fmla="*/ 439698 w 2360141"/>
              <a:gd name="connsiteY2" fmla="*/ 230238 h 1272746"/>
              <a:gd name="connsiteX3" fmla="*/ 826055 w 2360141"/>
              <a:gd name="connsiteY3" fmla="*/ 271043 h 1272746"/>
              <a:gd name="connsiteX4" fmla="*/ 1171259 w 2360141"/>
              <a:gd name="connsiteY4" fmla="*/ 403532 h 1272746"/>
              <a:gd name="connsiteX5" fmla="*/ 2360141 w 2360141"/>
              <a:gd name="connsiteY5"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2360141 w 2360141"/>
              <a:gd name="connsiteY6"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1367185 w 2360141"/>
              <a:gd name="connsiteY6" fmla="*/ 148745 h 1272746"/>
              <a:gd name="connsiteX7" fmla="*/ 2360141 w 2360141"/>
              <a:gd name="connsiteY7"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1367185 w 2360141"/>
              <a:gd name="connsiteY6" fmla="*/ 148745 h 1272746"/>
              <a:gd name="connsiteX7" fmla="*/ 2360141 w 2360141"/>
              <a:gd name="connsiteY7" fmla="*/ 0 h 1272746"/>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2252848 w 2252848"/>
              <a:gd name="connsiteY7" fmla="*/ 0 h 1313512"/>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1530458 w 2252848"/>
              <a:gd name="connsiteY7" fmla="*/ 316904 h 1313512"/>
              <a:gd name="connsiteX8" fmla="*/ 2252848 w 2252848"/>
              <a:gd name="connsiteY8" fmla="*/ 0 h 1313512"/>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1530458 w 2252848"/>
              <a:gd name="connsiteY7" fmla="*/ 316904 h 1313512"/>
              <a:gd name="connsiteX8" fmla="*/ 1749709 w 2252848"/>
              <a:gd name="connsiteY8" fmla="*/ 82501 h 1313512"/>
              <a:gd name="connsiteX9" fmla="*/ 2252848 w 2252848"/>
              <a:gd name="connsiteY9" fmla="*/ 0 h 1313512"/>
              <a:gd name="connsiteX0" fmla="*/ 0 w 2280838"/>
              <a:gd name="connsiteY0" fmla="*/ 1237155 h 1237155"/>
              <a:gd name="connsiteX1" fmla="*/ 289589 w 2280838"/>
              <a:gd name="connsiteY1" fmla="*/ 846939 h 1237155"/>
              <a:gd name="connsiteX2" fmla="*/ 448197 w 2280838"/>
              <a:gd name="connsiteY2" fmla="*/ 546291 h 1237155"/>
              <a:gd name="connsiteX3" fmla="*/ 439698 w 2280838"/>
              <a:gd name="connsiteY3" fmla="*/ 194647 h 1237155"/>
              <a:gd name="connsiteX4" fmla="*/ 826055 w 2280838"/>
              <a:gd name="connsiteY4" fmla="*/ 235452 h 1237155"/>
              <a:gd name="connsiteX5" fmla="*/ 1171259 w 2280838"/>
              <a:gd name="connsiteY5" fmla="*/ 367941 h 1237155"/>
              <a:gd name="connsiteX6" fmla="*/ 1367185 w 2280838"/>
              <a:gd name="connsiteY6" fmla="*/ 113154 h 1237155"/>
              <a:gd name="connsiteX7" fmla="*/ 1530458 w 2280838"/>
              <a:gd name="connsiteY7" fmla="*/ 240547 h 1237155"/>
              <a:gd name="connsiteX8" fmla="*/ 1749709 w 2280838"/>
              <a:gd name="connsiteY8" fmla="*/ 6144 h 1237155"/>
              <a:gd name="connsiteX9" fmla="*/ 2280838 w 2280838"/>
              <a:gd name="connsiteY9" fmla="*/ 229387 h 1237155"/>
              <a:gd name="connsiteX0" fmla="*/ 0 w 2355477"/>
              <a:gd name="connsiteY0" fmla="*/ 1242193 h 1242193"/>
              <a:gd name="connsiteX1" fmla="*/ 289589 w 2355477"/>
              <a:gd name="connsiteY1" fmla="*/ 851977 h 1242193"/>
              <a:gd name="connsiteX2" fmla="*/ 448197 w 2355477"/>
              <a:gd name="connsiteY2" fmla="*/ 551329 h 1242193"/>
              <a:gd name="connsiteX3" fmla="*/ 439698 w 2355477"/>
              <a:gd name="connsiteY3" fmla="*/ 199685 h 1242193"/>
              <a:gd name="connsiteX4" fmla="*/ 826055 w 2355477"/>
              <a:gd name="connsiteY4" fmla="*/ 240490 h 1242193"/>
              <a:gd name="connsiteX5" fmla="*/ 1171259 w 2355477"/>
              <a:gd name="connsiteY5" fmla="*/ 372979 h 1242193"/>
              <a:gd name="connsiteX6" fmla="*/ 1367185 w 2355477"/>
              <a:gd name="connsiteY6" fmla="*/ 118192 h 1242193"/>
              <a:gd name="connsiteX7" fmla="*/ 1530458 w 2355477"/>
              <a:gd name="connsiteY7" fmla="*/ 245585 h 1242193"/>
              <a:gd name="connsiteX8" fmla="*/ 1749709 w 2355477"/>
              <a:gd name="connsiteY8" fmla="*/ 11182 h 1242193"/>
              <a:gd name="connsiteX9" fmla="*/ 2355477 w 2355477"/>
              <a:gd name="connsiteY9" fmla="*/ 81553 h 124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5477" h="1242193">
                <a:moveTo>
                  <a:pt x="0" y="1242193"/>
                </a:moveTo>
                <a:cubicBezTo>
                  <a:pt x="64592" y="1171212"/>
                  <a:pt x="130005" y="1002797"/>
                  <a:pt x="289589" y="851977"/>
                </a:cubicBezTo>
                <a:cubicBezTo>
                  <a:pt x="354959" y="743627"/>
                  <a:pt x="423179" y="660044"/>
                  <a:pt x="448197" y="551329"/>
                </a:cubicBezTo>
                <a:cubicBezTo>
                  <a:pt x="473215" y="442614"/>
                  <a:pt x="367392" y="258286"/>
                  <a:pt x="439698" y="199685"/>
                </a:cubicBezTo>
                <a:cubicBezTo>
                  <a:pt x="512004" y="141084"/>
                  <a:pt x="711903" y="241333"/>
                  <a:pt x="826055" y="240490"/>
                </a:cubicBezTo>
                <a:cubicBezTo>
                  <a:pt x="940207" y="239647"/>
                  <a:pt x="1066298" y="383171"/>
                  <a:pt x="1171259" y="372979"/>
                </a:cubicBezTo>
                <a:cubicBezTo>
                  <a:pt x="1276220" y="362787"/>
                  <a:pt x="1299544" y="160656"/>
                  <a:pt x="1367185" y="118192"/>
                </a:cubicBezTo>
                <a:cubicBezTo>
                  <a:pt x="1434826" y="75728"/>
                  <a:pt x="1451932" y="247284"/>
                  <a:pt x="1530458" y="245585"/>
                </a:cubicBezTo>
                <a:cubicBezTo>
                  <a:pt x="1608984" y="243886"/>
                  <a:pt x="1629311" y="63999"/>
                  <a:pt x="1749709" y="11182"/>
                </a:cubicBezTo>
                <a:cubicBezTo>
                  <a:pt x="1870107" y="-41635"/>
                  <a:pt x="2286393" y="111439"/>
                  <a:pt x="2355477" y="81553"/>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3"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1457690566"/>
      </p:ext>
    </p:extLst>
  </p:cSld>
  <p:clrMapOvr>
    <a:masterClrMapping/>
  </p:clrMapOvr>
  <p:timing>
    <p:tnLst>
      <p:par>
        <p:cTn id="1" dur="indefinite" restart="never" nodeType="tmRoot"/>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lstStyle/>
          <a:p>
            <a:pPr algn="l"/>
            <a:r>
              <a:rPr lang="en-US" b="1" dirty="0" smtClean="0"/>
              <a:t>Increasing input data size</a:t>
            </a:r>
            <a:endParaRPr lang="en-IN" b="1" dirty="0"/>
          </a:p>
        </p:txBody>
      </p:sp>
      <p:sp>
        <p:nvSpPr>
          <p:cNvPr id="3" name="Title 1"/>
          <p:cNvSpPr txBox="1">
            <a:spLocks/>
          </p:cNvSpPr>
          <p:nvPr/>
        </p:nvSpPr>
        <p:spPr>
          <a:xfrm>
            <a:off x="342900" y="14061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r>
              <a:rPr lang="en-GB" altLang="en-US" sz="1800" dirty="0">
                <a:solidFill>
                  <a:srgbClr val="0000FF"/>
                </a:solidFill>
              </a:rPr>
              <a:t>Data Set Size: N = 15 </a:t>
            </a:r>
          </a:p>
        </p:txBody>
      </p:sp>
      <p:pic>
        <p:nvPicPr>
          <p:cNvPr id="4" name="Picture 5" descr="Figure1.6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0169" y="2857500"/>
            <a:ext cx="40005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342900" y="2343150"/>
            <a:ext cx="617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b="1">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en-US" sz="1800" b="0"/>
              <a:t>9</a:t>
            </a:r>
            <a:r>
              <a:rPr lang="en-GB" altLang="en-US" sz="1800" b="0" baseline="30000"/>
              <a:t>th</a:t>
            </a:r>
            <a:r>
              <a:rPr lang="en-GB" altLang="en-US" sz="1800" b="0"/>
              <a:t> Order Polynomial</a:t>
            </a:r>
          </a:p>
        </p:txBody>
      </p:sp>
      <p:sp>
        <p:nvSpPr>
          <p:cNvPr id="7" name="Slide Number Placeholder 6"/>
          <p:cNvSpPr>
            <a:spLocks noGrp="1"/>
          </p:cNvSpPr>
          <p:nvPr>
            <p:ph type="sldNum" sz="quarter" idx="12"/>
          </p:nvPr>
        </p:nvSpPr>
        <p:spPr/>
        <p:txBody>
          <a:bodyPr/>
          <a:lstStyle/>
          <a:p>
            <a:pPr>
              <a:defRPr/>
            </a:pPr>
            <a:fld id="{60DB935C-A2BB-404C-A6C5-67E9068028EC}" type="slidenum">
              <a:rPr lang="en-US" smtClean="0"/>
              <a:pPr>
                <a:defRPr/>
              </a:pPr>
              <a:t>671</a:t>
            </a:fld>
            <a:endParaRPr lang="en-US"/>
          </a:p>
        </p:txBody>
      </p:sp>
    </p:spTree>
    <p:extLst>
      <p:ext uri="{BB962C8B-B14F-4D97-AF65-F5344CB8AC3E}">
        <p14:creationId xmlns:p14="http://schemas.microsoft.com/office/powerpoint/2010/main" val="1294840167"/>
      </p:ext>
    </p:extLst>
  </p:cSld>
  <p:clrMapOvr>
    <a:masterClrMapping/>
  </p:clrMapOvr>
  <p:timing>
    <p:tnLst>
      <p:par>
        <p:cTn id="1" dur="indefinite" restart="never" nodeType="tmRoot"/>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0" y="1403350"/>
            <a:ext cx="6172200" cy="857250"/>
          </a:xfrm>
          <a:prstGeom prst="rect">
            <a:avLst/>
          </a:prstGeom>
        </p:spPr>
        <p:txBody>
          <a:bodyPr>
            <a:normAutofit/>
          </a:bodyPr>
          <a:lstStyle/>
          <a:p>
            <a:pPr eaLnBrk="1" hangingPunct="1"/>
            <a:r>
              <a:rPr lang="en-GB" altLang="en-US" sz="1800" dirty="0">
                <a:solidFill>
                  <a:srgbClr val="0000FF"/>
                </a:solidFill>
              </a:rPr>
              <a:t>Data Set Size: N = 100 </a:t>
            </a:r>
          </a:p>
        </p:txBody>
      </p:sp>
      <p:pic>
        <p:nvPicPr>
          <p:cNvPr id="6" name="Content Placeholder 8" descr="Figure1.6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350169" y="2514600"/>
            <a:ext cx="4000500" cy="2971800"/>
          </a:xfrm>
          <a:prstGeom prst="rect">
            <a:avLst/>
          </a:prstGeom>
        </p:spPr>
      </p:pic>
      <p:sp>
        <p:nvSpPr>
          <p:cNvPr id="7" name="TextBox 10"/>
          <p:cNvSpPr txBox="1">
            <a:spLocks noChangeArrowheads="1"/>
          </p:cNvSpPr>
          <p:nvPr/>
        </p:nvSpPr>
        <p:spPr bwMode="auto">
          <a:xfrm>
            <a:off x="342900" y="2000250"/>
            <a:ext cx="617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b="1">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en-US" sz="1800" b="0"/>
              <a:t>9</a:t>
            </a:r>
            <a:r>
              <a:rPr lang="en-GB" altLang="en-US" sz="1800" b="0" baseline="30000"/>
              <a:t>th</a:t>
            </a:r>
            <a:r>
              <a:rPr lang="en-GB" altLang="en-US" sz="1800" b="0"/>
              <a:t> Order Polynomial</a:t>
            </a:r>
          </a:p>
        </p:txBody>
      </p:sp>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672</a:t>
            </a:fld>
            <a:endParaRPr lang="en-US"/>
          </a:p>
        </p:txBody>
      </p:sp>
      <p:sp>
        <p:nvSpPr>
          <p:cNvPr id="8" name="Title 1"/>
          <p:cNvSpPr txBox="1">
            <a:spLocks/>
          </p:cNvSpPr>
          <p:nvPr/>
        </p:nvSpPr>
        <p:spPr>
          <a:xfrm>
            <a:off x="58872" y="339725"/>
            <a:ext cx="7467600" cy="76517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b="1" dirty="0" smtClean="0"/>
              <a:t>Increasing input data size </a:t>
            </a:r>
            <a:endParaRPr lang="en-IN" b="1" dirty="0"/>
          </a:p>
        </p:txBody>
      </p:sp>
    </p:spTree>
    <p:extLst>
      <p:ext uri="{BB962C8B-B14F-4D97-AF65-F5344CB8AC3E}">
        <p14:creationId xmlns:p14="http://schemas.microsoft.com/office/powerpoint/2010/main" val="317278739"/>
      </p:ext>
    </p:extLst>
  </p:cSld>
  <p:clrMapOvr>
    <a:masterClrMapping/>
  </p:clrMapOvr>
  <p:timing>
    <p:tnLst>
      <p:par>
        <p:cTn id="1" dur="indefinite" restart="never" nodeType="tmRoot"/>
      </p:par>
    </p:tn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r>
              <a:rPr lang="en-US" b="1" dirty="0"/>
              <a:t/>
            </a:r>
            <a:br>
              <a:rPr lang="en-US" b="1" dirty="0"/>
            </a:br>
            <a:r>
              <a:rPr lang="en-US" b="1" dirty="0" smtClean="0"/>
              <a:t>Combatting Overfitting </a:t>
            </a:r>
            <a:r>
              <a:rPr lang="en-US" b="1" dirty="0"/>
              <a:t/>
            </a:r>
            <a:br>
              <a:rPr lang="en-US" b="1" dirty="0"/>
            </a:br>
            <a:endParaRPr lang="en-US" dirty="0"/>
          </a:p>
        </p:txBody>
      </p:sp>
      <p:sp>
        <p:nvSpPr>
          <p:cNvPr id="3" name="Content Placeholder 2"/>
          <p:cNvSpPr>
            <a:spLocks noGrp="1"/>
          </p:cNvSpPr>
          <p:nvPr>
            <p:ph idx="1"/>
          </p:nvPr>
        </p:nvSpPr>
        <p:spPr/>
        <p:txBody>
          <a:bodyPr/>
          <a:lstStyle/>
          <a:p>
            <a:r>
              <a:rPr lang="en-US" dirty="0" smtClean="0"/>
              <a:t>Problem of overfitting can be overcome by increasing the input training data points</a:t>
            </a:r>
          </a:p>
          <a:p>
            <a:r>
              <a:rPr lang="en-US" dirty="0" smtClean="0"/>
              <a:t>Number of input data points should be at least more than 10 times the number of parameters or features</a:t>
            </a:r>
          </a:p>
          <a:p>
            <a:r>
              <a:rPr lang="en-US" dirty="0" smtClean="0"/>
              <a:t>But what if we have less data points:</a:t>
            </a:r>
          </a:p>
          <a:p>
            <a:pPr lvl="1"/>
            <a:r>
              <a:rPr lang="en-US" dirty="0" smtClean="0"/>
              <a:t>Put a bound on regression coefficients by using regularization</a:t>
            </a:r>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673</a:t>
            </a:fld>
            <a:endParaRPr lang="en-US"/>
          </a:p>
        </p:txBody>
      </p:sp>
    </p:spTree>
    <p:extLst>
      <p:ext uri="{BB962C8B-B14F-4D97-AF65-F5344CB8AC3E}">
        <p14:creationId xmlns:p14="http://schemas.microsoft.com/office/powerpoint/2010/main" val="1529591969"/>
      </p:ext>
    </p:extLst>
  </p:cSld>
  <p:clrMapOvr>
    <a:masterClrMapping/>
  </p:clrMapOvr>
  <p:timing>
    <p:tnLst>
      <p:par>
        <p:cTn id="1" dur="indefinite" restart="never" nodeType="tmRoot"/>
      </p:par>
    </p:tn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overfitting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8041822" cy="3263504"/>
              </a:xfrm>
            </p:spPr>
            <p:txBody>
              <a:bodyPr>
                <a:noAutofit/>
              </a:bodyPr>
              <a:lstStyle/>
              <a:p>
                <a:r>
                  <a:rPr lang="en-US" sz="2400" b="1" dirty="0"/>
                  <a:t>1. Reduce number of features.</a:t>
                </a:r>
              </a:p>
              <a:p>
                <a:pPr lvl="1"/>
                <a:r>
                  <a:rPr lang="en-US" sz="2100" dirty="0"/>
                  <a:t>Manually select which features to keep.</a:t>
                </a:r>
              </a:p>
              <a:p>
                <a:pPr lvl="1"/>
                <a:r>
                  <a:rPr lang="en-US" sz="2100" dirty="0"/>
                  <a:t>Model selection </a:t>
                </a:r>
                <a:r>
                  <a:rPr lang="en-US" sz="2100"/>
                  <a:t>algorithm </a:t>
                </a:r>
                <a:endParaRPr lang="en-US" sz="2100" dirty="0"/>
              </a:p>
              <a:p>
                <a:endParaRPr lang="en-US" sz="2400" b="1" dirty="0"/>
              </a:p>
              <a:p>
                <a:r>
                  <a:rPr lang="en-US" sz="2400" b="1" dirty="0"/>
                  <a:t>2. Regularization.</a:t>
                </a:r>
              </a:p>
              <a:p>
                <a:pPr lvl="1"/>
                <a:r>
                  <a:rPr lang="en-US" sz="2100" dirty="0"/>
                  <a:t>Keep all the features, but reduce magnitude/values of parameters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panose="02040503050406030204" pitchFamily="18" charset="0"/>
                          </a:rPr>
                          <m:t>𝜃</m:t>
                        </m:r>
                      </m:e>
                      <m:sub>
                        <m:r>
                          <a:rPr lang="en-US" sz="2100" i="1" dirty="0">
                            <a:latin typeface="Cambria Math" panose="02040503050406030204" pitchFamily="18" charset="0"/>
                          </a:rPr>
                          <m:t>𝑗</m:t>
                        </m:r>
                      </m:sub>
                    </m:sSub>
                  </m:oMath>
                </a14:m>
                <a:r>
                  <a:rPr lang="en-US" sz="2100" dirty="0"/>
                  <a:t>.</a:t>
                </a:r>
              </a:p>
              <a:p>
                <a:pPr lvl="1"/>
                <a:r>
                  <a:rPr lang="en-US" sz="2100" dirty="0"/>
                  <a:t>Works well when we have a lot of features, each of which contributes a bit to predicting </a:t>
                </a:r>
                <a14:m>
                  <m:oMath xmlns:m="http://schemas.openxmlformats.org/officeDocument/2006/math">
                    <m:r>
                      <a:rPr lang="en-US" sz="2100" i="1" dirty="0">
                        <a:latin typeface="Cambria Math" panose="02040503050406030204" pitchFamily="18" charset="0"/>
                      </a:rPr>
                      <m:t>𝑦</m:t>
                    </m:r>
                  </m:oMath>
                </a14:m>
                <a:r>
                  <a:rPr lang="en-US" sz="21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8041822" cy="3263504"/>
              </a:xfrm>
              <a:blipFill rotWithShape="0">
                <a:blip r:embed="rId2"/>
                <a:stretch>
                  <a:fillRect l="-986" t="-1493" b="-121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1079916198"/>
      </p:ext>
    </p:extLst>
  </p:cSld>
  <p:clrMapOvr>
    <a:masterClrMapping/>
  </p:clrMapOvr>
  <p:timing>
    <p:tnLst>
      <p:par>
        <p:cTn id="1" dur="indefinite" restart="never" nodeType="tmRoot"/>
      </p:par>
    </p:tn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545141877"/>
      </p:ext>
    </p:extLst>
  </p:cSld>
  <p:clrMapOvr>
    <a:masterClrMapping/>
  </p:clrMapOvr>
  <p:timing>
    <p:tnLst>
      <p:par>
        <p:cTn id="1" dur="indefinite" restart="never" nodeType="tmRoot"/>
      </p:par>
    </p:tn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535079729"/>
      </p:ext>
    </p:extLst>
  </p:cSld>
  <p:clrMapOvr>
    <a:masterClrMapping/>
  </p:clrMapOvr>
  <p:timing>
    <p:tnLst>
      <p:par>
        <p:cTn id="1" dur="indefinite" restart="never" nodeType="tmRoot"/>
      </p:par>
    </p:tn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867040964"/>
      </p:ext>
    </p:extLst>
  </p:cSld>
  <p:clrMapOvr>
    <a:masterClrMapping/>
  </p:clrMapOvr>
  <p:timing>
    <p:tnLst>
      <p:par>
        <p:cTn id="1" dur="indefinite" restart="never" nodeType="tmRoot"/>
      </p:par>
    </p:tn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4183343627"/>
      </p:ext>
    </p:extLst>
  </p:cSld>
  <p:clrMapOvr>
    <a:masterClrMapping/>
  </p:clrMapOvr>
  <p:timing>
    <p:tnLst>
      <p:par>
        <p:cTn id="1" dur="indefinite" restart="never" nodeType="tmRoot"/>
      </p:par>
    </p:tn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6817327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03"/>
          <p:cNvSpPr txBox="1">
            <a:spLocks noGrp="1"/>
          </p:cNvSpPr>
          <p:nvPr>
            <p:ph type="title"/>
          </p:nvPr>
        </p:nvSpPr>
        <p:spPr>
          <a:xfrm>
            <a:off x="152400" y="533400"/>
            <a:ext cx="8229600" cy="639762"/>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4400"/>
              <a:buFont typeface="Calibri" panose="020F0502020204030204"/>
              <a:buNone/>
            </a:pPr>
            <a:r>
              <a:rPr lang="en-US" dirty="0"/>
              <a:t>Evaluating Performance</a:t>
            </a:r>
          </a:p>
        </p:txBody>
      </p:sp>
      <p:sp>
        <p:nvSpPr>
          <p:cNvPr id="1382" name="Google Shape;1382;p10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3200"/>
              <a:buChar char="•"/>
            </a:pPr>
            <a:r>
              <a:rPr lang="en-US"/>
              <a:t>If </a:t>
            </a:r>
            <a:r>
              <a:rPr lang="en-US" i="1"/>
              <a:t>y </a:t>
            </a:r>
            <a:r>
              <a:rPr lang="en-US"/>
              <a:t>is discrete:</a:t>
            </a:r>
          </a:p>
          <a:p>
            <a:pPr marL="742950" lvl="1" indent="-285750" algn="l" rtl="0">
              <a:lnSpc>
                <a:spcPct val="90000"/>
              </a:lnSpc>
              <a:spcBef>
                <a:spcPts val="480"/>
              </a:spcBef>
              <a:spcAft>
                <a:spcPts val="0"/>
              </a:spcAft>
              <a:buClr>
                <a:schemeClr val="dk1"/>
              </a:buClr>
              <a:buSzPts val="2400"/>
              <a:buChar char="–"/>
            </a:pPr>
            <a:r>
              <a:rPr lang="en-US" sz="2400"/>
              <a:t>Accuracy: # correctly classified / # all test examples</a:t>
            </a:r>
          </a:p>
          <a:p>
            <a:pPr marL="742950" lvl="1" indent="-285750" algn="l" rtl="0">
              <a:lnSpc>
                <a:spcPct val="90000"/>
              </a:lnSpc>
              <a:spcBef>
                <a:spcPts val="480"/>
              </a:spcBef>
              <a:spcAft>
                <a:spcPts val="0"/>
              </a:spcAft>
              <a:buClr>
                <a:schemeClr val="dk1"/>
              </a:buClr>
              <a:buSzPts val="2400"/>
              <a:buChar char="–"/>
            </a:pPr>
            <a:r>
              <a:rPr lang="en-US" sz="2400"/>
              <a:t>Precision/recall</a:t>
            </a:r>
          </a:p>
          <a:p>
            <a:pPr marL="1143000" lvl="2" indent="-228600" algn="l" rtl="0">
              <a:lnSpc>
                <a:spcPct val="90000"/>
              </a:lnSpc>
              <a:spcBef>
                <a:spcPts val="400"/>
              </a:spcBef>
              <a:spcAft>
                <a:spcPts val="0"/>
              </a:spcAft>
              <a:buClr>
                <a:schemeClr val="dk1"/>
              </a:buClr>
              <a:buSzPts val="2000"/>
              <a:buChar char="•"/>
            </a:pPr>
            <a:r>
              <a:rPr lang="en-US" sz="2000"/>
              <a:t>True Positive, False Positive, True Negative, False Negative</a:t>
            </a:r>
          </a:p>
          <a:p>
            <a:pPr marL="1143000" lvl="2" indent="-228600" algn="l" rtl="0">
              <a:lnSpc>
                <a:spcPct val="90000"/>
              </a:lnSpc>
              <a:spcBef>
                <a:spcPts val="400"/>
              </a:spcBef>
              <a:spcAft>
                <a:spcPts val="0"/>
              </a:spcAft>
              <a:buClr>
                <a:schemeClr val="dk1"/>
              </a:buClr>
              <a:buSzPts val="2000"/>
              <a:buChar char="•"/>
            </a:pPr>
            <a:r>
              <a:rPr lang="en-US" sz="2000" b="1"/>
              <a:t>P</a:t>
            </a:r>
            <a:r>
              <a:rPr lang="en-US" sz="2000"/>
              <a:t>recision = TP / (TP + FP) = # predicted </a:t>
            </a:r>
            <a:r>
              <a:rPr lang="en-US" sz="2000">
                <a:solidFill>
                  <a:srgbClr val="FF0000"/>
                </a:solidFill>
              </a:rPr>
              <a:t>true</a:t>
            </a:r>
            <a:r>
              <a:rPr lang="en-US" sz="2000"/>
              <a:t> pos / # predicted pos</a:t>
            </a:r>
          </a:p>
          <a:p>
            <a:pPr marL="1143000" lvl="2" indent="-228600" algn="l" rtl="0">
              <a:lnSpc>
                <a:spcPct val="90000"/>
              </a:lnSpc>
              <a:spcBef>
                <a:spcPts val="400"/>
              </a:spcBef>
              <a:spcAft>
                <a:spcPts val="0"/>
              </a:spcAft>
              <a:buClr>
                <a:schemeClr val="dk1"/>
              </a:buClr>
              <a:buSzPts val="2000"/>
              <a:buChar char="•"/>
            </a:pPr>
            <a:r>
              <a:rPr lang="en-US" sz="2000" b="1"/>
              <a:t>R</a:t>
            </a:r>
            <a:r>
              <a:rPr lang="en-US" sz="2000"/>
              <a:t>ecall = TP / (TP + FN) = # </a:t>
            </a:r>
            <a:r>
              <a:rPr lang="en-US" sz="2000">
                <a:solidFill>
                  <a:srgbClr val="FF0000"/>
                </a:solidFill>
              </a:rPr>
              <a:t>predicted</a:t>
            </a:r>
            <a:r>
              <a:rPr lang="en-US" sz="2000"/>
              <a:t> true pos / # true pos</a:t>
            </a:r>
          </a:p>
          <a:p>
            <a:pPr marL="742950" lvl="1" indent="-285750" algn="l" rtl="0">
              <a:lnSpc>
                <a:spcPct val="90000"/>
              </a:lnSpc>
              <a:spcBef>
                <a:spcPts val="480"/>
              </a:spcBef>
              <a:spcAft>
                <a:spcPts val="0"/>
              </a:spcAft>
              <a:buClr>
                <a:schemeClr val="dk1"/>
              </a:buClr>
              <a:buSzPts val="2400"/>
              <a:buChar char="–"/>
            </a:pPr>
            <a:r>
              <a:rPr lang="en-US" sz="2400"/>
              <a:t>F-measure </a:t>
            </a:r>
          </a:p>
          <a:p>
            <a:pPr marL="857250" lvl="2" indent="0" algn="l" rtl="0">
              <a:lnSpc>
                <a:spcPct val="90000"/>
              </a:lnSpc>
              <a:spcBef>
                <a:spcPts val="400"/>
              </a:spcBef>
              <a:spcAft>
                <a:spcPts val="0"/>
              </a:spcAft>
              <a:buClr>
                <a:schemeClr val="dk1"/>
              </a:buClr>
              <a:buSzPts val="2000"/>
              <a:buNone/>
            </a:pPr>
            <a:r>
              <a:rPr lang="en-US" sz="2000"/>
              <a:t>= 2PR / (P + R)</a:t>
            </a:r>
          </a:p>
          <a:p>
            <a:pPr marL="457200" lvl="1" indent="0" algn="l" rtl="0">
              <a:lnSpc>
                <a:spcPct val="90000"/>
              </a:lnSpc>
              <a:spcBef>
                <a:spcPts val="480"/>
              </a:spcBef>
              <a:spcAft>
                <a:spcPts val="0"/>
              </a:spcAft>
              <a:buClr>
                <a:schemeClr val="dk1"/>
              </a:buClr>
              <a:buSzPts val="2400"/>
              <a:buNone/>
            </a:pPr>
            <a:endParaRPr sz="2400"/>
          </a:p>
          <a:p>
            <a:pPr marL="342900" lvl="0" indent="-342900" algn="l" rtl="0">
              <a:lnSpc>
                <a:spcPct val="90000"/>
              </a:lnSpc>
              <a:spcBef>
                <a:spcPts val="520"/>
              </a:spcBef>
              <a:spcAft>
                <a:spcPts val="0"/>
              </a:spcAft>
              <a:buClr>
                <a:schemeClr val="dk1"/>
              </a:buClr>
              <a:buSzPts val="2600"/>
              <a:buChar char="•"/>
            </a:pPr>
            <a:r>
              <a:rPr lang="en-US" sz="2600"/>
              <a:t>Want evaluation metric to be in some range, e.g. [0 1]</a:t>
            </a:r>
          </a:p>
          <a:p>
            <a:pPr marL="742950" lvl="1" indent="-285750" algn="l" rtl="0">
              <a:lnSpc>
                <a:spcPct val="90000"/>
              </a:lnSpc>
              <a:spcBef>
                <a:spcPts val="440"/>
              </a:spcBef>
              <a:spcAft>
                <a:spcPts val="0"/>
              </a:spcAft>
              <a:buClr>
                <a:schemeClr val="dk1"/>
              </a:buClr>
              <a:buSzPts val="2200"/>
              <a:buChar char="–"/>
            </a:pPr>
            <a:r>
              <a:rPr lang="en-US" sz="2200"/>
              <a:t>0 = worst possible classifier, 1 = best possible classifier</a:t>
            </a:r>
          </a:p>
          <a:p>
            <a:pPr marL="457200" lvl="1" indent="0" algn="l" rtl="0">
              <a:lnSpc>
                <a:spcPct val="90000"/>
              </a:lnSpc>
              <a:spcBef>
                <a:spcPts val="560"/>
              </a:spcBef>
              <a:spcAft>
                <a:spcPts val="0"/>
              </a:spcAft>
              <a:buClr>
                <a:schemeClr val="dk1"/>
              </a:buClr>
              <a:buSzPts val="2800"/>
              <a:buNone/>
            </a:pPr>
            <a:endParaRPr lang="en-US" sz="2200"/>
          </a:p>
        </p:txBody>
      </p:sp>
    </p:spTree>
    <p:extLst>
      <p:ext uri="{BB962C8B-B14F-4D97-AF65-F5344CB8AC3E}">
        <p14:creationId xmlns:p14="http://schemas.microsoft.com/office/powerpoint/2010/main" val="3597665088"/>
      </p:ext>
    </p:extLst>
  </p:cSld>
  <p:clrMapOvr>
    <a:masterClrMapping/>
  </p:clrMapOvr>
  <p:timing>
    <p:tnLst>
      <p:par>
        <p:cTn id="1" dur="indefinite" restart="never" nodeType="tmRoot"/>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940770713"/>
      </p:ext>
    </p:extLst>
  </p:cSld>
  <p:clrMapOvr>
    <a:masterClrMapping/>
  </p:clrMapOvr>
  <p:timing>
    <p:tnLst>
      <p:par>
        <p:cTn id="1" dur="indefinite" restart="never" nodeType="tmRoot"/>
      </p:par>
    </p:tn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Ridge Regression</a:t>
            </a:r>
            <a:endParaRPr lang="en-US" b="1"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681</a:t>
            </a:fld>
            <a:endParaRPr lang="en-US"/>
          </a:p>
        </p:txBody>
      </p:sp>
      <p:sp>
        <p:nvSpPr>
          <p:cNvPr id="7" name="TextBox 6"/>
          <p:cNvSpPr txBox="1"/>
          <p:nvPr/>
        </p:nvSpPr>
        <p:spPr>
          <a:xfrm>
            <a:off x="356347" y="1373693"/>
            <a:ext cx="4275000" cy="461665"/>
          </a:xfrm>
          <a:prstGeom prst="rect">
            <a:avLst/>
          </a:prstGeom>
          <a:noFill/>
        </p:spPr>
        <p:txBody>
          <a:bodyPr wrap="square" rtlCol="0">
            <a:spAutoFit/>
          </a:bodyPr>
          <a:lstStyle/>
          <a:p>
            <a:r>
              <a:rPr lang="en-US" sz="2400" dirty="0" smtClean="0"/>
              <a:t>( x</a:t>
            </a:r>
            <a:r>
              <a:rPr lang="en-US" sz="2400" baseline="-25000" dirty="0" smtClean="0"/>
              <a:t>1</a:t>
            </a:r>
            <a:r>
              <a:rPr lang="en-US" sz="2400" dirty="0" smtClean="0"/>
              <a:t>y</a:t>
            </a:r>
            <a:r>
              <a:rPr lang="en-US" sz="2400" baseline="-25000" dirty="0" smtClean="0"/>
              <a:t>1</a:t>
            </a:r>
            <a:r>
              <a:rPr lang="en-US" sz="2400" dirty="0" smtClean="0"/>
              <a:t>, x</a:t>
            </a:r>
            <a:r>
              <a:rPr lang="en-US" sz="2400" baseline="-25000" dirty="0"/>
              <a:t>2</a:t>
            </a:r>
            <a:r>
              <a:rPr lang="en-US" sz="2400" dirty="0" smtClean="0"/>
              <a:t>y</a:t>
            </a:r>
            <a:r>
              <a:rPr lang="en-US" sz="2400" baseline="-25000" dirty="0" smtClean="0"/>
              <a:t>2</a:t>
            </a:r>
            <a:r>
              <a:rPr lang="en-US" sz="2400" dirty="0" smtClean="0"/>
              <a:t>,…………. </a:t>
            </a:r>
            <a:r>
              <a:rPr lang="en-US" sz="2400" dirty="0" err="1" smtClean="0"/>
              <a:t>x</a:t>
            </a:r>
            <a:r>
              <a:rPr lang="en-US" sz="2400" baseline="-25000" dirty="0" err="1"/>
              <a:t>n</a:t>
            </a:r>
            <a:r>
              <a:rPr lang="en-US" sz="2400" dirty="0" err="1" smtClean="0"/>
              <a:t>y</a:t>
            </a:r>
            <a:r>
              <a:rPr lang="en-US" sz="2400" baseline="-25000" dirty="0" err="1" smtClean="0"/>
              <a:t>n</a:t>
            </a:r>
            <a:r>
              <a:rPr lang="en-US" sz="2400" dirty="0" smtClean="0"/>
              <a:t>)</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59347" y="2286000"/>
                <a:ext cx="9008453" cy="2845138"/>
              </a:xfrm>
              <a:prstGeom prst="rect">
                <a:avLst/>
              </a:prstGeom>
              <a:noFill/>
            </p:spPr>
            <p:txBody>
              <a:bodyPr wrap="square" rtlCol="0">
                <a:spAutoFit/>
              </a:bodyPr>
              <a:lstStyle/>
              <a:p>
                <a:r>
                  <a:rPr lang="en-US" sz="2000" dirty="0" smtClean="0"/>
                  <a:t>min </a:t>
                </a:r>
                <a14:m>
                  <m:oMath xmlns:m="http://schemas.openxmlformats.org/officeDocument/2006/math">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𝟐</m:t>
                        </m:r>
                      </m:den>
                    </m:f>
                    <m:nary>
                      <m:naryPr>
                        <m:chr m:val="∑"/>
                        <m:ctrlPr>
                          <a:rPr lang="en-US" sz="2000" b="1" i="1" smtClean="0">
                            <a:latin typeface="Cambria Math" panose="02040503050406030204" pitchFamily="18" charset="0"/>
                          </a:rPr>
                        </m:ctrlPr>
                      </m:naryPr>
                      <m:sub>
                        <m:r>
                          <m:rPr>
                            <m:brk m:alnAt="23"/>
                          </m:rPr>
                          <a:rPr lang="en-US" sz="2000" b="1" i="1">
                            <a:latin typeface="Cambria Math" panose="02040503050406030204" pitchFamily="18" charset="0"/>
                          </a:rPr>
                          <m:t>𝒏</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𝑵</m:t>
                        </m:r>
                      </m:sup>
                      <m:e>
                        <m:r>
                          <a:rPr lang="en-US" sz="2000">
                            <a:latin typeface="Cambria Math" panose="02040503050406030204" pitchFamily="18" charset="0"/>
                          </a:rPr>
                          <m:t>[</m:t>
                        </m:r>
                        <m:r>
                          <m:rPr>
                            <m:nor/>
                          </m:rPr>
                          <a:rPr lang="en-US" sz="2000">
                            <a:latin typeface="Cambria Math" panose="02040503050406030204" pitchFamily="18" charset="0"/>
                          </a:rPr>
                          <m:t>(</m:t>
                        </m:r>
                        <m:r>
                          <m:rPr>
                            <m:nor/>
                          </m:rPr>
                          <a:rPr lang="en-US" sz="2000" dirty="0"/>
                          <m:t>w</m:t>
                        </m:r>
                        <m:r>
                          <m:rPr>
                            <m:nor/>
                          </m:rPr>
                          <a:rPr lang="en-US" sz="2000" baseline="-25000" dirty="0"/>
                          <m:t>0</m:t>
                        </m:r>
                        <m:r>
                          <m:rPr>
                            <m:nor/>
                          </m:rPr>
                          <a:rPr lang="en-US" sz="2000" dirty="0"/>
                          <m:t>+</m:t>
                        </m:r>
                        <m:r>
                          <m:rPr>
                            <m:nor/>
                          </m:rPr>
                          <a:rPr lang="en-US" sz="2000" dirty="0"/>
                          <m:t>w</m:t>
                        </m:r>
                        <m:r>
                          <m:rPr>
                            <m:nor/>
                          </m:rPr>
                          <a:rPr lang="en-US" sz="2000" baseline="-25000" dirty="0"/>
                          <m:t>1</m:t>
                        </m:r>
                        <m:r>
                          <m:rPr>
                            <m:nor/>
                          </m:rPr>
                          <a:rPr lang="en-US" sz="2000" b="0" i="0" baseline="-25000" dirty="0" smtClean="0"/>
                          <m:t> </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smtClean="0">
                                <a:latin typeface="Cambria Math" panose="02040503050406030204" pitchFamily="18" charset="0"/>
                              </a:rPr>
                              <m:t>𝟏</m:t>
                            </m:r>
                          </m:sup>
                        </m:sSubSup>
                        <m:r>
                          <m:rPr>
                            <m:nor/>
                          </m:rPr>
                          <a:rPr lang="en-US" sz="2000" dirty="0" smtClean="0"/>
                          <m:t>+</m:t>
                        </m:r>
                        <m:r>
                          <m:rPr>
                            <m:nor/>
                          </m:rPr>
                          <a:rPr lang="en-US" sz="2000" dirty="0"/>
                          <m:t>w</m:t>
                        </m:r>
                        <m:r>
                          <m:rPr>
                            <m:nor/>
                          </m:rPr>
                          <a:rPr lang="en-US" sz="2000" baseline="-25000" dirty="0"/>
                          <m:t>2</m:t>
                        </m:r>
                        <m:sSubSup>
                          <m:sSubSupPr>
                            <m:ctrlPr>
                              <a:rPr lang="en-US" sz="2000" b="1" i="1">
                                <a:latin typeface="Cambria Math" panose="02040503050406030204" pitchFamily="18" charset="0"/>
                              </a:rPr>
                            </m:ctrlPr>
                          </m:sSubSupPr>
                          <m:e>
                            <m:r>
                              <a:rPr lang="en-US" sz="2000" b="1" i="1" smtClean="0">
                                <a:latin typeface="Cambria Math" panose="02040503050406030204" pitchFamily="18" charset="0"/>
                              </a:rPr>
                              <m:t>𝒙</m:t>
                            </m:r>
                          </m:e>
                          <m:sub>
                            <m:r>
                              <a:rPr lang="en-US" sz="2000" b="1" i="1" smtClean="0">
                                <a:latin typeface="Cambria Math" panose="02040503050406030204" pitchFamily="18" charset="0"/>
                              </a:rPr>
                              <m:t>𝒏</m:t>
                            </m:r>
                          </m:sub>
                          <m:sup>
                            <m:r>
                              <a:rPr lang="en-US" sz="2000" b="1" i="1" smtClean="0">
                                <a:latin typeface="Cambria Math" panose="02040503050406030204" pitchFamily="18" charset="0"/>
                              </a:rPr>
                              <m:t>𝟐</m:t>
                            </m:r>
                          </m:sup>
                        </m:sSubSup>
                        <m:r>
                          <m:rPr>
                            <m:nor/>
                          </m:rPr>
                          <a:rPr lang="en-US" sz="2000" dirty="0"/>
                          <m:t>+…+</m:t>
                        </m:r>
                        <m:r>
                          <m:rPr>
                            <m:nor/>
                          </m:rPr>
                          <a:rPr lang="en-US" sz="2000" dirty="0"/>
                          <m:t>w</m:t>
                        </m:r>
                        <m:r>
                          <m:rPr>
                            <m:nor/>
                          </m:rPr>
                          <a:rPr lang="en-US" sz="2000" b="0" i="0" baseline="-25000" dirty="0" smtClean="0"/>
                          <m:t>9</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smtClean="0">
                                <a:latin typeface="Cambria Math" panose="02040503050406030204" pitchFamily="18" charset="0"/>
                              </a:rPr>
                              <m:t>𝟗</m:t>
                            </m:r>
                          </m:sup>
                        </m:sSubSup>
                        <m:r>
                          <m:rPr>
                            <m:nor/>
                          </m:rPr>
                          <a:rPr lang="en-US" sz="2000" dirty="0"/>
                          <m:t>) −</m:t>
                        </m:r>
                        <m:r>
                          <m:rPr>
                            <m:nor/>
                          </m:rPr>
                          <a:rPr lang="en-US" sz="2000" dirty="0"/>
                          <m:t>yn</m:t>
                        </m:r>
                        <m:r>
                          <m:rPr>
                            <m:nor/>
                          </m:rPr>
                          <a:rPr lang="en-US" sz="2000" dirty="0"/>
                          <m:t>]2</m:t>
                        </m:r>
                      </m:e>
                    </m:nary>
                  </m:oMath>
                </a14:m>
                <a:endParaRPr lang="en-US" sz="3200" dirty="0"/>
              </a:p>
              <a:p>
                <a:r>
                  <a:rPr lang="en-US" sz="2000" dirty="0" smtClean="0"/>
                  <a:t>Such that  </a:t>
                </a:r>
                <a14:m>
                  <m:oMath xmlns:m="http://schemas.openxmlformats.org/officeDocument/2006/math">
                    <m:nary>
                      <m:naryPr>
                        <m:chr m:val="∑"/>
                        <m:ctrlPr>
                          <a:rPr lang="en-US" sz="2000" b="1" i="1">
                            <a:latin typeface="Cambria Math" panose="02040503050406030204" pitchFamily="18" charset="0"/>
                          </a:rPr>
                        </m:ctrlPr>
                      </m:naryPr>
                      <m:sub>
                        <m:r>
                          <a:rPr lang="en-US" sz="2000" b="1" i="1" smtClean="0">
                            <a:latin typeface="Cambria Math" panose="02040503050406030204" pitchFamily="18" charset="0"/>
                          </a:rPr>
                          <m:t>𝒎</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smtClean="0">
                            <a:latin typeface="Cambria Math" panose="02040503050406030204" pitchFamily="18" charset="0"/>
                          </a:rPr>
                          <m:t>𝟗</m:t>
                        </m:r>
                      </m:sup>
                      <m:e>
                        <m:r>
                          <m:rPr>
                            <m:nor/>
                          </m:rPr>
                          <a:rPr lang="en-US" sz="2000" b="0" i="0" smtClean="0">
                            <a:latin typeface="Cambria Math" panose="02040503050406030204" pitchFamily="18" charset="0"/>
                          </a:rPr>
                          <m:t>w</m:t>
                        </m:r>
                        <m:r>
                          <m:rPr>
                            <m:nor/>
                          </m:rPr>
                          <a:rPr lang="en-US" sz="2000" b="0" i="0" baseline="-25000" smtClean="0">
                            <a:latin typeface="Cambria Math" panose="02040503050406030204" pitchFamily="18" charset="0"/>
                          </a:rPr>
                          <m:t>m</m:t>
                        </m:r>
                        <m:r>
                          <m:rPr>
                            <m:nor/>
                          </m:rPr>
                          <a:rPr lang="en-US" sz="2000" b="1" baseline="30000" dirty="0"/>
                          <m:t>2</m:t>
                        </m:r>
                      </m:e>
                    </m:nary>
                  </m:oMath>
                </a14:m>
                <a:r>
                  <a:rPr lang="en-US" sz="2000" dirty="0" smtClean="0"/>
                  <a:t> ≤ </a:t>
                </a:r>
                <a:r>
                  <a:rPr lang="en-US" sz="2000" i="1" dirty="0" smtClean="0">
                    <a:latin typeface="Tahoma" panose="020B0604030504040204" pitchFamily="34" charset="0"/>
                    <a:ea typeface="Tahoma" panose="020B0604030504040204" pitchFamily="34" charset="0"/>
                    <a:cs typeface="Tahoma" panose="020B0604030504040204" pitchFamily="34" charset="0"/>
                  </a:rPr>
                  <a:t>s</a:t>
                </a:r>
              </a:p>
              <a:p>
                <a:endParaRPr lang="en-US" sz="2000" i="1" dirty="0">
                  <a:latin typeface="Tahoma" panose="020B0604030504040204" pitchFamily="34" charset="0"/>
                  <a:ea typeface="Tahoma" panose="020B0604030504040204" pitchFamily="34" charset="0"/>
                  <a:cs typeface="Tahoma" panose="020B0604030504040204" pitchFamily="34" charset="0"/>
                </a:endParaRPr>
              </a:p>
              <a:p>
                <a:r>
                  <a:rPr lang="en-US" sz="2000" dirty="0" smtClean="0">
                    <a:latin typeface="Tahoma" panose="020B0604030504040204" pitchFamily="34" charset="0"/>
                    <a:ea typeface="Tahoma" panose="020B0604030504040204" pitchFamily="34" charset="0"/>
                    <a:cs typeface="Tahoma" panose="020B0604030504040204" pitchFamily="34" charset="0"/>
                  </a:rPr>
                  <a:t>Above constrained optimization problem can be converted to unconstrained optimization problem using regularization parameter </a:t>
                </a:r>
                <a:r>
                  <a:rPr lang="el-GR" sz="2000" dirty="0" smtClean="0">
                    <a:latin typeface="Tahoma" panose="020B0604030504040204" pitchFamily="34" charset="0"/>
                    <a:ea typeface="Tahoma" panose="020B0604030504040204" pitchFamily="34" charset="0"/>
                    <a:cs typeface="Tahoma" panose="020B0604030504040204" pitchFamily="34" charset="0"/>
                  </a:rPr>
                  <a:t>λ</a:t>
                </a:r>
                <a:endParaRPr lang="en-US" sz="2000" dirty="0" smtClean="0">
                  <a:latin typeface="Tahoma" panose="020B0604030504040204" pitchFamily="34" charset="0"/>
                  <a:ea typeface="Tahoma" panose="020B0604030504040204" pitchFamily="34" charset="0"/>
                  <a:cs typeface="Tahoma" panose="020B0604030504040204" pitchFamily="34" charset="0"/>
                </a:endParaRPr>
              </a:p>
              <a:p>
                <a:endParaRPr lang="en-US" sz="2000" dirty="0" smtClean="0">
                  <a:latin typeface="Tahoma" panose="020B0604030504040204" pitchFamily="34" charset="0"/>
                  <a:ea typeface="Tahoma" panose="020B0604030504040204" pitchFamily="34" charset="0"/>
                  <a:cs typeface="Tahoma" panose="020B0604030504040204" pitchFamily="34" charset="0"/>
                </a:endParaRPr>
              </a:p>
              <a:p>
                <a:r>
                  <a:rPr lang="en-US" sz="2000" dirty="0"/>
                  <a:t>min </a:t>
                </a:r>
                <a:r>
                  <a:rPr lang="en-US" sz="2000" b="1" dirty="0" smtClean="0"/>
                  <a:t>{</a:t>
                </a:r>
                <a14:m>
                  <m:oMath xmlns:m="http://schemas.openxmlformats.org/officeDocument/2006/math">
                    <m:f>
                      <m:fPr>
                        <m:ctrlPr>
                          <a:rPr lang="en-US" sz="2000" b="1" i="1" smtClean="0">
                            <a:latin typeface="Cambria Math" panose="02040503050406030204" pitchFamily="18" charset="0"/>
                          </a:rPr>
                        </m:ctrlPr>
                      </m:fPr>
                      <m:num>
                        <m:r>
                          <a:rPr lang="en-US" sz="2000" b="1" i="1">
                            <a:latin typeface="Cambria Math" panose="02040503050406030204" pitchFamily="18" charset="0"/>
                          </a:rPr>
                          <m:t>𝟏</m:t>
                        </m:r>
                      </m:num>
                      <m:den>
                        <m:r>
                          <a:rPr lang="en-US" sz="2000" b="1" i="1" smtClean="0">
                            <a:latin typeface="Cambria Math" panose="02040503050406030204" pitchFamily="18" charset="0"/>
                          </a:rPr>
                          <m:t>𝟐</m:t>
                        </m:r>
                      </m:den>
                    </m:f>
                    <m:nary>
                      <m:naryPr>
                        <m:chr m:val="∑"/>
                        <m:ctrlPr>
                          <a:rPr lang="en-US" sz="2000" b="1" i="1">
                            <a:latin typeface="Cambria Math" panose="02040503050406030204" pitchFamily="18" charset="0"/>
                          </a:rPr>
                        </m:ctrlPr>
                      </m:naryPr>
                      <m:sub>
                        <m:r>
                          <m:rPr>
                            <m:brk m:alnAt="23"/>
                          </m:rPr>
                          <a:rPr lang="en-US" sz="2000" b="1" i="1">
                            <a:latin typeface="Cambria Math" panose="02040503050406030204" pitchFamily="18" charset="0"/>
                          </a:rPr>
                          <m:t>𝒏</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𝑵</m:t>
                        </m:r>
                      </m:sup>
                      <m:e>
                        <m:r>
                          <a:rPr lang="en-US" sz="2000">
                            <a:latin typeface="Cambria Math" panose="02040503050406030204" pitchFamily="18" charset="0"/>
                          </a:rPr>
                          <m:t>[</m:t>
                        </m:r>
                        <m:r>
                          <m:rPr>
                            <m:nor/>
                          </m:rPr>
                          <a:rPr lang="en-US" sz="2000">
                            <a:latin typeface="Cambria Math" panose="02040503050406030204" pitchFamily="18" charset="0"/>
                          </a:rPr>
                          <m:t>(</m:t>
                        </m:r>
                        <m:r>
                          <m:rPr>
                            <m:nor/>
                          </m:rPr>
                          <a:rPr lang="en-US" sz="2000" dirty="0"/>
                          <m:t>w</m:t>
                        </m:r>
                        <m:r>
                          <m:rPr>
                            <m:nor/>
                          </m:rPr>
                          <a:rPr lang="en-US" sz="2000" baseline="-25000" dirty="0"/>
                          <m:t>0</m:t>
                        </m:r>
                        <m:r>
                          <m:rPr>
                            <m:nor/>
                          </m:rPr>
                          <a:rPr lang="en-US" sz="2000" dirty="0"/>
                          <m:t>+</m:t>
                        </m:r>
                        <m:r>
                          <m:rPr>
                            <m:nor/>
                          </m:rPr>
                          <a:rPr lang="en-US" sz="2000" dirty="0"/>
                          <m:t>w</m:t>
                        </m:r>
                        <m:r>
                          <m:rPr>
                            <m:nor/>
                          </m:rPr>
                          <a:rPr lang="en-US" sz="2000" baseline="-25000" dirty="0"/>
                          <m:t>1 </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𝟏</m:t>
                            </m:r>
                          </m:sup>
                        </m:sSubSup>
                        <m:r>
                          <m:rPr>
                            <m:nor/>
                          </m:rPr>
                          <a:rPr lang="en-US" sz="2000" dirty="0"/>
                          <m:t>+</m:t>
                        </m:r>
                        <m:r>
                          <m:rPr>
                            <m:nor/>
                          </m:rPr>
                          <a:rPr lang="en-US" sz="2000" dirty="0"/>
                          <m:t>w</m:t>
                        </m:r>
                        <m:r>
                          <m:rPr>
                            <m:nor/>
                          </m:rPr>
                          <a:rPr lang="en-US" sz="2000" baseline="-25000" dirty="0"/>
                          <m:t>2</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𝟐</m:t>
                            </m:r>
                          </m:sup>
                        </m:sSubSup>
                        <m:r>
                          <m:rPr>
                            <m:nor/>
                          </m:rPr>
                          <a:rPr lang="en-US" sz="2000" dirty="0"/>
                          <m:t>+…+</m:t>
                        </m:r>
                        <m:r>
                          <m:rPr>
                            <m:nor/>
                          </m:rPr>
                          <a:rPr lang="en-US" sz="2000" dirty="0"/>
                          <m:t>w</m:t>
                        </m:r>
                        <m:r>
                          <m:rPr>
                            <m:nor/>
                          </m:rPr>
                          <a:rPr lang="en-US" sz="2000" baseline="-25000" dirty="0"/>
                          <m:t>9</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𝟗</m:t>
                            </m:r>
                          </m:sup>
                        </m:sSubSup>
                        <m:r>
                          <m:rPr>
                            <m:nor/>
                          </m:rPr>
                          <a:rPr lang="en-US" sz="2000" dirty="0"/>
                          <m:t>) −</m:t>
                        </m:r>
                        <m:r>
                          <m:rPr>
                            <m:nor/>
                          </m:rPr>
                          <a:rPr lang="en-US" sz="2000" dirty="0"/>
                          <m:t>yn</m:t>
                        </m:r>
                        <m:r>
                          <m:rPr>
                            <m:nor/>
                          </m:rPr>
                          <a:rPr lang="en-US" sz="2000" dirty="0"/>
                          <m:t>]2</m:t>
                        </m:r>
                      </m:e>
                    </m:nary>
                  </m:oMath>
                </a14:m>
                <a:r>
                  <a:rPr lang="en-US" sz="2000" dirty="0" smtClean="0">
                    <a:latin typeface="Tahoma" panose="020B0604030504040204" pitchFamily="34" charset="0"/>
                    <a:ea typeface="Tahoma" panose="020B0604030504040204" pitchFamily="34" charset="0"/>
                    <a:cs typeface="Tahoma" panose="020B0604030504040204" pitchFamily="34" charset="0"/>
                  </a:rPr>
                  <a:t> + </a:t>
                </a:r>
                <a:r>
                  <a:rPr lang="el-GR" sz="2000" dirty="0" smtClean="0">
                    <a:latin typeface="Tahoma" panose="020B0604030504040204" pitchFamily="34" charset="0"/>
                    <a:ea typeface="Tahoma" panose="020B0604030504040204" pitchFamily="34" charset="0"/>
                    <a:cs typeface="Tahoma" panose="020B0604030504040204" pitchFamily="34" charset="0"/>
                  </a:rPr>
                  <a:t>λ</a:t>
                </a:r>
                <a:r>
                  <a:rPr lang="en-US" sz="2000" dirty="0" smtClean="0"/>
                  <a:t> </a:t>
                </a:r>
                <a14:m>
                  <m:oMath xmlns:m="http://schemas.openxmlformats.org/officeDocument/2006/math">
                    <m:nary>
                      <m:naryPr>
                        <m:chr m:val="∑"/>
                        <m:ctrlPr>
                          <a:rPr lang="en-US" sz="2000" b="1" i="1">
                            <a:latin typeface="Cambria Math" panose="02040503050406030204" pitchFamily="18" charset="0"/>
                          </a:rPr>
                        </m:ctrlPr>
                      </m:naryPr>
                      <m:sub>
                        <m:r>
                          <a:rPr lang="en-US" sz="2000" b="1" i="1">
                            <a:latin typeface="Cambria Math" panose="02040503050406030204" pitchFamily="18" charset="0"/>
                          </a:rPr>
                          <m:t>𝒎</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𝟗</m:t>
                        </m:r>
                      </m:sup>
                      <m:e>
                        <m:r>
                          <m:rPr>
                            <m:nor/>
                          </m:rPr>
                          <a:rPr lang="en-US" sz="2000">
                            <a:latin typeface="Cambria Math" panose="02040503050406030204" pitchFamily="18" charset="0"/>
                          </a:rPr>
                          <m:t>w</m:t>
                        </m:r>
                        <m:r>
                          <m:rPr>
                            <m:nor/>
                          </m:rPr>
                          <a:rPr lang="en-US" sz="2000" baseline="-25000">
                            <a:latin typeface="Cambria Math" panose="02040503050406030204" pitchFamily="18" charset="0"/>
                          </a:rPr>
                          <m:t>m</m:t>
                        </m:r>
                        <m:r>
                          <m:rPr>
                            <m:nor/>
                          </m:rPr>
                          <a:rPr lang="en-US" sz="2000" b="1" baseline="30000" dirty="0"/>
                          <m:t>2</m:t>
                        </m:r>
                      </m:e>
                    </m:nary>
                  </m:oMath>
                </a14:m>
                <a:r>
                  <a:rPr lang="en-US" sz="2000" dirty="0" smtClean="0">
                    <a:latin typeface="Tahoma" panose="020B0604030504040204" pitchFamily="34" charset="0"/>
                    <a:ea typeface="Tahoma" panose="020B0604030504040204" pitchFamily="34" charset="0"/>
                    <a:cs typeface="Tahoma" panose="020B0604030504040204" pitchFamily="34" charset="0"/>
                  </a:rPr>
                  <a:t>}</a:t>
                </a:r>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2000" dirty="0" smtClean="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9347" y="2286000"/>
                <a:ext cx="9008453" cy="2845138"/>
              </a:xfrm>
              <a:prstGeom prst="rect">
                <a:avLst/>
              </a:prstGeom>
              <a:blipFill rotWithShape="0">
                <a:blip r:embed="rId3"/>
                <a:stretch>
                  <a:fillRect l="-744" t="-1071"/>
                </a:stretch>
              </a:blipFill>
            </p:spPr>
            <p:txBody>
              <a:bodyPr/>
              <a:lstStyle/>
              <a:p>
                <a:r>
                  <a:rPr lang="en-US">
                    <a:noFill/>
                  </a:rPr>
                  <a:t> </a:t>
                </a:r>
              </a:p>
            </p:txBody>
          </p:sp>
        </mc:Fallback>
      </mc:AlternateContent>
    </p:spTree>
    <p:extLst>
      <p:ext uri="{BB962C8B-B14F-4D97-AF65-F5344CB8AC3E}">
        <p14:creationId xmlns:p14="http://schemas.microsoft.com/office/powerpoint/2010/main" val="1120559151"/>
      </p:ext>
    </p:extLst>
  </p:cSld>
  <p:clrMapOvr>
    <a:masterClrMapping/>
  </p:clrMapOvr>
  <p:timing>
    <p:tnLst>
      <p:par>
        <p:cTn id="1" dur="indefinite" restart="never" nodeType="tmRoot"/>
      </p:par>
    </p:tn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Lasso Regression</a:t>
            </a:r>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682</a:t>
            </a:fld>
            <a:endParaRPr lang="en-US"/>
          </a:p>
        </p:txBody>
      </p:sp>
      <p:sp>
        <p:nvSpPr>
          <p:cNvPr id="7" name="TextBox 6"/>
          <p:cNvSpPr txBox="1"/>
          <p:nvPr/>
        </p:nvSpPr>
        <p:spPr>
          <a:xfrm>
            <a:off x="356347" y="1373693"/>
            <a:ext cx="4275000" cy="461665"/>
          </a:xfrm>
          <a:prstGeom prst="rect">
            <a:avLst/>
          </a:prstGeom>
          <a:noFill/>
        </p:spPr>
        <p:txBody>
          <a:bodyPr wrap="square" rtlCol="0">
            <a:spAutoFit/>
          </a:bodyPr>
          <a:lstStyle/>
          <a:p>
            <a:r>
              <a:rPr lang="en-US" sz="2400" dirty="0" smtClean="0"/>
              <a:t>( x</a:t>
            </a:r>
            <a:r>
              <a:rPr lang="en-US" sz="2400" baseline="-25000" dirty="0" smtClean="0"/>
              <a:t>1</a:t>
            </a:r>
            <a:r>
              <a:rPr lang="en-US" sz="2400" dirty="0" smtClean="0"/>
              <a:t>y</a:t>
            </a:r>
            <a:r>
              <a:rPr lang="en-US" sz="2400" baseline="-25000" dirty="0" smtClean="0"/>
              <a:t>1</a:t>
            </a:r>
            <a:r>
              <a:rPr lang="en-US" sz="2400" dirty="0" smtClean="0"/>
              <a:t>, x</a:t>
            </a:r>
            <a:r>
              <a:rPr lang="en-US" sz="2400" baseline="-25000" dirty="0"/>
              <a:t>2</a:t>
            </a:r>
            <a:r>
              <a:rPr lang="en-US" sz="2400" dirty="0" smtClean="0"/>
              <a:t>y</a:t>
            </a:r>
            <a:r>
              <a:rPr lang="en-US" sz="2400" baseline="-25000" dirty="0" smtClean="0"/>
              <a:t>2</a:t>
            </a:r>
            <a:r>
              <a:rPr lang="en-US" sz="2400" dirty="0" smtClean="0"/>
              <a:t>,…………. </a:t>
            </a:r>
            <a:r>
              <a:rPr lang="en-US" sz="2400" dirty="0" err="1" smtClean="0"/>
              <a:t>x</a:t>
            </a:r>
            <a:r>
              <a:rPr lang="en-US" sz="2400" baseline="-25000" dirty="0" err="1"/>
              <a:t>n</a:t>
            </a:r>
            <a:r>
              <a:rPr lang="en-US" sz="2400" dirty="0" err="1" smtClean="0"/>
              <a:t>y</a:t>
            </a:r>
            <a:r>
              <a:rPr lang="en-US" sz="2400" baseline="-25000" dirty="0" err="1" smtClean="0"/>
              <a:t>n</a:t>
            </a:r>
            <a:r>
              <a:rPr lang="en-US" sz="2400" dirty="0" smtClean="0"/>
              <a:t>)</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35547" y="2209800"/>
                <a:ext cx="9008453" cy="3386889"/>
              </a:xfrm>
              <a:prstGeom prst="rect">
                <a:avLst/>
              </a:prstGeom>
              <a:noFill/>
            </p:spPr>
            <p:txBody>
              <a:bodyPr wrap="square" rtlCol="0">
                <a:spAutoFit/>
              </a:bodyPr>
              <a:lstStyle/>
              <a:p>
                <a:r>
                  <a:rPr lang="en-US" sz="2000" dirty="0" smtClean="0"/>
                  <a:t>min </a:t>
                </a:r>
                <a14:m>
                  <m:oMath xmlns:m="http://schemas.openxmlformats.org/officeDocument/2006/math">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𝟏</m:t>
                        </m:r>
                      </m:num>
                      <m:den>
                        <m:r>
                          <a:rPr lang="en-US" sz="2000" b="1" i="1" smtClean="0">
                            <a:latin typeface="Cambria Math" panose="02040503050406030204" pitchFamily="18" charset="0"/>
                          </a:rPr>
                          <m:t>𝟐</m:t>
                        </m:r>
                      </m:den>
                    </m:f>
                    <m:nary>
                      <m:naryPr>
                        <m:chr m:val="∑"/>
                        <m:ctrlPr>
                          <a:rPr lang="en-US" sz="2000" b="1" i="1">
                            <a:latin typeface="Cambria Math" panose="02040503050406030204" pitchFamily="18" charset="0"/>
                          </a:rPr>
                        </m:ctrlPr>
                      </m:naryPr>
                      <m:sub>
                        <m:r>
                          <m:rPr>
                            <m:brk m:alnAt="23"/>
                          </m:rPr>
                          <a:rPr lang="en-US" sz="2000" b="1" i="1">
                            <a:latin typeface="Cambria Math" panose="02040503050406030204" pitchFamily="18" charset="0"/>
                          </a:rPr>
                          <m:t>𝒏</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𝑵</m:t>
                        </m:r>
                      </m:sup>
                      <m:e>
                        <m:r>
                          <a:rPr lang="en-US" sz="2000">
                            <a:latin typeface="Cambria Math" panose="02040503050406030204" pitchFamily="18" charset="0"/>
                          </a:rPr>
                          <m:t>[</m:t>
                        </m:r>
                        <m:r>
                          <m:rPr>
                            <m:nor/>
                          </m:rPr>
                          <a:rPr lang="en-US" sz="2000">
                            <a:latin typeface="Cambria Math" panose="02040503050406030204" pitchFamily="18" charset="0"/>
                          </a:rPr>
                          <m:t>(</m:t>
                        </m:r>
                        <m:r>
                          <m:rPr>
                            <m:nor/>
                          </m:rPr>
                          <a:rPr lang="en-US" sz="2000" dirty="0"/>
                          <m:t>w</m:t>
                        </m:r>
                        <m:r>
                          <m:rPr>
                            <m:nor/>
                          </m:rPr>
                          <a:rPr lang="en-US" sz="2000" baseline="-25000" dirty="0"/>
                          <m:t>0</m:t>
                        </m:r>
                        <m:r>
                          <m:rPr>
                            <m:nor/>
                          </m:rPr>
                          <a:rPr lang="en-US" sz="2000" dirty="0"/>
                          <m:t>+</m:t>
                        </m:r>
                        <m:r>
                          <m:rPr>
                            <m:nor/>
                          </m:rPr>
                          <a:rPr lang="en-US" sz="2000" dirty="0"/>
                          <m:t>w</m:t>
                        </m:r>
                        <m:r>
                          <m:rPr>
                            <m:nor/>
                          </m:rPr>
                          <a:rPr lang="en-US" sz="2000" baseline="-25000" dirty="0"/>
                          <m:t>1 </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𝟏</m:t>
                            </m:r>
                          </m:sup>
                        </m:sSubSup>
                        <m:r>
                          <m:rPr>
                            <m:nor/>
                          </m:rPr>
                          <a:rPr lang="en-US" sz="2000" dirty="0"/>
                          <m:t>+</m:t>
                        </m:r>
                        <m:r>
                          <m:rPr>
                            <m:nor/>
                          </m:rPr>
                          <a:rPr lang="en-US" sz="2000" dirty="0"/>
                          <m:t>w</m:t>
                        </m:r>
                        <m:r>
                          <m:rPr>
                            <m:nor/>
                          </m:rPr>
                          <a:rPr lang="en-US" sz="2000" baseline="-25000" dirty="0"/>
                          <m:t>2</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𝟐</m:t>
                            </m:r>
                          </m:sup>
                        </m:sSubSup>
                        <m:r>
                          <m:rPr>
                            <m:nor/>
                          </m:rPr>
                          <a:rPr lang="en-US" sz="2000" dirty="0"/>
                          <m:t>+…+</m:t>
                        </m:r>
                        <m:r>
                          <m:rPr>
                            <m:nor/>
                          </m:rPr>
                          <a:rPr lang="en-US" sz="2000" dirty="0"/>
                          <m:t>w</m:t>
                        </m:r>
                        <m:r>
                          <m:rPr>
                            <m:nor/>
                          </m:rPr>
                          <a:rPr lang="en-US" sz="2000" baseline="-25000" dirty="0"/>
                          <m:t>9</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𝟗</m:t>
                            </m:r>
                          </m:sup>
                        </m:sSubSup>
                        <m:r>
                          <m:rPr>
                            <m:nor/>
                          </m:rPr>
                          <a:rPr lang="en-US" sz="2000" dirty="0"/>
                          <m:t>) −</m:t>
                        </m:r>
                        <m:r>
                          <m:rPr>
                            <m:nor/>
                          </m:rPr>
                          <a:rPr lang="en-US" sz="2000" dirty="0"/>
                          <m:t>yn</m:t>
                        </m:r>
                        <m:r>
                          <m:rPr>
                            <m:nor/>
                          </m:rPr>
                          <a:rPr lang="en-US" sz="2000" dirty="0"/>
                          <m:t>]2</m:t>
                        </m:r>
                      </m:e>
                    </m:nary>
                  </m:oMath>
                </a14:m>
                <a:r>
                  <a:rPr lang="en-US" sz="3200" dirty="0"/>
                  <a:t> </a:t>
                </a:r>
                <a:endParaRPr lang="en-US" sz="3200" dirty="0" smtClean="0"/>
              </a:p>
              <a:p>
                <a:endParaRPr lang="en-US" sz="3200" dirty="0"/>
              </a:p>
              <a:p>
                <a:r>
                  <a:rPr lang="en-US" sz="2000" dirty="0" smtClean="0"/>
                  <a:t>Such that  </a:t>
                </a:r>
                <a14:m>
                  <m:oMath xmlns:m="http://schemas.openxmlformats.org/officeDocument/2006/math">
                    <m:nary>
                      <m:naryPr>
                        <m:chr m:val="∑"/>
                        <m:ctrlPr>
                          <a:rPr lang="en-US" sz="2000" b="1" i="1">
                            <a:latin typeface="Cambria Math" panose="02040503050406030204" pitchFamily="18" charset="0"/>
                          </a:rPr>
                        </m:ctrlPr>
                      </m:naryPr>
                      <m:sub>
                        <m:r>
                          <a:rPr lang="en-US" sz="2000" b="1" i="1" smtClean="0">
                            <a:latin typeface="Cambria Math" panose="02040503050406030204" pitchFamily="18" charset="0"/>
                          </a:rPr>
                          <m:t>𝒎</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smtClean="0">
                            <a:latin typeface="Cambria Math" panose="02040503050406030204" pitchFamily="18" charset="0"/>
                          </a:rPr>
                          <m:t>𝟗</m:t>
                        </m:r>
                      </m:sup>
                      <m:e>
                        <m:r>
                          <m:rPr>
                            <m:nor/>
                          </m:rPr>
                          <a:rPr lang="en-US" sz="2000" b="1" i="1" dirty="0"/>
                          <m:t>\</m:t>
                        </m:r>
                        <m:r>
                          <m:rPr>
                            <m:nor/>
                          </m:rPr>
                          <a:rPr lang="en-US" sz="2000" b="0" i="0" smtClean="0">
                            <a:latin typeface="Cambria Math" panose="02040503050406030204" pitchFamily="18" charset="0"/>
                          </a:rPr>
                          <m:t>w</m:t>
                        </m:r>
                        <m:r>
                          <m:rPr>
                            <m:nor/>
                          </m:rPr>
                          <a:rPr lang="en-US" sz="2000" b="0" i="0" baseline="-25000" smtClean="0">
                            <a:latin typeface="Cambria Math" panose="02040503050406030204" pitchFamily="18" charset="0"/>
                          </a:rPr>
                          <m:t>m</m:t>
                        </m:r>
                        <m:r>
                          <m:rPr>
                            <m:nor/>
                          </m:rPr>
                          <a:rPr lang="en-US" sz="2000" b="1" i="1" dirty="0" smtClean="0"/>
                          <m:t>\</m:t>
                        </m:r>
                      </m:e>
                    </m:nary>
                  </m:oMath>
                </a14:m>
                <a:r>
                  <a:rPr lang="en-US" sz="2000" dirty="0" smtClean="0"/>
                  <a:t> ≤ </a:t>
                </a:r>
                <a:r>
                  <a:rPr lang="en-US" sz="2000" i="1" dirty="0" smtClean="0">
                    <a:latin typeface="Tahoma" panose="020B0604030504040204" pitchFamily="34" charset="0"/>
                    <a:ea typeface="Tahoma" panose="020B0604030504040204" pitchFamily="34" charset="0"/>
                    <a:cs typeface="Tahoma" panose="020B0604030504040204" pitchFamily="34" charset="0"/>
                  </a:rPr>
                  <a:t>s</a:t>
                </a:r>
              </a:p>
              <a:p>
                <a:endParaRPr lang="en-US" sz="2000" i="1" dirty="0" smtClean="0">
                  <a:latin typeface="Tahoma" panose="020B0604030504040204" pitchFamily="34" charset="0"/>
                  <a:ea typeface="Tahoma" panose="020B0604030504040204" pitchFamily="34" charset="0"/>
                  <a:cs typeface="Tahoma" panose="020B0604030504040204" pitchFamily="34" charset="0"/>
                </a:endParaRPr>
              </a:p>
              <a:p>
                <a:r>
                  <a:rPr lang="en-US" sz="2000" dirty="0" smtClean="0">
                    <a:latin typeface="Tahoma" panose="020B0604030504040204" pitchFamily="34" charset="0"/>
                    <a:ea typeface="Tahoma" panose="020B0604030504040204" pitchFamily="34" charset="0"/>
                    <a:cs typeface="Tahoma" panose="020B0604030504040204" pitchFamily="34" charset="0"/>
                  </a:rPr>
                  <a:t>Above constrained optimization problem can be converted to unconstrained optimization problem using regularization parameter </a:t>
                </a:r>
                <a:r>
                  <a:rPr lang="el-GR" sz="2000" dirty="0" smtClean="0">
                    <a:latin typeface="Tahoma" panose="020B0604030504040204" pitchFamily="34" charset="0"/>
                    <a:ea typeface="Tahoma" panose="020B0604030504040204" pitchFamily="34" charset="0"/>
                    <a:cs typeface="Tahoma" panose="020B0604030504040204" pitchFamily="34" charset="0"/>
                  </a:rPr>
                  <a:t>λ</a:t>
                </a:r>
                <a:endParaRPr lang="en-US" sz="2000" dirty="0" smtClean="0">
                  <a:latin typeface="Tahoma" panose="020B0604030504040204" pitchFamily="34" charset="0"/>
                  <a:ea typeface="Tahoma" panose="020B0604030504040204" pitchFamily="34" charset="0"/>
                  <a:cs typeface="Tahoma" panose="020B0604030504040204" pitchFamily="34" charset="0"/>
                </a:endParaRPr>
              </a:p>
              <a:p>
                <a:endParaRPr lang="en-US" sz="2000" dirty="0" smtClean="0">
                  <a:latin typeface="Tahoma" panose="020B0604030504040204" pitchFamily="34" charset="0"/>
                  <a:ea typeface="Tahoma" panose="020B0604030504040204" pitchFamily="34" charset="0"/>
                  <a:cs typeface="Tahoma" panose="020B0604030504040204" pitchFamily="34" charset="0"/>
                </a:endParaRPr>
              </a:p>
              <a:p>
                <a:r>
                  <a:rPr lang="en-US" sz="2000" dirty="0"/>
                  <a:t>min </a:t>
                </a:r>
                <a:r>
                  <a:rPr lang="en-US" sz="2000" b="1" dirty="0" smtClean="0"/>
                  <a:t>{</a:t>
                </a:r>
                <a14:m>
                  <m:oMath xmlns:m="http://schemas.openxmlformats.org/officeDocument/2006/math">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𝟐</m:t>
                        </m:r>
                      </m:den>
                    </m:f>
                    <m:nary>
                      <m:naryPr>
                        <m:chr m:val="∑"/>
                        <m:ctrlPr>
                          <a:rPr lang="en-US" sz="2000" b="1" i="1">
                            <a:latin typeface="Cambria Math" panose="02040503050406030204" pitchFamily="18" charset="0"/>
                          </a:rPr>
                        </m:ctrlPr>
                      </m:naryPr>
                      <m:sub>
                        <m:r>
                          <m:rPr>
                            <m:brk m:alnAt="23"/>
                          </m:rPr>
                          <a:rPr lang="en-US" sz="2000" b="1" i="1">
                            <a:latin typeface="Cambria Math" panose="02040503050406030204" pitchFamily="18" charset="0"/>
                          </a:rPr>
                          <m:t>𝒏</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𝑵</m:t>
                        </m:r>
                      </m:sup>
                      <m:e>
                        <m:r>
                          <a:rPr lang="en-US" sz="2000">
                            <a:latin typeface="Cambria Math" panose="02040503050406030204" pitchFamily="18" charset="0"/>
                          </a:rPr>
                          <m:t>[</m:t>
                        </m:r>
                        <m:r>
                          <m:rPr>
                            <m:nor/>
                          </m:rPr>
                          <a:rPr lang="en-US" sz="2000">
                            <a:latin typeface="Cambria Math" panose="02040503050406030204" pitchFamily="18" charset="0"/>
                          </a:rPr>
                          <m:t>(</m:t>
                        </m:r>
                        <m:r>
                          <m:rPr>
                            <m:nor/>
                          </m:rPr>
                          <a:rPr lang="en-US" sz="2000" dirty="0"/>
                          <m:t>w</m:t>
                        </m:r>
                        <m:r>
                          <m:rPr>
                            <m:nor/>
                          </m:rPr>
                          <a:rPr lang="en-US" sz="2000" baseline="-25000" dirty="0"/>
                          <m:t>0</m:t>
                        </m:r>
                        <m:r>
                          <m:rPr>
                            <m:nor/>
                          </m:rPr>
                          <a:rPr lang="en-US" sz="2000" dirty="0"/>
                          <m:t>+</m:t>
                        </m:r>
                        <m:r>
                          <m:rPr>
                            <m:nor/>
                          </m:rPr>
                          <a:rPr lang="en-US" sz="2000" dirty="0"/>
                          <m:t>w</m:t>
                        </m:r>
                        <m:r>
                          <m:rPr>
                            <m:nor/>
                          </m:rPr>
                          <a:rPr lang="en-US" sz="2000" baseline="-25000" dirty="0"/>
                          <m:t>1 </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𝟏</m:t>
                            </m:r>
                          </m:sup>
                        </m:sSubSup>
                        <m:r>
                          <m:rPr>
                            <m:nor/>
                          </m:rPr>
                          <a:rPr lang="en-US" sz="2000" dirty="0"/>
                          <m:t>+</m:t>
                        </m:r>
                        <m:r>
                          <m:rPr>
                            <m:nor/>
                          </m:rPr>
                          <a:rPr lang="en-US" sz="2000" dirty="0"/>
                          <m:t>w</m:t>
                        </m:r>
                        <m:r>
                          <m:rPr>
                            <m:nor/>
                          </m:rPr>
                          <a:rPr lang="en-US" sz="2000" baseline="-25000" dirty="0"/>
                          <m:t>2</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𝟐</m:t>
                            </m:r>
                          </m:sup>
                        </m:sSubSup>
                        <m:r>
                          <m:rPr>
                            <m:nor/>
                          </m:rPr>
                          <a:rPr lang="en-US" sz="2000" dirty="0"/>
                          <m:t>+…+</m:t>
                        </m:r>
                        <m:r>
                          <m:rPr>
                            <m:nor/>
                          </m:rPr>
                          <a:rPr lang="en-US" sz="2000" dirty="0"/>
                          <m:t>w</m:t>
                        </m:r>
                        <m:r>
                          <m:rPr>
                            <m:nor/>
                          </m:rPr>
                          <a:rPr lang="en-US" sz="2000" baseline="-25000" dirty="0"/>
                          <m:t>9</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𝒏</m:t>
                            </m:r>
                          </m:sub>
                          <m:sup>
                            <m:r>
                              <a:rPr lang="en-US" sz="2000" b="1" i="1">
                                <a:latin typeface="Cambria Math" panose="02040503050406030204" pitchFamily="18" charset="0"/>
                              </a:rPr>
                              <m:t>𝟗</m:t>
                            </m:r>
                          </m:sup>
                        </m:sSubSup>
                        <m:r>
                          <m:rPr>
                            <m:nor/>
                          </m:rPr>
                          <a:rPr lang="en-US" sz="2000" dirty="0"/>
                          <m:t>) −</m:t>
                        </m:r>
                        <m:r>
                          <m:rPr>
                            <m:nor/>
                          </m:rPr>
                          <a:rPr lang="en-US" sz="2000" dirty="0"/>
                          <m:t>yn</m:t>
                        </m:r>
                        <m:r>
                          <m:rPr>
                            <m:nor/>
                          </m:rPr>
                          <a:rPr lang="en-US" sz="2000" dirty="0"/>
                          <m:t>]2</m:t>
                        </m:r>
                      </m:e>
                    </m:nary>
                  </m:oMath>
                </a14:m>
                <a:r>
                  <a:rPr lang="en-US" sz="2000" dirty="0" smtClean="0">
                    <a:latin typeface="Tahoma" panose="020B0604030504040204" pitchFamily="34" charset="0"/>
                    <a:ea typeface="Tahoma" panose="020B0604030504040204" pitchFamily="34" charset="0"/>
                    <a:cs typeface="Tahoma" panose="020B0604030504040204" pitchFamily="34" charset="0"/>
                  </a:rPr>
                  <a:t> + </a:t>
                </a:r>
                <a:r>
                  <a:rPr lang="el-GR" sz="2000" dirty="0" smtClean="0">
                    <a:latin typeface="Tahoma" panose="020B0604030504040204" pitchFamily="34" charset="0"/>
                    <a:ea typeface="Tahoma" panose="020B0604030504040204" pitchFamily="34" charset="0"/>
                    <a:cs typeface="Tahoma" panose="020B0604030504040204" pitchFamily="34" charset="0"/>
                  </a:rPr>
                  <a:t>λ</a:t>
                </a:r>
                <a:r>
                  <a:rPr lang="en-US" sz="2000" dirty="0" smtClean="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nary>
                      <m:naryPr>
                        <m:chr m:val="∑"/>
                        <m:ctrlPr>
                          <a:rPr lang="en-US" sz="2000" b="1" i="1">
                            <a:latin typeface="Cambria Math" panose="02040503050406030204" pitchFamily="18" charset="0"/>
                          </a:rPr>
                        </m:ctrlPr>
                      </m:naryPr>
                      <m:sub>
                        <m:r>
                          <a:rPr lang="en-US" sz="2000" b="1" i="1">
                            <a:latin typeface="Cambria Math" panose="02040503050406030204" pitchFamily="18" charset="0"/>
                          </a:rPr>
                          <m:t>𝒎</m:t>
                        </m:r>
                        <m:r>
                          <a:rPr lang="en-US" sz="2000" b="1" i="1">
                            <a:latin typeface="Cambria Math" panose="02040503050406030204" pitchFamily="18" charset="0"/>
                          </a:rPr>
                          <m:t>=</m:t>
                        </m:r>
                        <m:r>
                          <a:rPr lang="en-US" sz="2000" b="1" i="1">
                            <a:latin typeface="Cambria Math" panose="02040503050406030204" pitchFamily="18" charset="0"/>
                          </a:rPr>
                          <m:t>𝟏</m:t>
                        </m:r>
                      </m:sub>
                      <m:sup>
                        <m:r>
                          <a:rPr lang="en-US" sz="2000" b="1" i="1">
                            <a:latin typeface="Cambria Math" panose="02040503050406030204" pitchFamily="18" charset="0"/>
                          </a:rPr>
                          <m:t>𝟗</m:t>
                        </m:r>
                      </m:sup>
                      <m:e>
                        <m:r>
                          <m:rPr>
                            <m:nor/>
                          </m:rPr>
                          <a:rPr lang="en-US" sz="2000" b="1" i="1" dirty="0"/>
                          <m:t>\</m:t>
                        </m:r>
                        <m:r>
                          <m:rPr>
                            <m:nor/>
                          </m:rPr>
                          <a:rPr lang="en-US" sz="2000">
                            <a:latin typeface="Cambria Math" panose="02040503050406030204" pitchFamily="18" charset="0"/>
                          </a:rPr>
                          <m:t>w</m:t>
                        </m:r>
                        <m:r>
                          <m:rPr>
                            <m:nor/>
                          </m:rPr>
                          <a:rPr lang="en-US" sz="2000" baseline="-25000">
                            <a:latin typeface="Cambria Math" panose="02040503050406030204" pitchFamily="18" charset="0"/>
                          </a:rPr>
                          <m:t>m</m:t>
                        </m:r>
                        <m:r>
                          <m:rPr>
                            <m:nor/>
                          </m:rPr>
                          <a:rPr lang="en-US" sz="2000" b="1" i="1" dirty="0"/>
                          <m:t>\</m:t>
                        </m:r>
                      </m:e>
                    </m:nary>
                  </m:oMath>
                </a14:m>
                <a:r>
                  <a:rPr lang="en-US" sz="2000" dirty="0" smtClean="0">
                    <a:latin typeface="Tahoma" panose="020B0604030504040204" pitchFamily="34" charset="0"/>
                    <a:ea typeface="Tahoma" panose="020B0604030504040204" pitchFamily="34" charset="0"/>
                    <a:cs typeface="Tahoma" panose="020B0604030504040204" pitchFamily="34" charset="0"/>
                  </a:rPr>
                  <a:t> }</a:t>
                </a:r>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2000" dirty="0" smtClean="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5547" y="2209800"/>
                <a:ext cx="9008453" cy="3386889"/>
              </a:xfrm>
              <a:prstGeom prst="rect">
                <a:avLst/>
              </a:prstGeom>
              <a:blipFill rotWithShape="0">
                <a:blip r:embed="rId3"/>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1802516273"/>
      </p:ext>
    </p:extLst>
  </p:cSld>
  <p:clrMapOvr>
    <a:masterClrMapping/>
  </p:clrMapOvr>
  <p:timing>
    <p:tnLst>
      <p:par>
        <p:cTn id="1" dur="indefinite" restart="never" nodeType="tmRoot"/>
      </p:par>
    </p:tn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Elastic Net</a:t>
            </a:r>
            <a:endParaRPr lang="en-US" b="1"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600200"/>
                <a:ext cx="8991600" cy="4525963"/>
              </a:xfrm>
            </p:spPr>
            <p:txBody>
              <a:bodyPr/>
              <a:lstStyle/>
              <a:p>
                <a:r>
                  <a:rPr lang="en-US" b="1" dirty="0" smtClean="0"/>
                  <a:t>Elastic </a:t>
                </a:r>
                <a:r>
                  <a:rPr lang="en-US" b="1" dirty="0"/>
                  <a:t>net</a:t>
                </a:r>
                <a:r>
                  <a:rPr lang="en-US" dirty="0"/>
                  <a:t> is a </a:t>
                </a:r>
                <a:r>
                  <a:rPr lang="en-US" dirty="0">
                    <a:hlinkClick r:id="rId2" tooltip="Regularization (mathematics)"/>
                  </a:rPr>
                  <a:t>regularized</a:t>
                </a:r>
                <a:r>
                  <a:rPr lang="en-US" dirty="0"/>
                  <a:t> regression method that </a:t>
                </a:r>
                <a:r>
                  <a:rPr lang="en-US" dirty="0">
                    <a:hlinkClick r:id="rId3" tooltip="Linear combination"/>
                  </a:rPr>
                  <a:t>linearly combines</a:t>
                </a:r>
                <a:r>
                  <a:rPr lang="en-US" dirty="0"/>
                  <a:t> the </a:t>
                </a:r>
                <a:r>
                  <a:rPr lang="en-US" dirty="0" smtClean="0"/>
                  <a:t>penalties </a:t>
                </a:r>
                <a:r>
                  <a:rPr lang="en-US" dirty="0"/>
                  <a:t>of the </a:t>
                </a:r>
                <a:r>
                  <a:rPr lang="en-US" dirty="0">
                    <a:hlinkClick r:id="rId4" tooltip="Lasso (statistics)"/>
                  </a:rPr>
                  <a:t>lasso</a:t>
                </a:r>
                <a:r>
                  <a:rPr lang="en-US" dirty="0"/>
                  <a:t> and </a:t>
                </a:r>
                <a:r>
                  <a:rPr lang="en-US" dirty="0">
                    <a:hlinkClick r:id="rId5" tooltip="Tikhonov regularization"/>
                  </a:rPr>
                  <a:t>ridge</a:t>
                </a:r>
                <a:r>
                  <a:rPr lang="en-US" dirty="0"/>
                  <a:t> methods. </a:t>
                </a:r>
                <a:endParaRPr lang="en-US" dirty="0" smtClean="0"/>
              </a:p>
              <a:p>
                <a:pPr marL="0" indent="0">
                  <a:buNone/>
                </a:pPr>
                <a:endParaRPr lang="en-US" dirty="0" smtClean="0"/>
              </a:p>
              <a:p>
                <a:pPr marL="0" indent="0">
                  <a:buNone/>
                </a:pPr>
                <a:r>
                  <a:rPr lang="en-US" sz="2400" dirty="0"/>
                  <a:t>min </a:t>
                </a:r>
                <a:r>
                  <a:rPr lang="en-US" sz="2400" b="1" dirty="0"/>
                  <a:t>{</a:t>
                </a:r>
                <a14:m>
                  <m:oMath xmlns:m="http://schemas.openxmlformats.org/officeDocument/2006/math">
                    <m:f>
                      <m:fPr>
                        <m:ctrlPr>
                          <a:rPr lang="en-US" sz="2400" b="1" i="1">
                            <a:latin typeface="Cambria Math" panose="02040503050406030204" pitchFamily="18" charset="0"/>
                          </a:rPr>
                        </m:ctrlPr>
                      </m:fPr>
                      <m:num>
                        <m:r>
                          <a:rPr lang="en-US" sz="2400" b="1" i="1">
                            <a:latin typeface="Cambria Math" panose="02040503050406030204" pitchFamily="18" charset="0"/>
                          </a:rPr>
                          <m:t>𝟏</m:t>
                        </m:r>
                      </m:num>
                      <m:den>
                        <m:r>
                          <a:rPr lang="en-US" sz="2400" b="1" i="1">
                            <a:latin typeface="Cambria Math" panose="02040503050406030204" pitchFamily="18" charset="0"/>
                          </a:rPr>
                          <m:t>𝟐</m:t>
                        </m:r>
                      </m:den>
                    </m:f>
                    <m:nary>
                      <m:naryPr>
                        <m:chr m:val="∑"/>
                        <m:ctrlPr>
                          <a:rPr lang="en-US" sz="2400" b="1" i="1">
                            <a:latin typeface="Cambria Math" panose="02040503050406030204" pitchFamily="18" charset="0"/>
                          </a:rPr>
                        </m:ctrlPr>
                      </m:naryPr>
                      <m:sub>
                        <m:r>
                          <m:rPr>
                            <m:brk m:alnAt="23"/>
                          </m:rPr>
                          <a:rPr lang="en-US" sz="2400" b="1" i="1">
                            <a:latin typeface="Cambria Math" panose="02040503050406030204" pitchFamily="18" charset="0"/>
                          </a:rPr>
                          <m:t>𝒏</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a:latin typeface="Cambria Math" panose="02040503050406030204" pitchFamily="18" charset="0"/>
                          </a:rPr>
                          <m:t>𝑵</m:t>
                        </m:r>
                      </m:sup>
                      <m:e>
                        <m:r>
                          <a:rPr lang="en-US" sz="2400">
                            <a:latin typeface="Cambria Math" panose="02040503050406030204" pitchFamily="18" charset="0"/>
                          </a:rPr>
                          <m:t>[</m:t>
                        </m:r>
                        <m:r>
                          <m:rPr>
                            <m:nor/>
                          </m:rPr>
                          <a:rPr lang="en-US" sz="2400">
                            <a:latin typeface="Cambria Math" panose="02040503050406030204" pitchFamily="18" charset="0"/>
                          </a:rPr>
                          <m:t>(</m:t>
                        </m:r>
                        <m:r>
                          <m:rPr>
                            <m:nor/>
                          </m:rPr>
                          <a:rPr lang="en-US" sz="2400" dirty="0"/>
                          <m:t>w</m:t>
                        </m:r>
                        <m:r>
                          <m:rPr>
                            <m:nor/>
                          </m:rPr>
                          <a:rPr lang="en-US" sz="2400" baseline="-25000" dirty="0"/>
                          <m:t>0</m:t>
                        </m:r>
                        <m:r>
                          <m:rPr>
                            <m:nor/>
                          </m:rPr>
                          <a:rPr lang="en-US" sz="2400" dirty="0"/>
                          <m:t>+</m:t>
                        </m:r>
                        <m:r>
                          <m:rPr>
                            <m:nor/>
                          </m:rPr>
                          <a:rPr lang="en-US" sz="2400" dirty="0"/>
                          <m:t>w</m:t>
                        </m:r>
                        <m:r>
                          <m:rPr>
                            <m:nor/>
                          </m:rPr>
                          <a:rPr lang="en-US" sz="2400" baseline="-25000" dirty="0"/>
                          <m:t>1 </m:t>
                        </m:r>
                        <m:sSubSup>
                          <m:sSubSupPr>
                            <m:ctrlPr>
                              <a:rPr lang="en-US" sz="2400" b="1" i="1">
                                <a:latin typeface="Cambria Math" panose="02040503050406030204" pitchFamily="18" charset="0"/>
                              </a:rPr>
                            </m:ctrlPr>
                          </m:sSubSupPr>
                          <m:e>
                            <m:r>
                              <a:rPr lang="en-US" sz="2400" b="1" i="1">
                                <a:latin typeface="Cambria Math" panose="02040503050406030204" pitchFamily="18" charset="0"/>
                              </a:rPr>
                              <m:t>𝒙</m:t>
                            </m:r>
                          </m:e>
                          <m:sub>
                            <m:r>
                              <a:rPr lang="en-US" sz="2400" b="1" i="1">
                                <a:latin typeface="Cambria Math" panose="02040503050406030204" pitchFamily="18" charset="0"/>
                              </a:rPr>
                              <m:t>𝒏</m:t>
                            </m:r>
                          </m:sub>
                          <m:sup>
                            <m:r>
                              <a:rPr lang="en-US" sz="2400" b="1" i="1">
                                <a:latin typeface="Cambria Math" panose="02040503050406030204" pitchFamily="18" charset="0"/>
                              </a:rPr>
                              <m:t>𝟏</m:t>
                            </m:r>
                          </m:sup>
                        </m:sSubSup>
                        <m:r>
                          <m:rPr>
                            <m:nor/>
                          </m:rPr>
                          <a:rPr lang="en-US" sz="2400" dirty="0"/>
                          <m:t>+</m:t>
                        </m:r>
                        <m:r>
                          <m:rPr>
                            <m:nor/>
                          </m:rPr>
                          <a:rPr lang="en-US" sz="2400" dirty="0"/>
                          <m:t>w</m:t>
                        </m:r>
                        <m:r>
                          <m:rPr>
                            <m:nor/>
                          </m:rPr>
                          <a:rPr lang="en-US" sz="2400" baseline="-25000" dirty="0"/>
                          <m:t>2</m:t>
                        </m:r>
                        <m:sSubSup>
                          <m:sSubSupPr>
                            <m:ctrlPr>
                              <a:rPr lang="en-US" sz="2400" b="1" i="1">
                                <a:latin typeface="Cambria Math" panose="02040503050406030204" pitchFamily="18" charset="0"/>
                              </a:rPr>
                            </m:ctrlPr>
                          </m:sSubSupPr>
                          <m:e>
                            <m:r>
                              <a:rPr lang="en-US" sz="2400" b="1" i="1">
                                <a:latin typeface="Cambria Math" panose="02040503050406030204" pitchFamily="18" charset="0"/>
                              </a:rPr>
                              <m:t>𝒙</m:t>
                            </m:r>
                          </m:e>
                          <m:sub>
                            <m:r>
                              <a:rPr lang="en-US" sz="2400" b="1" i="1">
                                <a:latin typeface="Cambria Math" panose="02040503050406030204" pitchFamily="18" charset="0"/>
                              </a:rPr>
                              <m:t>𝒏</m:t>
                            </m:r>
                          </m:sub>
                          <m:sup>
                            <m:r>
                              <a:rPr lang="en-US" sz="2400" b="1" i="1">
                                <a:latin typeface="Cambria Math" panose="02040503050406030204" pitchFamily="18" charset="0"/>
                              </a:rPr>
                              <m:t>𝟐</m:t>
                            </m:r>
                          </m:sup>
                        </m:sSubSup>
                        <m:r>
                          <m:rPr>
                            <m:nor/>
                          </m:rPr>
                          <a:rPr lang="en-US" sz="2400" dirty="0"/>
                          <m:t>+…+</m:t>
                        </m:r>
                        <m:r>
                          <m:rPr>
                            <m:nor/>
                          </m:rPr>
                          <a:rPr lang="en-US" sz="2400" dirty="0"/>
                          <m:t>w</m:t>
                        </m:r>
                        <m:r>
                          <m:rPr>
                            <m:nor/>
                          </m:rPr>
                          <a:rPr lang="en-US" sz="2400" baseline="-25000" dirty="0"/>
                          <m:t>9</m:t>
                        </m:r>
                        <m:sSubSup>
                          <m:sSubSupPr>
                            <m:ctrlPr>
                              <a:rPr lang="en-US" sz="2400" b="1" i="1">
                                <a:latin typeface="Cambria Math" panose="02040503050406030204" pitchFamily="18" charset="0"/>
                              </a:rPr>
                            </m:ctrlPr>
                          </m:sSubSupPr>
                          <m:e>
                            <m:r>
                              <a:rPr lang="en-US" sz="2400" b="1" i="1">
                                <a:latin typeface="Cambria Math" panose="02040503050406030204" pitchFamily="18" charset="0"/>
                              </a:rPr>
                              <m:t>𝒙</m:t>
                            </m:r>
                          </m:e>
                          <m:sub>
                            <m:r>
                              <a:rPr lang="en-US" sz="2400" b="1" i="1">
                                <a:latin typeface="Cambria Math" panose="02040503050406030204" pitchFamily="18" charset="0"/>
                              </a:rPr>
                              <m:t>𝒏</m:t>
                            </m:r>
                          </m:sub>
                          <m:sup>
                            <m:r>
                              <a:rPr lang="en-US" sz="2400" b="1" i="1">
                                <a:latin typeface="Cambria Math" panose="02040503050406030204" pitchFamily="18" charset="0"/>
                              </a:rPr>
                              <m:t>𝟗</m:t>
                            </m:r>
                          </m:sup>
                        </m:sSubSup>
                        <m:r>
                          <m:rPr>
                            <m:nor/>
                          </m:rPr>
                          <a:rPr lang="en-US" sz="2400" dirty="0"/>
                          <m:t>) −</m:t>
                        </m:r>
                        <m:r>
                          <m:rPr>
                            <m:nor/>
                          </m:rPr>
                          <a:rPr lang="en-US" sz="2400" dirty="0"/>
                          <m:t>yn</m:t>
                        </m:r>
                        <m:r>
                          <m:rPr>
                            <m:nor/>
                          </m:rPr>
                          <a:rPr lang="en-US" sz="2400" dirty="0"/>
                          <m:t>]2</m:t>
                        </m:r>
                      </m:e>
                    </m:nary>
                  </m:oMath>
                </a14:m>
                <a:r>
                  <a:rPr lang="en-US" sz="2400" dirty="0">
                    <a:latin typeface="Tahoma" panose="020B0604030504040204" pitchFamily="34" charset="0"/>
                    <a:ea typeface="Tahoma" panose="020B0604030504040204" pitchFamily="34" charset="0"/>
                    <a:cs typeface="Tahoma" panose="020B0604030504040204" pitchFamily="34" charset="0"/>
                  </a:rPr>
                  <a:t>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l-GR" sz="2400" dirty="0" smtClean="0">
                    <a:latin typeface="Tahoma" panose="020B0604030504040204" pitchFamily="34" charset="0"/>
                    <a:ea typeface="Tahoma" panose="020B0604030504040204" pitchFamily="34" charset="0"/>
                    <a:cs typeface="Tahoma" panose="020B0604030504040204" pitchFamily="34" charset="0"/>
                  </a:rPr>
                  <a:t>λ</a:t>
                </a:r>
                <a:r>
                  <a:rPr lang="en-US" sz="2400" baseline="-25000" dirty="0" smtClean="0">
                    <a:latin typeface="Tahoma" panose="020B0604030504040204" pitchFamily="34" charset="0"/>
                    <a:ea typeface="Tahoma" panose="020B0604030504040204" pitchFamily="34" charset="0"/>
                    <a:cs typeface="Tahoma" panose="020B0604030504040204" pitchFamily="34" charset="0"/>
                  </a:rPr>
                  <a:t>1</a:t>
                </a:r>
                <a:r>
                  <a:rPr lang="en-US" sz="2400" dirty="0" smtClean="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nary>
                      <m:naryPr>
                        <m:chr m:val="∑"/>
                        <m:ctrlPr>
                          <a:rPr lang="en-US" sz="2400" b="1" i="1">
                            <a:latin typeface="Cambria Math" panose="02040503050406030204" pitchFamily="18" charset="0"/>
                          </a:rPr>
                        </m:ctrlPr>
                      </m:naryPr>
                      <m:sub>
                        <m:r>
                          <a:rPr lang="en-US" sz="2400" b="1" i="1">
                            <a:latin typeface="Cambria Math" panose="02040503050406030204" pitchFamily="18" charset="0"/>
                          </a:rPr>
                          <m:t>𝒎</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a:latin typeface="Cambria Math" panose="02040503050406030204" pitchFamily="18" charset="0"/>
                          </a:rPr>
                          <m:t>𝟗</m:t>
                        </m:r>
                      </m:sup>
                      <m:e>
                        <m:r>
                          <m:rPr>
                            <m:nor/>
                          </m:rPr>
                          <a:rPr lang="en-US" sz="2400" b="1" i="1" dirty="0"/>
                          <m:t>\</m:t>
                        </m:r>
                        <m:r>
                          <m:rPr>
                            <m:nor/>
                          </m:rPr>
                          <a:rPr lang="en-US" sz="2400">
                            <a:latin typeface="Cambria Math" panose="02040503050406030204" pitchFamily="18" charset="0"/>
                          </a:rPr>
                          <m:t>w</m:t>
                        </m:r>
                        <m:r>
                          <m:rPr>
                            <m:nor/>
                          </m:rPr>
                          <a:rPr lang="en-US" sz="2400" baseline="-25000">
                            <a:latin typeface="Cambria Math" panose="02040503050406030204" pitchFamily="18" charset="0"/>
                          </a:rPr>
                          <m:t>m</m:t>
                        </m:r>
                        <m:r>
                          <m:rPr>
                            <m:nor/>
                          </m:rPr>
                          <a:rPr lang="en-US" sz="2400" b="1" i="1" dirty="0"/>
                          <m:t>\</m:t>
                        </m:r>
                      </m:e>
                    </m:nary>
                  </m:oMath>
                </a14:m>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el-GR" sz="2400" dirty="0" smtClean="0">
                    <a:latin typeface="Tahoma" panose="020B0604030504040204" pitchFamily="34" charset="0"/>
                    <a:ea typeface="Tahoma" panose="020B0604030504040204" pitchFamily="34" charset="0"/>
                    <a:cs typeface="Tahoma" panose="020B0604030504040204" pitchFamily="34" charset="0"/>
                  </a:rPr>
                  <a:t> λ</a:t>
                </a:r>
                <a:r>
                  <a:rPr lang="en-US" sz="2400" baseline="-25000" dirty="0" smtClean="0">
                    <a:latin typeface="Tahoma" panose="020B0604030504040204" pitchFamily="34" charset="0"/>
                    <a:ea typeface="Tahoma" panose="020B0604030504040204" pitchFamily="34" charset="0"/>
                    <a:cs typeface="Tahoma" panose="020B0604030504040204" pitchFamily="34" charset="0"/>
                  </a:rPr>
                  <a:t>2</a:t>
                </a:r>
                <a:r>
                  <a:rPr lang="en-US" sz="2400" dirty="0" smtClean="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nary>
                      <m:naryPr>
                        <m:chr m:val="∑"/>
                        <m:ctrlPr>
                          <a:rPr lang="en-US" sz="2400" b="1" i="1">
                            <a:latin typeface="Cambria Math" panose="02040503050406030204" pitchFamily="18" charset="0"/>
                          </a:rPr>
                        </m:ctrlPr>
                      </m:naryPr>
                      <m:sub>
                        <m:r>
                          <a:rPr lang="en-US" sz="2400" b="1" i="1">
                            <a:latin typeface="Cambria Math" panose="02040503050406030204" pitchFamily="18" charset="0"/>
                          </a:rPr>
                          <m:t>𝒎</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a:latin typeface="Cambria Math" panose="02040503050406030204" pitchFamily="18" charset="0"/>
                          </a:rPr>
                          <m:t>𝟗</m:t>
                        </m:r>
                      </m:sup>
                      <m:e>
                        <m:r>
                          <m:rPr>
                            <m:nor/>
                          </m:rPr>
                          <a:rPr lang="en-US" sz="2400">
                            <a:latin typeface="Cambria Math" panose="02040503050406030204" pitchFamily="18" charset="0"/>
                          </a:rPr>
                          <m:t>w</m:t>
                        </m:r>
                        <m:r>
                          <m:rPr>
                            <m:nor/>
                          </m:rPr>
                          <a:rPr lang="en-US" sz="2400" baseline="-25000">
                            <a:latin typeface="Cambria Math" panose="02040503050406030204" pitchFamily="18" charset="0"/>
                          </a:rPr>
                          <m:t>m</m:t>
                        </m:r>
                        <m:r>
                          <m:rPr>
                            <m:nor/>
                          </m:rPr>
                          <a:rPr lang="en-US" sz="2400" b="1" baseline="30000" dirty="0"/>
                          <m:t>2</m:t>
                        </m:r>
                      </m:e>
                    </m:nary>
                  </m:oMath>
                </a14:m>
                <a:r>
                  <a:rPr lang="en-US" sz="2400" dirty="0" smtClean="0">
                    <a:latin typeface="Tahoma" panose="020B0604030504040204" pitchFamily="34" charset="0"/>
                    <a:ea typeface="Tahoma" panose="020B0604030504040204" pitchFamily="34" charset="0"/>
                    <a:cs typeface="Tahoma" panose="020B0604030504040204" pitchFamily="34" charset="0"/>
                  </a:rPr>
                  <a:t>}</a:t>
                </a:r>
                <a:endParaRPr lang="en-US" sz="24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400"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600200"/>
                <a:ext cx="8991600" cy="4525963"/>
              </a:xfrm>
              <a:blipFill rotWithShape="0">
                <a:blip r:embed="rId6"/>
                <a:stretch>
                  <a:fillRect l="-1559" t="-1752" r="-27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a:defRPr/>
            </a:pPr>
            <a:fld id="{60DB935C-A2BB-404C-A6C5-67E9068028EC}" type="slidenum">
              <a:rPr lang="en-US" smtClean="0"/>
              <a:pPr>
                <a:defRPr/>
              </a:pPr>
              <a:t>683</a:t>
            </a:fld>
            <a:endParaRPr lang="en-US"/>
          </a:p>
        </p:txBody>
      </p:sp>
    </p:spTree>
    <p:extLst>
      <p:ext uri="{BB962C8B-B14F-4D97-AF65-F5344CB8AC3E}">
        <p14:creationId xmlns:p14="http://schemas.microsoft.com/office/powerpoint/2010/main" val="918603513"/>
      </p:ext>
    </p:extLst>
  </p:cSld>
  <p:clrMapOvr>
    <a:masterClrMapping/>
  </p:clrMapOvr>
  <p:timing>
    <p:tnLst>
      <p:par>
        <p:cTn id="1" dur="indefinite" restart="never" nodeType="tmRoot"/>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815611356"/>
      </p:ext>
    </p:extLst>
  </p:cSld>
  <p:clrMapOvr>
    <a:masterClrMapping/>
  </p:clrMapOvr>
  <p:timing>
    <p:tnLst>
      <p:par>
        <p:cTn id="1" dur="indefinite" restart="never" nodeType="tmRoot"/>
      </p:par>
    </p:tn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Bias-Variance Tradeoff</a:t>
            </a:r>
          </a:p>
        </p:txBody>
      </p:sp>
      <p:sp>
        <p:nvSpPr>
          <p:cNvPr id="3" name="Content Placeholder 2"/>
          <p:cNvSpPr>
            <a:spLocks noGrp="1"/>
          </p:cNvSpPr>
          <p:nvPr>
            <p:ph idx="1"/>
          </p:nvPr>
        </p:nvSpPr>
        <p:spPr>
          <a:xfrm>
            <a:off x="628650" y="2226469"/>
            <a:ext cx="7886700" cy="3774281"/>
          </a:xfrm>
        </p:spPr>
        <p:txBody>
          <a:bodyPr>
            <a:normAutofit fontScale="92500" lnSpcReduction="10000"/>
          </a:bodyPr>
          <a:lstStyle/>
          <a:p>
            <a:r>
              <a:rPr lang="en-US" sz="3000" b="1" dirty="0"/>
              <a:t>Bias</a:t>
            </a:r>
            <a:r>
              <a:rPr lang="en-US" sz="2400" b="1" dirty="0"/>
              <a:t>: </a:t>
            </a:r>
            <a:r>
              <a:rPr lang="en-US" sz="2400" dirty="0"/>
              <a:t>difference between </a:t>
            </a:r>
            <a:br>
              <a:rPr lang="en-US" sz="2400" dirty="0"/>
            </a:br>
            <a:r>
              <a:rPr lang="en-US" sz="2400" b="1" dirty="0">
                <a:solidFill>
                  <a:srgbClr val="00B050"/>
                </a:solidFill>
              </a:rPr>
              <a:t>what you expect to learn </a:t>
            </a:r>
            <a:r>
              <a:rPr lang="en-US" sz="2400" dirty="0"/>
              <a:t>and </a:t>
            </a:r>
            <a:r>
              <a:rPr lang="en-US" sz="2400" b="1" dirty="0">
                <a:solidFill>
                  <a:srgbClr val="0070C0"/>
                </a:solidFill>
              </a:rPr>
              <a:t>truth</a:t>
            </a:r>
          </a:p>
          <a:p>
            <a:pPr lvl="1"/>
            <a:r>
              <a:rPr lang="en-US" sz="2100" dirty="0"/>
              <a:t>Measures how well you expect to represent true solution</a:t>
            </a:r>
          </a:p>
          <a:p>
            <a:pPr lvl="1"/>
            <a:r>
              <a:rPr lang="en-US" sz="2100" dirty="0"/>
              <a:t>Decreases with more complex model </a:t>
            </a:r>
            <a:endParaRPr lang="en-US" sz="2400" dirty="0"/>
          </a:p>
          <a:p>
            <a:endParaRPr lang="en-US" sz="2400" b="1" dirty="0"/>
          </a:p>
          <a:p>
            <a:r>
              <a:rPr lang="en-US" sz="3000" b="1" dirty="0"/>
              <a:t>Variance</a:t>
            </a:r>
            <a:r>
              <a:rPr lang="en-US" sz="2400" b="1" dirty="0"/>
              <a:t>: </a:t>
            </a:r>
            <a:r>
              <a:rPr lang="en-US" sz="2400" dirty="0"/>
              <a:t>difference between </a:t>
            </a:r>
            <a:br>
              <a:rPr lang="en-US" sz="2400" dirty="0"/>
            </a:br>
            <a:r>
              <a:rPr lang="en-US" sz="2400" b="1" dirty="0">
                <a:solidFill>
                  <a:srgbClr val="00B050"/>
                </a:solidFill>
              </a:rPr>
              <a:t>what you expect to learn </a:t>
            </a:r>
            <a:r>
              <a:rPr lang="en-US" sz="2400" dirty="0"/>
              <a:t>and </a:t>
            </a:r>
            <a:br>
              <a:rPr lang="en-US" sz="2400" dirty="0"/>
            </a:br>
            <a:r>
              <a:rPr lang="en-US" sz="2400" b="1" dirty="0">
                <a:solidFill>
                  <a:srgbClr val="0070C0"/>
                </a:solidFill>
              </a:rPr>
              <a:t>what you learn from a particular dataset </a:t>
            </a:r>
          </a:p>
          <a:p>
            <a:pPr lvl="1"/>
            <a:r>
              <a:rPr lang="en-US" sz="2100" dirty="0"/>
              <a:t>Measures how sensitive learner is to specific dataset</a:t>
            </a:r>
          </a:p>
          <a:p>
            <a:pPr lvl="1"/>
            <a:r>
              <a:rPr lang="en-US" sz="2100" dirty="0"/>
              <a:t>Increases with more complex model</a:t>
            </a:r>
          </a:p>
        </p:txBody>
      </p:sp>
    </p:spTree>
    <p:extLst>
      <p:ext uri="{BB962C8B-B14F-4D97-AF65-F5344CB8AC3E}">
        <p14:creationId xmlns:p14="http://schemas.microsoft.com/office/powerpoint/2010/main" val="2899272020"/>
      </p:ext>
    </p:extLst>
  </p:cSld>
  <p:clrMapOvr>
    <a:masterClrMapping/>
  </p:clrMapOvr>
  <p:timing>
    <p:tnLst>
      <p:par>
        <p:cTn id="1" dur="indefinite" restart="never" nodeType="tmRoot"/>
      </p:par>
    </p:tn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981" y="706120"/>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rPr>
              <a:t>Bias – </a:t>
            </a:r>
            <a:r>
              <a:rPr sz="3200" spc="-30" dirty="0">
                <a:solidFill>
                  <a:srgbClr val="3333CC"/>
                </a:solidFill>
              </a:rPr>
              <a:t>Variance </a:t>
            </a:r>
            <a:r>
              <a:rPr sz="3200" spc="-5" dirty="0">
                <a:solidFill>
                  <a:srgbClr val="3333CC"/>
                </a:solidFill>
              </a:rPr>
              <a:t>decomposition </a:t>
            </a:r>
            <a:r>
              <a:rPr sz="3200" dirty="0">
                <a:solidFill>
                  <a:srgbClr val="3333CC"/>
                </a:solidFill>
              </a:rPr>
              <a:t>of</a:t>
            </a:r>
            <a:r>
              <a:rPr sz="3200" spc="-15" dirty="0">
                <a:solidFill>
                  <a:srgbClr val="3333CC"/>
                </a:solidFill>
              </a:rPr>
              <a:t> </a:t>
            </a:r>
            <a:r>
              <a:rPr sz="3200" dirty="0">
                <a:solidFill>
                  <a:srgbClr val="3333CC"/>
                </a:solidFill>
              </a:rPr>
              <a:t>error</a:t>
            </a:r>
            <a:endParaRPr sz="3200" dirty="0"/>
          </a:p>
        </p:txBody>
      </p:sp>
      <p:sp>
        <p:nvSpPr>
          <p:cNvPr id="3" name="object 3"/>
          <p:cNvSpPr txBox="1"/>
          <p:nvPr/>
        </p:nvSpPr>
        <p:spPr>
          <a:xfrm>
            <a:off x="5812297" y="2170766"/>
            <a:ext cx="2514600" cy="457200"/>
          </a:xfrm>
          <a:prstGeom prst="rect">
            <a:avLst/>
          </a:prstGeom>
          <a:solidFill>
            <a:srgbClr val="D6D7FF"/>
          </a:solidFill>
        </p:spPr>
        <p:txBody>
          <a:bodyPr vert="horz" wrap="square" lIns="0" tIns="45720" rIns="0" bIns="0" rtlCol="0">
            <a:spAutoFit/>
          </a:bodyPr>
          <a:lstStyle/>
          <a:p>
            <a:pPr marL="251460">
              <a:lnSpc>
                <a:spcPct val="100000"/>
              </a:lnSpc>
              <a:spcBef>
                <a:spcPts val="360"/>
              </a:spcBef>
            </a:pPr>
            <a:r>
              <a:rPr sz="2400" dirty="0">
                <a:latin typeface="Arial"/>
                <a:cs typeface="Arial"/>
              </a:rPr>
              <a:t>learned </a:t>
            </a:r>
            <a:r>
              <a:rPr sz="2400" spc="-5" dirty="0">
                <a:latin typeface="Arial"/>
                <a:cs typeface="Arial"/>
              </a:rPr>
              <a:t>from</a:t>
            </a:r>
            <a:r>
              <a:rPr sz="2400" spc="-40" dirty="0">
                <a:latin typeface="Arial"/>
                <a:cs typeface="Arial"/>
              </a:rPr>
              <a:t> </a:t>
            </a:r>
            <a:r>
              <a:rPr sz="2400" dirty="0">
                <a:latin typeface="Arial"/>
                <a:cs typeface="Arial"/>
              </a:rPr>
              <a:t>D</a:t>
            </a:r>
            <a:endParaRPr sz="2400">
              <a:latin typeface="Arial"/>
              <a:cs typeface="Arial"/>
            </a:endParaRPr>
          </a:p>
        </p:txBody>
      </p:sp>
      <p:sp>
        <p:nvSpPr>
          <p:cNvPr id="4" name="object 4"/>
          <p:cNvSpPr/>
          <p:nvPr/>
        </p:nvSpPr>
        <p:spPr>
          <a:xfrm>
            <a:off x="5189172" y="1898649"/>
            <a:ext cx="724695" cy="272117"/>
          </a:xfrm>
          <a:custGeom>
            <a:avLst/>
            <a:gdLst/>
            <a:ahLst/>
            <a:cxnLst/>
            <a:rect l="l" t="t" r="r" b="b"/>
            <a:pathLst>
              <a:path w="294004" h="587375">
                <a:moveTo>
                  <a:pt x="293440" y="586881"/>
                </a:moveTo>
                <a:lnTo>
                  <a:pt x="0" y="0"/>
                </a:lnTo>
              </a:path>
            </a:pathLst>
          </a:custGeom>
          <a:ln w="9524">
            <a:solidFill>
              <a:srgbClr val="434DD6"/>
            </a:solidFill>
          </a:ln>
        </p:spPr>
        <p:txBody>
          <a:bodyPr wrap="square" lIns="0" tIns="0" rIns="0" bIns="0" rtlCol="0"/>
          <a:lstStyle/>
          <a:p>
            <a:endParaRPr/>
          </a:p>
        </p:txBody>
      </p:sp>
      <p:sp>
        <p:nvSpPr>
          <p:cNvPr id="6" name="object 6"/>
          <p:cNvSpPr txBox="1"/>
          <p:nvPr/>
        </p:nvSpPr>
        <p:spPr>
          <a:xfrm>
            <a:off x="5481918" y="1279198"/>
            <a:ext cx="126364" cy="268605"/>
          </a:xfrm>
          <a:prstGeom prst="rect">
            <a:avLst/>
          </a:prstGeom>
        </p:spPr>
        <p:txBody>
          <a:bodyPr vert="horz" wrap="square" lIns="0" tIns="11430" rIns="0" bIns="0" rtlCol="0">
            <a:spAutoFit/>
          </a:bodyPr>
          <a:lstStyle/>
          <a:p>
            <a:pPr marL="12700">
              <a:lnSpc>
                <a:spcPct val="100000"/>
              </a:lnSpc>
              <a:spcBef>
                <a:spcPts val="90"/>
              </a:spcBef>
            </a:pPr>
            <a:r>
              <a:rPr sz="1600" spc="-10" dirty="0">
                <a:latin typeface="Times New Roman"/>
                <a:cs typeface="Times New Roman"/>
              </a:rPr>
              <a:t>2</a:t>
            </a:r>
            <a:endParaRPr sz="1600" dirty="0">
              <a:latin typeface="Times New Roman"/>
              <a:cs typeface="Times New Roman"/>
            </a:endParaRPr>
          </a:p>
        </p:txBody>
      </p:sp>
      <p:sp>
        <p:nvSpPr>
          <p:cNvPr id="7" name="object 7"/>
          <p:cNvSpPr txBox="1"/>
          <p:nvPr/>
        </p:nvSpPr>
        <p:spPr>
          <a:xfrm>
            <a:off x="4774467" y="1746559"/>
            <a:ext cx="171450" cy="268605"/>
          </a:xfrm>
          <a:prstGeom prst="rect">
            <a:avLst/>
          </a:prstGeom>
        </p:spPr>
        <p:txBody>
          <a:bodyPr vert="horz" wrap="square" lIns="0" tIns="11430" rIns="0" bIns="0" rtlCol="0">
            <a:spAutoFit/>
          </a:bodyPr>
          <a:lstStyle/>
          <a:p>
            <a:pPr marL="12700">
              <a:lnSpc>
                <a:spcPct val="100000"/>
              </a:lnSpc>
              <a:spcBef>
                <a:spcPts val="90"/>
              </a:spcBef>
            </a:pPr>
            <a:r>
              <a:rPr sz="1600" i="1" spc="-10" dirty="0">
                <a:latin typeface="Times New Roman"/>
                <a:cs typeface="Times New Roman"/>
              </a:rPr>
              <a:t>D</a:t>
            </a:r>
            <a:endParaRPr sz="1600" dirty="0">
              <a:latin typeface="Times New Roman"/>
              <a:cs typeface="Times New Roman"/>
            </a:endParaRPr>
          </a:p>
        </p:txBody>
      </p:sp>
      <p:sp>
        <p:nvSpPr>
          <p:cNvPr id="8" name="object 8"/>
          <p:cNvSpPr txBox="1"/>
          <p:nvPr/>
        </p:nvSpPr>
        <p:spPr>
          <a:xfrm>
            <a:off x="2276393" y="1219042"/>
            <a:ext cx="3552190" cy="759460"/>
          </a:xfrm>
          <a:prstGeom prst="rect">
            <a:avLst/>
          </a:prstGeom>
        </p:spPr>
        <p:txBody>
          <a:bodyPr vert="horz" wrap="square" lIns="0" tIns="14605" rIns="0" bIns="0" rtlCol="0">
            <a:spAutoFit/>
          </a:bodyPr>
          <a:lstStyle/>
          <a:p>
            <a:pPr marL="12700">
              <a:lnSpc>
                <a:spcPct val="100000"/>
              </a:lnSpc>
              <a:spcBef>
                <a:spcPts val="115"/>
              </a:spcBef>
              <a:tabLst>
                <a:tab pos="578485" algn="l"/>
                <a:tab pos="2632710" algn="l"/>
                <a:tab pos="3366770" algn="l"/>
              </a:tabLst>
            </a:pPr>
            <a:r>
              <a:rPr sz="2700" i="1" spc="10" dirty="0">
                <a:latin typeface="Times New Roman"/>
                <a:cs typeface="Times New Roman"/>
              </a:rPr>
              <a:t>E	</a:t>
            </a:r>
            <a:r>
              <a:rPr sz="4800" spc="-935" dirty="0">
                <a:latin typeface="Symbol"/>
                <a:cs typeface="Symbol"/>
              </a:rPr>
              <a:t></a:t>
            </a:r>
            <a:r>
              <a:rPr sz="3600" spc="-265" dirty="0">
                <a:latin typeface="Symbol"/>
                <a:cs typeface="Symbol"/>
              </a:rPr>
              <a:t></a:t>
            </a:r>
            <a:r>
              <a:rPr sz="3600" spc="-509" dirty="0">
                <a:latin typeface="Times New Roman"/>
                <a:cs typeface="Times New Roman"/>
              </a:rPr>
              <a:t> </a:t>
            </a:r>
            <a:r>
              <a:rPr sz="2700" i="1" spc="5" dirty="0">
                <a:latin typeface="Times New Roman"/>
                <a:cs typeface="Times New Roman"/>
              </a:rPr>
              <a:t>f</a:t>
            </a:r>
            <a:r>
              <a:rPr sz="2700" i="1" spc="-65" dirty="0">
                <a:latin typeface="Times New Roman"/>
                <a:cs typeface="Times New Roman"/>
              </a:rPr>
              <a:t> </a:t>
            </a:r>
            <a:r>
              <a:rPr sz="2700" spc="180" dirty="0">
                <a:latin typeface="Times New Roman"/>
                <a:cs typeface="Times New Roman"/>
              </a:rPr>
              <a:t>(</a:t>
            </a:r>
            <a:r>
              <a:rPr sz="2700" i="1" spc="50" dirty="0">
                <a:latin typeface="Times New Roman"/>
                <a:cs typeface="Times New Roman"/>
              </a:rPr>
              <a:t>x</a:t>
            </a:r>
            <a:r>
              <a:rPr sz="2700" spc="5" dirty="0">
                <a:latin typeface="Times New Roman"/>
                <a:cs typeface="Times New Roman"/>
              </a:rPr>
              <a:t>)</a:t>
            </a:r>
            <a:r>
              <a:rPr sz="2700" spc="-254" dirty="0">
                <a:latin typeface="Times New Roman"/>
                <a:cs typeface="Times New Roman"/>
              </a:rPr>
              <a:t> </a:t>
            </a:r>
            <a:r>
              <a:rPr sz="2700" spc="10" dirty="0">
                <a:latin typeface="Symbol"/>
                <a:cs typeface="Symbol"/>
              </a:rPr>
              <a:t></a:t>
            </a:r>
            <a:r>
              <a:rPr sz="2700" spc="-345" dirty="0">
                <a:latin typeface="Times New Roman"/>
                <a:cs typeface="Times New Roman"/>
              </a:rPr>
              <a:t> </a:t>
            </a:r>
            <a:r>
              <a:rPr sz="2850" i="1" spc="-60" dirty="0">
                <a:latin typeface="Symbol"/>
                <a:cs typeface="Symbol"/>
              </a:rPr>
              <a:t></a:t>
            </a:r>
            <a:r>
              <a:rPr sz="2850" spc="50" dirty="0">
                <a:latin typeface="Times New Roman"/>
                <a:cs typeface="Times New Roman"/>
              </a:rPr>
              <a:t> </a:t>
            </a:r>
            <a:r>
              <a:rPr sz="2700" spc="10" dirty="0">
                <a:latin typeface="Symbol"/>
                <a:cs typeface="Symbol"/>
              </a:rPr>
              <a:t></a:t>
            </a:r>
            <a:r>
              <a:rPr sz="2700" spc="-265" dirty="0">
                <a:latin typeface="Times New Roman"/>
                <a:cs typeface="Times New Roman"/>
              </a:rPr>
              <a:t> </a:t>
            </a:r>
            <a:r>
              <a:rPr sz="2700" i="1" spc="10" dirty="0">
                <a:latin typeface="Times New Roman"/>
                <a:cs typeface="Times New Roman"/>
              </a:rPr>
              <a:t>h</a:t>
            </a:r>
            <a:r>
              <a:rPr sz="2700" i="1" dirty="0">
                <a:latin typeface="Times New Roman"/>
                <a:cs typeface="Times New Roman"/>
              </a:rPr>
              <a:t>	</a:t>
            </a:r>
            <a:r>
              <a:rPr sz="2700" spc="180" dirty="0">
                <a:latin typeface="Times New Roman"/>
                <a:cs typeface="Times New Roman"/>
              </a:rPr>
              <a:t>(</a:t>
            </a:r>
            <a:r>
              <a:rPr sz="2700" i="1" spc="50" dirty="0">
                <a:latin typeface="Times New Roman"/>
                <a:cs typeface="Times New Roman"/>
              </a:rPr>
              <a:t>x</a:t>
            </a:r>
            <a:r>
              <a:rPr sz="2700" spc="90" dirty="0">
                <a:latin typeface="Times New Roman"/>
                <a:cs typeface="Times New Roman"/>
              </a:rPr>
              <a:t>)</a:t>
            </a:r>
            <a:r>
              <a:rPr sz="3600" spc="-265" dirty="0">
                <a:latin typeface="Symbol"/>
                <a:cs typeface="Symbol"/>
              </a:rPr>
              <a:t></a:t>
            </a:r>
            <a:r>
              <a:rPr sz="3600" dirty="0">
                <a:latin typeface="Times New Roman"/>
                <a:cs typeface="Times New Roman"/>
              </a:rPr>
              <a:t>	</a:t>
            </a:r>
            <a:r>
              <a:rPr sz="4800" spc="-955" dirty="0">
                <a:latin typeface="Symbol"/>
                <a:cs typeface="Symbol"/>
              </a:rPr>
              <a:t></a:t>
            </a:r>
            <a:endParaRPr sz="4800" dirty="0">
              <a:latin typeface="Symbol"/>
              <a:cs typeface="Symbol"/>
            </a:endParaRPr>
          </a:p>
        </p:txBody>
      </p:sp>
      <p:sp>
        <p:nvSpPr>
          <p:cNvPr id="9" name="object 9"/>
          <p:cNvSpPr txBox="1"/>
          <p:nvPr/>
        </p:nvSpPr>
        <p:spPr>
          <a:xfrm>
            <a:off x="2598678" y="1636179"/>
            <a:ext cx="318770" cy="281940"/>
          </a:xfrm>
          <a:prstGeom prst="rect">
            <a:avLst/>
          </a:prstGeom>
        </p:spPr>
        <p:txBody>
          <a:bodyPr vert="horz" wrap="square" lIns="0" tIns="16510" rIns="0" bIns="0" rtlCol="0">
            <a:spAutoFit/>
          </a:bodyPr>
          <a:lstStyle/>
          <a:p>
            <a:pPr marL="12700">
              <a:lnSpc>
                <a:spcPct val="100000"/>
              </a:lnSpc>
              <a:spcBef>
                <a:spcPts val="130"/>
              </a:spcBef>
            </a:pPr>
            <a:r>
              <a:rPr sz="1600" i="1" spc="65" dirty="0">
                <a:latin typeface="Times New Roman"/>
                <a:cs typeface="Times New Roman"/>
              </a:rPr>
              <a:t>D</a:t>
            </a:r>
            <a:r>
              <a:rPr sz="1600" spc="-20" dirty="0">
                <a:latin typeface="Times New Roman"/>
                <a:cs typeface="Times New Roman"/>
              </a:rPr>
              <a:t>,</a:t>
            </a:r>
            <a:r>
              <a:rPr sz="1650" i="1" spc="-30" dirty="0">
                <a:latin typeface="Symbol"/>
                <a:cs typeface="Symbol"/>
              </a:rPr>
              <a:t></a:t>
            </a:r>
            <a:endParaRPr sz="1650" dirty="0">
              <a:latin typeface="Symbol"/>
              <a:cs typeface="Symbol"/>
            </a:endParaRPr>
          </a:p>
        </p:txBody>
      </p:sp>
      <p:sp>
        <p:nvSpPr>
          <p:cNvPr id="10" name="object 10"/>
          <p:cNvSpPr/>
          <p:nvPr/>
        </p:nvSpPr>
        <p:spPr>
          <a:xfrm>
            <a:off x="3113921" y="2297787"/>
            <a:ext cx="1225670" cy="720644"/>
          </a:xfrm>
          <a:custGeom>
            <a:avLst/>
            <a:gdLst/>
            <a:ahLst/>
            <a:cxnLst/>
            <a:rect l="l" t="t" r="r" b="b"/>
            <a:pathLst>
              <a:path w="1295400" h="830580">
                <a:moveTo>
                  <a:pt x="0" y="0"/>
                </a:moveTo>
                <a:lnTo>
                  <a:pt x="1295400" y="0"/>
                </a:lnTo>
                <a:lnTo>
                  <a:pt x="1295400" y="830262"/>
                </a:lnTo>
                <a:lnTo>
                  <a:pt x="0" y="830262"/>
                </a:lnTo>
                <a:lnTo>
                  <a:pt x="0" y="0"/>
                </a:lnTo>
                <a:close/>
              </a:path>
            </a:pathLst>
          </a:custGeom>
          <a:solidFill>
            <a:srgbClr val="D6D7FF"/>
          </a:solidFill>
        </p:spPr>
        <p:txBody>
          <a:bodyPr wrap="square" lIns="0" tIns="0" rIns="0" bIns="0" rtlCol="0"/>
          <a:lstStyle/>
          <a:p>
            <a:endParaRPr/>
          </a:p>
        </p:txBody>
      </p:sp>
      <p:sp>
        <p:nvSpPr>
          <p:cNvPr id="11" name="object 11"/>
          <p:cNvSpPr txBox="1"/>
          <p:nvPr/>
        </p:nvSpPr>
        <p:spPr>
          <a:xfrm>
            <a:off x="3132900" y="2314694"/>
            <a:ext cx="1093470" cy="746760"/>
          </a:xfrm>
          <a:prstGeom prst="rect">
            <a:avLst/>
          </a:prstGeom>
        </p:spPr>
        <p:txBody>
          <a:bodyPr vert="horz" wrap="square" lIns="0" tIns="33020" rIns="0" bIns="0" rtlCol="0">
            <a:spAutoFit/>
          </a:bodyPr>
          <a:lstStyle/>
          <a:p>
            <a:pPr marL="12700" marR="5080" indent="271145">
              <a:lnSpc>
                <a:spcPts val="2800"/>
              </a:lnSpc>
              <a:spcBef>
                <a:spcPts val="260"/>
              </a:spcBef>
            </a:pPr>
            <a:r>
              <a:rPr sz="2400" spc="-5" dirty="0">
                <a:latin typeface="Arial"/>
                <a:cs typeface="Arial"/>
              </a:rPr>
              <a:t>true  f</a:t>
            </a:r>
            <a:r>
              <a:rPr sz="2400" dirty="0">
                <a:latin typeface="Arial"/>
                <a:cs typeface="Arial"/>
              </a:rPr>
              <a:t>unc</a:t>
            </a:r>
            <a:r>
              <a:rPr sz="2400" spc="-5" dirty="0">
                <a:latin typeface="Arial"/>
                <a:cs typeface="Arial"/>
              </a:rPr>
              <a:t>t</a:t>
            </a:r>
            <a:r>
              <a:rPr sz="2400" dirty="0">
                <a:latin typeface="Arial"/>
                <a:cs typeface="Arial"/>
              </a:rPr>
              <a:t>ion</a:t>
            </a:r>
          </a:p>
        </p:txBody>
      </p:sp>
      <p:sp>
        <p:nvSpPr>
          <p:cNvPr id="12" name="object 12"/>
          <p:cNvSpPr/>
          <p:nvPr/>
        </p:nvSpPr>
        <p:spPr>
          <a:xfrm>
            <a:off x="3581400" y="1898649"/>
            <a:ext cx="210066" cy="356115"/>
          </a:xfrm>
          <a:custGeom>
            <a:avLst/>
            <a:gdLst/>
            <a:ahLst/>
            <a:cxnLst/>
            <a:rect l="l" t="t" r="r" b="b"/>
            <a:pathLst>
              <a:path w="443229" h="664844">
                <a:moveTo>
                  <a:pt x="443110" y="664665"/>
                </a:moveTo>
                <a:lnTo>
                  <a:pt x="0" y="0"/>
                </a:lnTo>
              </a:path>
            </a:pathLst>
          </a:custGeom>
          <a:ln w="9524">
            <a:solidFill>
              <a:srgbClr val="434DD6"/>
            </a:solidFill>
          </a:ln>
        </p:spPr>
        <p:txBody>
          <a:bodyPr wrap="square" lIns="0" tIns="0" rIns="0" bIns="0" rtlCol="0"/>
          <a:lstStyle/>
          <a:p>
            <a:endParaRPr/>
          </a:p>
        </p:txBody>
      </p:sp>
      <p:sp>
        <p:nvSpPr>
          <p:cNvPr id="14" name="object 14"/>
          <p:cNvSpPr txBox="1"/>
          <p:nvPr/>
        </p:nvSpPr>
        <p:spPr>
          <a:xfrm>
            <a:off x="864740" y="2195027"/>
            <a:ext cx="1828800" cy="830580"/>
          </a:xfrm>
          <a:prstGeom prst="rect">
            <a:avLst/>
          </a:prstGeom>
          <a:solidFill>
            <a:srgbClr val="D6D7FF"/>
          </a:solidFill>
        </p:spPr>
        <p:txBody>
          <a:bodyPr vert="horz" wrap="square" lIns="0" tIns="66040" rIns="0" bIns="0" rtlCol="0">
            <a:spAutoFit/>
          </a:bodyPr>
          <a:lstStyle/>
          <a:p>
            <a:pPr marL="552450" marR="107314" indent="-432434">
              <a:lnSpc>
                <a:spcPts val="2800"/>
              </a:lnSpc>
              <a:spcBef>
                <a:spcPts val="520"/>
              </a:spcBef>
            </a:pPr>
            <a:r>
              <a:rPr sz="2400" spc="-5" dirty="0">
                <a:latin typeface="Arial"/>
                <a:cs typeface="Arial"/>
              </a:rPr>
              <a:t>dataset</a:t>
            </a:r>
            <a:r>
              <a:rPr sz="2400" spc="-75" dirty="0">
                <a:latin typeface="Arial"/>
                <a:cs typeface="Arial"/>
              </a:rPr>
              <a:t> </a:t>
            </a:r>
            <a:r>
              <a:rPr sz="2400" dirty="0">
                <a:latin typeface="Arial"/>
                <a:cs typeface="Arial"/>
              </a:rPr>
              <a:t>and  noise</a:t>
            </a:r>
            <a:endParaRPr sz="2400">
              <a:latin typeface="Arial"/>
              <a:cs typeface="Arial"/>
            </a:endParaRPr>
          </a:p>
        </p:txBody>
      </p:sp>
      <p:sp>
        <p:nvSpPr>
          <p:cNvPr id="15" name="object 15"/>
          <p:cNvSpPr/>
          <p:nvPr/>
        </p:nvSpPr>
        <p:spPr>
          <a:xfrm>
            <a:off x="2420187" y="1918119"/>
            <a:ext cx="311453" cy="336645"/>
          </a:xfrm>
          <a:custGeom>
            <a:avLst/>
            <a:gdLst/>
            <a:ahLst/>
            <a:cxnLst/>
            <a:rect l="l" t="t" r="r" b="b"/>
            <a:pathLst>
              <a:path w="300355" h="511810">
                <a:moveTo>
                  <a:pt x="0" y="511487"/>
                </a:moveTo>
                <a:lnTo>
                  <a:pt x="299890" y="0"/>
                </a:lnTo>
              </a:path>
            </a:pathLst>
          </a:custGeom>
          <a:ln w="9524">
            <a:solidFill>
              <a:srgbClr val="434DD6"/>
            </a:solidFill>
          </a:ln>
        </p:spPr>
        <p:txBody>
          <a:bodyPr wrap="square" lIns="0" tIns="0" rIns="0" bIns="0" rtlCol="0"/>
          <a:lstStyle/>
          <a:p>
            <a:endParaRPr/>
          </a:p>
        </p:txBody>
      </p:sp>
      <p:sp>
        <p:nvSpPr>
          <p:cNvPr id="17" name="object 17"/>
          <p:cNvSpPr txBox="1"/>
          <p:nvPr/>
        </p:nvSpPr>
        <p:spPr>
          <a:xfrm>
            <a:off x="383540" y="2984500"/>
            <a:ext cx="6695440" cy="3313728"/>
          </a:xfrm>
          <a:prstGeom prst="rect">
            <a:avLst/>
          </a:prstGeom>
        </p:spPr>
        <p:txBody>
          <a:bodyPr vert="horz" wrap="square" lIns="0" tIns="185420" rIns="0" bIns="0" rtlCol="0">
            <a:spAutoFit/>
          </a:bodyPr>
          <a:lstStyle/>
          <a:p>
            <a:pPr marL="12700">
              <a:lnSpc>
                <a:spcPct val="100000"/>
              </a:lnSpc>
              <a:spcBef>
                <a:spcPts val="1460"/>
              </a:spcBef>
            </a:pPr>
            <a:r>
              <a:rPr sz="2400" spc="-5" dirty="0">
                <a:latin typeface="Arial"/>
                <a:cs typeface="Arial"/>
              </a:rPr>
              <a:t>Fix test </a:t>
            </a:r>
            <a:r>
              <a:rPr sz="2400" dirty="0">
                <a:latin typeface="Arial"/>
                <a:cs typeface="Arial"/>
              </a:rPr>
              <a:t>case </a:t>
            </a:r>
            <a:r>
              <a:rPr sz="2400" i="1" dirty="0">
                <a:latin typeface="Arial"/>
                <a:cs typeface="Arial"/>
              </a:rPr>
              <a:t>x, </a:t>
            </a:r>
            <a:r>
              <a:rPr sz="2400" spc="-5" dirty="0">
                <a:latin typeface="Arial"/>
                <a:cs typeface="Arial"/>
              </a:rPr>
              <a:t>then </a:t>
            </a:r>
            <a:r>
              <a:rPr sz="2400" dirty="0">
                <a:latin typeface="Arial"/>
                <a:cs typeface="Arial"/>
              </a:rPr>
              <a:t>do </a:t>
            </a:r>
            <a:r>
              <a:rPr sz="2400" spc="-5" dirty="0">
                <a:latin typeface="Arial"/>
                <a:cs typeface="Arial"/>
              </a:rPr>
              <a:t>this</a:t>
            </a:r>
            <a:r>
              <a:rPr sz="2400" dirty="0">
                <a:latin typeface="Arial"/>
                <a:cs typeface="Arial"/>
              </a:rPr>
              <a:t> </a:t>
            </a:r>
            <a:r>
              <a:rPr sz="2400" spc="-5" dirty="0">
                <a:latin typeface="Arial"/>
                <a:cs typeface="Arial"/>
              </a:rPr>
              <a:t>experiment:</a:t>
            </a:r>
            <a:endParaRPr sz="2400" dirty="0">
              <a:latin typeface="Arial"/>
              <a:cs typeface="Arial"/>
            </a:endParaRPr>
          </a:p>
          <a:p>
            <a:pPr marL="351155" indent="-338455">
              <a:lnSpc>
                <a:spcPct val="100000"/>
              </a:lnSpc>
              <a:spcBef>
                <a:spcPts val="1360"/>
              </a:spcBef>
              <a:buAutoNum type="arabicPeriod"/>
              <a:tabLst>
                <a:tab pos="351790" algn="l"/>
              </a:tabLst>
            </a:pPr>
            <a:r>
              <a:rPr sz="2400" dirty="0">
                <a:latin typeface="Arial"/>
                <a:cs typeface="Arial"/>
              </a:rPr>
              <a:t>Draw size </a:t>
            </a:r>
            <a:r>
              <a:rPr sz="2400" i="1" dirty="0">
                <a:latin typeface="Arial"/>
                <a:cs typeface="Arial"/>
              </a:rPr>
              <a:t>n </a:t>
            </a:r>
            <a:r>
              <a:rPr sz="2400" dirty="0">
                <a:latin typeface="Arial"/>
                <a:cs typeface="Arial"/>
              </a:rPr>
              <a:t>sample</a:t>
            </a:r>
            <a:r>
              <a:rPr sz="2400" spc="-15" dirty="0">
                <a:latin typeface="Arial"/>
                <a:cs typeface="Arial"/>
              </a:rPr>
              <a:t> </a:t>
            </a:r>
            <a:r>
              <a:rPr sz="2400" spc="-5" dirty="0">
                <a:latin typeface="Arial"/>
                <a:cs typeface="Arial"/>
              </a:rPr>
              <a:t>D</a:t>
            </a:r>
            <a:r>
              <a:rPr sz="2000" spc="-5" dirty="0">
                <a:latin typeface="Arial"/>
                <a:cs typeface="Arial"/>
              </a:rPr>
              <a:t>=</a:t>
            </a:r>
            <a:r>
              <a:rPr sz="2400" spc="-5" dirty="0">
                <a:latin typeface="Arial"/>
                <a:cs typeface="Arial"/>
              </a:rPr>
              <a:t>(</a:t>
            </a:r>
            <a:r>
              <a:rPr sz="2400" i="1" spc="-5" dirty="0">
                <a:latin typeface="Arial"/>
                <a:cs typeface="Arial"/>
              </a:rPr>
              <a:t>x</a:t>
            </a:r>
            <a:r>
              <a:rPr sz="2400" i="1" spc="-7" baseline="-20833" dirty="0">
                <a:latin typeface="Arial"/>
                <a:cs typeface="Arial"/>
              </a:rPr>
              <a:t>1</a:t>
            </a:r>
            <a:r>
              <a:rPr sz="2400" i="1" spc="-5" dirty="0">
                <a:latin typeface="Arial"/>
                <a:cs typeface="Arial"/>
              </a:rPr>
              <a:t>,y</a:t>
            </a:r>
            <a:r>
              <a:rPr sz="2400" i="1" spc="-7" baseline="-20833" dirty="0">
                <a:latin typeface="Arial"/>
                <a:cs typeface="Arial"/>
              </a:rPr>
              <a:t>1</a:t>
            </a:r>
            <a:r>
              <a:rPr sz="2400" i="1" spc="-5" dirty="0">
                <a:latin typeface="Arial"/>
                <a:cs typeface="Arial"/>
              </a:rPr>
              <a:t>),….(x</a:t>
            </a:r>
            <a:r>
              <a:rPr sz="2400" i="1" spc="-7" baseline="-20833" dirty="0">
                <a:latin typeface="Arial"/>
                <a:cs typeface="Arial"/>
              </a:rPr>
              <a:t>n</a:t>
            </a:r>
            <a:r>
              <a:rPr sz="2400" i="1" spc="-5" dirty="0">
                <a:latin typeface="Arial"/>
                <a:cs typeface="Arial"/>
              </a:rPr>
              <a:t>,y</a:t>
            </a:r>
            <a:r>
              <a:rPr sz="2400" i="1" spc="-7" baseline="-20833" dirty="0">
                <a:latin typeface="Arial"/>
                <a:cs typeface="Arial"/>
              </a:rPr>
              <a:t>n</a:t>
            </a:r>
            <a:r>
              <a:rPr sz="2400" i="1" spc="-5" dirty="0">
                <a:latin typeface="Arial"/>
                <a:cs typeface="Arial"/>
              </a:rPr>
              <a:t>)</a:t>
            </a:r>
            <a:endParaRPr sz="2400" dirty="0">
              <a:latin typeface="Arial"/>
              <a:cs typeface="Arial"/>
            </a:endParaRPr>
          </a:p>
          <a:p>
            <a:pPr marL="351155" indent="-338455">
              <a:lnSpc>
                <a:spcPct val="100000"/>
              </a:lnSpc>
              <a:spcBef>
                <a:spcPts val="1520"/>
              </a:spcBef>
              <a:buAutoNum type="arabicPeriod"/>
              <a:tabLst>
                <a:tab pos="351790" algn="l"/>
              </a:tabLst>
            </a:pPr>
            <a:r>
              <a:rPr sz="2400" spc="-20" dirty="0">
                <a:latin typeface="Arial"/>
                <a:cs typeface="Arial"/>
              </a:rPr>
              <a:t>Train </a:t>
            </a:r>
            <a:r>
              <a:rPr sz="2400" dirty="0">
                <a:latin typeface="Arial"/>
                <a:cs typeface="Arial"/>
              </a:rPr>
              <a:t>linear regressor </a:t>
            </a:r>
            <a:r>
              <a:rPr sz="2400" i="1" dirty="0">
                <a:latin typeface="Arial"/>
                <a:cs typeface="Arial"/>
              </a:rPr>
              <a:t>h</a:t>
            </a:r>
            <a:r>
              <a:rPr sz="2400" i="1" baseline="-20833" dirty="0">
                <a:latin typeface="Arial"/>
                <a:cs typeface="Arial"/>
              </a:rPr>
              <a:t>D </a:t>
            </a:r>
            <a:r>
              <a:rPr sz="2400" i="1" dirty="0">
                <a:latin typeface="Arial"/>
                <a:cs typeface="Arial"/>
              </a:rPr>
              <a:t>using</a:t>
            </a:r>
            <a:r>
              <a:rPr sz="2400" i="1" spc="-15" dirty="0">
                <a:latin typeface="Arial"/>
                <a:cs typeface="Arial"/>
              </a:rPr>
              <a:t> </a:t>
            </a:r>
            <a:r>
              <a:rPr sz="2400" dirty="0">
                <a:latin typeface="Arial"/>
                <a:cs typeface="Arial"/>
              </a:rPr>
              <a:t>D</a:t>
            </a:r>
          </a:p>
          <a:p>
            <a:pPr marL="351155" indent="-338455">
              <a:lnSpc>
                <a:spcPct val="100000"/>
              </a:lnSpc>
              <a:spcBef>
                <a:spcPts val="1420"/>
              </a:spcBef>
              <a:buAutoNum type="arabicPeriod"/>
              <a:tabLst>
                <a:tab pos="351790" algn="l"/>
              </a:tabLst>
            </a:pPr>
            <a:r>
              <a:rPr sz="2400" dirty="0">
                <a:latin typeface="Arial"/>
                <a:cs typeface="Arial"/>
              </a:rPr>
              <a:t>Draw one </a:t>
            </a:r>
            <a:r>
              <a:rPr sz="2400" spc="-5" dirty="0">
                <a:latin typeface="Arial"/>
                <a:cs typeface="Arial"/>
              </a:rPr>
              <a:t>test </a:t>
            </a:r>
            <a:r>
              <a:rPr sz="2400" dirty="0">
                <a:latin typeface="Arial"/>
                <a:cs typeface="Arial"/>
              </a:rPr>
              <a:t>example </a:t>
            </a:r>
            <a:r>
              <a:rPr sz="2400" i="1" dirty="0">
                <a:latin typeface="Arial"/>
                <a:cs typeface="Arial"/>
              </a:rPr>
              <a:t>(x,</a:t>
            </a:r>
            <a:r>
              <a:rPr sz="2400" i="1" spc="-25" dirty="0">
                <a:latin typeface="Arial"/>
                <a:cs typeface="Arial"/>
              </a:rPr>
              <a:t> </a:t>
            </a:r>
            <a:r>
              <a:rPr sz="2400" i="1" spc="-5" dirty="0">
                <a:latin typeface="Arial"/>
                <a:cs typeface="Arial"/>
              </a:rPr>
              <a:t>f(x)+ε)</a:t>
            </a:r>
            <a:endParaRPr sz="2400" dirty="0">
              <a:latin typeface="Arial"/>
              <a:cs typeface="Arial"/>
            </a:endParaRPr>
          </a:p>
          <a:p>
            <a:pPr marL="351155" indent="-338455">
              <a:lnSpc>
                <a:spcPct val="100000"/>
              </a:lnSpc>
              <a:spcBef>
                <a:spcPts val="1420"/>
              </a:spcBef>
              <a:buAutoNum type="arabicPeriod"/>
              <a:tabLst>
                <a:tab pos="351790" algn="l"/>
              </a:tabLst>
            </a:pPr>
            <a:r>
              <a:rPr sz="2400" dirty="0">
                <a:latin typeface="Arial"/>
                <a:cs typeface="Arial"/>
              </a:rPr>
              <a:t>Measure squared error of </a:t>
            </a:r>
            <a:r>
              <a:rPr sz="2400" i="1" dirty="0">
                <a:latin typeface="Arial"/>
                <a:cs typeface="Arial"/>
              </a:rPr>
              <a:t>h</a:t>
            </a:r>
            <a:r>
              <a:rPr sz="2400" i="1" baseline="-20833" dirty="0">
                <a:latin typeface="Arial"/>
                <a:cs typeface="Arial"/>
              </a:rPr>
              <a:t>D </a:t>
            </a:r>
            <a:r>
              <a:rPr sz="2400" dirty="0">
                <a:latin typeface="Arial"/>
                <a:cs typeface="Arial"/>
              </a:rPr>
              <a:t>on </a:t>
            </a:r>
            <a:r>
              <a:rPr sz="2400" spc="-5" dirty="0">
                <a:latin typeface="Arial"/>
                <a:cs typeface="Arial"/>
              </a:rPr>
              <a:t>that </a:t>
            </a:r>
            <a:r>
              <a:rPr sz="2400" dirty="0">
                <a:latin typeface="Arial"/>
                <a:cs typeface="Arial"/>
              </a:rPr>
              <a:t>example</a:t>
            </a:r>
            <a:r>
              <a:rPr sz="2400" spc="-95" dirty="0">
                <a:latin typeface="Arial"/>
                <a:cs typeface="Arial"/>
              </a:rPr>
              <a:t> </a:t>
            </a:r>
            <a:r>
              <a:rPr sz="2400" i="1" dirty="0" smtClean="0">
                <a:latin typeface="Arial"/>
                <a:cs typeface="Arial"/>
              </a:rPr>
              <a:t>x</a:t>
            </a:r>
            <a:endParaRPr lang="en-IN" sz="2400" dirty="0">
              <a:latin typeface="Arial"/>
              <a:cs typeface="Arial"/>
            </a:endParaRPr>
          </a:p>
          <a:p>
            <a:pPr marL="351155" indent="-338455">
              <a:lnSpc>
                <a:spcPct val="100000"/>
              </a:lnSpc>
              <a:spcBef>
                <a:spcPts val="1420"/>
              </a:spcBef>
              <a:buAutoNum type="arabicPeriod"/>
              <a:tabLst>
                <a:tab pos="351790" algn="l"/>
              </a:tabLst>
            </a:pPr>
            <a:r>
              <a:rPr sz="2400" spc="105" dirty="0" smtClean="0">
                <a:latin typeface="Arial"/>
                <a:cs typeface="Arial"/>
              </a:rPr>
              <a:t>What’s </a:t>
            </a:r>
            <a:r>
              <a:rPr sz="2400" spc="-5" dirty="0">
                <a:latin typeface="Arial"/>
                <a:cs typeface="Arial"/>
              </a:rPr>
              <a:t>the expected</a:t>
            </a:r>
            <a:r>
              <a:rPr sz="2400" spc="-110" dirty="0">
                <a:latin typeface="Arial"/>
                <a:cs typeface="Arial"/>
              </a:rPr>
              <a:t> </a:t>
            </a:r>
            <a:r>
              <a:rPr sz="2400" dirty="0" smtClean="0">
                <a:latin typeface="Arial"/>
                <a:cs typeface="Arial"/>
              </a:rPr>
              <a:t>error</a:t>
            </a:r>
            <a:r>
              <a:rPr lang="en-IN" sz="2400" dirty="0">
                <a:latin typeface="Arial"/>
                <a:cs typeface="Arial"/>
              </a:rPr>
              <a:t>?</a:t>
            </a:r>
            <a:endParaRPr sz="2400" dirty="0">
              <a:latin typeface="Arial"/>
              <a:cs typeface="Arial"/>
            </a:endParaRPr>
          </a:p>
        </p:txBody>
      </p:sp>
      <p:sp>
        <p:nvSpPr>
          <p:cNvPr id="18" name="object 18"/>
          <p:cNvSpPr/>
          <p:nvPr/>
        </p:nvSpPr>
        <p:spPr>
          <a:xfrm>
            <a:off x="4495800" y="2590800"/>
            <a:ext cx="990600" cy="462280"/>
          </a:xfrm>
          <a:custGeom>
            <a:avLst/>
            <a:gdLst/>
            <a:ahLst/>
            <a:cxnLst/>
            <a:rect l="l" t="t" r="r" b="b"/>
            <a:pathLst>
              <a:path w="990600" h="462280">
                <a:moveTo>
                  <a:pt x="0" y="0"/>
                </a:moveTo>
                <a:lnTo>
                  <a:pt x="990600" y="0"/>
                </a:lnTo>
                <a:lnTo>
                  <a:pt x="990600" y="461962"/>
                </a:lnTo>
                <a:lnTo>
                  <a:pt x="0" y="461962"/>
                </a:lnTo>
                <a:lnTo>
                  <a:pt x="0" y="0"/>
                </a:lnTo>
                <a:close/>
              </a:path>
            </a:pathLst>
          </a:custGeom>
          <a:solidFill>
            <a:srgbClr val="D6D7FF"/>
          </a:solidFill>
        </p:spPr>
        <p:txBody>
          <a:bodyPr wrap="square" lIns="0" tIns="0" rIns="0" bIns="0" rtlCol="0"/>
          <a:lstStyle/>
          <a:p>
            <a:endParaRPr/>
          </a:p>
        </p:txBody>
      </p:sp>
      <p:sp>
        <p:nvSpPr>
          <p:cNvPr id="19" name="object 19"/>
          <p:cNvSpPr txBox="1"/>
          <p:nvPr/>
        </p:nvSpPr>
        <p:spPr>
          <a:xfrm>
            <a:off x="4509278" y="2622452"/>
            <a:ext cx="990600" cy="391160"/>
          </a:xfrm>
          <a:prstGeom prst="rect">
            <a:avLst/>
          </a:prstGeom>
        </p:spPr>
        <p:txBody>
          <a:bodyPr vert="horz" wrap="square" lIns="0" tIns="12700" rIns="0" bIns="0" rtlCol="0">
            <a:spAutoFit/>
          </a:bodyPr>
          <a:lstStyle/>
          <a:p>
            <a:pPr marL="133350">
              <a:lnSpc>
                <a:spcPct val="100000"/>
              </a:lnSpc>
              <a:spcBef>
                <a:spcPts val="100"/>
              </a:spcBef>
            </a:pPr>
            <a:r>
              <a:rPr sz="2400" dirty="0">
                <a:latin typeface="Arial"/>
                <a:cs typeface="Arial"/>
              </a:rPr>
              <a:t>noise</a:t>
            </a:r>
          </a:p>
        </p:txBody>
      </p:sp>
      <p:sp>
        <p:nvSpPr>
          <p:cNvPr id="20" name="object 20"/>
          <p:cNvSpPr/>
          <p:nvPr/>
        </p:nvSpPr>
        <p:spPr>
          <a:xfrm>
            <a:off x="4264470" y="1824035"/>
            <a:ext cx="707064" cy="746445"/>
          </a:xfrm>
          <a:custGeom>
            <a:avLst/>
            <a:gdLst/>
            <a:ahLst/>
            <a:cxnLst/>
            <a:rect l="l" t="t" r="r" b="b"/>
            <a:pathLst>
              <a:path w="598804" h="1196975">
                <a:moveTo>
                  <a:pt x="598240" y="1196479"/>
                </a:moveTo>
                <a:lnTo>
                  <a:pt x="0" y="0"/>
                </a:lnTo>
              </a:path>
            </a:pathLst>
          </a:custGeom>
          <a:ln w="9524">
            <a:solidFill>
              <a:srgbClr val="434DD6"/>
            </a:solidFill>
          </a:ln>
        </p:spPr>
        <p:txBody>
          <a:bodyPr wrap="square" lIns="0" tIns="0" rIns="0" bIns="0" rtlCol="0"/>
          <a:lstStyle/>
          <a:p>
            <a:endParaRPr/>
          </a:p>
        </p:txBody>
      </p:sp>
    </p:spTree>
    <p:extLst>
      <p:ext uri="{BB962C8B-B14F-4D97-AF65-F5344CB8AC3E}">
        <p14:creationId xmlns:p14="http://schemas.microsoft.com/office/powerpoint/2010/main" val="823416316"/>
      </p:ext>
    </p:extLst>
  </p:cSld>
  <p:clrMapOvr>
    <a:masterClrMapping/>
  </p:clrMapOvr>
  <p:timing>
    <p:tnLst>
      <p:par>
        <p:cTn id="1" dur="indefinite" restart="never" nodeType="tmRoot"/>
      </p:par>
    </p:tn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915" y="691859"/>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latin typeface="Arial"/>
                <a:cs typeface="Arial"/>
              </a:rPr>
              <a:t>Bias – </a:t>
            </a:r>
            <a:r>
              <a:rPr sz="3200" spc="-30" dirty="0">
                <a:solidFill>
                  <a:srgbClr val="3333CC"/>
                </a:solidFill>
                <a:latin typeface="Arial"/>
                <a:cs typeface="Arial"/>
              </a:rPr>
              <a:t>Variance </a:t>
            </a:r>
            <a:r>
              <a:rPr sz="3200" spc="-5" dirty="0">
                <a:solidFill>
                  <a:srgbClr val="3333CC"/>
                </a:solidFill>
                <a:latin typeface="Arial"/>
                <a:cs typeface="Arial"/>
              </a:rPr>
              <a:t>decomposition </a:t>
            </a:r>
            <a:r>
              <a:rPr sz="3200" dirty="0">
                <a:solidFill>
                  <a:srgbClr val="3333CC"/>
                </a:solidFill>
                <a:latin typeface="Arial"/>
                <a:cs typeface="Arial"/>
              </a:rPr>
              <a:t>of</a:t>
            </a:r>
            <a:r>
              <a:rPr sz="3200" spc="-15" dirty="0">
                <a:solidFill>
                  <a:srgbClr val="3333CC"/>
                </a:solidFill>
                <a:latin typeface="Arial"/>
                <a:cs typeface="Arial"/>
              </a:rPr>
              <a:t> </a:t>
            </a:r>
            <a:r>
              <a:rPr sz="3200" dirty="0">
                <a:solidFill>
                  <a:srgbClr val="3333CC"/>
                </a:solidFill>
                <a:latin typeface="Arial"/>
                <a:cs typeface="Arial"/>
              </a:rPr>
              <a:t>error</a:t>
            </a:r>
            <a:endParaRPr sz="3200" dirty="0">
              <a:latin typeface="Arial"/>
              <a:cs typeface="Arial"/>
            </a:endParaRPr>
          </a:p>
        </p:txBody>
      </p:sp>
      <p:sp>
        <p:nvSpPr>
          <p:cNvPr id="3" name="object 3"/>
          <p:cNvSpPr txBox="1"/>
          <p:nvPr/>
        </p:nvSpPr>
        <p:spPr>
          <a:xfrm>
            <a:off x="5257800" y="3733800"/>
            <a:ext cx="2514600" cy="457200"/>
          </a:xfrm>
          <a:prstGeom prst="rect">
            <a:avLst/>
          </a:prstGeom>
          <a:solidFill>
            <a:srgbClr val="D6D7FF"/>
          </a:solidFill>
        </p:spPr>
        <p:txBody>
          <a:bodyPr vert="horz" wrap="square" lIns="0" tIns="45720" rIns="0" bIns="0" rtlCol="0">
            <a:spAutoFit/>
          </a:bodyPr>
          <a:lstStyle/>
          <a:p>
            <a:pPr marL="251460">
              <a:lnSpc>
                <a:spcPct val="100000"/>
              </a:lnSpc>
              <a:spcBef>
                <a:spcPts val="360"/>
              </a:spcBef>
            </a:pPr>
            <a:r>
              <a:rPr sz="2400" dirty="0">
                <a:latin typeface="Arial"/>
                <a:cs typeface="Arial"/>
              </a:rPr>
              <a:t>learned </a:t>
            </a:r>
            <a:r>
              <a:rPr sz="2400" spc="-5" dirty="0">
                <a:latin typeface="Arial"/>
                <a:cs typeface="Arial"/>
              </a:rPr>
              <a:t>from</a:t>
            </a:r>
            <a:r>
              <a:rPr sz="2400" spc="-40" dirty="0">
                <a:latin typeface="Arial"/>
                <a:cs typeface="Arial"/>
              </a:rPr>
              <a:t> </a:t>
            </a:r>
            <a:r>
              <a:rPr sz="2400" dirty="0">
                <a:latin typeface="Arial"/>
                <a:cs typeface="Arial"/>
              </a:rPr>
              <a:t>D</a:t>
            </a:r>
            <a:endParaRPr sz="2400">
              <a:latin typeface="Arial"/>
              <a:cs typeface="Arial"/>
            </a:endParaRPr>
          </a:p>
        </p:txBody>
      </p:sp>
      <p:sp>
        <p:nvSpPr>
          <p:cNvPr id="4" name="object 4"/>
          <p:cNvSpPr/>
          <p:nvPr/>
        </p:nvSpPr>
        <p:spPr>
          <a:xfrm>
            <a:off x="5116759" y="3146918"/>
            <a:ext cx="294005" cy="587375"/>
          </a:xfrm>
          <a:custGeom>
            <a:avLst/>
            <a:gdLst/>
            <a:ahLst/>
            <a:cxnLst/>
            <a:rect l="l" t="t" r="r" b="b"/>
            <a:pathLst>
              <a:path w="294004" h="587375">
                <a:moveTo>
                  <a:pt x="293440" y="586881"/>
                </a:moveTo>
                <a:lnTo>
                  <a:pt x="0" y="0"/>
                </a:lnTo>
              </a:path>
            </a:pathLst>
          </a:custGeom>
          <a:ln w="9524">
            <a:solidFill>
              <a:srgbClr val="434DD6"/>
            </a:solidFill>
          </a:ln>
        </p:spPr>
        <p:txBody>
          <a:bodyPr wrap="square" lIns="0" tIns="0" rIns="0" bIns="0" rtlCol="0"/>
          <a:lstStyle/>
          <a:p>
            <a:endParaRPr/>
          </a:p>
        </p:txBody>
      </p:sp>
      <p:sp>
        <p:nvSpPr>
          <p:cNvPr id="5" name="object 5"/>
          <p:cNvSpPr/>
          <p:nvPr/>
        </p:nvSpPr>
        <p:spPr>
          <a:xfrm>
            <a:off x="5105400" y="3124200"/>
            <a:ext cx="68580" cy="85725"/>
          </a:xfrm>
          <a:custGeom>
            <a:avLst/>
            <a:gdLst/>
            <a:ahLst/>
            <a:cxnLst/>
            <a:rect l="l" t="t" r="r" b="b"/>
            <a:pathLst>
              <a:path w="68579" h="85725">
                <a:moveTo>
                  <a:pt x="0" y="0"/>
                </a:moveTo>
                <a:lnTo>
                  <a:pt x="0" y="85191"/>
                </a:lnTo>
                <a:lnTo>
                  <a:pt x="68148" y="51117"/>
                </a:lnTo>
                <a:lnTo>
                  <a:pt x="0" y="0"/>
                </a:lnTo>
                <a:close/>
              </a:path>
            </a:pathLst>
          </a:custGeom>
          <a:solidFill>
            <a:srgbClr val="434DD6"/>
          </a:solidFill>
        </p:spPr>
        <p:txBody>
          <a:bodyPr wrap="square" lIns="0" tIns="0" rIns="0" bIns="0" rtlCol="0"/>
          <a:lstStyle/>
          <a:p>
            <a:endParaRPr/>
          </a:p>
        </p:txBody>
      </p:sp>
      <p:sp>
        <p:nvSpPr>
          <p:cNvPr id="6" name="object 6"/>
          <p:cNvSpPr txBox="1"/>
          <p:nvPr/>
        </p:nvSpPr>
        <p:spPr>
          <a:xfrm>
            <a:off x="2265959" y="2364763"/>
            <a:ext cx="3281045" cy="735965"/>
          </a:xfrm>
          <a:prstGeom prst="rect">
            <a:avLst/>
          </a:prstGeom>
        </p:spPr>
        <p:txBody>
          <a:bodyPr vert="horz" wrap="square" lIns="0" tIns="635" rIns="0" bIns="0" rtlCol="0">
            <a:spAutoFit/>
          </a:bodyPr>
          <a:lstStyle/>
          <a:p>
            <a:pPr>
              <a:lnSpc>
                <a:spcPct val="100000"/>
              </a:lnSpc>
              <a:spcBef>
                <a:spcPts val="5"/>
              </a:spcBef>
            </a:pPr>
            <a:endParaRPr sz="1450" dirty="0">
              <a:latin typeface="Times New Roman"/>
              <a:cs typeface="Times New Roman"/>
            </a:endParaRPr>
          </a:p>
          <a:p>
            <a:pPr marR="5080" algn="r">
              <a:lnSpc>
                <a:spcPts val="120"/>
              </a:lnSpc>
            </a:pPr>
            <a:r>
              <a:rPr sz="1500" spc="15" dirty="0">
                <a:latin typeface="Times New Roman"/>
                <a:cs typeface="Times New Roman"/>
              </a:rPr>
              <a:t>2</a:t>
            </a:r>
            <a:endParaRPr sz="1500" dirty="0">
              <a:latin typeface="Times New Roman"/>
              <a:cs typeface="Times New Roman"/>
            </a:endParaRPr>
          </a:p>
          <a:p>
            <a:pPr marL="12700">
              <a:lnSpc>
                <a:spcPts val="3900"/>
              </a:lnSpc>
            </a:pPr>
            <a:r>
              <a:rPr sz="2650" i="1" spc="15" dirty="0">
                <a:latin typeface="Times New Roman"/>
                <a:cs typeface="Times New Roman"/>
              </a:rPr>
              <a:t>E</a:t>
            </a:r>
            <a:r>
              <a:rPr sz="2250" i="1" spc="22" baseline="-24074" dirty="0">
                <a:latin typeface="Times New Roman"/>
                <a:cs typeface="Times New Roman"/>
              </a:rPr>
              <a:t>D</a:t>
            </a:r>
            <a:r>
              <a:rPr sz="2250" spc="22" baseline="-24074" dirty="0">
                <a:latin typeface="Times New Roman"/>
                <a:cs typeface="Times New Roman"/>
              </a:rPr>
              <a:t>,</a:t>
            </a:r>
            <a:r>
              <a:rPr sz="2325" i="1" spc="22" baseline="-23297" dirty="0">
                <a:latin typeface="Symbol"/>
                <a:cs typeface="Symbol"/>
              </a:rPr>
              <a:t></a:t>
            </a:r>
            <a:r>
              <a:rPr sz="2325" i="1" spc="-187" baseline="-23297" dirty="0">
                <a:latin typeface="Times New Roman"/>
                <a:cs typeface="Times New Roman"/>
              </a:rPr>
              <a:t> </a:t>
            </a:r>
            <a:r>
              <a:rPr sz="6975" spc="-1439" baseline="-7168" dirty="0">
                <a:latin typeface="Symbol"/>
                <a:cs typeface="Symbol"/>
              </a:rPr>
              <a:t></a:t>
            </a:r>
            <a:r>
              <a:rPr sz="6975" spc="-1155" baseline="-7168" dirty="0">
                <a:latin typeface="Times New Roman"/>
                <a:cs typeface="Times New Roman"/>
              </a:rPr>
              <a:t> </a:t>
            </a:r>
            <a:r>
              <a:rPr sz="5175" spc="-405" baseline="-4830" dirty="0">
                <a:latin typeface="Symbol"/>
                <a:cs typeface="Symbol"/>
              </a:rPr>
              <a:t></a:t>
            </a:r>
            <a:r>
              <a:rPr sz="5175" spc="-525" baseline="-4830" dirty="0">
                <a:latin typeface="Times New Roman"/>
                <a:cs typeface="Times New Roman"/>
              </a:rPr>
              <a:t> </a:t>
            </a:r>
            <a:r>
              <a:rPr sz="2650" i="1" dirty="0">
                <a:latin typeface="Times New Roman"/>
                <a:cs typeface="Times New Roman"/>
              </a:rPr>
              <a:t>f</a:t>
            </a:r>
            <a:r>
              <a:rPr sz="2650" i="1" spc="-190" dirty="0">
                <a:latin typeface="Times New Roman"/>
                <a:cs typeface="Times New Roman"/>
              </a:rPr>
              <a:t> </a:t>
            </a:r>
            <a:r>
              <a:rPr sz="2650" spc="100" dirty="0">
                <a:latin typeface="Times New Roman"/>
                <a:cs typeface="Times New Roman"/>
              </a:rPr>
              <a:t>(</a:t>
            </a:r>
            <a:r>
              <a:rPr sz="2650" i="1" spc="100" dirty="0">
                <a:latin typeface="Times New Roman"/>
                <a:cs typeface="Times New Roman"/>
              </a:rPr>
              <a:t>x</a:t>
            </a:r>
            <a:r>
              <a:rPr sz="2650" spc="100" dirty="0">
                <a:latin typeface="Times New Roman"/>
                <a:cs typeface="Times New Roman"/>
              </a:rPr>
              <a:t>)</a:t>
            </a:r>
            <a:r>
              <a:rPr sz="2650" spc="-360" dirty="0">
                <a:latin typeface="Times New Roman"/>
                <a:cs typeface="Times New Roman"/>
              </a:rPr>
              <a:t> </a:t>
            </a:r>
            <a:r>
              <a:rPr sz="2650" dirty="0">
                <a:latin typeface="Symbol"/>
                <a:cs typeface="Symbol"/>
              </a:rPr>
              <a:t></a:t>
            </a:r>
            <a:r>
              <a:rPr sz="2650" spc="-425" dirty="0">
                <a:latin typeface="Times New Roman"/>
                <a:cs typeface="Times New Roman"/>
              </a:rPr>
              <a:t> </a:t>
            </a:r>
            <a:r>
              <a:rPr sz="2700" i="1" spc="-25" dirty="0">
                <a:latin typeface="Symbol"/>
                <a:cs typeface="Symbol"/>
              </a:rPr>
              <a:t></a:t>
            </a:r>
            <a:r>
              <a:rPr sz="2700" i="1" spc="-145" dirty="0">
                <a:latin typeface="Times New Roman"/>
                <a:cs typeface="Times New Roman"/>
              </a:rPr>
              <a:t> </a:t>
            </a:r>
            <a:r>
              <a:rPr sz="2650" dirty="0">
                <a:latin typeface="Symbol"/>
                <a:cs typeface="Symbol"/>
              </a:rPr>
              <a:t></a:t>
            </a:r>
            <a:r>
              <a:rPr sz="2650" spc="-260" dirty="0">
                <a:latin typeface="Times New Roman"/>
                <a:cs typeface="Times New Roman"/>
              </a:rPr>
              <a:t> </a:t>
            </a:r>
            <a:r>
              <a:rPr sz="2650" i="1" spc="-15" dirty="0">
                <a:latin typeface="Times New Roman"/>
                <a:cs typeface="Times New Roman"/>
              </a:rPr>
              <a:t>h</a:t>
            </a:r>
            <a:r>
              <a:rPr sz="2250" i="1" spc="-22" baseline="-24074" dirty="0">
                <a:latin typeface="Times New Roman"/>
                <a:cs typeface="Times New Roman"/>
              </a:rPr>
              <a:t>D</a:t>
            </a:r>
            <a:r>
              <a:rPr sz="2250" i="1" spc="-337" baseline="-24074" dirty="0">
                <a:latin typeface="Times New Roman"/>
                <a:cs typeface="Times New Roman"/>
              </a:rPr>
              <a:t> </a:t>
            </a:r>
            <a:r>
              <a:rPr sz="2650" spc="5" dirty="0">
                <a:latin typeface="Times New Roman"/>
                <a:cs typeface="Times New Roman"/>
              </a:rPr>
              <a:t>(</a:t>
            </a:r>
            <a:r>
              <a:rPr sz="2650" i="1" spc="5" dirty="0">
                <a:latin typeface="Times New Roman"/>
                <a:cs typeface="Times New Roman"/>
              </a:rPr>
              <a:t>x</a:t>
            </a:r>
            <a:r>
              <a:rPr sz="2650" spc="5" dirty="0">
                <a:latin typeface="Times New Roman"/>
                <a:cs typeface="Times New Roman"/>
              </a:rPr>
              <a:t>)</a:t>
            </a:r>
            <a:r>
              <a:rPr sz="5175" spc="7" baseline="-4830" dirty="0">
                <a:latin typeface="Symbol"/>
                <a:cs typeface="Symbol"/>
              </a:rPr>
              <a:t></a:t>
            </a:r>
            <a:endParaRPr sz="5175" baseline="-4830" dirty="0">
              <a:latin typeface="Symbol"/>
              <a:cs typeface="Symbol"/>
            </a:endParaRPr>
          </a:p>
        </p:txBody>
      </p:sp>
      <p:sp>
        <p:nvSpPr>
          <p:cNvPr id="7" name="object 7"/>
          <p:cNvSpPr txBox="1"/>
          <p:nvPr/>
        </p:nvSpPr>
        <p:spPr>
          <a:xfrm>
            <a:off x="5688859" y="2442702"/>
            <a:ext cx="187325" cy="735965"/>
          </a:xfrm>
          <a:prstGeom prst="rect">
            <a:avLst/>
          </a:prstGeom>
        </p:spPr>
        <p:txBody>
          <a:bodyPr vert="horz" wrap="square" lIns="0" tIns="13970" rIns="0" bIns="0" rtlCol="0">
            <a:spAutoFit/>
          </a:bodyPr>
          <a:lstStyle/>
          <a:p>
            <a:pPr marL="12700">
              <a:lnSpc>
                <a:spcPct val="100000"/>
              </a:lnSpc>
              <a:spcBef>
                <a:spcPts val="110"/>
              </a:spcBef>
            </a:pPr>
            <a:r>
              <a:rPr sz="4650" spc="-960" dirty="0">
                <a:latin typeface="Symbol"/>
                <a:cs typeface="Symbol"/>
              </a:rPr>
              <a:t></a:t>
            </a:r>
            <a:endParaRPr sz="4650">
              <a:latin typeface="Symbol"/>
              <a:cs typeface="Symbol"/>
            </a:endParaRPr>
          </a:p>
        </p:txBody>
      </p:sp>
      <p:sp>
        <p:nvSpPr>
          <p:cNvPr id="8" name="object 8"/>
          <p:cNvSpPr/>
          <p:nvPr/>
        </p:nvSpPr>
        <p:spPr>
          <a:xfrm>
            <a:off x="3124200" y="3810000"/>
            <a:ext cx="1295400" cy="830580"/>
          </a:xfrm>
          <a:custGeom>
            <a:avLst/>
            <a:gdLst/>
            <a:ahLst/>
            <a:cxnLst/>
            <a:rect l="l" t="t" r="r" b="b"/>
            <a:pathLst>
              <a:path w="1295400" h="830579">
                <a:moveTo>
                  <a:pt x="0" y="0"/>
                </a:moveTo>
                <a:lnTo>
                  <a:pt x="1295400" y="0"/>
                </a:lnTo>
                <a:lnTo>
                  <a:pt x="1295400" y="830262"/>
                </a:lnTo>
                <a:lnTo>
                  <a:pt x="0" y="830262"/>
                </a:lnTo>
                <a:lnTo>
                  <a:pt x="0" y="0"/>
                </a:lnTo>
                <a:close/>
              </a:path>
            </a:pathLst>
          </a:custGeom>
          <a:solidFill>
            <a:srgbClr val="D6D7FF"/>
          </a:solidFill>
        </p:spPr>
        <p:txBody>
          <a:bodyPr wrap="square" lIns="0" tIns="0" rIns="0" bIns="0" rtlCol="0"/>
          <a:lstStyle/>
          <a:p>
            <a:endParaRPr/>
          </a:p>
        </p:txBody>
      </p:sp>
      <p:sp>
        <p:nvSpPr>
          <p:cNvPr id="9" name="object 9"/>
          <p:cNvSpPr txBox="1"/>
          <p:nvPr/>
        </p:nvSpPr>
        <p:spPr>
          <a:xfrm>
            <a:off x="3227967" y="3843020"/>
            <a:ext cx="1093470" cy="746760"/>
          </a:xfrm>
          <a:prstGeom prst="rect">
            <a:avLst/>
          </a:prstGeom>
        </p:spPr>
        <p:txBody>
          <a:bodyPr vert="horz" wrap="square" lIns="0" tIns="33019" rIns="0" bIns="0" rtlCol="0">
            <a:spAutoFit/>
          </a:bodyPr>
          <a:lstStyle/>
          <a:p>
            <a:pPr marL="12700" marR="5080" indent="271145">
              <a:lnSpc>
                <a:spcPts val="2800"/>
              </a:lnSpc>
              <a:spcBef>
                <a:spcPts val="259"/>
              </a:spcBef>
            </a:pPr>
            <a:r>
              <a:rPr sz="2400" spc="-5" dirty="0">
                <a:latin typeface="Arial"/>
                <a:cs typeface="Arial"/>
              </a:rPr>
              <a:t>true  f</a:t>
            </a:r>
            <a:r>
              <a:rPr sz="2400" dirty="0">
                <a:latin typeface="Arial"/>
                <a:cs typeface="Arial"/>
              </a:rPr>
              <a:t>unc</a:t>
            </a:r>
            <a:r>
              <a:rPr sz="2400" spc="-5" dirty="0">
                <a:latin typeface="Arial"/>
                <a:cs typeface="Arial"/>
              </a:rPr>
              <a:t>t</a:t>
            </a:r>
            <a:r>
              <a:rPr sz="2400" dirty="0">
                <a:latin typeface="Arial"/>
                <a:cs typeface="Arial"/>
              </a:rPr>
              <a:t>ion</a:t>
            </a:r>
            <a:endParaRPr sz="2400">
              <a:latin typeface="Arial"/>
              <a:cs typeface="Arial"/>
            </a:endParaRPr>
          </a:p>
        </p:txBody>
      </p:sp>
      <p:sp>
        <p:nvSpPr>
          <p:cNvPr id="10" name="object 10"/>
          <p:cNvSpPr/>
          <p:nvPr/>
        </p:nvSpPr>
        <p:spPr>
          <a:xfrm>
            <a:off x="3595489" y="3145334"/>
            <a:ext cx="443230" cy="664845"/>
          </a:xfrm>
          <a:custGeom>
            <a:avLst/>
            <a:gdLst/>
            <a:ahLst/>
            <a:cxnLst/>
            <a:rect l="l" t="t" r="r" b="b"/>
            <a:pathLst>
              <a:path w="443229" h="664845">
                <a:moveTo>
                  <a:pt x="443110" y="664665"/>
                </a:moveTo>
                <a:lnTo>
                  <a:pt x="0" y="0"/>
                </a:lnTo>
              </a:path>
            </a:pathLst>
          </a:custGeom>
          <a:ln w="9524">
            <a:solidFill>
              <a:srgbClr val="434DD6"/>
            </a:solidFill>
          </a:ln>
        </p:spPr>
        <p:txBody>
          <a:bodyPr wrap="square" lIns="0" tIns="0" rIns="0" bIns="0" rtlCol="0"/>
          <a:lstStyle/>
          <a:p>
            <a:endParaRPr/>
          </a:p>
        </p:txBody>
      </p:sp>
      <p:sp>
        <p:nvSpPr>
          <p:cNvPr id="11" name="object 11"/>
          <p:cNvSpPr/>
          <p:nvPr/>
        </p:nvSpPr>
        <p:spPr>
          <a:xfrm>
            <a:off x="3581400" y="3124200"/>
            <a:ext cx="74295" cy="85090"/>
          </a:xfrm>
          <a:custGeom>
            <a:avLst/>
            <a:gdLst/>
            <a:ahLst/>
            <a:cxnLst/>
            <a:rect l="l" t="t" r="r" b="b"/>
            <a:pathLst>
              <a:path w="74295" h="85089">
                <a:moveTo>
                  <a:pt x="0" y="0"/>
                </a:moveTo>
                <a:lnTo>
                  <a:pt x="10566" y="84531"/>
                </a:lnTo>
                <a:lnTo>
                  <a:pt x="73964" y="42265"/>
                </a:lnTo>
                <a:lnTo>
                  <a:pt x="0" y="0"/>
                </a:lnTo>
                <a:close/>
              </a:path>
            </a:pathLst>
          </a:custGeom>
          <a:solidFill>
            <a:srgbClr val="434DD6"/>
          </a:solidFill>
        </p:spPr>
        <p:txBody>
          <a:bodyPr wrap="square" lIns="0" tIns="0" rIns="0" bIns="0" rtlCol="0"/>
          <a:lstStyle/>
          <a:p>
            <a:endParaRPr/>
          </a:p>
        </p:txBody>
      </p:sp>
      <p:sp>
        <p:nvSpPr>
          <p:cNvPr id="12" name="object 12"/>
          <p:cNvSpPr txBox="1"/>
          <p:nvPr/>
        </p:nvSpPr>
        <p:spPr>
          <a:xfrm>
            <a:off x="1066800" y="3810000"/>
            <a:ext cx="1828800" cy="830580"/>
          </a:xfrm>
          <a:prstGeom prst="rect">
            <a:avLst/>
          </a:prstGeom>
          <a:solidFill>
            <a:srgbClr val="D6D7FF"/>
          </a:solidFill>
        </p:spPr>
        <p:txBody>
          <a:bodyPr vert="horz" wrap="square" lIns="0" tIns="66040" rIns="0" bIns="0" rtlCol="0">
            <a:spAutoFit/>
          </a:bodyPr>
          <a:lstStyle/>
          <a:p>
            <a:pPr marL="552450" marR="107314" indent="-432434">
              <a:lnSpc>
                <a:spcPts val="2800"/>
              </a:lnSpc>
              <a:spcBef>
                <a:spcPts val="520"/>
              </a:spcBef>
            </a:pPr>
            <a:r>
              <a:rPr sz="2400" spc="-5" dirty="0">
                <a:latin typeface="Arial"/>
                <a:cs typeface="Arial"/>
              </a:rPr>
              <a:t>dataset</a:t>
            </a:r>
            <a:r>
              <a:rPr sz="2400" spc="-75" dirty="0">
                <a:latin typeface="Arial"/>
                <a:cs typeface="Arial"/>
              </a:rPr>
              <a:t> </a:t>
            </a:r>
            <a:r>
              <a:rPr sz="2400" dirty="0">
                <a:latin typeface="Arial"/>
                <a:cs typeface="Arial"/>
              </a:rPr>
              <a:t>and  noise</a:t>
            </a:r>
            <a:endParaRPr sz="2400">
              <a:latin typeface="Arial"/>
              <a:cs typeface="Arial"/>
            </a:endParaRPr>
          </a:p>
        </p:txBody>
      </p:sp>
      <p:sp>
        <p:nvSpPr>
          <p:cNvPr id="13" name="object 13"/>
          <p:cNvSpPr/>
          <p:nvPr/>
        </p:nvSpPr>
        <p:spPr>
          <a:xfrm>
            <a:off x="2286000" y="3298512"/>
            <a:ext cx="300355" cy="511809"/>
          </a:xfrm>
          <a:custGeom>
            <a:avLst/>
            <a:gdLst/>
            <a:ahLst/>
            <a:cxnLst/>
            <a:rect l="l" t="t" r="r" b="b"/>
            <a:pathLst>
              <a:path w="300355" h="511810">
                <a:moveTo>
                  <a:pt x="0" y="511487"/>
                </a:moveTo>
                <a:lnTo>
                  <a:pt x="299890" y="0"/>
                </a:lnTo>
              </a:path>
            </a:pathLst>
          </a:custGeom>
          <a:ln w="9524">
            <a:solidFill>
              <a:srgbClr val="434DD6"/>
            </a:solidFill>
          </a:ln>
        </p:spPr>
        <p:txBody>
          <a:bodyPr wrap="square" lIns="0" tIns="0" rIns="0" bIns="0" rtlCol="0"/>
          <a:lstStyle/>
          <a:p>
            <a:endParaRPr/>
          </a:p>
        </p:txBody>
      </p:sp>
      <p:sp>
        <p:nvSpPr>
          <p:cNvPr id="14" name="object 14"/>
          <p:cNvSpPr/>
          <p:nvPr/>
        </p:nvSpPr>
        <p:spPr>
          <a:xfrm>
            <a:off x="2527325" y="3276600"/>
            <a:ext cx="71755" cy="85090"/>
          </a:xfrm>
          <a:custGeom>
            <a:avLst/>
            <a:gdLst/>
            <a:ahLst/>
            <a:cxnLst/>
            <a:rect l="l" t="t" r="r" b="b"/>
            <a:pathLst>
              <a:path w="71755" h="85089">
                <a:moveTo>
                  <a:pt x="71412" y="0"/>
                </a:moveTo>
                <a:lnTo>
                  <a:pt x="0" y="46469"/>
                </a:lnTo>
                <a:lnTo>
                  <a:pt x="65735" y="85001"/>
                </a:lnTo>
                <a:lnTo>
                  <a:pt x="71412" y="0"/>
                </a:lnTo>
                <a:close/>
              </a:path>
            </a:pathLst>
          </a:custGeom>
          <a:solidFill>
            <a:srgbClr val="434DD6"/>
          </a:solidFill>
        </p:spPr>
        <p:txBody>
          <a:bodyPr wrap="square" lIns="0" tIns="0" rIns="0" bIns="0" rtlCol="0"/>
          <a:lstStyle/>
          <a:p>
            <a:endParaRPr/>
          </a:p>
        </p:txBody>
      </p:sp>
      <p:sp>
        <p:nvSpPr>
          <p:cNvPr id="16" name="object 16"/>
          <p:cNvSpPr/>
          <p:nvPr/>
        </p:nvSpPr>
        <p:spPr>
          <a:xfrm>
            <a:off x="4495800" y="4267200"/>
            <a:ext cx="990600" cy="462280"/>
          </a:xfrm>
          <a:custGeom>
            <a:avLst/>
            <a:gdLst/>
            <a:ahLst/>
            <a:cxnLst/>
            <a:rect l="l" t="t" r="r" b="b"/>
            <a:pathLst>
              <a:path w="990600" h="462279">
                <a:moveTo>
                  <a:pt x="0" y="0"/>
                </a:moveTo>
                <a:lnTo>
                  <a:pt x="990600" y="0"/>
                </a:lnTo>
                <a:lnTo>
                  <a:pt x="990600" y="461962"/>
                </a:lnTo>
                <a:lnTo>
                  <a:pt x="0" y="461962"/>
                </a:lnTo>
                <a:lnTo>
                  <a:pt x="0" y="0"/>
                </a:lnTo>
                <a:close/>
              </a:path>
            </a:pathLst>
          </a:custGeom>
          <a:solidFill>
            <a:srgbClr val="D6D7FF"/>
          </a:solidFill>
        </p:spPr>
        <p:txBody>
          <a:bodyPr wrap="square" lIns="0" tIns="0" rIns="0" bIns="0" rtlCol="0"/>
          <a:lstStyle/>
          <a:p>
            <a:endParaRPr/>
          </a:p>
        </p:txBody>
      </p:sp>
      <p:sp>
        <p:nvSpPr>
          <p:cNvPr id="17" name="object 17"/>
          <p:cNvSpPr txBox="1"/>
          <p:nvPr/>
        </p:nvSpPr>
        <p:spPr>
          <a:xfrm>
            <a:off x="4495800" y="4300220"/>
            <a:ext cx="990600" cy="391160"/>
          </a:xfrm>
          <a:prstGeom prst="rect">
            <a:avLst/>
          </a:prstGeom>
        </p:spPr>
        <p:txBody>
          <a:bodyPr vert="horz" wrap="square" lIns="0" tIns="12700" rIns="0" bIns="0" rtlCol="0">
            <a:spAutoFit/>
          </a:bodyPr>
          <a:lstStyle/>
          <a:p>
            <a:pPr marL="133350">
              <a:lnSpc>
                <a:spcPct val="100000"/>
              </a:lnSpc>
              <a:spcBef>
                <a:spcPts val="100"/>
              </a:spcBef>
            </a:pPr>
            <a:r>
              <a:rPr sz="2400" dirty="0">
                <a:latin typeface="Arial"/>
                <a:cs typeface="Arial"/>
              </a:rPr>
              <a:t>noise</a:t>
            </a:r>
            <a:endParaRPr sz="2400">
              <a:latin typeface="Arial"/>
              <a:cs typeface="Arial"/>
            </a:endParaRPr>
          </a:p>
        </p:txBody>
      </p:sp>
      <p:sp>
        <p:nvSpPr>
          <p:cNvPr id="18" name="object 18"/>
          <p:cNvSpPr/>
          <p:nvPr/>
        </p:nvSpPr>
        <p:spPr>
          <a:xfrm>
            <a:off x="4278559" y="3070720"/>
            <a:ext cx="598805" cy="1196975"/>
          </a:xfrm>
          <a:custGeom>
            <a:avLst/>
            <a:gdLst/>
            <a:ahLst/>
            <a:cxnLst/>
            <a:rect l="l" t="t" r="r" b="b"/>
            <a:pathLst>
              <a:path w="598804" h="1196975">
                <a:moveTo>
                  <a:pt x="598240" y="1196479"/>
                </a:moveTo>
                <a:lnTo>
                  <a:pt x="0" y="0"/>
                </a:lnTo>
              </a:path>
            </a:pathLst>
          </a:custGeom>
          <a:ln w="9524">
            <a:solidFill>
              <a:srgbClr val="434DD6"/>
            </a:solidFill>
          </a:ln>
        </p:spPr>
        <p:txBody>
          <a:bodyPr wrap="square" lIns="0" tIns="0" rIns="0" bIns="0" rtlCol="0"/>
          <a:lstStyle/>
          <a:p>
            <a:endParaRPr/>
          </a:p>
        </p:txBody>
      </p:sp>
      <p:sp>
        <p:nvSpPr>
          <p:cNvPr id="19" name="object 19"/>
          <p:cNvSpPr/>
          <p:nvPr/>
        </p:nvSpPr>
        <p:spPr>
          <a:xfrm>
            <a:off x="4267200" y="3048000"/>
            <a:ext cx="68580" cy="85725"/>
          </a:xfrm>
          <a:custGeom>
            <a:avLst/>
            <a:gdLst/>
            <a:ahLst/>
            <a:cxnLst/>
            <a:rect l="l" t="t" r="r" b="b"/>
            <a:pathLst>
              <a:path w="68579" h="85725">
                <a:moveTo>
                  <a:pt x="0" y="0"/>
                </a:moveTo>
                <a:lnTo>
                  <a:pt x="0" y="85191"/>
                </a:lnTo>
                <a:lnTo>
                  <a:pt x="68148" y="51117"/>
                </a:lnTo>
                <a:lnTo>
                  <a:pt x="0" y="0"/>
                </a:lnTo>
                <a:close/>
              </a:path>
            </a:pathLst>
          </a:custGeom>
          <a:solidFill>
            <a:srgbClr val="434DD6"/>
          </a:solidFill>
        </p:spPr>
        <p:txBody>
          <a:bodyPr wrap="square" lIns="0" tIns="0" rIns="0" bIns="0" rtlCol="0"/>
          <a:lstStyle/>
          <a:p>
            <a:endParaRPr/>
          </a:p>
        </p:txBody>
      </p:sp>
      <p:sp>
        <p:nvSpPr>
          <p:cNvPr id="20" name="object 20"/>
          <p:cNvSpPr txBox="1"/>
          <p:nvPr/>
        </p:nvSpPr>
        <p:spPr>
          <a:xfrm>
            <a:off x="1570173" y="5473715"/>
            <a:ext cx="2329180" cy="521334"/>
          </a:xfrm>
          <a:prstGeom prst="rect">
            <a:avLst/>
          </a:prstGeom>
        </p:spPr>
        <p:txBody>
          <a:bodyPr vert="horz" wrap="square" lIns="0" tIns="12700" rIns="0" bIns="0" rtlCol="0">
            <a:spAutoFit/>
          </a:bodyPr>
          <a:lstStyle/>
          <a:p>
            <a:pPr marL="12700">
              <a:lnSpc>
                <a:spcPct val="100000"/>
              </a:lnSpc>
              <a:spcBef>
                <a:spcPts val="100"/>
              </a:spcBef>
            </a:pPr>
            <a:r>
              <a:rPr sz="3250" i="1" spc="30" dirty="0">
                <a:latin typeface="Times New Roman"/>
                <a:cs typeface="Times New Roman"/>
              </a:rPr>
              <a:t>h</a:t>
            </a:r>
            <a:r>
              <a:rPr sz="3250" i="1" spc="-235" dirty="0">
                <a:latin typeface="Times New Roman"/>
                <a:cs typeface="Times New Roman"/>
              </a:rPr>
              <a:t> </a:t>
            </a:r>
            <a:r>
              <a:rPr sz="3250" spc="35" dirty="0">
                <a:latin typeface="Symbol"/>
                <a:cs typeface="Symbol"/>
              </a:rPr>
              <a:t></a:t>
            </a:r>
            <a:r>
              <a:rPr sz="3250" spc="-155" dirty="0">
                <a:latin typeface="Times New Roman"/>
                <a:cs typeface="Times New Roman"/>
              </a:rPr>
              <a:t> </a:t>
            </a:r>
            <a:r>
              <a:rPr sz="3250" i="1" spc="-55" dirty="0">
                <a:latin typeface="Times New Roman"/>
                <a:cs typeface="Times New Roman"/>
              </a:rPr>
              <a:t>E</a:t>
            </a:r>
            <a:r>
              <a:rPr sz="2850" i="1" spc="-82" baseline="-23391" dirty="0">
                <a:latin typeface="Times New Roman"/>
                <a:cs typeface="Times New Roman"/>
              </a:rPr>
              <a:t>D</a:t>
            </a:r>
            <a:r>
              <a:rPr sz="3250" spc="-55" dirty="0">
                <a:latin typeface="Times New Roman"/>
                <a:cs typeface="Times New Roman"/>
              </a:rPr>
              <a:t>{</a:t>
            </a:r>
            <a:r>
              <a:rPr sz="3250" i="1" spc="-55" dirty="0">
                <a:latin typeface="Times New Roman"/>
                <a:cs typeface="Times New Roman"/>
              </a:rPr>
              <a:t>h</a:t>
            </a:r>
            <a:r>
              <a:rPr sz="2850" i="1" spc="-82" baseline="-23391" dirty="0">
                <a:latin typeface="Times New Roman"/>
                <a:cs typeface="Times New Roman"/>
              </a:rPr>
              <a:t>D</a:t>
            </a:r>
            <a:r>
              <a:rPr sz="2850" i="1" spc="-457" baseline="-23391" dirty="0">
                <a:latin typeface="Times New Roman"/>
                <a:cs typeface="Times New Roman"/>
              </a:rPr>
              <a:t> </a:t>
            </a:r>
            <a:r>
              <a:rPr sz="3250" spc="50" dirty="0">
                <a:latin typeface="Times New Roman"/>
                <a:cs typeface="Times New Roman"/>
              </a:rPr>
              <a:t>(</a:t>
            </a:r>
            <a:r>
              <a:rPr sz="3250" i="1" spc="50" dirty="0">
                <a:latin typeface="Times New Roman"/>
                <a:cs typeface="Times New Roman"/>
              </a:rPr>
              <a:t>x</a:t>
            </a:r>
            <a:r>
              <a:rPr sz="3250" spc="50" dirty="0">
                <a:latin typeface="Times New Roman"/>
                <a:cs typeface="Times New Roman"/>
              </a:rPr>
              <a:t>)}</a:t>
            </a:r>
            <a:endParaRPr sz="3250">
              <a:latin typeface="Times New Roman"/>
              <a:cs typeface="Times New Roman"/>
            </a:endParaRPr>
          </a:p>
        </p:txBody>
      </p:sp>
      <p:sp>
        <p:nvSpPr>
          <p:cNvPr id="21" name="object 21"/>
          <p:cNvSpPr txBox="1"/>
          <p:nvPr/>
        </p:nvSpPr>
        <p:spPr>
          <a:xfrm>
            <a:off x="5036070" y="1816115"/>
            <a:ext cx="2325370" cy="521334"/>
          </a:xfrm>
          <a:prstGeom prst="rect">
            <a:avLst/>
          </a:prstGeom>
        </p:spPr>
        <p:txBody>
          <a:bodyPr vert="horz" wrap="square" lIns="0" tIns="12700" rIns="0" bIns="0" rtlCol="0">
            <a:spAutoFit/>
          </a:bodyPr>
          <a:lstStyle/>
          <a:p>
            <a:pPr marL="12700">
              <a:lnSpc>
                <a:spcPct val="100000"/>
              </a:lnSpc>
              <a:spcBef>
                <a:spcPts val="100"/>
              </a:spcBef>
            </a:pPr>
            <a:r>
              <a:rPr sz="3250" i="1" spc="-600" dirty="0">
                <a:latin typeface="Times New Roman"/>
                <a:cs typeface="Times New Roman"/>
              </a:rPr>
              <a:t>y</a:t>
            </a:r>
            <a:r>
              <a:rPr sz="4875" spc="-900" baseline="2564" dirty="0">
                <a:latin typeface="Times New Roman"/>
                <a:cs typeface="Times New Roman"/>
              </a:rPr>
              <a:t>ˆ </a:t>
            </a:r>
            <a:r>
              <a:rPr sz="3250" spc="30" dirty="0">
                <a:latin typeface="Symbol"/>
                <a:cs typeface="Symbol"/>
              </a:rPr>
              <a:t></a:t>
            </a:r>
            <a:r>
              <a:rPr sz="3250" spc="30" dirty="0">
                <a:latin typeface="Times New Roman"/>
                <a:cs typeface="Times New Roman"/>
              </a:rPr>
              <a:t> </a:t>
            </a:r>
            <a:r>
              <a:rPr sz="3250" i="1" spc="-345" dirty="0">
                <a:latin typeface="Times New Roman"/>
                <a:cs typeface="Times New Roman"/>
              </a:rPr>
              <a:t>y</a:t>
            </a:r>
            <a:r>
              <a:rPr sz="4875" spc="-517" baseline="2564" dirty="0">
                <a:latin typeface="Times New Roman"/>
                <a:cs typeface="Times New Roman"/>
              </a:rPr>
              <a:t>ˆ</a:t>
            </a:r>
            <a:r>
              <a:rPr sz="2850" i="1" spc="-517" baseline="-23391" dirty="0">
                <a:latin typeface="Times New Roman"/>
                <a:cs typeface="Times New Roman"/>
              </a:rPr>
              <a:t>D </a:t>
            </a:r>
            <a:r>
              <a:rPr sz="3250" spc="30" dirty="0">
                <a:latin typeface="Symbol"/>
                <a:cs typeface="Symbol"/>
              </a:rPr>
              <a:t></a:t>
            </a:r>
            <a:r>
              <a:rPr sz="3250" spc="30" dirty="0">
                <a:latin typeface="Times New Roman"/>
                <a:cs typeface="Times New Roman"/>
              </a:rPr>
              <a:t> </a:t>
            </a:r>
            <a:r>
              <a:rPr sz="3250" i="1" spc="-65" dirty="0">
                <a:latin typeface="Times New Roman"/>
                <a:cs typeface="Times New Roman"/>
              </a:rPr>
              <a:t>h</a:t>
            </a:r>
            <a:r>
              <a:rPr sz="2850" i="1" spc="-97" baseline="-23391" dirty="0">
                <a:latin typeface="Times New Roman"/>
                <a:cs typeface="Times New Roman"/>
              </a:rPr>
              <a:t>D</a:t>
            </a:r>
            <a:r>
              <a:rPr sz="2850" i="1" spc="-480" baseline="-23391" dirty="0">
                <a:latin typeface="Times New Roman"/>
                <a:cs typeface="Times New Roman"/>
              </a:rPr>
              <a:t> </a:t>
            </a:r>
            <a:r>
              <a:rPr sz="3250" spc="60" dirty="0">
                <a:latin typeface="Times New Roman"/>
                <a:cs typeface="Times New Roman"/>
              </a:rPr>
              <a:t>(</a:t>
            </a:r>
            <a:r>
              <a:rPr sz="3250" i="1" spc="60" dirty="0">
                <a:latin typeface="Times New Roman"/>
                <a:cs typeface="Times New Roman"/>
              </a:rPr>
              <a:t>x</a:t>
            </a:r>
            <a:r>
              <a:rPr sz="3250" spc="60" dirty="0">
                <a:latin typeface="Times New Roman"/>
                <a:cs typeface="Times New Roman"/>
              </a:rPr>
              <a:t>)</a:t>
            </a:r>
            <a:endParaRPr sz="3250">
              <a:latin typeface="Times New Roman"/>
              <a:cs typeface="Times New Roman"/>
            </a:endParaRPr>
          </a:p>
        </p:txBody>
      </p:sp>
      <p:sp>
        <p:nvSpPr>
          <p:cNvPr id="22" name="object 22"/>
          <p:cNvSpPr txBox="1"/>
          <p:nvPr/>
        </p:nvSpPr>
        <p:spPr>
          <a:xfrm>
            <a:off x="555491" y="1514827"/>
            <a:ext cx="279273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Notation </a:t>
            </a:r>
            <a:r>
              <a:rPr sz="2000" dirty="0">
                <a:latin typeface="Arial"/>
                <a:cs typeface="Arial"/>
              </a:rPr>
              <a:t>- </a:t>
            </a:r>
            <a:r>
              <a:rPr sz="2000" spc="-5" dirty="0">
                <a:latin typeface="Arial"/>
                <a:cs typeface="Arial"/>
              </a:rPr>
              <a:t>to simplify</a:t>
            </a:r>
            <a:r>
              <a:rPr sz="2000" spc="-15" dirty="0">
                <a:latin typeface="Arial"/>
                <a:cs typeface="Arial"/>
              </a:rPr>
              <a:t> </a:t>
            </a:r>
            <a:r>
              <a:rPr sz="2000" spc="-5" dirty="0">
                <a:latin typeface="Arial"/>
                <a:cs typeface="Arial"/>
              </a:rPr>
              <a:t>this</a:t>
            </a:r>
            <a:endParaRPr sz="2000" dirty="0">
              <a:latin typeface="Arial"/>
              <a:cs typeface="Arial"/>
            </a:endParaRPr>
          </a:p>
        </p:txBody>
      </p:sp>
      <p:sp>
        <p:nvSpPr>
          <p:cNvPr id="23" name="object 23"/>
          <p:cNvSpPr txBox="1"/>
          <p:nvPr/>
        </p:nvSpPr>
        <p:spPr>
          <a:xfrm>
            <a:off x="2093683" y="1845492"/>
            <a:ext cx="1848485" cy="532130"/>
          </a:xfrm>
          <a:prstGeom prst="rect">
            <a:avLst/>
          </a:prstGeom>
        </p:spPr>
        <p:txBody>
          <a:bodyPr vert="horz" wrap="square" lIns="0" tIns="15875" rIns="0" bIns="0" rtlCol="0">
            <a:spAutoFit/>
          </a:bodyPr>
          <a:lstStyle/>
          <a:p>
            <a:pPr marL="12700">
              <a:lnSpc>
                <a:spcPct val="100000"/>
              </a:lnSpc>
              <a:spcBef>
                <a:spcPts val="125"/>
              </a:spcBef>
            </a:pPr>
            <a:r>
              <a:rPr sz="3200" i="1" spc="5" dirty="0">
                <a:latin typeface="Times New Roman"/>
                <a:cs typeface="Times New Roman"/>
              </a:rPr>
              <a:t>f </a:t>
            </a:r>
            <a:r>
              <a:rPr sz="3200" spc="15" dirty="0">
                <a:latin typeface="Symbol"/>
                <a:cs typeface="Symbol"/>
              </a:rPr>
              <a:t></a:t>
            </a:r>
            <a:r>
              <a:rPr sz="3200" spc="15" dirty="0">
                <a:latin typeface="Times New Roman"/>
                <a:cs typeface="Times New Roman"/>
              </a:rPr>
              <a:t> </a:t>
            </a:r>
            <a:r>
              <a:rPr sz="3200" i="1" spc="5" dirty="0">
                <a:latin typeface="Times New Roman"/>
                <a:cs typeface="Times New Roman"/>
              </a:rPr>
              <a:t>f </a:t>
            </a:r>
            <a:r>
              <a:rPr sz="3200" spc="130" dirty="0">
                <a:latin typeface="Times New Roman"/>
                <a:cs typeface="Times New Roman"/>
              </a:rPr>
              <a:t>(</a:t>
            </a:r>
            <a:r>
              <a:rPr sz="3200" i="1" spc="130" dirty="0">
                <a:latin typeface="Times New Roman"/>
                <a:cs typeface="Times New Roman"/>
              </a:rPr>
              <a:t>x</a:t>
            </a:r>
            <a:r>
              <a:rPr sz="3200" spc="130" dirty="0">
                <a:latin typeface="Times New Roman"/>
                <a:cs typeface="Times New Roman"/>
              </a:rPr>
              <a:t>) </a:t>
            </a:r>
            <a:r>
              <a:rPr sz="3200" spc="15" dirty="0">
                <a:latin typeface="Symbol"/>
                <a:cs typeface="Symbol"/>
              </a:rPr>
              <a:t></a:t>
            </a:r>
            <a:r>
              <a:rPr sz="3200" spc="-615" dirty="0">
                <a:latin typeface="Times New Roman"/>
                <a:cs typeface="Times New Roman"/>
              </a:rPr>
              <a:t> </a:t>
            </a:r>
            <a:r>
              <a:rPr sz="3300" i="1" spc="-30" dirty="0">
                <a:latin typeface="Symbol"/>
                <a:cs typeface="Symbol"/>
              </a:rPr>
              <a:t></a:t>
            </a:r>
            <a:endParaRPr sz="3300">
              <a:latin typeface="Symbol"/>
              <a:cs typeface="Symbol"/>
            </a:endParaRPr>
          </a:p>
        </p:txBody>
      </p:sp>
      <p:sp>
        <p:nvSpPr>
          <p:cNvPr id="24" name="object 24"/>
          <p:cNvSpPr/>
          <p:nvPr/>
        </p:nvSpPr>
        <p:spPr>
          <a:xfrm>
            <a:off x="3124199" y="2438400"/>
            <a:ext cx="1143000" cy="228600"/>
          </a:xfrm>
          <a:custGeom>
            <a:avLst/>
            <a:gdLst/>
            <a:ahLst/>
            <a:cxnLst/>
            <a:rect l="l" t="t" r="r" b="b"/>
            <a:pathLst>
              <a:path w="1143000" h="228600">
                <a:moveTo>
                  <a:pt x="0" y="228599"/>
                </a:moveTo>
                <a:lnTo>
                  <a:pt x="1496" y="184109"/>
                </a:lnTo>
                <a:lnTo>
                  <a:pt x="5579" y="147777"/>
                </a:lnTo>
                <a:lnTo>
                  <a:pt x="11634" y="123282"/>
                </a:lnTo>
                <a:lnTo>
                  <a:pt x="19049" y="114299"/>
                </a:lnTo>
                <a:lnTo>
                  <a:pt x="552450" y="114299"/>
                </a:lnTo>
                <a:lnTo>
                  <a:pt x="559865" y="105317"/>
                </a:lnTo>
                <a:lnTo>
                  <a:pt x="565920" y="80822"/>
                </a:lnTo>
                <a:lnTo>
                  <a:pt x="570002" y="44490"/>
                </a:lnTo>
                <a:lnTo>
                  <a:pt x="571499" y="0"/>
                </a:lnTo>
                <a:lnTo>
                  <a:pt x="572996" y="44490"/>
                </a:lnTo>
                <a:lnTo>
                  <a:pt x="577078" y="80822"/>
                </a:lnTo>
                <a:lnTo>
                  <a:pt x="583133" y="105317"/>
                </a:lnTo>
                <a:lnTo>
                  <a:pt x="590548" y="114299"/>
                </a:lnTo>
                <a:lnTo>
                  <a:pt x="1123949" y="114299"/>
                </a:lnTo>
                <a:lnTo>
                  <a:pt x="1131364" y="123282"/>
                </a:lnTo>
                <a:lnTo>
                  <a:pt x="1137419" y="147777"/>
                </a:lnTo>
                <a:lnTo>
                  <a:pt x="1141502" y="184109"/>
                </a:lnTo>
                <a:lnTo>
                  <a:pt x="1142999" y="228599"/>
                </a:lnTo>
              </a:path>
            </a:pathLst>
          </a:custGeom>
          <a:ln w="28574">
            <a:solidFill>
              <a:srgbClr val="0433FF"/>
            </a:solidFill>
          </a:ln>
        </p:spPr>
        <p:txBody>
          <a:bodyPr wrap="square" lIns="0" tIns="0" rIns="0" bIns="0" rtlCol="0"/>
          <a:lstStyle/>
          <a:p>
            <a:endParaRPr/>
          </a:p>
        </p:txBody>
      </p:sp>
      <p:sp>
        <p:nvSpPr>
          <p:cNvPr id="25" name="object 25"/>
          <p:cNvSpPr/>
          <p:nvPr/>
        </p:nvSpPr>
        <p:spPr>
          <a:xfrm>
            <a:off x="4648200" y="2438400"/>
            <a:ext cx="762000" cy="228600"/>
          </a:xfrm>
          <a:custGeom>
            <a:avLst/>
            <a:gdLst/>
            <a:ahLst/>
            <a:cxnLst/>
            <a:rect l="l" t="t" r="r" b="b"/>
            <a:pathLst>
              <a:path w="762000" h="228600">
                <a:moveTo>
                  <a:pt x="0" y="228599"/>
                </a:moveTo>
                <a:lnTo>
                  <a:pt x="1496" y="184109"/>
                </a:lnTo>
                <a:lnTo>
                  <a:pt x="5579" y="147777"/>
                </a:lnTo>
                <a:lnTo>
                  <a:pt x="11634" y="123282"/>
                </a:lnTo>
                <a:lnTo>
                  <a:pt x="19048" y="114299"/>
                </a:lnTo>
                <a:lnTo>
                  <a:pt x="361950" y="114299"/>
                </a:lnTo>
                <a:lnTo>
                  <a:pt x="369365" y="105317"/>
                </a:lnTo>
                <a:lnTo>
                  <a:pt x="375420" y="80822"/>
                </a:lnTo>
                <a:lnTo>
                  <a:pt x="379502" y="44490"/>
                </a:lnTo>
                <a:lnTo>
                  <a:pt x="380999" y="0"/>
                </a:lnTo>
                <a:lnTo>
                  <a:pt x="382496" y="44490"/>
                </a:lnTo>
                <a:lnTo>
                  <a:pt x="386579" y="80822"/>
                </a:lnTo>
                <a:lnTo>
                  <a:pt x="392633" y="105317"/>
                </a:lnTo>
                <a:lnTo>
                  <a:pt x="400048" y="114299"/>
                </a:lnTo>
                <a:lnTo>
                  <a:pt x="742950" y="114299"/>
                </a:lnTo>
                <a:lnTo>
                  <a:pt x="750365" y="123282"/>
                </a:lnTo>
                <a:lnTo>
                  <a:pt x="756420" y="147777"/>
                </a:lnTo>
                <a:lnTo>
                  <a:pt x="760502" y="184109"/>
                </a:lnTo>
                <a:lnTo>
                  <a:pt x="761999" y="228599"/>
                </a:lnTo>
              </a:path>
            </a:pathLst>
          </a:custGeom>
          <a:ln w="28574">
            <a:solidFill>
              <a:srgbClr val="0433FF"/>
            </a:solidFill>
          </a:ln>
        </p:spPr>
        <p:txBody>
          <a:bodyPr wrap="square" lIns="0" tIns="0" rIns="0" bIns="0" rtlCol="0"/>
          <a:lstStyle/>
          <a:p>
            <a:endParaRPr/>
          </a:p>
        </p:txBody>
      </p:sp>
      <p:sp>
        <p:nvSpPr>
          <p:cNvPr id="26" name="object 26"/>
          <p:cNvSpPr/>
          <p:nvPr/>
        </p:nvSpPr>
        <p:spPr>
          <a:xfrm>
            <a:off x="4064927" y="5532120"/>
            <a:ext cx="4517961" cy="685800"/>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4272737" y="5557057"/>
            <a:ext cx="4094022" cy="635923"/>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4114800" y="5562600"/>
            <a:ext cx="4419600" cy="584200"/>
          </a:xfrm>
          <a:prstGeom prst="rect">
            <a:avLst/>
          </a:prstGeom>
          <a:blipFill>
            <a:blip r:embed="rId4" cstate="print"/>
            <a:stretch>
              <a:fillRect/>
            </a:stretch>
          </a:blipFill>
        </p:spPr>
        <p:txBody>
          <a:bodyPr wrap="square" lIns="0" tIns="0" rIns="0" bIns="0" rtlCol="0"/>
          <a:lstStyle/>
          <a:p>
            <a:endParaRPr/>
          </a:p>
        </p:txBody>
      </p:sp>
      <p:sp>
        <p:nvSpPr>
          <p:cNvPr id="29" name="object 29"/>
          <p:cNvSpPr txBox="1"/>
          <p:nvPr/>
        </p:nvSpPr>
        <p:spPr>
          <a:xfrm>
            <a:off x="4114800" y="5562600"/>
            <a:ext cx="4419600" cy="584200"/>
          </a:xfrm>
          <a:prstGeom prst="rect">
            <a:avLst/>
          </a:prstGeom>
          <a:ln w="9524">
            <a:solidFill>
              <a:srgbClr val="3D49D5"/>
            </a:solidFill>
          </a:ln>
        </p:spPr>
        <p:txBody>
          <a:bodyPr vert="horz" wrap="square" lIns="0" tIns="55879" rIns="0" bIns="0" rtlCol="0">
            <a:spAutoFit/>
          </a:bodyPr>
          <a:lstStyle/>
          <a:p>
            <a:pPr marL="337185" marR="220979" indent="-104139">
              <a:lnSpc>
                <a:spcPts val="1900"/>
              </a:lnSpc>
              <a:spcBef>
                <a:spcPts val="439"/>
              </a:spcBef>
            </a:pPr>
            <a:r>
              <a:rPr sz="1600" spc="-5" dirty="0">
                <a:latin typeface="Arial"/>
                <a:cs typeface="Arial"/>
              </a:rPr>
              <a:t>long-term expectation </a:t>
            </a:r>
            <a:r>
              <a:rPr sz="1600" dirty="0">
                <a:latin typeface="Arial"/>
                <a:cs typeface="Arial"/>
              </a:rPr>
              <a:t>of learner’s </a:t>
            </a:r>
            <a:r>
              <a:rPr sz="1600" spc="-5" dirty="0">
                <a:latin typeface="Arial"/>
                <a:cs typeface="Arial"/>
              </a:rPr>
              <a:t>prediction  </a:t>
            </a:r>
            <a:r>
              <a:rPr sz="1600" dirty="0">
                <a:latin typeface="Arial"/>
                <a:cs typeface="Arial"/>
              </a:rPr>
              <a:t>on </a:t>
            </a:r>
            <a:r>
              <a:rPr sz="1600" spc="-5" dirty="0">
                <a:latin typeface="Arial"/>
                <a:cs typeface="Arial"/>
              </a:rPr>
              <a:t>this </a:t>
            </a:r>
            <a:r>
              <a:rPr sz="1600" i="1" dirty="0">
                <a:latin typeface="Arial"/>
                <a:cs typeface="Arial"/>
              </a:rPr>
              <a:t>x </a:t>
            </a:r>
            <a:r>
              <a:rPr sz="1600" dirty="0">
                <a:latin typeface="Arial"/>
                <a:cs typeface="Arial"/>
              </a:rPr>
              <a:t>averaged over many </a:t>
            </a:r>
            <a:r>
              <a:rPr sz="1600" spc="-5" dirty="0">
                <a:latin typeface="Arial"/>
                <a:cs typeface="Arial"/>
              </a:rPr>
              <a:t>data sets</a:t>
            </a:r>
            <a:r>
              <a:rPr sz="1600" spc="-55" dirty="0">
                <a:latin typeface="Arial"/>
                <a:cs typeface="Arial"/>
              </a:rPr>
              <a:t> </a:t>
            </a:r>
            <a:r>
              <a:rPr sz="1600" i="1" dirty="0">
                <a:latin typeface="Arial"/>
                <a:cs typeface="Arial"/>
              </a:rPr>
              <a:t>D</a:t>
            </a:r>
            <a:endParaRPr sz="1600">
              <a:latin typeface="Arial"/>
              <a:cs typeface="Arial"/>
            </a:endParaRPr>
          </a:p>
        </p:txBody>
      </p:sp>
    </p:spTree>
    <p:extLst>
      <p:ext uri="{BB962C8B-B14F-4D97-AF65-F5344CB8AC3E}">
        <p14:creationId xmlns:p14="http://schemas.microsoft.com/office/powerpoint/2010/main" val="1033945523"/>
      </p:ext>
    </p:extLst>
  </p:cSld>
  <p:clrMapOvr>
    <a:masterClrMapping/>
  </p:clrMapOvr>
  <p:timing>
    <p:tnLst>
      <p:par>
        <p:cTn id="1" dur="indefinite" restart="never" nodeType="tmRoot"/>
      </p:par>
    </p:tn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912" y="745903"/>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latin typeface="Arial"/>
                <a:cs typeface="Arial"/>
              </a:rPr>
              <a:t>Bias – </a:t>
            </a:r>
            <a:r>
              <a:rPr sz="3200" spc="-30" dirty="0">
                <a:solidFill>
                  <a:srgbClr val="3333CC"/>
                </a:solidFill>
                <a:latin typeface="Arial"/>
                <a:cs typeface="Arial"/>
              </a:rPr>
              <a:t>Variance </a:t>
            </a:r>
            <a:r>
              <a:rPr sz="3200" spc="-5" dirty="0">
                <a:solidFill>
                  <a:srgbClr val="3333CC"/>
                </a:solidFill>
                <a:latin typeface="Arial"/>
                <a:cs typeface="Arial"/>
              </a:rPr>
              <a:t>decomposition </a:t>
            </a:r>
            <a:r>
              <a:rPr sz="3200" dirty="0">
                <a:solidFill>
                  <a:srgbClr val="3333CC"/>
                </a:solidFill>
                <a:latin typeface="Arial"/>
                <a:cs typeface="Arial"/>
              </a:rPr>
              <a:t>of</a:t>
            </a:r>
            <a:r>
              <a:rPr sz="3200" spc="-15" dirty="0">
                <a:solidFill>
                  <a:srgbClr val="3333CC"/>
                </a:solidFill>
                <a:latin typeface="Arial"/>
                <a:cs typeface="Arial"/>
              </a:rPr>
              <a:t> </a:t>
            </a:r>
            <a:r>
              <a:rPr sz="3200" dirty="0">
                <a:solidFill>
                  <a:srgbClr val="3333CC"/>
                </a:solidFill>
                <a:latin typeface="Arial"/>
                <a:cs typeface="Arial"/>
              </a:rPr>
              <a:t>error</a:t>
            </a:r>
            <a:endParaRPr sz="3200" dirty="0">
              <a:latin typeface="Arial"/>
              <a:cs typeface="Arial"/>
            </a:endParaRPr>
          </a:p>
        </p:txBody>
      </p:sp>
      <p:sp>
        <p:nvSpPr>
          <p:cNvPr id="3" name="object 3"/>
          <p:cNvSpPr txBox="1"/>
          <p:nvPr/>
        </p:nvSpPr>
        <p:spPr>
          <a:xfrm>
            <a:off x="663337" y="1656249"/>
            <a:ext cx="1721485" cy="580390"/>
          </a:xfrm>
          <a:prstGeom prst="rect">
            <a:avLst/>
          </a:prstGeom>
        </p:spPr>
        <p:txBody>
          <a:bodyPr vert="horz" wrap="square" lIns="0" tIns="148590" rIns="0" bIns="0" rtlCol="0">
            <a:spAutoFit/>
          </a:bodyPr>
          <a:lstStyle/>
          <a:p>
            <a:pPr marR="5080" algn="r">
              <a:lnSpc>
                <a:spcPts val="330"/>
              </a:lnSpc>
              <a:spcBef>
                <a:spcPts val="1170"/>
              </a:spcBef>
            </a:pPr>
            <a:r>
              <a:rPr sz="1450" spc="-10" dirty="0" smtClean="0">
                <a:latin typeface="Times New Roman"/>
                <a:cs typeface="Times New Roman"/>
              </a:rPr>
              <a:t>2</a:t>
            </a:r>
            <a:endParaRPr sz="1450" dirty="0">
              <a:latin typeface="Times New Roman"/>
              <a:cs typeface="Times New Roman"/>
            </a:endParaRPr>
          </a:p>
          <a:p>
            <a:pPr marL="12700">
              <a:lnSpc>
                <a:spcPts val="2970"/>
              </a:lnSpc>
            </a:pPr>
            <a:r>
              <a:rPr sz="2500" i="1" dirty="0">
                <a:latin typeface="Times New Roman"/>
                <a:cs typeface="Times New Roman"/>
              </a:rPr>
              <a:t>E</a:t>
            </a:r>
            <a:r>
              <a:rPr sz="2175" i="1" baseline="-22988" dirty="0">
                <a:latin typeface="Times New Roman"/>
                <a:cs typeface="Times New Roman"/>
              </a:rPr>
              <a:t>D</a:t>
            </a:r>
            <a:r>
              <a:rPr sz="2175" baseline="-22988" dirty="0">
                <a:latin typeface="Times New Roman"/>
                <a:cs typeface="Times New Roman"/>
              </a:rPr>
              <a:t>,</a:t>
            </a:r>
            <a:r>
              <a:rPr sz="2175" i="1" baseline="-22988" dirty="0">
                <a:latin typeface="Symbol"/>
                <a:cs typeface="Symbol"/>
              </a:rPr>
              <a:t></a:t>
            </a:r>
            <a:r>
              <a:rPr sz="2175" i="1" baseline="-22988" dirty="0">
                <a:latin typeface="Times New Roman"/>
                <a:cs typeface="Times New Roman"/>
              </a:rPr>
              <a:t> </a:t>
            </a:r>
            <a:r>
              <a:rPr sz="5475" spc="-839" baseline="-6088" dirty="0">
                <a:latin typeface="Symbol"/>
                <a:cs typeface="Symbol"/>
              </a:rPr>
              <a:t></a:t>
            </a:r>
            <a:r>
              <a:rPr sz="5475" spc="-839" baseline="-6088" dirty="0">
                <a:latin typeface="Times New Roman"/>
                <a:cs typeface="Times New Roman"/>
              </a:rPr>
              <a:t> </a:t>
            </a:r>
            <a:r>
              <a:rPr sz="2500" spc="-5" dirty="0">
                <a:latin typeface="Times New Roman"/>
                <a:cs typeface="Times New Roman"/>
              </a:rPr>
              <a:t>( </a:t>
            </a:r>
            <a:r>
              <a:rPr sz="2500" i="1" spc="-5" dirty="0">
                <a:latin typeface="Times New Roman"/>
                <a:cs typeface="Times New Roman"/>
              </a:rPr>
              <a:t>f </a:t>
            </a:r>
            <a:r>
              <a:rPr sz="2500" spc="-10" dirty="0" smtClean="0">
                <a:latin typeface="Symbol"/>
                <a:cs typeface="Symbol"/>
              </a:rPr>
              <a:t></a:t>
            </a:r>
            <a:r>
              <a:rPr sz="2500" spc="-250" dirty="0" smtClean="0">
                <a:latin typeface="Times New Roman"/>
                <a:cs typeface="Times New Roman"/>
              </a:rPr>
              <a:t> </a:t>
            </a:r>
            <a:r>
              <a:rPr sz="2500" i="1" spc="-260" dirty="0">
                <a:latin typeface="Times New Roman"/>
                <a:cs typeface="Times New Roman"/>
              </a:rPr>
              <a:t>y</a:t>
            </a:r>
            <a:r>
              <a:rPr sz="3750" spc="-390" baseline="3333" dirty="0" smtClean="0">
                <a:latin typeface="Times New Roman"/>
                <a:cs typeface="Times New Roman"/>
              </a:rPr>
              <a:t>ˆ</a:t>
            </a:r>
            <a:r>
              <a:rPr sz="2500" spc="-260" dirty="0" smtClean="0">
                <a:latin typeface="Times New Roman"/>
                <a:cs typeface="Times New Roman"/>
              </a:rPr>
              <a:t>)</a:t>
            </a:r>
            <a:endParaRPr sz="2500" dirty="0">
              <a:latin typeface="Times New Roman"/>
              <a:cs typeface="Times New Roman"/>
            </a:endParaRPr>
          </a:p>
        </p:txBody>
      </p:sp>
      <p:sp>
        <p:nvSpPr>
          <p:cNvPr id="4" name="object 4"/>
          <p:cNvSpPr txBox="1"/>
          <p:nvPr/>
        </p:nvSpPr>
        <p:spPr>
          <a:xfrm>
            <a:off x="2384822" y="1689445"/>
            <a:ext cx="177165" cy="580390"/>
          </a:xfrm>
          <a:prstGeom prst="rect">
            <a:avLst/>
          </a:prstGeom>
        </p:spPr>
        <p:txBody>
          <a:bodyPr vert="horz" wrap="square" lIns="0" tIns="11430" rIns="0" bIns="0" rtlCol="0">
            <a:spAutoFit/>
          </a:bodyPr>
          <a:lstStyle/>
          <a:p>
            <a:pPr marL="12700">
              <a:lnSpc>
                <a:spcPct val="100000"/>
              </a:lnSpc>
              <a:spcBef>
                <a:spcPts val="90"/>
              </a:spcBef>
            </a:pPr>
            <a:r>
              <a:rPr sz="3650" spc="-560" dirty="0">
                <a:latin typeface="Symbol"/>
                <a:cs typeface="Symbol"/>
              </a:rPr>
              <a:t></a:t>
            </a:r>
            <a:endParaRPr sz="3650" dirty="0">
              <a:latin typeface="Symbol"/>
              <a:cs typeface="Symbol"/>
            </a:endParaRPr>
          </a:p>
        </p:txBody>
      </p:sp>
      <p:sp>
        <p:nvSpPr>
          <p:cNvPr id="5" name="object 5"/>
          <p:cNvSpPr txBox="1"/>
          <p:nvPr/>
        </p:nvSpPr>
        <p:spPr>
          <a:xfrm>
            <a:off x="520504" y="2140537"/>
            <a:ext cx="2952115" cy="694690"/>
          </a:xfrm>
          <a:prstGeom prst="rect">
            <a:avLst/>
          </a:prstGeom>
        </p:spPr>
        <p:txBody>
          <a:bodyPr vert="horz" wrap="square" lIns="0" tIns="5715" rIns="0" bIns="0" rtlCol="0">
            <a:spAutoFit/>
          </a:bodyPr>
          <a:lstStyle/>
          <a:p>
            <a:pPr>
              <a:lnSpc>
                <a:spcPct val="100000"/>
              </a:lnSpc>
              <a:spcBef>
                <a:spcPts val="45"/>
              </a:spcBef>
            </a:pPr>
            <a:endParaRPr sz="1300" dirty="0">
              <a:latin typeface="Times New Roman"/>
              <a:cs typeface="Times New Roman"/>
            </a:endParaRPr>
          </a:p>
          <a:p>
            <a:pPr marR="5080" algn="r">
              <a:lnSpc>
                <a:spcPts val="165"/>
              </a:lnSpc>
              <a:spcBef>
                <a:spcPts val="5"/>
              </a:spcBef>
            </a:pPr>
            <a:r>
              <a:rPr sz="1450" spc="-10" dirty="0">
                <a:latin typeface="Times New Roman"/>
                <a:cs typeface="Times New Roman"/>
              </a:rPr>
              <a:t>2</a:t>
            </a:r>
            <a:endParaRPr sz="1450" dirty="0">
              <a:latin typeface="Times New Roman"/>
              <a:cs typeface="Times New Roman"/>
            </a:endParaRPr>
          </a:p>
          <a:p>
            <a:pPr marL="12700">
              <a:lnSpc>
                <a:spcPts val="3645"/>
              </a:lnSpc>
            </a:pPr>
            <a:r>
              <a:rPr sz="2500" spc="-10" dirty="0">
                <a:latin typeface="Symbol"/>
                <a:cs typeface="Symbol"/>
              </a:rPr>
              <a:t></a:t>
            </a:r>
            <a:r>
              <a:rPr sz="2500" spc="-80" dirty="0">
                <a:latin typeface="Times New Roman"/>
                <a:cs typeface="Times New Roman"/>
              </a:rPr>
              <a:t> </a:t>
            </a:r>
            <a:r>
              <a:rPr sz="2500" i="1" spc="-10" dirty="0">
                <a:latin typeface="Times New Roman"/>
                <a:cs typeface="Times New Roman"/>
              </a:rPr>
              <a:t>E</a:t>
            </a:r>
            <a:r>
              <a:rPr sz="2500" i="1" spc="-375" dirty="0">
                <a:latin typeface="Times New Roman"/>
                <a:cs typeface="Times New Roman"/>
              </a:rPr>
              <a:t> </a:t>
            </a:r>
            <a:r>
              <a:rPr sz="6525" spc="-1342" baseline="-7662" dirty="0">
                <a:latin typeface="Symbol"/>
                <a:cs typeface="Symbol"/>
              </a:rPr>
              <a:t></a:t>
            </a:r>
            <a:r>
              <a:rPr sz="6525" spc="-1095" baseline="-7662" dirty="0">
                <a:latin typeface="Times New Roman"/>
                <a:cs typeface="Times New Roman"/>
              </a:rPr>
              <a:t> </a:t>
            </a:r>
            <a:r>
              <a:rPr sz="4875" spc="-254" baseline="-5128" dirty="0">
                <a:latin typeface="Symbol"/>
                <a:cs typeface="Symbol"/>
              </a:rPr>
              <a:t></a:t>
            </a:r>
            <a:r>
              <a:rPr sz="2500" spc="-170" dirty="0">
                <a:latin typeface="Times New Roman"/>
                <a:cs typeface="Times New Roman"/>
              </a:rPr>
              <a:t>[</a:t>
            </a:r>
            <a:r>
              <a:rPr sz="2500" spc="-145" dirty="0">
                <a:latin typeface="Times New Roman"/>
                <a:cs typeface="Times New Roman"/>
              </a:rPr>
              <a:t> </a:t>
            </a:r>
            <a:r>
              <a:rPr sz="2500" i="1" spc="-5" dirty="0">
                <a:latin typeface="Times New Roman"/>
                <a:cs typeface="Times New Roman"/>
              </a:rPr>
              <a:t>f</a:t>
            </a:r>
            <a:r>
              <a:rPr sz="2500" i="1" spc="160"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spc="-409"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5"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80" dirty="0">
                <a:latin typeface="Times New Roman"/>
                <a:cs typeface="Times New Roman"/>
              </a:rPr>
              <a:t>y</a:t>
            </a:r>
            <a:r>
              <a:rPr sz="3750" spc="-419" baseline="3333" dirty="0">
                <a:latin typeface="Times New Roman"/>
                <a:cs typeface="Times New Roman"/>
              </a:rPr>
              <a:t>ˆ</a:t>
            </a:r>
            <a:r>
              <a:rPr sz="2500" spc="-280" dirty="0">
                <a:latin typeface="Times New Roman"/>
                <a:cs typeface="Times New Roman"/>
              </a:rPr>
              <a:t>]</a:t>
            </a:r>
            <a:r>
              <a:rPr sz="4875" spc="-419" baseline="-5128" dirty="0">
                <a:latin typeface="Symbol"/>
                <a:cs typeface="Symbol"/>
              </a:rPr>
              <a:t></a:t>
            </a:r>
            <a:endParaRPr sz="4875" baseline="-5128" dirty="0">
              <a:latin typeface="Symbol"/>
              <a:cs typeface="Symbol"/>
            </a:endParaRPr>
          </a:p>
        </p:txBody>
      </p:sp>
      <p:sp>
        <p:nvSpPr>
          <p:cNvPr id="6" name="object 6"/>
          <p:cNvSpPr txBox="1"/>
          <p:nvPr/>
        </p:nvSpPr>
        <p:spPr>
          <a:xfrm>
            <a:off x="3419293" y="2181312"/>
            <a:ext cx="177165" cy="694690"/>
          </a:xfrm>
          <a:prstGeom prst="rect">
            <a:avLst/>
          </a:prstGeom>
        </p:spPr>
        <p:txBody>
          <a:bodyPr vert="horz" wrap="square" lIns="0" tIns="17145" rIns="0" bIns="0" rtlCol="0">
            <a:spAutoFit/>
          </a:bodyPr>
          <a:lstStyle/>
          <a:p>
            <a:pPr marL="12700">
              <a:lnSpc>
                <a:spcPct val="100000"/>
              </a:lnSpc>
              <a:spcBef>
                <a:spcPts val="135"/>
              </a:spcBef>
            </a:pPr>
            <a:r>
              <a:rPr sz="4350" spc="-894" dirty="0">
                <a:latin typeface="Symbol"/>
                <a:cs typeface="Symbol"/>
              </a:rPr>
              <a:t></a:t>
            </a:r>
            <a:endParaRPr sz="4350" dirty="0">
              <a:latin typeface="Symbol"/>
              <a:cs typeface="Symbol"/>
            </a:endParaRPr>
          </a:p>
        </p:txBody>
      </p:sp>
      <p:sp>
        <p:nvSpPr>
          <p:cNvPr id="7" name="object 7"/>
          <p:cNvSpPr txBox="1"/>
          <p:nvPr/>
        </p:nvSpPr>
        <p:spPr>
          <a:xfrm>
            <a:off x="497114" y="2639309"/>
            <a:ext cx="5728970" cy="1259205"/>
          </a:xfrm>
          <a:prstGeom prst="rect">
            <a:avLst/>
          </a:prstGeom>
        </p:spPr>
        <p:txBody>
          <a:bodyPr vert="horz" wrap="square" lIns="0" tIns="73025" rIns="0" bIns="0" rtlCol="0">
            <a:spAutoFit/>
          </a:bodyPr>
          <a:lstStyle/>
          <a:p>
            <a:pPr marL="12700">
              <a:lnSpc>
                <a:spcPct val="100000"/>
              </a:lnSpc>
              <a:spcBef>
                <a:spcPts val="575"/>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5475" spc="-839" baseline="-6088" dirty="0">
                <a:latin typeface="Symbol"/>
                <a:cs typeface="Symbol"/>
              </a:rPr>
              <a:t></a:t>
            </a:r>
            <a:r>
              <a:rPr sz="5475" spc="-412" baseline="-6088" dirty="0">
                <a:latin typeface="Times New Roman"/>
                <a:cs typeface="Times New Roman"/>
              </a:rPr>
              <a:t> </a:t>
            </a:r>
            <a:r>
              <a:rPr sz="2500" spc="-5" dirty="0">
                <a:latin typeface="Times New Roman"/>
                <a:cs typeface="Times New Roman"/>
              </a:rPr>
              <a:t>[</a:t>
            </a:r>
            <a:r>
              <a:rPr sz="2500" spc="-140"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5" dirty="0">
                <a:latin typeface="Times New Roman"/>
                <a:cs typeface="Times New Roman"/>
              </a:rPr>
              <a:t>h</a:t>
            </a:r>
            <a:r>
              <a:rPr sz="2500" spc="5" dirty="0">
                <a:latin typeface="Times New Roman"/>
                <a:cs typeface="Times New Roman"/>
              </a:rPr>
              <a:t>]</a:t>
            </a:r>
            <a:r>
              <a:rPr sz="2175" spc="7" baseline="42145" dirty="0">
                <a:latin typeface="Times New Roman"/>
                <a:cs typeface="Times New Roman"/>
              </a:rPr>
              <a:t>2</a:t>
            </a:r>
            <a:r>
              <a:rPr sz="2175" spc="-44" baseline="42145"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25" dirty="0">
                <a:latin typeface="Times New Roman"/>
                <a:cs typeface="Times New Roman"/>
              </a:rPr>
              <a:t> </a:t>
            </a:r>
            <a:r>
              <a:rPr sz="2500" i="1" spc="-204" dirty="0">
                <a:latin typeface="Times New Roman"/>
                <a:cs typeface="Times New Roman"/>
              </a:rPr>
              <a:t>y</a:t>
            </a:r>
            <a:r>
              <a:rPr sz="3750" spc="-307" baseline="3333" dirty="0">
                <a:latin typeface="Times New Roman"/>
                <a:cs typeface="Times New Roman"/>
              </a:rPr>
              <a:t>ˆ</a:t>
            </a:r>
            <a:r>
              <a:rPr sz="2500" spc="-204" dirty="0">
                <a:latin typeface="Times New Roman"/>
                <a:cs typeface="Times New Roman"/>
              </a:rPr>
              <a:t>]</a:t>
            </a:r>
            <a:r>
              <a:rPr sz="2175" spc="-307" baseline="42145" dirty="0">
                <a:latin typeface="Times New Roman"/>
                <a:cs typeface="Times New Roman"/>
              </a:rPr>
              <a:t>2</a:t>
            </a:r>
            <a:r>
              <a:rPr sz="2175" spc="-27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50" dirty="0">
                <a:latin typeface="Times New Roman"/>
                <a:cs typeface="Times New Roman"/>
              </a:rPr>
              <a:t>2[</a:t>
            </a:r>
            <a:r>
              <a:rPr sz="2500" spc="-145"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i="1" spc="30"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60" dirty="0">
                <a:latin typeface="Times New Roman"/>
                <a:cs typeface="Times New Roman"/>
              </a:rPr>
              <a:t>y</a:t>
            </a:r>
            <a:r>
              <a:rPr sz="3750" spc="-390" baseline="3333" dirty="0">
                <a:latin typeface="Times New Roman"/>
                <a:cs typeface="Times New Roman"/>
              </a:rPr>
              <a:t>ˆ</a:t>
            </a:r>
            <a:r>
              <a:rPr sz="2500" spc="-260" dirty="0">
                <a:latin typeface="Times New Roman"/>
                <a:cs typeface="Times New Roman"/>
              </a:rPr>
              <a:t>]</a:t>
            </a:r>
            <a:r>
              <a:rPr sz="2500" spc="40" dirty="0">
                <a:latin typeface="Times New Roman"/>
                <a:cs typeface="Times New Roman"/>
              </a:rPr>
              <a:t> </a:t>
            </a:r>
            <a:r>
              <a:rPr sz="5475" spc="-839" baseline="-6088" dirty="0">
                <a:latin typeface="Symbol"/>
                <a:cs typeface="Symbol"/>
              </a:rPr>
              <a:t></a:t>
            </a:r>
            <a:endParaRPr sz="5475" baseline="-6088" dirty="0">
              <a:latin typeface="Symbol"/>
              <a:cs typeface="Symbol"/>
            </a:endParaRPr>
          </a:p>
          <a:p>
            <a:pPr marL="12700">
              <a:lnSpc>
                <a:spcPct val="100000"/>
              </a:lnSpc>
              <a:spcBef>
                <a:spcPts val="480"/>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5475" spc="-839" baseline="-6088" dirty="0">
                <a:latin typeface="Symbol"/>
                <a:cs typeface="Symbol"/>
              </a:rPr>
              <a:t></a:t>
            </a:r>
            <a:r>
              <a:rPr sz="5475" spc="-412" baseline="-6088" dirty="0">
                <a:latin typeface="Times New Roman"/>
                <a:cs typeface="Times New Roman"/>
              </a:rPr>
              <a:t> </a:t>
            </a:r>
            <a:r>
              <a:rPr sz="2500" spc="-5" dirty="0">
                <a:latin typeface="Times New Roman"/>
                <a:cs typeface="Times New Roman"/>
              </a:rPr>
              <a:t>[</a:t>
            </a:r>
            <a:r>
              <a:rPr sz="2500" spc="-140"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5" dirty="0">
                <a:latin typeface="Times New Roman"/>
                <a:cs typeface="Times New Roman"/>
              </a:rPr>
              <a:t>h</a:t>
            </a:r>
            <a:r>
              <a:rPr sz="2500" spc="5" dirty="0">
                <a:latin typeface="Times New Roman"/>
                <a:cs typeface="Times New Roman"/>
              </a:rPr>
              <a:t>]</a:t>
            </a:r>
            <a:r>
              <a:rPr sz="2175" spc="7" baseline="42145" dirty="0">
                <a:latin typeface="Times New Roman"/>
                <a:cs typeface="Times New Roman"/>
              </a:rPr>
              <a:t>2</a:t>
            </a:r>
            <a:r>
              <a:rPr sz="2175" spc="-37" baseline="42145"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04" dirty="0" smtClean="0">
                <a:latin typeface="Times New Roman"/>
                <a:cs typeface="Times New Roman"/>
              </a:rPr>
              <a:t>y</a:t>
            </a:r>
            <a:r>
              <a:rPr sz="3750" spc="-307" baseline="3333" dirty="0" smtClean="0">
                <a:latin typeface="Times New Roman"/>
                <a:cs typeface="Times New Roman"/>
              </a:rPr>
              <a:t>ˆ</a:t>
            </a:r>
            <a:r>
              <a:rPr sz="2500" spc="-204" dirty="0">
                <a:latin typeface="Times New Roman"/>
                <a:cs typeface="Times New Roman"/>
              </a:rPr>
              <a:t>]</a:t>
            </a:r>
            <a:r>
              <a:rPr sz="2175" spc="-307" baseline="42145" dirty="0">
                <a:latin typeface="Times New Roman"/>
                <a:cs typeface="Times New Roman"/>
              </a:rPr>
              <a:t>2</a:t>
            </a:r>
            <a:r>
              <a:rPr sz="2175" spc="-27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50" dirty="0">
                <a:latin typeface="Times New Roman"/>
                <a:cs typeface="Times New Roman"/>
              </a:rPr>
              <a:t>2[</a:t>
            </a:r>
            <a:r>
              <a:rPr sz="2500" spc="-145" dirty="0">
                <a:latin typeface="Times New Roman"/>
                <a:cs typeface="Times New Roman"/>
              </a:rPr>
              <a:t> </a:t>
            </a:r>
            <a:r>
              <a:rPr sz="2500" i="1" spc="-10" dirty="0">
                <a:latin typeface="Times New Roman"/>
                <a:cs typeface="Times New Roman"/>
              </a:rPr>
              <a:t>fh</a:t>
            </a:r>
            <a:r>
              <a:rPr sz="2500" i="1" spc="-240" dirty="0">
                <a:latin typeface="Times New Roman"/>
                <a:cs typeface="Times New Roman"/>
              </a:rPr>
              <a:t> </a:t>
            </a:r>
            <a:r>
              <a:rPr sz="2500" spc="-10" dirty="0">
                <a:latin typeface="Symbol"/>
                <a:cs typeface="Symbol"/>
              </a:rPr>
              <a:t></a:t>
            </a:r>
            <a:r>
              <a:rPr sz="2500" spc="145" dirty="0">
                <a:latin typeface="Times New Roman"/>
                <a:cs typeface="Times New Roman"/>
              </a:rPr>
              <a:t> </a:t>
            </a:r>
            <a:r>
              <a:rPr sz="2500" i="1" spc="-290" dirty="0">
                <a:latin typeface="Times New Roman"/>
                <a:cs typeface="Times New Roman"/>
              </a:rPr>
              <a:t>fy</a:t>
            </a:r>
            <a:r>
              <a:rPr sz="3750" spc="-434" baseline="3333" dirty="0">
                <a:latin typeface="Times New Roman"/>
                <a:cs typeface="Times New Roman"/>
              </a:rPr>
              <a:t>ˆ</a:t>
            </a:r>
            <a:r>
              <a:rPr sz="3750" spc="-345" baseline="3333"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50" dirty="0">
                <a:latin typeface="Times New Roman"/>
                <a:cs typeface="Times New Roman"/>
              </a:rPr>
              <a:t>h</a:t>
            </a:r>
            <a:r>
              <a:rPr sz="2175" spc="75" baseline="42145" dirty="0">
                <a:latin typeface="Times New Roman"/>
                <a:cs typeface="Times New Roman"/>
              </a:rPr>
              <a:t>2</a:t>
            </a:r>
            <a:r>
              <a:rPr sz="2175" spc="-3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195" dirty="0">
                <a:latin typeface="Times New Roman"/>
                <a:cs typeface="Times New Roman"/>
              </a:rPr>
              <a:t>hy</a:t>
            </a:r>
            <a:r>
              <a:rPr sz="3750" spc="-292" baseline="3333" dirty="0">
                <a:latin typeface="Times New Roman"/>
                <a:cs typeface="Times New Roman"/>
              </a:rPr>
              <a:t>ˆ</a:t>
            </a:r>
            <a:r>
              <a:rPr sz="2500" spc="-195" dirty="0">
                <a:latin typeface="Times New Roman"/>
                <a:cs typeface="Times New Roman"/>
              </a:rPr>
              <a:t>]</a:t>
            </a:r>
            <a:r>
              <a:rPr sz="2500" spc="35" dirty="0">
                <a:latin typeface="Times New Roman"/>
                <a:cs typeface="Times New Roman"/>
              </a:rPr>
              <a:t> </a:t>
            </a:r>
            <a:r>
              <a:rPr sz="5475" spc="-839" baseline="-6088" dirty="0">
                <a:latin typeface="Symbol"/>
                <a:cs typeface="Symbol"/>
              </a:rPr>
              <a:t></a:t>
            </a:r>
            <a:endParaRPr sz="5475" baseline="-6088" dirty="0">
              <a:latin typeface="Symbol"/>
              <a:cs typeface="Symbol"/>
            </a:endParaRPr>
          </a:p>
        </p:txBody>
      </p:sp>
      <p:sp>
        <p:nvSpPr>
          <p:cNvPr id="8" name="object 8"/>
          <p:cNvSpPr txBox="1"/>
          <p:nvPr/>
        </p:nvSpPr>
        <p:spPr>
          <a:xfrm>
            <a:off x="7315108" y="1598995"/>
            <a:ext cx="751840" cy="314325"/>
          </a:xfrm>
          <a:prstGeom prst="rect">
            <a:avLst/>
          </a:prstGeom>
        </p:spPr>
        <p:txBody>
          <a:bodyPr vert="horz" wrap="square" lIns="0" tIns="12065" rIns="0" bIns="0" rtlCol="0">
            <a:spAutoFit/>
          </a:bodyPr>
          <a:lstStyle/>
          <a:p>
            <a:pPr marL="12700">
              <a:lnSpc>
                <a:spcPct val="100000"/>
              </a:lnSpc>
              <a:spcBef>
                <a:spcPts val="95"/>
              </a:spcBef>
              <a:tabLst>
                <a:tab pos="561340" algn="l"/>
              </a:tabLst>
            </a:pPr>
            <a:r>
              <a:rPr sz="1900" i="1" spc="20" dirty="0">
                <a:latin typeface="Times New Roman"/>
                <a:cs typeface="Times New Roman"/>
              </a:rPr>
              <a:t>D	D</a:t>
            </a:r>
            <a:endParaRPr sz="1900" dirty="0">
              <a:latin typeface="Times New Roman"/>
              <a:cs typeface="Times New Roman"/>
            </a:endParaRPr>
          </a:p>
        </p:txBody>
      </p:sp>
      <p:sp>
        <p:nvSpPr>
          <p:cNvPr id="9" name="object 9"/>
          <p:cNvSpPr txBox="1"/>
          <p:nvPr/>
        </p:nvSpPr>
        <p:spPr>
          <a:xfrm>
            <a:off x="6484518" y="1323471"/>
            <a:ext cx="2659482" cy="512961"/>
          </a:xfrm>
          <a:prstGeom prst="rect">
            <a:avLst/>
          </a:prstGeom>
        </p:spPr>
        <p:txBody>
          <a:bodyPr vert="horz" wrap="square" lIns="0" tIns="12700" rIns="0" bIns="0" rtlCol="0">
            <a:spAutoFit/>
          </a:bodyPr>
          <a:lstStyle/>
          <a:p>
            <a:pPr marL="12700">
              <a:lnSpc>
                <a:spcPct val="100000"/>
              </a:lnSpc>
              <a:spcBef>
                <a:spcPts val="100"/>
              </a:spcBef>
              <a:tabLst>
                <a:tab pos="1050925" algn="l"/>
                <a:tab pos="1631950" algn="l"/>
              </a:tabLst>
            </a:pPr>
            <a:r>
              <a:rPr lang="en-US" sz="3250" spc="25" dirty="0" smtClean="0">
                <a:latin typeface="Times New Roman"/>
                <a:cs typeface="Times New Roman"/>
              </a:rPr>
              <a:t>h=E	{</a:t>
            </a:r>
            <a:r>
              <a:rPr lang="en-US" sz="2000" i="1" spc="-600" dirty="0">
                <a:latin typeface="Times New Roman"/>
                <a:cs typeface="Times New Roman"/>
              </a:rPr>
              <a:t>y</a:t>
            </a:r>
            <a:r>
              <a:rPr lang="en-US" sz="3600" spc="-900" baseline="2564" dirty="0">
                <a:latin typeface="Times New Roman"/>
                <a:cs typeface="Times New Roman"/>
              </a:rPr>
              <a:t>ˆ </a:t>
            </a:r>
            <a:r>
              <a:rPr lang="en-US" sz="3600" spc="-900" baseline="2564" dirty="0" smtClean="0">
                <a:latin typeface="Times New Roman"/>
                <a:cs typeface="Times New Roman"/>
              </a:rPr>
              <a:t> 	</a:t>
            </a:r>
            <a:r>
              <a:rPr lang="en-US" sz="3250" dirty="0" smtClean="0">
                <a:latin typeface="Times New Roman"/>
                <a:cs typeface="Times New Roman"/>
              </a:rPr>
              <a:t>}</a:t>
            </a:r>
            <a:endParaRPr lang="en-US" sz="3250" spc="25" dirty="0">
              <a:latin typeface="Times New Roman"/>
              <a:cs typeface="Times New Roman"/>
            </a:endParaRPr>
          </a:p>
        </p:txBody>
      </p:sp>
      <p:sp>
        <p:nvSpPr>
          <p:cNvPr id="10" name="object 10"/>
          <p:cNvSpPr txBox="1"/>
          <p:nvPr/>
        </p:nvSpPr>
        <p:spPr>
          <a:xfrm>
            <a:off x="7184052" y="2561677"/>
            <a:ext cx="997585" cy="314325"/>
          </a:xfrm>
          <a:prstGeom prst="rect">
            <a:avLst/>
          </a:prstGeom>
        </p:spPr>
        <p:txBody>
          <a:bodyPr vert="horz" wrap="square" lIns="0" tIns="12065" rIns="0" bIns="0" rtlCol="0">
            <a:spAutoFit/>
          </a:bodyPr>
          <a:lstStyle/>
          <a:p>
            <a:pPr marL="12700">
              <a:lnSpc>
                <a:spcPct val="100000"/>
              </a:lnSpc>
              <a:spcBef>
                <a:spcPts val="95"/>
              </a:spcBef>
              <a:tabLst>
                <a:tab pos="807720" algn="l"/>
              </a:tabLst>
            </a:pPr>
            <a:r>
              <a:rPr sz="1900" i="1" spc="15" dirty="0">
                <a:latin typeface="Times New Roman"/>
                <a:cs typeface="Times New Roman"/>
              </a:rPr>
              <a:t>D	D</a:t>
            </a:r>
            <a:endParaRPr sz="1900" dirty="0">
              <a:latin typeface="Times New Roman"/>
              <a:cs typeface="Times New Roman"/>
            </a:endParaRPr>
          </a:p>
        </p:txBody>
      </p:sp>
      <p:sp>
        <p:nvSpPr>
          <p:cNvPr id="11" name="object 11"/>
          <p:cNvSpPr txBox="1"/>
          <p:nvPr/>
        </p:nvSpPr>
        <p:spPr>
          <a:xfrm>
            <a:off x="7494147" y="2311005"/>
            <a:ext cx="1218565" cy="521334"/>
          </a:xfrm>
          <a:prstGeom prst="rect">
            <a:avLst/>
          </a:prstGeom>
        </p:spPr>
        <p:txBody>
          <a:bodyPr vert="horz" wrap="square" lIns="0" tIns="12700" rIns="0" bIns="0" rtlCol="0">
            <a:spAutoFit/>
          </a:bodyPr>
          <a:lstStyle/>
          <a:p>
            <a:pPr marL="12700">
              <a:lnSpc>
                <a:spcPct val="100000"/>
              </a:lnSpc>
              <a:spcBef>
                <a:spcPts val="100"/>
              </a:spcBef>
              <a:tabLst>
                <a:tab pos="723265" algn="l"/>
              </a:tabLst>
            </a:pPr>
            <a:r>
              <a:rPr sz="3250" spc="30" dirty="0">
                <a:latin typeface="Symbol"/>
                <a:cs typeface="Symbol"/>
              </a:rPr>
              <a:t></a:t>
            </a:r>
            <a:r>
              <a:rPr sz="3250" spc="-215" dirty="0">
                <a:latin typeface="Times New Roman"/>
                <a:cs typeface="Times New Roman"/>
              </a:rPr>
              <a:t> </a:t>
            </a:r>
            <a:r>
              <a:rPr sz="3250" i="1" spc="25" dirty="0">
                <a:latin typeface="Times New Roman"/>
                <a:cs typeface="Times New Roman"/>
              </a:rPr>
              <a:t>h</a:t>
            </a:r>
            <a:r>
              <a:rPr sz="3250" i="1" dirty="0">
                <a:latin typeface="Times New Roman"/>
                <a:cs typeface="Times New Roman"/>
              </a:rPr>
              <a:t>	</a:t>
            </a:r>
            <a:r>
              <a:rPr sz="3250" spc="160" dirty="0">
                <a:latin typeface="Times New Roman"/>
                <a:cs typeface="Times New Roman"/>
              </a:rPr>
              <a:t>(</a:t>
            </a:r>
            <a:r>
              <a:rPr sz="3250" i="1" dirty="0">
                <a:latin typeface="Times New Roman"/>
                <a:cs typeface="Times New Roman"/>
              </a:rPr>
              <a:t>x</a:t>
            </a:r>
            <a:r>
              <a:rPr sz="3250" spc="15" dirty="0">
                <a:latin typeface="Times New Roman"/>
                <a:cs typeface="Times New Roman"/>
              </a:rPr>
              <a:t>)</a:t>
            </a:r>
            <a:endParaRPr sz="3250" dirty="0">
              <a:latin typeface="Times New Roman"/>
              <a:cs typeface="Times New Roman"/>
            </a:endParaRPr>
          </a:p>
        </p:txBody>
      </p:sp>
      <p:sp>
        <p:nvSpPr>
          <p:cNvPr id="12" name="object 12"/>
          <p:cNvSpPr txBox="1"/>
          <p:nvPr/>
        </p:nvSpPr>
        <p:spPr>
          <a:xfrm>
            <a:off x="6386731" y="2311005"/>
            <a:ext cx="812800" cy="521334"/>
          </a:xfrm>
          <a:prstGeom prst="rect">
            <a:avLst/>
          </a:prstGeom>
        </p:spPr>
        <p:txBody>
          <a:bodyPr vert="horz" wrap="square" lIns="0" tIns="12700" rIns="0" bIns="0" rtlCol="0">
            <a:spAutoFit/>
          </a:bodyPr>
          <a:lstStyle/>
          <a:p>
            <a:pPr marL="12700">
              <a:lnSpc>
                <a:spcPct val="100000"/>
              </a:lnSpc>
              <a:spcBef>
                <a:spcPts val="100"/>
              </a:spcBef>
            </a:pPr>
            <a:r>
              <a:rPr sz="3250" i="1" spc="-600" dirty="0" smtClean="0">
                <a:latin typeface="Times New Roman"/>
                <a:cs typeface="Times New Roman"/>
              </a:rPr>
              <a:t>y</a:t>
            </a:r>
            <a:r>
              <a:rPr sz="4875" spc="-900" baseline="2564" dirty="0" smtClean="0">
                <a:latin typeface="Times New Roman"/>
                <a:cs typeface="Times New Roman"/>
              </a:rPr>
              <a:t>ˆ </a:t>
            </a:r>
            <a:r>
              <a:rPr sz="3250" spc="30" dirty="0" smtClean="0">
                <a:latin typeface="Symbol"/>
                <a:cs typeface="Symbol"/>
              </a:rPr>
              <a:t></a:t>
            </a:r>
            <a:r>
              <a:rPr sz="3250" spc="-30" dirty="0" smtClean="0">
                <a:latin typeface="Times New Roman"/>
                <a:cs typeface="Times New Roman"/>
              </a:rPr>
              <a:t> </a:t>
            </a:r>
            <a:r>
              <a:rPr sz="3250" i="1" spc="-600" dirty="0" smtClean="0">
                <a:latin typeface="Times New Roman"/>
                <a:cs typeface="Times New Roman"/>
              </a:rPr>
              <a:t>y</a:t>
            </a:r>
            <a:r>
              <a:rPr sz="4875" spc="-900" baseline="2564" dirty="0">
                <a:latin typeface="Times New Roman"/>
                <a:cs typeface="Times New Roman"/>
              </a:rPr>
              <a:t>ˆ</a:t>
            </a:r>
            <a:endParaRPr sz="4875" baseline="2564" dirty="0">
              <a:latin typeface="Times New Roman"/>
              <a:cs typeface="Times New Roman"/>
            </a:endParaRPr>
          </a:p>
        </p:txBody>
      </p:sp>
      <p:sp>
        <p:nvSpPr>
          <p:cNvPr id="13" name="object 13"/>
          <p:cNvSpPr txBox="1"/>
          <p:nvPr/>
        </p:nvSpPr>
        <p:spPr>
          <a:xfrm>
            <a:off x="6386731" y="3063518"/>
            <a:ext cx="1848485" cy="1044517"/>
          </a:xfrm>
          <a:prstGeom prst="rect">
            <a:avLst/>
          </a:prstGeom>
        </p:spPr>
        <p:txBody>
          <a:bodyPr vert="horz" wrap="square" lIns="0" tIns="15875" rIns="0" bIns="0" rtlCol="0">
            <a:spAutoFit/>
          </a:bodyPr>
          <a:lstStyle/>
          <a:p>
            <a:pPr marL="12700">
              <a:lnSpc>
                <a:spcPct val="100000"/>
              </a:lnSpc>
              <a:spcBef>
                <a:spcPts val="125"/>
              </a:spcBef>
            </a:pPr>
            <a:r>
              <a:rPr sz="3200" i="1" spc="5" dirty="0">
                <a:latin typeface="Times New Roman"/>
                <a:cs typeface="Times New Roman"/>
              </a:rPr>
              <a:t>f </a:t>
            </a:r>
            <a:r>
              <a:rPr sz="3200" spc="15" dirty="0">
                <a:latin typeface="Symbol"/>
                <a:cs typeface="Symbol"/>
              </a:rPr>
              <a:t></a:t>
            </a:r>
            <a:r>
              <a:rPr sz="3200" spc="15" dirty="0">
                <a:latin typeface="Times New Roman"/>
                <a:cs typeface="Times New Roman"/>
              </a:rPr>
              <a:t> </a:t>
            </a:r>
            <a:r>
              <a:rPr sz="3200" i="1" spc="5" dirty="0">
                <a:latin typeface="Times New Roman"/>
                <a:cs typeface="Times New Roman"/>
              </a:rPr>
              <a:t>f </a:t>
            </a:r>
            <a:r>
              <a:rPr sz="3200" spc="130" dirty="0">
                <a:latin typeface="Times New Roman"/>
                <a:cs typeface="Times New Roman"/>
              </a:rPr>
              <a:t>(</a:t>
            </a:r>
            <a:r>
              <a:rPr sz="3200" i="1" spc="130" dirty="0">
                <a:latin typeface="Times New Roman"/>
                <a:cs typeface="Times New Roman"/>
              </a:rPr>
              <a:t>x</a:t>
            </a:r>
            <a:r>
              <a:rPr sz="3200" spc="130" dirty="0">
                <a:latin typeface="Times New Roman"/>
                <a:cs typeface="Times New Roman"/>
              </a:rPr>
              <a:t>) </a:t>
            </a:r>
            <a:r>
              <a:rPr sz="3200" spc="15" dirty="0">
                <a:latin typeface="Symbol"/>
                <a:cs typeface="Symbol"/>
              </a:rPr>
              <a:t></a:t>
            </a:r>
            <a:r>
              <a:rPr sz="3200" spc="-615" dirty="0">
                <a:latin typeface="Times New Roman"/>
                <a:cs typeface="Times New Roman"/>
              </a:rPr>
              <a:t> </a:t>
            </a:r>
            <a:r>
              <a:rPr sz="3300" i="1" spc="-30" dirty="0" smtClean="0">
                <a:latin typeface="Symbol"/>
                <a:cs typeface="Symbol"/>
              </a:rPr>
              <a:t></a:t>
            </a:r>
            <a:endParaRPr lang="en-US" sz="3300" i="1" spc="-30" dirty="0" smtClean="0">
              <a:latin typeface="Symbol"/>
              <a:cs typeface="Symbol"/>
            </a:endParaRPr>
          </a:p>
          <a:p>
            <a:pPr marL="12700">
              <a:lnSpc>
                <a:spcPct val="100000"/>
              </a:lnSpc>
              <a:spcBef>
                <a:spcPts val="125"/>
              </a:spcBef>
            </a:pPr>
            <a:endParaRPr sz="3300" dirty="0">
              <a:latin typeface="Symbol"/>
              <a:cs typeface="Symbol"/>
            </a:endParaRPr>
          </a:p>
        </p:txBody>
      </p:sp>
      <p:sp>
        <p:nvSpPr>
          <p:cNvPr id="14" name="object 14"/>
          <p:cNvSpPr/>
          <p:nvPr/>
        </p:nvSpPr>
        <p:spPr>
          <a:xfrm>
            <a:off x="4336398" y="420458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5" name="object 15"/>
          <p:cNvSpPr/>
          <p:nvPr/>
        </p:nvSpPr>
        <p:spPr>
          <a:xfrm>
            <a:off x="5396407" y="4118994"/>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6" name="object 16"/>
          <p:cNvSpPr/>
          <p:nvPr/>
        </p:nvSpPr>
        <p:spPr>
          <a:xfrm>
            <a:off x="6269652" y="414314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7" name="object 17"/>
          <p:cNvSpPr/>
          <p:nvPr/>
        </p:nvSpPr>
        <p:spPr>
          <a:xfrm>
            <a:off x="7371168" y="414314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8" name="object 18"/>
          <p:cNvSpPr txBox="1"/>
          <p:nvPr/>
        </p:nvSpPr>
        <p:spPr>
          <a:xfrm>
            <a:off x="596988" y="3923130"/>
            <a:ext cx="7688580" cy="1115049"/>
          </a:xfrm>
          <a:prstGeom prst="rect">
            <a:avLst/>
          </a:prstGeom>
        </p:spPr>
        <p:txBody>
          <a:bodyPr vert="horz" wrap="square" lIns="0" tIns="14605" rIns="0" bIns="0" rtlCol="0">
            <a:spAutoFit/>
          </a:bodyPr>
          <a:lstStyle/>
          <a:p>
            <a:pPr marL="152400">
              <a:lnSpc>
                <a:spcPct val="100000"/>
              </a:lnSpc>
              <a:spcBef>
                <a:spcPts val="115"/>
              </a:spcBef>
            </a:pPr>
            <a:r>
              <a:rPr sz="2500" spc="-10" dirty="0">
                <a:latin typeface="Symbol"/>
                <a:cs typeface="Symbol"/>
              </a:rPr>
              <a:t></a:t>
            </a:r>
            <a:r>
              <a:rPr sz="2500" spc="-70" dirty="0">
                <a:latin typeface="Times New Roman"/>
                <a:cs typeface="Times New Roman"/>
              </a:rPr>
              <a:t> </a:t>
            </a:r>
            <a:r>
              <a:rPr sz="2500" i="1" spc="-10" dirty="0">
                <a:latin typeface="Times New Roman"/>
                <a:cs typeface="Times New Roman"/>
              </a:rPr>
              <a:t>E</a:t>
            </a:r>
            <a:r>
              <a:rPr sz="2500" spc="-10" dirty="0">
                <a:latin typeface="Times New Roman"/>
                <a:cs typeface="Times New Roman"/>
              </a:rPr>
              <a:t>[(</a:t>
            </a:r>
            <a:r>
              <a:rPr sz="2500" spc="-195" dirty="0">
                <a:latin typeface="Times New Roman"/>
                <a:cs typeface="Times New Roman"/>
              </a:rPr>
              <a:t> </a:t>
            </a:r>
            <a:r>
              <a:rPr sz="2500" i="1" spc="-5" dirty="0">
                <a:latin typeface="Times New Roman"/>
                <a:cs typeface="Times New Roman"/>
              </a:rPr>
              <a:t>f</a:t>
            </a:r>
            <a:r>
              <a:rPr sz="2500" i="1" spc="170"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25" dirty="0">
                <a:latin typeface="Times New Roman"/>
                <a:cs typeface="Times New Roman"/>
              </a:rPr>
              <a:t>h</a:t>
            </a:r>
            <a:r>
              <a:rPr sz="2500" spc="25" dirty="0">
                <a:latin typeface="Times New Roman"/>
                <a:cs typeface="Times New Roman"/>
              </a:rPr>
              <a:t>)</a:t>
            </a:r>
            <a:r>
              <a:rPr sz="2175" spc="37"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dirty="0">
                <a:latin typeface="Times New Roman"/>
                <a:cs typeface="Times New Roman"/>
              </a:rPr>
              <a:t>E</a:t>
            </a:r>
            <a:r>
              <a:rPr sz="2500" dirty="0">
                <a:latin typeface="Times New Roman"/>
                <a:cs typeface="Times New Roman"/>
              </a:rPr>
              <a:t>[(</a:t>
            </a:r>
            <a:r>
              <a:rPr sz="2500" i="1"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25" dirty="0">
                <a:latin typeface="Times New Roman"/>
                <a:cs typeface="Times New Roman"/>
              </a:rPr>
              <a:t> </a:t>
            </a:r>
            <a:r>
              <a:rPr sz="2500" i="1" spc="-190" dirty="0">
                <a:latin typeface="Times New Roman"/>
                <a:cs typeface="Times New Roman"/>
              </a:rPr>
              <a:t>y</a:t>
            </a:r>
            <a:r>
              <a:rPr sz="3750" spc="-284" baseline="3333" dirty="0">
                <a:latin typeface="Times New Roman"/>
                <a:cs typeface="Times New Roman"/>
              </a:rPr>
              <a:t>ˆ</a:t>
            </a:r>
            <a:r>
              <a:rPr sz="2500" spc="-190" dirty="0">
                <a:latin typeface="Times New Roman"/>
                <a:cs typeface="Times New Roman"/>
              </a:rPr>
              <a:t>)</a:t>
            </a:r>
            <a:r>
              <a:rPr sz="2175" spc="-284"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10" dirty="0">
                <a:latin typeface="Times New Roman"/>
                <a:cs typeface="Times New Roman"/>
              </a:rPr>
              <a:t>2</a:t>
            </a:r>
            <a:r>
              <a:rPr sz="2500" spc="-400" dirty="0">
                <a:latin typeface="Times New Roman"/>
                <a:cs typeface="Times New Roman"/>
              </a:rPr>
              <a:t> </a:t>
            </a:r>
            <a:r>
              <a:rPr sz="5925" spc="-172" baseline="-6329" dirty="0">
                <a:latin typeface="Symbol"/>
                <a:cs typeface="Symbol"/>
              </a:rPr>
              <a:t></a:t>
            </a:r>
            <a:r>
              <a:rPr sz="2500" i="1" spc="-114" dirty="0">
                <a:latin typeface="Times New Roman"/>
                <a:cs typeface="Times New Roman"/>
              </a:rPr>
              <a:t>E</a:t>
            </a:r>
            <a:r>
              <a:rPr sz="2500" spc="-114" dirty="0">
                <a:latin typeface="Times New Roman"/>
                <a:cs typeface="Times New Roman"/>
              </a:rPr>
              <a:t>[</a:t>
            </a:r>
            <a:r>
              <a:rPr sz="2500" spc="-140" dirty="0">
                <a:latin typeface="Times New Roman"/>
                <a:cs typeface="Times New Roman"/>
              </a:rPr>
              <a:t> </a:t>
            </a:r>
            <a:r>
              <a:rPr sz="2500" i="1" spc="15" dirty="0">
                <a:latin typeface="Times New Roman"/>
                <a:cs typeface="Times New Roman"/>
              </a:rPr>
              <a:t>fh</a:t>
            </a:r>
            <a:r>
              <a:rPr sz="2500" spc="15" dirty="0">
                <a:latin typeface="Times New Roman"/>
                <a:cs typeface="Times New Roman"/>
              </a:rPr>
              <a:t>]</a:t>
            </a:r>
            <a:r>
              <a:rPr sz="2500" spc="-39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dirty="0">
                <a:latin typeface="Times New Roman"/>
                <a:cs typeface="Times New Roman"/>
              </a:rPr>
              <a:t>E</a:t>
            </a:r>
            <a:r>
              <a:rPr sz="2500" dirty="0">
                <a:latin typeface="Times New Roman"/>
                <a:cs typeface="Times New Roman"/>
              </a:rPr>
              <a:t>[</a:t>
            </a:r>
            <a:r>
              <a:rPr sz="2500" spc="-140" dirty="0">
                <a:latin typeface="Times New Roman"/>
                <a:cs typeface="Times New Roman"/>
              </a:rPr>
              <a:t> </a:t>
            </a:r>
            <a:r>
              <a:rPr sz="2500" i="1" spc="-195" dirty="0">
                <a:latin typeface="Times New Roman"/>
                <a:cs typeface="Times New Roman"/>
              </a:rPr>
              <a:t>fy</a:t>
            </a:r>
            <a:r>
              <a:rPr sz="3750" spc="-292" baseline="3333" dirty="0">
                <a:latin typeface="Times New Roman"/>
                <a:cs typeface="Times New Roman"/>
              </a:rPr>
              <a:t>ˆ</a:t>
            </a:r>
            <a:r>
              <a:rPr sz="2500" spc="-195" dirty="0">
                <a:latin typeface="Times New Roman"/>
                <a:cs typeface="Times New Roman"/>
              </a:rPr>
              <a:t>]</a:t>
            </a:r>
            <a:r>
              <a:rPr sz="2500" spc="-395" dirty="0">
                <a:latin typeface="Times New Roman"/>
                <a:cs typeface="Times New Roman"/>
              </a:rPr>
              <a:t> </a:t>
            </a:r>
            <a:r>
              <a:rPr sz="2500" spc="-10" dirty="0">
                <a:latin typeface="Symbol"/>
                <a:cs typeface="Symbol"/>
              </a:rPr>
              <a:t></a:t>
            </a:r>
            <a:r>
              <a:rPr sz="2500" spc="-185" dirty="0">
                <a:latin typeface="Times New Roman"/>
                <a:cs typeface="Times New Roman"/>
              </a:rPr>
              <a:t> </a:t>
            </a:r>
            <a:r>
              <a:rPr sz="2500" i="1" spc="45" dirty="0">
                <a:latin typeface="Times New Roman"/>
                <a:cs typeface="Times New Roman"/>
              </a:rPr>
              <a:t>E</a:t>
            </a:r>
            <a:r>
              <a:rPr sz="2500" spc="45" dirty="0">
                <a:latin typeface="Times New Roman"/>
                <a:cs typeface="Times New Roman"/>
              </a:rPr>
              <a:t>[</a:t>
            </a:r>
            <a:r>
              <a:rPr sz="2500" i="1" spc="45" dirty="0">
                <a:latin typeface="Times New Roman"/>
                <a:cs typeface="Times New Roman"/>
              </a:rPr>
              <a:t>h</a:t>
            </a:r>
            <a:r>
              <a:rPr sz="2175" spc="67"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spc="-180" dirty="0">
                <a:latin typeface="Times New Roman"/>
                <a:cs typeface="Times New Roman"/>
              </a:rPr>
              <a:t>E</a:t>
            </a:r>
            <a:r>
              <a:rPr sz="2500" spc="-180" dirty="0">
                <a:latin typeface="Times New Roman"/>
                <a:cs typeface="Times New Roman"/>
              </a:rPr>
              <a:t>[</a:t>
            </a:r>
            <a:r>
              <a:rPr sz="2500" i="1" spc="-180" dirty="0">
                <a:latin typeface="Times New Roman"/>
                <a:cs typeface="Times New Roman"/>
              </a:rPr>
              <a:t>hy</a:t>
            </a:r>
            <a:r>
              <a:rPr sz="3750" spc="-270" baseline="3333" dirty="0">
                <a:latin typeface="Times New Roman"/>
                <a:cs typeface="Times New Roman"/>
              </a:rPr>
              <a:t>ˆ</a:t>
            </a:r>
            <a:r>
              <a:rPr sz="2500" spc="-180" dirty="0">
                <a:latin typeface="Times New Roman"/>
                <a:cs typeface="Times New Roman"/>
              </a:rPr>
              <a:t>]</a:t>
            </a:r>
            <a:r>
              <a:rPr sz="5925" spc="-270" baseline="-6329" dirty="0">
                <a:latin typeface="Symbol"/>
                <a:cs typeface="Symbol"/>
              </a:rPr>
              <a:t></a:t>
            </a:r>
            <a:endParaRPr sz="5925" baseline="-6329" dirty="0">
              <a:latin typeface="Symbol"/>
              <a:cs typeface="Symbol"/>
            </a:endParaRPr>
          </a:p>
          <a:p>
            <a:pPr>
              <a:lnSpc>
                <a:spcPct val="100000"/>
              </a:lnSpc>
              <a:spcBef>
                <a:spcPts val="25"/>
              </a:spcBef>
            </a:pPr>
            <a:endParaRPr sz="3200" dirty="0">
              <a:latin typeface="Times New Roman"/>
              <a:cs typeface="Times New Roman"/>
            </a:endParaRPr>
          </a:p>
        </p:txBody>
      </p:sp>
    </p:spTree>
    <p:extLst>
      <p:ext uri="{BB962C8B-B14F-4D97-AF65-F5344CB8AC3E}">
        <p14:creationId xmlns:p14="http://schemas.microsoft.com/office/powerpoint/2010/main" val="3428154901"/>
      </p:ext>
    </p:extLst>
  </p:cSld>
  <p:clrMapOvr>
    <a:masterClrMapping/>
  </p:clrMapOvr>
  <p:timing>
    <p:tnLst>
      <p:par>
        <p:cTn id="1" dur="indefinite" restart="never" nodeType="tmRoot"/>
      </p:par>
    </p:tn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912" y="745903"/>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latin typeface="Arial"/>
                <a:cs typeface="Arial"/>
              </a:rPr>
              <a:t>Bias – </a:t>
            </a:r>
            <a:r>
              <a:rPr sz="3200" spc="-30" dirty="0">
                <a:solidFill>
                  <a:srgbClr val="3333CC"/>
                </a:solidFill>
                <a:latin typeface="Arial"/>
                <a:cs typeface="Arial"/>
              </a:rPr>
              <a:t>Variance </a:t>
            </a:r>
            <a:r>
              <a:rPr sz="3200" spc="-5" dirty="0">
                <a:solidFill>
                  <a:srgbClr val="3333CC"/>
                </a:solidFill>
                <a:latin typeface="Arial"/>
                <a:cs typeface="Arial"/>
              </a:rPr>
              <a:t>decomposition </a:t>
            </a:r>
            <a:r>
              <a:rPr sz="3200" dirty="0">
                <a:solidFill>
                  <a:srgbClr val="3333CC"/>
                </a:solidFill>
                <a:latin typeface="Arial"/>
                <a:cs typeface="Arial"/>
              </a:rPr>
              <a:t>of</a:t>
            </a:r>
            <a:r>
              <a:rPr sz="3200" spc="-15" dirty="0">
                <a:solidFill>
                  <a:srgbClr val="3333CC"/>
                </a:solidFill>
                <a:latin typeface="Arial"/>
                <a:cs typeface="Arial"/>
              </a:rPr>
              <a:t> </a:t>
            </a:r>
            <a:r>
              <a:rPr sz="3200" dirty="0">
                <a:solidFill>
                  <a:srgbClr val="3333CC"/>
                </a:solidFill>
                <a:latin typeface="Arial"/>
                <a:cs typeface="Arial"/>
              </a:rPr>
              <a:t>error</a:t>
            </a:r>
            <a:endParaRPr sz="3200" dirty="0">
              <a:latin typeface="Arial"/>
              <a:cs typeface="Arial"/>
            </a:endParaRPr>
          </a:p>
        </p:txBody>
      </p:sp>
      <p:sp>
        <p:nvSpPr>
          <p:cNvPr id="3" name="object 3"/>
          <p:cNvSpPr txBox="1"/>
          <p:nvPr/>
        </p:nvSpPr>
        <p:spPr>
          <a:xfrm>
            <a:off x="663337" y="1656249"/>
            <a:ext cx="1721485" cy="580390"/>
          </a:xfrm>
          <a:prstGeom prst="rect">
            <a:avLst/>
          </a:prstGeom>
        </p:spPr>
        <p:txBody>
          <a:bodyPr vert="horz" wrap="square" lIns="0" tIns="148590" rIns="0" bIns="0" rtlCol="0">
            <a:spAutoFit/>
          </a:bodyPr>
          <a:lstStyle/>
          <a:p>
            <a:pPr marR="5080" algn="r">
              <a:lnSpc>
                <a:spcPts val="330"/>
              </a:lnSpc>
              <a:spcBef>
                <a:spcPts val="1170"/>
              </a:spcBef>
            </a:pPr>
            <a:r>
              <a:rPr sz="1450" spc="-10" dirty="0" smtClean="0">
                <a:latin typeface="Times New Roman"/>
                <a:cs typeface="Times New Roman"/>
              </a:rPr>
              <a:t>2</a:t>
            </a:r>
            <a:endParaRPr sz="1450" dirty="0">
              <a:latin typeface="Times New Roman"/>
              <a:cs typeface="Times New Roman"/>
            </a:endParaRPr>
          </a:p>
          <a:p>
            <a:pPr marL="12700">
              <a:lnSpc>
                <a:spcPts val="2970"/>
              </a:lnSpc>
            </a:pPr>
            <a:r>
              <a:rPr sz="2500" i="1" dirty="0">
                <a:latin typeface="Times New Roman"/>
                <a:cs typeface="Times New Roman"/>
              </a:rPr>
              <a:t>E</a:t>
            </a:r>
            <a:r>
              <a:rPr sz="2175" i="1" baseline="-22988" dirty="0">
                <a:latin typeface="Times New Roman"/>
                <a:cs typeface="Times New Roman"/>
              </a:rPr>
              <a:t>D</a:t>
            </a:r>
            <a:r>
              <a:rPr sz="2175" baseline="-22988" dirty="0">
                <a:latin typeface="Times New Roman"/>
                <a:cs typeface="Times New Roman"/>
              </a:rPr>
              <a:t>,</a:t>
            </a:r>
            <a:r>
              <a:rPr sz="2175" i="1" baseline="-22988" dirty="0">
                <a:latin typeface="Symbol"/>
                <a:cs typeface="Symbol"/>
              </a:rPr>
              <a:t></a:t>
            </a:r>
            <a:r>
              <a:rPr sz="2175" i="1" baseline="-22988" dirty="0">
                <a:latin typeface="Times New Roman"/>
                <a:cs typeface="Times New Roman"/>
              </a:rPr>
              <a:t> </a:t>
            </a:r>
            <a:r>
              <a:rPr sz="5475" spc="-839" baseline="-6088" dirty="0">
                <a:latin typeface="Symbol"/>
                <a:cs typeface="Symbol"/>
              </a:rPr>
              <a:t></a:t>
            </a:r>
            <a:r>
              <a:rPr sz="5475" spc="-839" baseline="-6088" dirty="0">
                <a:latin typeface="Times New Roman"/>
                <a:cs typeface="Times New Roman"/>
              </a:rPr>
              <a:t> </a:t>
            </a:r>
            <a:r>
              <a:rPr sz="2500" spc="-5" dirty="0">
                <a:latin typeface="Times New Roman"/>
                <a:cs typeface="Times New Roman"/>
              </a:rPr>
              <a:t>( </a:t>
            </a:r>
            <a:r>
              <a:rPr sz="2500" i="1" spc="-5" dirty="0">
                <a:latin typeface="Times New Roman"/>
                <a:cs typeface="Times New Roman"/>
              </a:rPr>
              <a:t>f </a:t>
            </a:r>
            <a:r>
              <a:rPr sz="2500" spc="-10" dirty="0" smtClean="0">
                <a:latin typeface="Symbol"/>
                <a:cs typeface="Symbol"/>
              </a:rPr>
              <a:t></a:t>
            </a:r>
            <a:r>
              <a:rPr sz="2500" spc="-250" dirty="0" smtClean="0">
                <a:latin typeface="Times New Roman"/>
                <a:cs typeface="Times New Roman"/>
              </a:rPr>
              <a:t> </a:t>
            </a:r>
            <a:r>
              <a:rPr sz="2500" i="1" spc="-260" dirty="0">
                <a:latin typeface="Times New Roman"/>
                <a:cs typeface="Times New Roman"/>
              </a:rPr>
              <a:t>y</a:t>
            </a:r>
            <a:r>
              <a:rPr sz="3750" spc="-390" baseline="3333" dirty="0" smtClean="0">
                <a:latin typeface="Times New Roman"/>
                <a:cs typeface="Times New Roman"/>
              </a:rPr>
              <a:t>ˆ</a:t>
            </a:r>
            <a:r>
              <a:rPr sz="2500" spc="-260" dirty="0" smtClean="0">
                <a:latin typeface="Times New Roman"/>
                <a:cs typeface="Times New Roman"/>
              </a:rPr>
              <a:t>)</a:t>
            </a:r>
            <a:endParaRPr sz="2500" dirty="0">
              <a:latin typeface="Times New Roman"/>
              <a:cs typeface="Times New Roman"/>
            </a:endParaRPr>
          </a:p>
        </p:txBody>
      </p:sp>
      <p:sp>
        <p:nvSpPr>
          <p:cNvPr id="4" name="object 4"/>
          <p:cNvSpPr txBox="1"/>
          <p:nvPr/>
        </p:nvSpPr>
        <p:spPr>
          <a:xfrm>
            <a:off x="2384822" y="1689445"/>
            <a:ext cx="177165" cy="580390"/>
          </a:xfrm>
          <a:prstGeom prst="rect">
            <a:avLst/>
          </a:prstGeom>
        </p:spPr>
        <p:txBody>
          <a:bodyPr vert="horz" wrap="square" lIns="0" tIns="11430" rIns="0" bIns="0" rtlCol="0">
            <a:spAutoFit/>
          </a:bodyPr>
          <a:lstStyle/>
          <a:p>
            <a:pPr marL="12700">
              <a:lnSpc>
                <a:spcPct val="100000"/>
              </a:lnSpc>
              <a:spcBef>
                <a:spcPts val="90"/>
              </a:spcBef>
            </a:pPr>
            <a:r>
              <a:rPr sz="3650" spc="-560" dirty="0">
                <a:latin typeface="Symbol"/>
                <a:cs typeface="Symbol"/>
              </a:rPr>
              <a:t></a:t>
            </a:r>
            <a:endParaRPr sz="3650" dirty="0">
              <a:latin typeface="Symbol"/>
              <a:cs typeface="Symbol"/>
            </a:endParaRPr>
          </a:p>
        </p:txBody>
      </p:sp>
      <p:sp>
        <p:nvSpPr>
          <p:cNvPr id="5" name="object 5"/>
          <p:cNvSpPr txBox="1"/>
          <p:nvPr/>
        </p:nvSpPr>
        <p:spPr>
          <a:xfrm>
            <a:off x="520504" y="2140537"/>
            <a:ext cx="2952115" cy="694690"/>
          </a:xfrm>
          <a:prstGeom prst="rect">
            <a:avLst/>
          </a:prstGeom>
        </p:spPr>
        <p:txBody>
          <a:bodyPr vert="horz" wrap="square" lIns="0" tIns="5715" rIns="0" bIns="0" rtlCol="0">
            <a:spAutoFit/>
          </a:bodyPr>
          <a:lstStyle/>
          <a:p>
            <a:pPr>
              <a:lnSpc>
                <a:spcPct val="100000"/>
              </a:lnSpc>
              <a:spcBef>
                <a:spcPts val="45"/>
              </a:spcBef>
            </a:pPr>
            <a:endParaRPr sz="1300" dirty="0">
              <a:latin typeface="Times New Roman"/>
              <a:cs typeface="Times New Roman"/>
            </a:endParaRPr>
          </a:p>
          <a:p>
            <a:pPr marR="5080" algn="r">
              <a:lnSpc>
                <a:spcPts val="165"/>
              </a:lnSpc>
              <a:spcBef>
                <a:spcPts val="5"/>
              </a:spcBef>
            </a:pPr>
            <a:r>
              <a:rPr sz="1450" spc="-10" dirty="0">
                <a:latin typeface="Times New Roman"/>
                <a:cs typeface="Times New Roman"/>
              </a:rPr>
              <a:t>2</a:t>
            </a:r>
            <a:endParaRPr sz="1450" dirty="0">
              <a:latin typeface="Times New Roman"/>
              <a:cs typeface="Times New Roman"/>
            </a:endParaRPr>
          </a:p>
          <a:p>
            <a:pPr marL="12700">
              <a:lnSpc>
                <a:spcPts val="3645"/>
              </a:lnSpc>
            </a:pPr>
            <a:r>
              <a:rPr sz="2500" spc="-10" dirty="0">
                <a:latin typeface="Symbol"/>
                <a:cs typeface="Symbol"/>
              </a:rPr>
              <a:t></a:t>
            </a:r>
            <a:r>
              <a:rPr sz="2500" spc="-80" dirty="0">
                <a:latin typeface="Times New Roman"/>
                <a:cs typeface="Times New Roman"/>
              </a:rPr>
              <a:t> </a:t>
            </a:r>
            <a:r>
              <a:rPr sz="2500" i="1" spc="-10" dirty="0">
                <a:latin typeface="Times New Roman"/>
                <a:cs typeface="Times New Roman"/>
              </a:rPr>
              <a:t>E</a:t>
            </a:r>
            <a:r>
              <a:rPr sz="2500" i="1" spc="-375" dirty="0">
                <a:latin typeface="Times New Roman"/>
                <a:cs typeface="Times New Roman"/>
              </a:rPr>
              <a:t> </a:t>
            </a:r>
            <a:r>
              <a:rPr sz="6525" spc="-1342" baseline="-7662" dirty="0">
                <a:latin typeface="Symbol"/>
                <a:cs typeface="Symbol"/>
              </a:rPr>
              <a:t></a:t>
            </a:r>
            <a:r>
              <a:rPr sz="6525" spc="-1095" baseline="-7662" dirty="0">
                <a:latin typeface="Times New Roman"/>
                <a:cs typeface="Times New Roman"/>
              </a:rPr>
              <a:t> </a:t>
            </a:r>
            <a:r>
              <a:rPr sz="4875" spc="-254" baseline="-5128" dirty="0">
                <a:latin typeface="Symbol"/>
                <a:cs typeface="Symbol"/>
              </a:rPr>
              <a:t></a:t>
            </a:r>
            <a:r>
              <a:rPr sz="2500" spc="-170" dirty="0">
                <a:latin typeface="Times New Roman"/>
                <a:cs typeface="Times New Roman"/>
              </a:rPr>
              <a:t>[</a:t>
            </a:r>
            <a:r>
              <a:rPr sz="2500" spc="-145" dirty="0">
                <a:latin typeface="Times New Roman"/>
                <a:cs typeface="Times New Roman"/>
              </a:rPr>
              <a:t> </a:t>
            </a:r>
            <a:r>
              <a:rPr sz="2500" i="1" spc="-5" dirty="0">
                <a:latin typeface="Times New Roman"/>
                <a:cs typeface="Times New Roman"/>
              </a:rPr>
              <a:t>f</a:t>
            </a:r>
            <a:r>
              <a:rPr sz="2500" i="1" spc="160"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spc="-409"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5"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80" dirty="0">
                <a:latin typeface="Times New Roman"/>
                <a:cs typeface="Times New Roman"/>
              </a:rPr>
              <a:t>y</a:t>
            </a:r>
            <a:r>
              <a:rPr sz="3750" spc="-419" baseline="3333" dirty="0">
                <a:latin typeface="Times New Roman"/>
                <a:cs typeface="Times New Roman"/>
              </a:rPr>
              <a:t>ˆ</a:t>
            </a:r>
            <a:r>
              <a:rPr sz="2500" spc="-280" dirty="0">
                <a:latin typeface="Times New Roman"/>
                <a:cs typeface="Times New Roman"/>
              </a:rPr>
              <a:t>]</a:t>
            </a:r>
            <a:r>
              <a:rPr sz="4875" spc="-419" baseline="-5128" dirty="0">
                <a:latin typeface="Symbol"/>
                <a:cs typeface="Symbol"/>
              </a:rPr>
              <a:t></a:t>
            </a:r>
            <a:endParaRPr sz="4875" baseline="-5128" dirty="0">
              <a:latin typeface="Symbol"/>
              <a:cs typeface="Symbol"/>
            </a:endParaRPr>
          </a:p>
        </p:txBody>
      </p:sp>
      <p:sp>
        <p:nvSpPr>
          <p:cNvPr id="6" name="object 6"/>
          <p:cNvSpPr txBox="1"/>
          <p:nvPr/>
        </p:nvSpPr>
        <p:spPr>
          <a:xfrm>
            <a:off x="3419293" y="2181312"/>
            <a:ext cx="177165" cy="694690"/>
          </a:xfrm>
          <a:prstGeom prst="rect">
            <a:avLst/>
          </a:prstGeom>
        </p:spPr>
        <p:txBody>
          <a:bodyPr vert="horz" wrap="square" lIns="0" tIns="17145" rIns="0" bIns="0" rtlCol="0">
            <a:spAutoFit/>
          </a:bodyPr>
          <a:lstStyle/>
          <a:p>
            <a:pPr marL="12700">
              <a:lnSpc>
                <a:spcPct val="100000"/>
              </a:lnSpc>
              <a:spcBef>
                <a:spcPts val="135"/>
              </a:spcBef>
            </a:pPr>
            <a:r>
              <a:rPr sz="4350" spc="-894" dirty="0">
                <a:latin typeface="Symbol"/>
                <a:cs typeface="Symbol"/>
              </a:rPr>
              <a:t></a:t>
            </a:r>
            <a:endParaRPr sz="4350" dirty="0">
              <a:latin typeface="Symbol"/>
              <a:cs typeface="Symbol"/>
            </a:endParaRPr>
          </a:p>
        </p:txBody>
      </p:sp>
      <p:sp>
        <p:nvSpPr>
          <p:cNvPr id="7" name="object 7"/>
          <p:cNvSpPr txBox="1"/>
          <p:nvPr/>
        </p:nvSpPr>
        <p:spPr>
          <a:xfrm>
            <a:off x="497114" y="2639309"/>
            <a:ext cx="5728970" cy="1259205"/>
          </a:xfrm>
          <a:prstGeom prst="rect">
            <a:avLst/>
          </a:prstGeom>
        </p:spPr>
        <p:txBody>
          <a:bodyPr vert="horz" wrap="square" lIns="0" tIns="73025" rIns="0" bIns="0" rtlCol="0">
            <a:spAutoFit/>
          </a:bodyPr>
          <a:lstStyle/>
          <a:p>
            <a:pPr marL="12700">
              <a:lnSpc>
                <a:spcPct val="100000"/>
              </a:lnSpc>
              <a:spcBef>
                <a:spcPts val="575"/>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5475" spc="-839" baseline="-6088" dirty="0">
                <a:latin typeface="Symbol"/>
                <a:cs typeface="Symbol"/>
              </a:rPr>
              <a:t></a:t>
            </a:r>
            <a:r>
              <a:rPr sz="5475" spc="-412" baseline="-6088" dirty="0">
                <a:latin typeface="Times New Roman"/>
                <a:cs typeface="Times New Roman"/>
              </a:rPr>
              <a:t> </a:t>
            </a:r>
            <a:r>
              <a:rPr sz="2500" spc="-5" dirty="0">
                <a:latin typeface="Times New Roman"/>
                <a:cs typeface="Times New Roman"/>
              </a:rPr>
              <a:t>[</a:t>
            </a:r>
            <a:r>
              <a:rPr sz="2500" spc="-140"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5" dirty="0">
                <a:latin typeface="Times New Roman"/>
                <a:cs typeface="Times New Roman"/>
              </a:rPr>
              <a:t>h</a:t>
            </a:r>
            <a:r>
              <a:rPr sz="2500" spc="5" dirty="0">
                <a:latin typeface="Times New Roman"/>
                <a:cs typeface="Times New Roman"/>
              </a:rPr>
              <a:t>]</a:t>
            </a:r>
            <a:r>
              <a:rPr sz="2175" spc="7" baseline="42145" dirty="0">
                <a:latin typeface="Times New Roman"/>
                <a:cs typeface="Times New Roman"/>
              </a:rPr>
              <a:t>2</a:t>
            </a:r>
            <a:r>
              <a:rPr sz="2175" spc="-44" baseline="42145"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25" dirty="0">
                <a:latin typeface="Times New Roman"/>
                <a:cs typeface="Times New Roman"/>
              </a:rPr>
              <a:t> </a:t>
            </a:r>
            <a:r>
              <a:rPr sz="2500" i="1" spc="-204" dirty="0">
                <a:latin typeface="Times New Roman"/>
                <a:cs typeface="Times New Roman"/>
              </a:rPr>
              <a:t>y</a:t>
            </a:r>
            <a:r>
              <a:rPr sz="3750" spc="-307" baseline="3333" dirty="0">
                <a:latin typeface="Times New Roman"/>
                <a:cs typeface="Times New Roman"/>
              </a:rPr>
              <a:t>ˆ</a:t>
            </a:r>
            <a:r>
              <a:rPr sz="2500" spc="-204" dirty="0">
                <a:latin typeface="Times New Roman"/>
                <a:cs typeface="Times New Roman"/>
              </a:rPr>
              <a:t>]</a:t>
            </a:r>
            <a:r>
              <a:rPr sz="2175" spc="-307" baseline="42145" dirty="0">
                <a:latin typeface="Times New Roman"/>
                <a:cs typeface="Times New Roman"/>
              </a:rPr>
              <a:t>2</a:t>
            </a:r>
            <a:r>
              <a:rPr sz="2175" spc="-27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50" dirty="0">
                <a:latin typeface="Times New Roman"/>
                <a:cs typeface="Times New Roman"/>
              </a:rPr>
              <a:t>2[</a:t>
            </a:r>
            <a:r>
              <a:rPr sz="2500" spc="-145"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i="1" spc="30"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60" dirty="0">
                <a:latin typeface="Times New Roman"/>
                <a:cs typeface="Times New Roman"/>
              </a:rPr>
              <a:t>y</a:t>
            </a:r>
            <a:r>
              <a:rPr sz="3750" spc="-390" baseline="3333" dirty="0">
                <a:latin typeface="Times New Roman"/>
                <a:cs typeface="Times New Roman"/>
              </a:rPr>
              <a:t>ˆ</a:t>
            </a:r>
            <a:r>
              <a:rPr sz="2500" spc="-260" dirty="0">
                <a:latin typeface="Times New Roman"/>
                <a:cs typeface="Times New Roman"/>
              </a:rPr>
              <a:t>]</a:t>
            </a:r>
            <a:r>
              <a:rPr sz="2500" spc="40" dirty="0">
                <a:latin typeface="Times New Roman"/>
                <a:cs typeface="Times New Roman"/>
              </a:rPr>
              <a:t> </a:t>
            </a:r>
            <a:r>
              <a:rPr sz="5475" spc="-839" baseline="-6088" dirty="0">
                <a:latin typeface="Symbol"/>
                <a:cs typeface="Symbol"/>
              </a:rPr>
              <a:t></a:t>
            </a:r>
            <a:endParaRPr sz="5475" baseline="-6088" dirty="0">
              <a:latin typeface="Symbol"/>
              <a:cs typeface="Symbol"/>
            </a:endParaRPr>
          </a:p>
          <a:p>
            <a:pPr marL="12700">
              <a:lnSpc>
                <a:spcPct val="100000"/>
              </a:lnSpc>
              <a:spcBef>
                <a:spcPts val="480"/>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5475" spc="-839" baseline="-6088" dirty="0">
                <a:latin typeface="Symbol"/>
                <a:cs typeface="Symbol"/>
              </a:rPr>
              <a:t></a:t>
            </a:r>
            <a:r>
              <a:rPr sz="5475" spc="-412" baseline="-6088" dirty="0">
                <a:latin typeface="Times New Roman"/>
                <a:cs typeface="Times New Roman"/>
              </a:rPr>
              <a:t> </a:t>
            </a:r>
            <a:r>
              <a:rPr sz="2500" spc="-5" dirty="0">
                <a:latin typeface="Times New Roman"/>
                <a:cs typeface="Times New Roman"/>
              </a:rPr>
              <a:t>[</a:t>
            </a:r>
            <a:r>
              <a:rPr sz="2500" spc="-140"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5" dirty="0">
                <a:latin typeface="Times New Roman"/>
                <a:cs typeface="Times New Roman"/>
              </a:rPr>
              <a:t>h</a:t>
            </a:r>
            <a:r>
              <a:rPr sz="2500" spc="5" dirty="0">
                <a:latin typeface="Times New Roman"/>
                <a:cs typeface="Times New Roman"/>
              </a:rPr>
              <a:t>]</a:t>
            </a:r>
            <a:r>
              <a:rPr sz="2175" spc="7" baseline="42145" dirty="0">
                <a:latin typeface="Times New Roman"/>
                <a:cs typeface="Times New Roman"/>
              </a:rPr>
              <a:t>2</a:t>
            </a:r>
            <a:r>
              <a:rPr sz="2175" spc="-37" baseline="42145" dirty="0">
                <a:latin typeface="Times New Roman"/>
                <a:cs typeface="Times New Roman"/>
              </a:rPr>
              <a:t> </a:t>
            </a:r>
            <a:r>
              <a:rPr sz="2500" spc="95" dirty="0">
                <a:latin typeface="Symbol"/>
                <a:cs typeface="Symbol"/>
              </a:rPr>
              <a:t></a:t>
            </a:r>
            <a:r>
              <a:rPr sz="2500" spc="95" dirty="0">
                <a:latin typeface="Times New Roman"/>
                <a:cs typeface="Times New Roman"/>
              </a:rPr>
              <a:t>[</a:t>
            </a:r>
            <a:r>
              <a:rPr sz="2500" i="1" spc="95"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04" dirty="0" smtClean="0">
                <a:latin typeface="Times New Roman"/>
                <a:cs typeface="Times New Roman"/>
              </a:rPr>
              <a:t>y</a:t>
            </a:r>
            <a:r>
              <a:rPr sz="3750" spc="-307" baseline="3333" dirty="0" smtClean="0">
                <a:latin typeface="Times New Roman"/>
                <a:cs typeface="Times New Roman"/>
              </a:rPr>
              <a:t>ˆ</a:t>
            </a:r>
            <a:r>
              <a:rPr sz="2500" spc="-204" dirty="0">
                <a:latin typeface="Times New Roman"/>
                <a:cs typeface="Times New Roman"/>
              </a:rPr>
              <a:t>]</a:t>
            </a:r>
            <a:r>
              <a:rPr sz="2175" spc="-307" baseline="42145" dirty="0">
                <a:latin typeface="Times New Roman"/>
                <a:cs typeface="Times New Roman"/>
              </a:rPr>
              <a:t>2</a:t>
            </a:r>
            <a:r>
              <a:rPr sz="2175" spc="-27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50" dirty="0">
                <a:latin typeface="Times New Roman"/>
                <a:cs typeface="Times New Roman"/>
              </a:rPr>
              <a:t>2[</a:t>
            </a:r>
            <a:r>
              <a:rPr sz="2500" spc="-145" dirty="0">
                <a:latin typeface="Times New Roman"/>
                <a:cs typeface="Times New Roman"/>
              </a:rPr>
              <a:t> </a:t>
            </a:r>
            <a:r>
              <a:rPr sz="2500" i="1" spc="-10" dirty="0">
                <a:latin typeface="Times New Roman"/>
                <a:cs typeface="Times New Roman"/>
              </a:rPr>
              <a:t>fh</a:t>
            </a:r>
            <a:r>
              <a:rPr sz="2500" i="1" spc="-240" dirty="0">
                <a:latin typeface="Times New Roman"/>
                <a:cs typeface="Times New Roman"/>
              </a:rPr>
              <a:t> </a:t>
            </a:r>
            <a:r>
              <a:rPr sz="2500" spc="-10" dirty="0">
                <a:latin typeface="Symbol"/>
                <a:cs typeface="Symbol"/>
              </a:rPr>
              <a:t></a:t>
            </a:r>
            <a:r>
              <a:rPr sz="2500" spc="145" dirty="0">
                <a:latin typeface="Times New Roman"/>
                <a:cs typeface="Times New Roman"/>
              </a:rPr>
              <a:t> </a:t>
            </a:r>
            <a:r>
              <a:rPr sz="2500" i="1" spc="-290" dirty="0">
                <a:latin typeface="Times New Roman"/>
                <a:cs typeface="Times New Roman"/>
              </a:rPr>
              <a:t>fy</a:t>
            </a:r>
            <a:r>
              <a:rPr sz="3750" spc="-434" baseline="3333" dirty="0">
                <a:latin typeface="Times New Roman"/>
                <a:cs typeface="Times New Roman"/>
              </a:rPr>
              <a:t>ˆ</a:t>
            </a:r>
            <a:r>
              <a:rPr sz="3750" spc="-345" baseline="3333"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50" dirty="0">
                <a:latin typeface="Times New Roman"/>
                <a:cs typeface="Times New Roman"/>
              </a:rPr>
              <a:t>h</a:t>
            </a:r>
            <a:r>
              <a:rPr sz="2175" spc="75" baseline="42145" dirty="0">
                <a:latin typeface="Times New Roman"/>
                <a:cs typeface="Times New Roman"/>
              </a:rPr>
              <a:t>2</a:t>
            </a:r>
            <a:r>
              <a:rPr sz="2175" spc="-37" baseline="4214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195" dirty="0">
                <a:latin typeface="Times New Roman"/>
                <a:cs typeface="Times New Roman"/>
              </a:rPr>
              <a:t>hy</a:t>
            </a:r>
            <a:r>
              <a:rPr sz="3750" spc="-292" baseline="3333" dirty="0">
                <a:latin typeface="Times New Roman"/>
                <a:cs typeface="Times New Roman"/>
              </a:rPr>
              <a:t>ˆ</a:t>
            </a:r>
            <a:r>
              <a:rPr sz="2500" spc="-195" dirty="0">
                <a:latin typeface="Times New Roman"/>
                <a:cs typeface="Times New Roman"/>
              </a:rPr>
              <a:t>]</a:t>
            </a:r>
            <a:r>
              <a:rPr sz="2500" spc="35" dirty="0">
                <a:latin typeface="Times New Roman"/>
                <a:cs typeface="Times New Roman"/>
              </a:rPr>
              <a:t> </a:t>
            </a:r>
            <a:r>
              <a:rPr sz="5475" spc="-839" baseline="-6088" dirty="0">
                <a:latin typeface="Symbol"/>
                <a:cs typeface="Symbol"/>
              </a:rPr>
              <a:t></a:t>
            </a:r>
            <a:endParaRPr sz="5475" baseline="-6088" dirty="0">
              <a:latin typeface="Symbol"/>
              <a:cs typeface="Symbol"/>
            </a:endParaRPr>
          </a:p>
        </p:txBody>
      </p:sp>
      <p:sp>
        <p:nvSpPr>
          <p:cNvPr id="8" name="object 8"/>
          <p:cNvSpPr txBox="1"/>
          <p:nvPr/>
        </p:nvSpPr>
        <p:spPr>
          <a:xfrm>
            <a:off x="7315108" y="1598995"/>
            <a:ext cx="751840" cy="314325"/>
          </a:xfrm>
          <a:prstGeom prst="rect">
            <a:avLst/>
          </a:prstGeom>
        </p:spPr>
        <p:txBody>
          <a:bodyPr vert="horz" wrap="square" lIns="0" tIns="12065" rIns="0" bIns="0" rtlCol="0">
            <a:spAutoFit/>
          </a:bodyPr>
          <a:lstStyle/>
          <a:p>
            <a:pPr marL="12700">
              <a:lnSpc>
                <a:spcPct val="100000"/>
              </a:lnSpc>
              <a:spcBef>
                <a:spcPts val="95"/>
              </a:spcBef>
              <a:tabLst>
                <a:tab pos="561340" algn="l"/>
              </a:tabLst>
            </a:pPr>
            <a:r>
              <a:rPr sz="1900" i="1" spc="20" dirty="0">
                <a:latin typeface="Times New Roman"/>
                <a:cs typeface="Times New Roman"/>
              </a:rPr>
              <a:t>D	D</a:t>
            </a:r>
            <a:endParaRPr sz="1900" dirty="0">
              <a:latin typeface="Times New Roman"/>
              <a:cs typeface="Times New Roman"/>
            </a:endParaRPr>
          </a:p>
        </p:txBody>
      </p:sp>
      <p:sp>
        <p:nvSpPr>
          <p:cNvPr id="9" name="object 9"/>
          <p:cNvSpPr txBox="1"/>
          <p:nvPr/>
        </p:nvSpPr>
        <p:spPr>
          <a:xfrm>
            <a:off x="6484518" y="1323471"/>
            <a:ext cx="2659482" cy="512961"/>
          </a:xfrm>
          <a:prstGeom prst="rect">
            <a:avLst/>
          </a:prstGeom>
        </p:spPr>
        <p:txBody>
          <a:bodyPr vert="horz" wrap="square" lIns="0" tIns="12700" rIns="0" bIns="0" rtlCol="0">
            <a:spAutoFit/>
          </a:bodyPr>
          <a:lstStyle/>
          <a:p>
            <a:pPr marL="12700">
              <a:lnSpc>
                <a:spcPct val="100000"/>
              </a:lnSpc>
              <a:spcBef>
                <a:spcPts val="100"/>
              </a:spcBef>
              <a:tabLst>
                <a:tab pos="1050925" algn="l"/>
                <a:tab pos="1631950" algn="l"/>
              </a:tabLst>
            </a:pPr>
            <a:r>
              <a:rPr lang="en-US" sz="3250" spc="25" dirty="0" smtClean="0">
                <a:latin typeface="Times New Roman"/>
                <a:cs typeface="Times New Roman"/>
              </a:rPr>
              <a:t>h=E	{</a:t>
            </a:r>
            <a:r>
              <a:rPr lang="en-US" sz="2000" i="1" spc="-600" dirty="0">
                <a:latin typeface="Times New Roman"/>
                <a:cs typeface="Times New Roman"/>
              </a:rPr>
              <a:t>y</a:t>
            </a:r>
            <a:r>
              <a:rPr lang="en-US" sz="3600" spc="-900" baseline="2564" dirty="0">
                <a:latin typeface="Times New Roman"/>
                <a:cs typeface="Times New Roman"/>
              </a:rPr>
              <a:t>ˆ </a:t>
            </a:r>
            <a:r>
              <a:rPr lang="en-US" sz="3600" spc="-900" baseline="2564" dirty="0" smtClean="0">
                <a:latin typeface="Times New Roman"/>
                <a:cs typeface="Times New Roman"/>
              </a:rPr>
              <a:t> 	</a:t>
            </a:r>
            <a:r>
              <a:rPr lang="en-US" sz="3250" dirty="0" smtClean="0">
                <a:latin typeface="Times New Roman"/>
                <a:cs typeface="Times New Roman"/>
              </a:rPr>
              <a:t>}</a:t>
            </a:r>
            <a:endParaRPr lang="en-US" sz="3250" spc="25" dirty="0">
              <a:latin typeface="Times New Roman"/>
              <a:cs typeface="Times New Roman"/>
            </a:endParaRPr>
          </a:p>
        </p:txBody>
      </p:sp>
      <p:sp>
        <p:nvSpPr>
          <p:cNvPr id="10" name="object 10"/>
          <p:cNvSpPr txBox="1"/>
          <p:nvPr/>
        </p:nvSpPr>
        <p:spPr>
          <a:xfrm>
            <a:off x="7184052" y="2561677"/>
            <a:ext cx="997585" cy="314325"/>
          </a:xfrm>
          <a:prstGeom prst="rect">
            <a:avLst/>
          </a:prstGeom>
        </p:spPr>
        <p:txBody>
          <a:bodyPr vert="horz" wrap="square" lIns="0" tIns="12065" rIns="0" bIns="0" rtlCol="0">
            <a:spAutoFit/>
          </a:bodyPr>
          <a:lstStyle/>
          <a:p>
            <a:pPr marL="12700">
              <a:lnSpc>
                <a:spcPct val="100000"/>
              </a:lnSpc>
              <a:spcBef>
                <a:spcPts val="95"/>
              </a:spcBef>
              <a:tabLst>
                <a:tab pos="807720" algn="l"/>
              </a:tabLst>
            </a:pPr>
            <a:r>
              <a:rPr sz="1900" i="1" spc="15" dirty="0">
                <a:latin typeface="Times New Roman"/>
                <a:cs typeface="Times New Roman"/>
              </a:rPr>
              <a:t>D	D</a:t>
            </a:r>
            <a:endParaRPr sz="1900" dirty="0">
              <a:latin typeface="Times New Roman"/>
              <a:cs typeface="Times New Roman"/>
            </a:endParaRPr>
          </a:p>
        </p:txBody>
      </p:sp>
      <p:sp>
        <p:nvSpPr>
          <p:cNvPr id="11" name="object 11"/>
          <p:cNvSpPr txBox="1"/>
          <p:nvPr/>
        </p:nvSpPr>
        <p:spPr>
          <a:xfrm>
            <a:off x="7494147" y="2311005"/>
            <a:ext cx="1218565" cy="521334"/>
          </a:xfrm>
          <a:prstGeom prst="rect">
            <a:avLst/>
          </a:prstGeom>
        </p:spPr>
        <p:txBody>
          <a:bodyPr vert="horz" wrap="square" lIns="0" tIns="12700" rIns="0" bIns="0" rtlCol="0">
            <a:spAutoFit/>
          </a:bodyPr>
          <a:lstStyle/>
          <a:p>
            <a:pPr marL="12700">
              <a:lnSpc>
                <a:spcPct val="100000"/>
              </a:lnSpc>
              <a:spcBef>
                <a:spcPts val="100"/>
              </a:spcBef>
              <a:tabLst>
                <a:tab pos="723265" algn="l"/>
              </a:tabLst>
            </a:pPr>
            <a:r>
              <a:rPr sz="3250" spc="30" dirty="0">
                <a:latin typeface="Symbol"/>
                <a:cs typeface="Symbol"/>
              </a:rPr>
              <a:t></a:t>
            </a:r>
            <a:r>
              <a:rPr sz="3250" spc="-215" dirty="0">
                <a:latin typeface="Times New Roman"/>
                <a:cs typeface="Times New Roman"/>
              </a:rPr>
              <a:t> </a:t>
            </a:r>
            <a:r>
              <a:rPr sz="3250" i="1" spc="25" dirty="0">
                <a:latin typeface="Times New Roman"/>
                <a:cs typeface="Times New Roman"/>
              </a:rPr>
              <a:t>h</a:t>
            </a:r>
            <a:r>
              <a:rPr sz="3250" i="1" dirty="0">
                <a:latin typeface="Times New Roman"/>
                <a:cs typeface="Times New Roman"/>
              </a:rPr>
              <a:t>	</a:t>
            </a:r>
            <a:r>
              <a:rPr sz="3250" spc="160" dirty="0">
                <a:latin typeface="Times New Roman"/>
                <a:cs typeface="Times New Roman"/>
              </a:rPr>
              <a:t>(</a:t>
            </a:r>
            <a:r>
              <a:rPr sz="3250" i="1" dirty="0">
                <a:latin typeface="Times New Roman"/>
                <a:cs typeface="Times New Roman"/>
              </a:rPr>
              <a:t>x</a:t>
            </a:r>
            <a:r>
              <a:rPr sz="3250" spc="15" dirty="0">
                <a:latin typeface="Times New Roman"/>
                <a:cs typeface="Times New Roman"/>
              </a:rPr>
              <a:t>)</a:t>
            </a:r>
            <a:endParaRPr sz="3250" dirty="0">
              <a:latin typeface="Times New Roman"/>
              <a:cs typeface="Times New Roman"/>
            </a:endParaRPr>
          </a:p>
        </p:txBody>
      </p:sp>
      <p:sp>
        <p:nvSpPr>
          <p:cNvPr id="12" name="object 12"/>
          <p:cNvSpPr txBox="1"/>
          <p:nvPr/>
        </p:nvSpPr>
        <p:spPr>
          <a:xfrm>
            <a:off x="6386731" y="2311005"/>
            <a:ext cx="812800" cy="521334"/>
          </a:xfrm>
          <a:prstGeom prst="rect">
            <a:avLst/>
          </a:prstGeom>
        </p:spPr>
        <p:txBody>
          <a:bodyPr vert="horz" wrap="square" lIns="0" tIns="12700" rIns="0" bIns="0" rtlCol="0">
            <a:spAutoFit/>
          </a:bodyPr>
          <a:lstStyle/>
          <a:p>
            <a:pPr marL="12700">
              <a:lnSpc>
                <a:spcPct val="100000"/>
              </a:lnSpc>
              <a:spcBef>
                <a:spcPts val="100"/>
              </a:spcBef>
            </a:pPr>
            <a:r>
              <a:rPr sz="3250" i="1" spc="-600" dirty="0" smtClean="0">
                <a:latin typeface="Times New Roman"/>
                <a:cs typeface="Times New Roman"/>
              </a:rPr>
              <a:t>y</a:t>
            </a:r>
            <a:r>
              <a:rPr sz="4875" spc="-900" baseline="2564" dirty="0" smtClean="0">
                <a:latin typeface="Times New Roman"/>
                <a:cs typeface="Times New Roman"/>
              </a:rPr>
              <a:t>ˆ </a:t>
            </a:r>
            <a:r>
              <a:rPr sz="3250" spc="30" dirty="0" smtClean="0">
                <a:latin typeface="Symbol"/>
                <a:cs typeface="Symbol"/>
              </a:rPr>
              <a:t></a:t>
            </a:r>
            <a:r>
              <a:rPr sz="3250" spc="-30" dirty="0" smtClean="0">
                <a:latin typeface="Times New Roman"/>
                <a:cs typeface="Times New Roman"/>
              </a:rPr>
              <a:t> </a:t>
            </a:r>
            <a:r>
              <a:rPr sz="3250" i="1" spc="-600" dirty="0" smtClean="0">
                <a:latin typeface="Times New Roman"/>
                <a:cs typeface="Times New Roman"/>
              </a:rPr>
              <a:t>y</a:t>
            </a:r>
            <a:r>
              <a:rPr sz="4875" spc="-900" baseline="2564" dirty="0">
                <a:latin typeface="Times New Roman"/>
                <a:cs typeface="Times New Roman"/>
              </a:rPr>
              <a:t>ˆ</a:t>
            </a:r>
            <a:endParaRPr sz="4875" baseline="2564" dirty="0">
              <a:latin typeface="Times New Roman"/>
              <a:cs typeface="Times New Roman"/>
            </a:endParaRPr>
          </a:p>
        </p:txBody>
      </p:sp>
      <p:sp>
        <p:nvSpPr>
          <p:cNvPr id="13" name="object 13"/>
          <p:cNvSpPr txBox="1"/>
          <p:nvPr/>
        </p:nvSpPr>
        <p:spPr>
          <a:xfrm>
            <a:off x="6386731" y="3063518"/>
            <a:ext cx="1848485" cy="1044517"/>
          </a:xfrm>
          <a:prstGeom prst="rect">
            <a:avLst/>
          </a:prstGeom>
        </p:spPr>
        <p:txBody>
          <a:bodyPr vert="horz" wrap="square" lIns="0" tIns="15875" rIns="0" bIns="0" rtlCol="0">
            <a:spAutoFit/>
          </a:bodyPr>
          <a:lstStyle/>
          <a:p>
            <a:pPr marL="12700">
              <a:lnSpc>
                <a:spcPct val="100000"/>
              </a:lnSpc>
              <a:spcBef>
                <a:spcPts val="125"/>
              </a:spcBef>
            </a:pPr>
            <a:r>
              <a:rPr sz="3200" i="1" spc="5" dirty="0">
                <a:latin typeface="Times New Roman"/>
                <a:cs typeface="Times New Roman"/>
              </a:rPr>
              <a:t>f </a:t>
            </a:r>
            <a:r>
              <a:rPr sz="3200" spc="15" dirty="0">
                <a:latin typeface="Symbol"/>
                <a:cs typeface="Symbol"/>
              </a:rPr>
              <a:t></a:t>
            </a:r>
            <a:r>
              <a:rPr sz="3200" spc="15" dirty="0">
                <a:latin typeface="Times New Roman"/>
                <a:cs typeface="Times New Roman"/>
              </a:rPr>
              <a:t> </a:t>
            </a:r>
            <a:r>
              <a:rPr sz="3200" i="1" spc="5" dirty="0">
                <a:latin typeface="Times New Roman"/>
                <a:cs typeface="Times New Roman"/>
              </a:rPr>
              <a:t>f </a:t>
            </a:r>
            <a:r>
              <a:rPr sz="3200" spc="130" dirty="0">
                <a:latin typeface="Times New Roman"/>
                <a:cs typeface="Times New Roman"/>
              </a:rPr>
              <a:t>(</a:t>
            </a:r>
            <a:r>
              <a:rPr sz="3200" i="1" spc="130" dirty="0">
                <a:latin typeface="Times New Roman"/>
                <a:cs typeface="Times New Roman"/>
              </a:rPr>
              <a:t>x</a:t>
            </a:r>
            <a:r>
              <a:rPr sz="3200" spc="130" dirty="0">
                <a:latin typeface="Times New Roman"/>
                <a:cs typeface="Times New Roman"/>
              </a:rPr>
              <a:t>) </a:t>
            </a:r>
            <a:r>
              <a:rPr sz="3200" spc="15" dirty="0">
                <a:latin typeface="Symbol"/>
                <a:cs typeface="Symbol"/>
              </a:rPr>
              <a:t></a:t>
            </a:r>
            <a:r>
              <a:rPr sz="3200" spc="-615" dirty="0">
                <a:latin typeface="Times New Roman"/>
                <a:cs typeface="Times New Roman"/>
              </a:rPr>
              <a:t> </a:t>
            </a:r>
            <a:r>
              <a:rPr sz="3300" i="1" spc="-30" dirty="0" smtClean="0">
                <a:latin typeface="Symbol"/>
                <a:cs typeface="Symbol"/>
              </a:rPr>
              <a:t></a:t>
            </a:r>
            <a:endParaRPr lang="en-US" sz="3300" i="1" spc="-30" dirty="0" smtClean="0">
              <a:latin typeface="Symbol"/>
              <a:cs typeface="Symbol"/>
            </a:endParaRPr>
          </a:p>
          <a:p>
            <a:pPr marL="12700">
              <a:lnSpc>
                <a:spcPct val="100000"/>
              </a:lnSpc>
              <a:spcBef>
                <a:spcPts val="125"/>
              </a:spcBef>
            </a:pPr>
            <a:endParaRPr sz="3300" dirty="0">
              <a:latin typeface="Symbol"/>
              <a:cs typeface="Symbol"/>
            </a:endParaRPr>
          </a:p>
        </p:txBody>
      </p:sp>
      <p:sp>
        <p:nvSpPr>
          <p:cNvPr id="14" name="object 14"/>
          <p:cNvSpPr/>
          <p:nvPr/>
        </p:nvSpPr>
        <p:spPr>
          <a:xfrm>
            <a:off x="4336398" y="420458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5" name="object 15"/>
          <p:cNvSpPr/>
          <p:nvPr/>
        </p:nvSpPr>
        <p:spPr>
          <a:xfrm>
            <a:off x="5396407" y="4118994"/>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6" name="object 16"/>
          <p:cNvSpPr/>
          <p:nvPr/>
        </p:nvSpPr>
        <p:spPr>
          <a:xfrm>
            <a:off x="6269652" y="414314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7" name="object 17"/>
          <p:cNvSpPr/>
          <p:nvPr/>
        </p:nvSpPr>
        <p:spPr>
          <a:xfrm>
            <a:off x="7371168" y="4143142"/>
            <a:ext cx="914400" cy="381000"/>
          </a:xfrm>
          <a:custGeom>
            <a:avLst/>
            <a:gdLst/>
            <a:ahLst/>
            <a:cxnLst/>
            <a:rect l="l" t="t" r="r" b="b"/>
            <a:pathLst>
              <a:path w="914400" h="381000">
                <a:moveTo>
                  <a:pt x="914399" y="0"/>
                </a:moveTo>
                <a:lnTo>
                  <a:pt x="0" y="380999"/>
                </a:lnTo>
              </a:path>
            </a:pathLst>
          </a:custGeom>
          <a:ln w="28574">
            <a:solidFill>
              <a:srgbClr val="FF4C00"/>
            </a:solidFill>
          </a:ln>
        </p:spPr>
        <p:txBody>
          <a:bodyPr wrap="square" lIns="0" tIns="0" rIns="0" bIns="0" rtlCol="0"/>
          <a:lstStyle/>
          <a:p>
            <a:endParaRPr/>
          </a:p>
        </p:txBody>
      </p:sp>
      <p:sp>
        <p:nvSpPr>
          <p:cNvPr id="18" name="object 18"/>
          <p:cNvSpPr txBox="1"/>
          <p:nvPr/>
        </p:nvSpPr>
        <p:spPr>
          <a:xfrm>
            <a:off x="596988" y="3923130"/>
            <a:ext cx="7688580" cy="1115049"/>
          </a:xfrm>
          <a:prstGeom prst="rect">
            <a:avLst/>
          </a:prstGeom>
        </p:spPr>
        <p:txBody>
          <a:bodyPr vert="horz" wrap="square" lIns="0" tIns="14605" rIns="0" bIns="0" rtlCol="0">
            <a:spAutoFit/>
          </a:bodyPr>
          <a:lstStyle/>
          <a:p>
            <a:pPr marL="152400">
              <a:lnSpc>
                <a:spcPct val="100000"/>
              </a:lnSpc>
              <a:spcBef>
                <a:spcPts val="115"/>
              </a:spcBef>
            </a:pPr>
            <a:r>
              <a:rPr sz="2500" spc="-10" dirty="0">
                <a:latin typeface="Symbol"/>
                <a:cs typeface="Symbol"/>
              </a:rPr>
              <a:t></a:t>
            </a:r>
            <a:r>
              <a:rPr sz="2500" spc="-70" dirty="0">
                <a:latin typeface="Times New Roman"/>
                <a:cs typeface="Times New Roman"/>
              </a:rPr>
              <a:t> </a:t>
            </a:r>
            <a:r>
              <a:rPr sz="2500" i="1" spc="-10" dirty="0">
                <a:latin typeface="Times New Roman"/>
                <a:cs typeface="Times New Roman"/>
              </a:rPr>
              <a:t>E</a:t>
            </a:r>
            <a:r>
              <a:rPr sz="2500" spc="-10" dirty="0">
                <a:latin typeface="Times New Roman"/>
                <a:cs typeface="Times New Roman"/>
              </a:rPr>
              <a:t>[(</a:t>
            </a:r>
            <a:r>
              <a:rPr sz="2500" spc="-195" dirty="0">
                <a:latin typeface="Times New Roman"/>
                <a:cs typeface="Times New Roman"/>
              </a:rPr>
              <a:t> </a:t>
            </a:r>
            <a:r>
              <a:rPr sz="2500" i="1" spc="-5" dirty="0">
                <a:latin typeface="Times New Roman"/>
                <a:cs typeface="Times New Roman"/>
              </a:rPr>
              <a:t>f</a:t>
            </a:r>
            <a:r>
              <a:rPr sz="2500" i="1" spc="170"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25" dirty="0">
                <a:latin typeface="Times New Roman"/>
                <a:cs typeface="Times New Roman"/>
              </a:rPr>
              <a:t>h</a:t>
            </a:r>
            <a:r>
              <a:rPr sz="2500" spc="25" dirty="0">
                <a:latin typeface="Times New Roman"/>
                <a:cs typeface="Times New Roman"/>
              </a:rPr>
              <a:t>)</a:t>
            </a:r>
            <a:r>
              <a:rPr sz="2175" spc="37"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dirty="0">
                <a:latin typeface="Times New Roman"/>
                <a:cs typeface="Times New Roman"/>
              </a:rPr>
              <a:t>E</a:t>
            </a:r>
            <a:r>
              <a:rPr sz="2500" dirty="0">
                <a:latin typeface="Times New Roman"/>
                <a:cs typeface="Times New Roman"/>
              </a:rPr>
              <a:t>[(</a:t>
            </a:r>
            <a:r>
              <a:rPr sz="2500" i="1"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25" dirty="0">
                <a:latin typeface="Times New Roman"/>
                <a:cs typeface="Times New Roman"/>
              </a:rPr>
              <a:t> </a:t>
            </a:r>
            <a:r>
              <a:rPr sz="2500" i="1" spc="-190" dirty="0">
                <a:latin typeface="Times New Roman"/>
                <a:cs typeface="Times New Roman"/>
              </a:rPr>
              <a:t>y</a:t>
            </a:r>
            <a:r>
              <a:rPr sz="3750" spc="-284" baseline="3333" dirty="0">
                <a:latin typeface="Times New Roman"/>
                <a:cs typeface="Times New Roman"/>
              </a:rPr>
              <a:t>ˆ</a:t>
            </a:r>
            <a:r>
              <a:rPr sz="2500" spc="-190" dirty="0">
                <a:latin typeface="Times New Roman"/>
                <a:cs typeface="Times New Roman"/>
              </a:rPr>
              <a:t>)</a:t>
            </a:r>
            <a:r>
              <a:rPr sz="2175" spc="-284"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spc="-10" dirty="0">
                <a:latin typeface="Times New Roman"/>
                <a:cs typeface="Times New Roman"/>
              </a:rPr>
              <a:t>2</a:t>
            </a:r>
            <a:r>
              <a:rPr sz="2500" spc="-400" dirty="0">
                <a:latin typeface="Times New Roman"/>
                <a:cs typeface="Times New Roman"/>
              </a:rPr>
              <a:t> </a:t>
            </a:r>
            <a:r>
              <a:rPr sz="5925" spc="-172" baseline="-6329" dirty="0">
                <a:latin typeface="Symbol"/>
                <a:cs typeface="Symbol"/>
              </a:rPr>
              <a:t></a:t>
            </a:r>
            <a:r>
              <a:rPr sz="2500" i="1" spc="-114" dirty="0">
                <a:latin typeface="Times New Roman"/>
                <a:cs typeface="Times New Roman"/>
              </a:rPr>
              <a:t>E</a:t>
            </a:r>
            <a:r>
              <a:rPr sz="2500" spc="-114" dirty="0">
                <a:latin typeface="Times New Roman"/>
                <a:cs typeface="Times New Roman"/>
              </a:rPr>
              <a:t>[</a:t>
            </a:r>
            <a:r>
              <a:rPr sz="2500" spc="-140" dirty="0">
                <a:latin typeface="Times New Roman"/>
                <a:cs typeface="Times New Roman"/>
              </a:rPr>
              <a:t> </a:t>
            </a:r>
            <a:r>
              <a:rPr sz="2500" i="1" spc="15" dirty="0">
                <a:latin typeface="Times New Roman"/>
                <a:cs typeface="Times New Roman"/>
              </a:rPr>
              <a:t>fh</a:t>
            </a:r>
            <a:r>
              <a:rPr sz="2500" spc="15" dirty="0">
                <a:latin typeface="Times New Roman"/>
                <a:cs typeface="Times New Roman"/>
              </a:rPr>
              <a:t>]</a:t>
            </a:r>
            <a:r>
              <a:rPr sz="2500" spc="-39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dirty="0">
                <a:latin typeface="Times New Roman"/>
                <a:cs typeface="Times New Roman"/>
              </a:rPr>
              <a:t>E</a:t>
            </a:r>
            <a:r>
              <a:rPr sz="2500" dirty="0">
                <a:latin typeface="Times New Roman"/>
                <a:cs typeface="Times New Roman"/>
              </a:rPr>
              <a:t>[</a:t>
            </a:r>
            <a:r>
              <a:rPr sz="2500" spc="-140" dirty="0">
                <a:latin typeface="Times New Roman"/>
                <a:cs typeface="Times New Roman"/>
              </a:rPr>
              <a:t> </a:t>
            </a:r>
            <a:r>
              <a:rPr sz="2500" i="1" spc="-195" dirty="0">
                <a:latin typeface="Times New Roman"/>
                <a:cs typeface="Times New Roman"/>
              </a:rPr>
              <a:t>fy</a:t>
            </a:r>
            <a:r>
              <a:rPr sz="3750" spc="-292" baseline="3333" dirty="0">
                <a:latin typeface="Times New Roman"/>
                <a:cs typeface="Times New Roman"/>
              </a:rPr>
              <a:t>ˆ</a:t>
            </a:r>
            <a:r>
              <a:rPr sz="2500" spc="-195" dirty="0">
                <a:latin typeface="Times New Roman"/>
                <a:cs typeface="Times New Roman"/>
              </a:rPr>
              <a:t>]</a:t>
            </a:r>
            <a:r>
              <a:rPr sz="2500" spc="-395" dirty="0">
                <a:latin typeface="Times New Roman"/>
                <a:cs typeface="Times New Roman"/>
              </a:rPr>
              <a:t> </a:t>
            </a:r>
            <a:r>
              <a:rPr sz="2500" spc="-10" dirty="0">
                <a:latin typeface="Symbol"/>
                <a:cs typeface="Symbol"/>
              </a:rPr>
              <a:t></a:t>
            </a:r>
            <a:r>
              <a:rPr sz="2500" spc="-185" dirty="0">
                <a:latin typeface="Times New Roman"/>
                <a:cs typeface="Times New Roman"/>
              </a:rPr>
              <a:t> </a:t>
            </a:r>
            <a:r>
              <a:rPr sz="2500" i="1" spc="45" dirty="0">
                <a:latin typeface="Times New Roman"/>
                <a:cs typeface="Times New Roman"/>
              </a:rPr>
              <a:t>E</a:t>
            </a:r>
            <a:r>
              <a:rPr sz="2500" spc="45" dirty="0">
                <a:latin typeface="Times New Roman"/>
                <a:cs typeface="Times New Roman"/>
              </a:rPr>
              <a:t>[</a:t>
            </a:r>
            <a:r>
              <a:rPr sz="2500" i="1" spc="45" dirty="0">
                <a:latin typeface="Times New Roman"/>
                <a:cs typeface="Times New Roman"/>
              </a:rPr>
              <a:t>h</a:t>
            </a:r>
            <a:r>
              <a:rPr sz="2175" spc="67"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spc="-180" dirty="0">
                <a:latin typeface="Times New Roman"/>
                <a:cs typeface="Times New Roman"/>
              </a:rPr>
              <a:t>E</a:t>
            </a:r>
            <a:r>
              <a:rPr sz="2500" spc="-180" dirty="0">
                <a:latin typeface="Times New Roman"/>
                <a:cs typeface="Times New Roman"/>
              </a:rPr>
              <a:t>[</a:t>
            </a:r>
            <a:r>
              <a:rPr sz="2500" i="1" spc="-180" dirty="0">
                <a:latin typeface="Times New Roman"/>
                <a:cs typeface="Times New Roman"/>
              </a:rPr>
              <a:t>hy</a:t>
            </a:r>
            <a:r>
              <a:rPr sz="3750" spc="-270" baseline="3333" dirty="0">
                <a:latin typeface="Times New Roman"/>
                <a:cs typeface="Times New Roman"/>
              </a:rPr>
              <a:t>ˆ</a:t>
            </a:r>
            <a:r>
              <a:rPr sz="2500" spc="-180" dirty="0">
                <a:latin typeface="Times New Roman"/>
                <a:cs typeface="Times New Roman"/>
              </a:rPr>
              <a:t>]</a:t>
            </a:r>
            <a:r>
              <a:rPr sz="5925" spc="-270" baseline="-6329" dirty="0">
                <a:latin typeface="Symbol"/>
                <a:cs typeface="Symbol"/>
              </a:rPr>
              <a:t></a:t>
            </a:r>
            <a:endParaRPr sz="5925" baseline="-6329" dirty="0">
              <a:latin typeface="Symbol"/>
              <a:cs typeface="Symbol"/>
            </a:endParaRPr>
          </a:p>
          <a:p>
            <a:pPr>
              <a:lnSpc>
                <a:spcPct val="100000"/>
              </a:lnSpc>
              <a:spcBef>
                <a:spcPts val="25"/>
              </a:spcBef>
            </a:pPr>
            <a:endParaRPr sz="3200" dirty="0">
              <a:latin typeface="Times New Roman"/>
              <a:cs typeface="Times New Roman"/>
            </a:endParaRPr>
          </a:p>
        </p:txBody>
      </p:sp>
    </p:spTree>
    <p:extLst>
      <p:ext uri="{BB962C8B-B14F-4D97-AF65-F5344CB8AC3E}">
        <p14:creationId xmlns:p14="http://schemas.microsoft.com/office/powerpoint/2010/main" val="959917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105"/>
          <p:cNvSpPr txBox="1">
            <a:spLocks noGrp="1"/>
          </p:cNvSpPr>
          <p:nvPr>
            <p:ph type="title"/>
          </p:nvPr>
        </p:nvSpPr>
        <p:spPr>
          <a:xfrm>
            <a:off x="304800" y="581534"/>
            <a:ext cx="8229600" cy="411162"/>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4400"/>
              <a:buFont typeface="Calibri" panose="020F0502020204030204"/>
              <a:buNone/>
            </a:pPr>
            <a:r>
              <a:rPr lang="en-US" sz="3600" dirty="0"/>
              <a:t>Evaluating Performance</a:t>
            </a:r>
          </a:p>
        </p:txBody>
      </p:sp>
      <p:sp>
        <p:nvSpPr>
          <p:cNvPr id="1425" name="Google Shape;1425;p10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If </a:t>
            </a:r>
            <a:r>
              <a:rPr lang="en-US" i="1"/>
              <a:t>y </a:t>
            </a:r>
            <a:r>
              <a:rPr lang="en-US"/>
              <a:t>is continuous:</a:t>
            </a:r>
          </a:p>
          <a:p>
            <a:pPr marL="742950" lvl="1" indent="-285750" algn="l" rtl="0">
              <a:spcBef>
                <a:spcPts val="560"/>
              </a:spcBef>
              <a:spcAft>
                <a:spcPts val="0"/>
              </a:spcAft>
              <a:buClr>
                <a:schemeClr val="dk1"/>
              </a:buClr>
              <a:buSzPts val="2800"/>
              <a:buChar char="–"/>
            </a:pPr>
            <a:r>
              <a:rPr lang="en-US"/>
              <a:t>Sum-of-Squared-Differences (SSD) error between predicted and true </a:t>
            </a:r>
            <a:r>
              <a:rPr lang="en-US" i="1"/>
              <a:t>y</a:t>
            </a:r>
            <a:r>
              <a:rPr lang="en-US"/>
              <a:t>:</a:t>
            </a:r>
          </a:p>
          <a:p>
            <a:pPr marL="457200" lvl="1" indent="0" algn="l" rtl="0">
              <a:spcBef>
                <a:spcPts val="560"/>
              </a:spcBef>
              <a:spcAft>
                <a:spcPts val="0"/>
              </a:spcAft>
              <a:buClr>
                <a:schemeClr val="dk1"/>
              </a:buClr>
              <a:buSzPts val="2800"/>
              <a:buNone/>
            </a:pPr>
            <a:endParaRPr lang="en-US"/>
          </a:p>
          <a:p>
            <a:pPr marL="342900" lvl="0" indent="-139700" algn="l" rtl="0">
              <a:spcBef>
                <a:spcPts val="640"/>
              </a:spcBef>
              <a:spcAft>
                <a:spcPts val="0"/>
              </a:spcAft>
              <a:buClr>
                <a:schemeClr val="dk1"/>
              </a:buClr>
              <a:buSzPts val="3200"/>
              <a:buNone/>
            </a:pPr>
            <a:endParaRPr lang="en-US"/>
          </a:p>
        </p:txBody>
      </p:sp>
      <p:pic>
        <p:nvPicPr>
          <p:cNvPr id="1426" name="Google Shape;1426;p105"/>
          <p:cNvPicPr preferRelativeResize="0"/>
          <p:nvPr/>
        </p:nvPicPr>
        <p:blipFill rotWithShape="1">
          <a:blip r:embed="rId3"/>
          <a:srcRect/>
          <a:stretch>
            <a:fillRect/>
          </a:stretch>
        </p:blipFill>
        <p:spPr>
          <a:xfrm>
            <a:off x="3157538" y="3298089"/>
            <a:ext cx="2828924" cy="619125"/>
          </a:xfrm>
          <a:prstGeom prst="rect">
            <a:avLst/>
          </a:prstGeom>
          <a:noFill/>
          <a:ln>
            <a:noFill/>
          </a:ln>
        </p:spPr>
      </p:pic>
    </p:spTree>
    <p:extLst>
      <p:ext uri="{BB962C8B-B14F-4D97-AF65-F5344CB8AC3E}">
        <p14:creationId xmlns:p14="http://schemas.microsoft.com/office/powerpoint/2010/main" val="3581820507"/>
      </p:ext>
    </p:extLst>
  </p:cSld>
  <p:clrMapOvr>
    <a:masterClrMapping/>
  </p:clrMapOvr>
  <p:timing>
    <p:tnLst>
      <p:par>
        <p:cTn id="1" dur="indefinite" restart="never" nodeType="tmRoot"/>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912" y="745903"/>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latin typeface="Arial"/>
                <a:cs typeface="Arial"/>
              </a:rPr>
              <a:t>Bias – </a:t>
            </a:r>
            <a:r>
              <a:rPr sz="3200" spc="-30" dirty="0">
                <a:solidFill>
                  <a:srgbClr val="3333CC"/>
                </a:solidFill>
                <a:latin typeface="Arial"/>
                <a:cs typeface="Arial"/>
              </a:rPr>
              <a:t>Variance </a:t>
            </a:r>
            <a:r>
              <a:rPr sz="3200" spc="-5" dirty="0">
                <a:solidFill>
                  <a:srgbClr val="3333CC"/>
                </a:solidFill>
                <a:latin typeface="Arial"/>
                <a:cs typeface="Arial"/>
              </a:rPr>
              <a:t>decomposition </a:t>
            </a:r>
            <a:r>
              <a:rPr sz="3200" dirty="0">
                <a:solidFill>
                  <a:srgbClr val="3333CC"/>
                </a:solidFill>
                <a:latin typeface="Arial"/>
                <a:cs typeface="Arial"/>
              </a:rPr>
              <a:t>of</a:t>
            </a:r>
            <a:r>
              <a:rPr sz="3200" spc="-15" dirty="0">
                <a:solidFill>
                  <a:srgbClr val="3333CC"/>
                </a:solidFill>
                <a:latin typeface="Arial"/>
                <a:cs typeface="Arial"/>
              </a:rPr>
              <a:t> </a:t>
            </a:r>
            <a:r>
              <a:rPr sz="3200" dirty="0">
                <a:solidFill>
                  <a:srgbClr val="3333CC"/>
                </a:solidFill>
                <a:latin typeface="Arial"/>
                <a:cs typeface="Arial"/>
              </a:rPr>
              <a:t>error</a:t>
            </a:r>
            <a:endParaRPr sz="3200" dirty="0">
              <a:latin typeface="Arial"/>
              <a:cs typeface="Arial"/>
            </a:endParaRPr>
          </a:p>
        </p:txBody>
      </p:sp>
      <p:sp>
        <p:nvSpPr>
          <p:cNvPr id="9" name="object 9"/>
          <p:cNvSpPr txBox="1"/>
          <p:nvPr/>
        </p:nvSpPr>
        <p:spPr>
          <a:xfrm>
            <a:off x="164912" y="1400359"/>
            <a:ext cx="1816288" cy="512961"/>
          </a:xfrm>
          <a:prstGeom prst="rect">
            <a:avLst/>
          </a:prstGeom>
        </p:spPr>
        <p:txBody>
          <a:bodyPr vert="horz" wrap="square" lIns="0" tIns="12700" rIns="0" bIns="0" rtlCol="0">
            <a:spAutoFit/>
          </a:bodyPr>
          <a:lstStyle/>
          <a:p>
            <a:pPr marL="12700">
              <a:lnSpc>
                <a:spcPct val="100000"/>
              </a:lnSpc>
              <a:spcBef>
                <a:spcPts val="100"/>
              </a:spcBef>
              <a:tabLst>
                <a:tab pos="1050925" algn="l"/>
                <a:tab pos="1631950" algn="l"/>
              </a:tabLst>
            </a:pPr>
            <a:r>
              <a:rPr lang="en-US" sz="3250" spc="25" dirty="0" smtClean="0">
                <a:latin typeface="Times New Roman"/>
                <a:cs typeface="Times New Roman"/>
              </a:rPr>
              <a:t>h=E{</a:t>
            </a:r>
            <a:r>
              <a:rPr lang="en-US" sz="2000" i="1" spc="-600" dirty="0" smtClean="0">
                <a:latin typeface="Times New Roman"/>
                <a:cs typeface="Times New Roman"/>
              </a:rPr>
              <a:t>y</a:t>
            </a:r>
            <a:r>
              <a:rPr lang="en-US" sz="3600" spc="-900" baseline="2564" dirty="0" smtClean="0">
                <a:latin typeface="Times New Roman"/>
                <a:cs typeface="Times New Roman"/>
              </a:rPr>
              <a:t>ˆ  </a:t>
            </a:r>
            <a:r>
              <a:rPr lang="en-US" sz="3250" dirty="0" smtClean="0">
                <a:latin typeface="Times New Roman"/>
                <a:cs typeface="Times New Roman"/>
              </a:rPr>
              <a:t> }</a:t>
            </a:r>
            <a:endParaRPr lang="en-US" sz="3250" spc="25" dirty="0">
              <a:latin typeface="Times New Roman"/>
              <a:cs typeface="Times New Roman"/>
            </a:endParaRPr>
          </a:p>
        </p:txBody>
      </p:sp>
      <p:sp>
        <p:nvSpPr>
          <p:cNvPr id="10" name="object 10"/>
          <p:cNvSpPr txBox="1"/>
          <p:nvPr/>
        </p:nvSpPr>
        <p:spPr>
          <a:xfrm>
            <a:off x="3165605" y="1679630"/>
            <a:ext cx="187196" cy="314325"/>
          </a:xfrm>
          <a:prstGeom prst="rect">
            <a:avLst/>
          </a:prstGeom>
        </p:spPr>
        <p:txBody>
          <a:bodyPr vert="horz" wrap="square" lIns="0" tIns="12065" rIns="0" bIns="0" rtlCol="0">
            <a:spAutoFit/>
          </a:bodyPr>
          <a:lstStyle/>
          <a:p>
            <a:pPr marL="12700">
              <a:lnSpc>
                <a:spcPct val="100000"/>
              </a:lnSpc>
              <a:spcBef>
                <a:spcPts val="95"/>
              </a:spcBef>
              <a:tabLst>
                <a:tab pos="807720" algn="l"/>
              </a:tabLst>
            </a:pPr>
            <a:r>
              <a:rPr lang="en-US" sz="1900" i="1" spc="15" dirty="0">
                <a:latin typeface="Times New Roman"/>
                <a:cs typeface="Times New Roman"/>
              </a:rPr>
              <a:t>D</a:t>
            </a:r>
            <a:endParaRPr sz="1900" dirty="0">
              <a:latin typeface="Times New Roman"/>
              <a:cs typeface="Times New Roman"/>
            </a:endParaRPr>
          </a:p>
        </p:txBody>
      </p:sp>
      <p:sp>
        <p:nvSpPr>
          <p:cNvPr id="12" name="object 12"/>
          <p:cNvSpPr txBox="1"/>
          <p:nvPr/>
        </p:nvSpPr>
        <p:spPr>
          <a:xfrm>
            <a:off x="2362200" y="1365802"/>
            <a:ext cx="812800" cy="521334"/>
          </a:xfrm>
          <a:prstGeom prst="rect">
            <a:avLst/>
          </a:prstGeom>
        </p:spPr>
        <p:txBody>
          <a:bodyPr vert="horz" wrap="square" lIns="0" tIns="12700" rIns="0" bIns="0" rtlCol="0">
            <a:spAutoFit/>
          </a:bodyPr>
          <a:lstStyle/>
          <a:p>
            <a:pPr marL="12700">
              <a:lnSpc>
                <a:spcPct val="100000"/>
              </a:lnSpc>
              <a:spcBef>
                <a:spcPts val="100"/>
              </a:spcBef>
            </a:pPr>
            <a:r>
              <a:rPr sz="3250" i="1" spc="-600" dirty="0" smtClean="0">
                <a:latin typeface="Times New Roman"/>
                <a:cs typeface="Times New Roman"/>
              </a:rPr>
              <a:t>y</a:t>
            </a:r>
            <a:r>
              <a:rPr sz="4875" spc="-900" baseline="2564" dirty="0" smtClean="0">
                <a:latin typeface="Times New Roman"/>
                <a:cs typeface="Times New Roman"/>
              </a:rPr>
              <a:t>ˆ </a:t>
            </a:r>
            <a:r>
              <a:rPr sz="3250" spc="30" dirty="0" smtClean="0">
                <a:latin typeface="Symbol"/>
                <a:cs typeface="Symbol"/>
              </a:rPr>
              <a:t></a:t>
            </a:r>
            <a:r>
              <a:rPr sz="3250" spc="-30" dirty="0" smtClean="0">
                <a:latin typeface="Times New Roman"/>
                <a:cs typeface="Times New Roman"/>
              </a:rPr>
              <a:t> </a:t>
            </a:r>
            <a:r>
              <a:rPr sz="3250" i="1" spc="-600" dirty="0" smtClean="0">
                <a:latin typeface="Times New Roman"/>
                <a:cs typeface="Times New Roman"/>
              </a:rPr>
              <a:t>y</a:t>
            </a:r>
            <a:r>
              <a:rPr sz="4875" spc="-900" baseline="2564" dirty="0" smtClean="0">
                <a:latin typeface="Times New Roman"/>
                <a:cs typeface="Times New Roman"/>
              </a:rPr>
              <a:t>ˆ</a:t>
            </a:r>
            <a:endParaRPr sz="4875" baseline="2564" dirty="0">
              <a:latin typeface="Times New Roman"/>
              <a:cs typeface="Times New Roman"/>
            </a:endParaRPr>
          </a:p>
        </p:txBody>
      </p:sp>
      <p:sp>
        <p:nvSpPr>
          <p:cNvPr id="13" name="object 13"/>
          <p:cNvSpPr txBox="1"/>
          <p:nvPr/>
        </p:nvSpPr>
        <p:spPr>
          <a:xfrm>
            <a:off x="5486400" y="1325342"/>
            <a:ext cx="1848485" cy="1044517"/>
          </a:xfrm>
          <a:prstGeom prst="rect">
            <a:avLst/>
          </a:prstGeom>
        </p:spPr>
        <p:txBody>
          <a:bodyPr vert="horz" wrap="square" lIns="0" tIns="15875" rIns="0" bIns="0" rtlCol="0">
            <a:spAutoFit/>
          </a:bodyPr>
          <a:lstStyle/>
          <a:p>
            <a:pPr marL="12700">
              <a:lnSpc>
                <a:spcPct val="100000"/>
              </a:lnSpc>
              <a:spcBef>
                <a:spcPts val="125"/>
              </a:spcBef>
            </a:pPr>
            <a:r>
              <a:rPr sz="3200" i="1" spc="5" dirty="0">
                <a:latin typeface="Times New Roman"/>
                <a:cs typeface="Times New Roman"/>
              </a:rPr>
              <a:t>f </a:t>
            </a:r>
            <a:r>
              <a:rPr sz="3200" spc="15" dirty="0">
                <a:latin typeface="Symbol"/>
                <a:cs typeface="Symbol"/>
              </a:rPr>
              <a:t></a:t>
            </a:r>
            <a:r>
              <a:rPr sz="3200" spc="15" dirty="0">
                <a:latin typeface="Times New Roman"/>
                <a:cs typeface="Times New Roman"/>
              </a:rPr>
              <a:t> </a:t>
            </a:r>
            <a:r>
              <a:rPr sz="3200" i="1" spc="5" dirty="0">
                <a:latin typeface="Times New Roman"/>
                <a:cs typeface="Times New Roman"/>
              </a:rPr>
              <a:t>f </a:t>
            </a:r>
            <a:r>
              <a:rPr sz="3200" spc="130" dirty="0">
                <a:latin typeface="Times New Roman"/>
                <a:cs typeface="Times New Roman"/>
              </a:rPr>
              <a:t>(</a:t>
            </a:r>
            <a:r>
              <a:rPr sz="3200" i="1" spc="130" dirty="0">
                <a:latin typeface="Times New Roman"/>
                <a:cs typeface="Times New Roman"/>
              </a:rPr>
              <a:t>x</a:t>
            </a:r>
            <a:r>
              <a:rPr sz="3200" spc="130" dirty="0">
                <a:latin typeface="Times New Roman"/>
                <a:cs typeface="Times New Roman"/>
              </a:rPr>
              <a:t>) </a:t>
            </a:r>
            <a:r>
              <a:rPr sz="3200" spc="15" dirty="0">
                <a:latin typeface="Symbol"/>
                <a:cs typeface="Symbol"/>
              </a:rPr>
              <a:t></a:t>
            </a:r>
            <a:r>
              <a:rPr sz="3200" spc="-615" dirty="0">
                <a:latin typeface="Times New Roman"/>
                <a:cs typeface="Times New Roman"/>
              </a:rPr>
              <a:t> </a:t>
            </a:r>
            <a:r>
              <a:rPr sz="3300" i="1" spc="-30" dirty="0" smtClean="0">
                <a:latin typeface="Symbol"/>
                <a:cs typeface="Symbol"/>
              </a:rPr>
              <a:t></a:t>
            </a:r>
            <a:endParaRPr lang="en-US" sz="3300" i="1" spc="-30" dirty="0" smtClean="0">
              <a:latin typeface="Symbol"/>
              <a:cs typeface="Symbol"/>
            </a:endParaRPr>
          </a:p>
          <a:p>
            <a:pPr marL="12700">
              <a:lnSpc>
                <a:spcPct val="100000"/>
              </a:lnSpc>
              <a:spcBef>
                <a:spcPts val="125"/>
              </a:spcBef>
            </a:pPr>
            <a:endParaRPr sz="3300" dirty="0">
              <a:latin typeface="Symbol"/>
              <a:cs typeface="Symbol"/>
            </a:endParaRPr>
          </a:p>
        </p:txBody>
      </p:sp>
      <p:sp>
        <p:nvSpPr>
          <p:cNvPr id="20" name="TextBox 19"/>
          <p:cNvSpPr txBox="1"/>
          <p:nvPr/>
        </p:nvSpPr>
        <p:spPr>
          <a:xfrm>
            <a:off x="0" y="2390396"/>
            <a:ext cx="8979088" cy="3288080"/>
          </a:xfrm>
          <a:prstGeom prst="rect">
            <a:avLst/>
          </a:prstGeom>
          <a:noFill/>
        </p:spPr>
        <p:txBody>
          <a:bodyPr wrap="square" rtlCol="0">
            <a:spAutoFit/>
          </a:bodyPr>
          <a:lstStyle/>
          <a:p>
            <a:pPr marL="152400">
              <a:lnSpc>
                <a:spcPct val="100000"/>
              </a:lnSpc>
              <a:spcBef>
                <a:spcPts val="115"/>
              </a:spcBef>
            </a:pPr>
            <a:r>
              <a:rPr lang="pt-BR" sz="3200" i="1" spc="-10" dirty="0">
                <a:latin typeface="Times New Roman"/>
                <a:cs typeface="Times New Roman"/>
              </a:rPr>
              <a:t>2</a:t>
            </a:r>
            <a:r>
              <a:rPr lang="pt-BR" sz="3200" i="1" spc="-400" dirty="0">
                <a:latin typeface="Times New Roman"/>
                <a:cs typeface="Times New Roman"/>
              </a:rPr>
              <a:t> </a:t>
            </a:r>
            <a:r>
              <a:rPr lang="pt-BR" sz="3200" i="1" spc="-400" dirty="0" smtClean="0">
                <a:latin typeface="Times New Roman"/>
                <a:cs typeface="Times New Roman"/>
              </a:rPr>
              <a:t>(</a:t>
            </a:r>
            <a:r>
              <a:rPr lang="pt-BR" sz="3200" i="1" spc="-114" dirty="0" smtClean="0">
                <a:latin typeface="Times New Roman"/>
                <a:cs typeface="Times New Roman"/>
              </a:rPr>
              <a:t>E</a:t>
            </a:r>
            <a:r>
              <a:rPr lang="pt-BR" sz="3200" i="1" spc="-114" dirty="0">
                <a:latin typeface="Times New Roman"/>
                <a:cs typeface="Times New Roman"/>
              </a:rPr>
              <a:t>[</a:t>
            </a:r>
            <a:r>
              <a:rPr lang="pt-BR" sz="3200" i="1" spc="-140" dirty="0">
                <a:latin typeface="Times New Roman"/>
                <a:cs typeface="Times New Roman"/>
              </a:rPr>
              <a:t> </a:t>
            </a:r>
            <a:r>
              <a:rPr lang="pt-BR" sz="3200" i="1" spc="15" dirty="0">
                <a:latin typeface="Times New Roman"/>
                <a:cs typeface="Times New Roman"/>
              </a:rPr>
              <a:t>fh]</a:t>
            </a:r>
            <a:r>
              <a:rPr lang="pt-BR" sz="3200" i="1" spc="-395" dirty="0">
                <a:latin typeface="Times New Roman"/>
                <a:cs typeface="Times New Roman"/>
              </a:rPr>
              <a:t> </a:t>
            </a:r>
            <a:r>
              <a:rPr lang="pt-BR" sz="3200" i="1" spc="-10" dirty="0">
                <a:latin typeface="Symbol"/>
                <a:cs typeface="Symbol"/>
              </a:rPr>
              <a:t></a:t>
            </a:r>
            <a:r>
              <a:rPr lang="pt-BR" sz="3200" i="1" spc="-190" dirty="0">
                <a:latin typeface="Times New Roman"/>
                <a:cs typeface="Times New Roman"/>
              </a:rPr>
              <a:t> </a:t>
            </a:r>
            <a:r>
              <a:rPr lang="pt-BR" sz="3200" i="1" dirty="0">
                <a:latin typeface="Times New Roman"/>
                <a:cs typeface="Times New Roman"/>
              </a:rPr>
              <a:t>E[</a:t>
            </a:r>
            <a:r>
              <a:rPr lang="pt-BR" sz="3200" i="1" spc="-140" dirty="0">
                <a:latin typeface="Times New Roman"/>
                <a:cs typeface="Times New Roman"/>
              </a:rPr>
              <a:t> </a:t>
            </a:r>
            <a:r>
              <a:rPr lang="pt-BR" sz="3200" i="1" spc="-195" dirty="0">
                <a:latin typeface="Times New Roman"/>
                <a:cs typeface="Times New Roman"/>
              </a:rPr>
              <a:t>fy</a:t>
            </a:r>
            <a:r>
              <a:rPr lang="pt-BR" sz="3200" i="1" spc="-292" baseline="3333" dirty="0">
                <a:latin typeface="Times New Roman"/>
                <a:cs typeface="Times New Roman"/>
              </a:rPr>
              <a:t>ˆ</a:t>
            </a:r>
            <a:r>
              <a:rPr lang="pt-BR" sz="3200" i="1" spc="-195" dirty="0">
                <a:latin typeface="Times New Roman"/>
                <a:cs typeface="Times New Roman"/>
              </a:rPr>
              <a:t>]</a:t>
            </a:r>
            <a:r>
              <a:rPr lang="pt-BR" sz="3200" i="1" spc="-395" dirty="0">
                <a:latin typeface="Times New Roman"/>
                <a:cs typeface="Times New Roman"/>
              </a:rPr>
              <a:t> </a:t>
            </a:r>
            <a:r>
              <a:rPr lang="pt-BR" sz="3200" i="1" spc="-10" dirty="0">
                <a:latin typeface="Symbol"/>
                <a:cs typeface="Symbol"/>
              </a:rPr>
              <a:t></a:t>
            </a:r>
            <a:r>
              <a:rPr lang="pt-BR" sz="3200" i="1" spc="-185" dirty="0">
                <a:latin typeface="Times New Roman"/>
                <a:cs typeface="Times New Roman"/>
              </a:rPr>
              <a:t> </a:t>
            </a:r>
            <a:r>
              <a:rPr lang="pt-BR" sz="3200" i="1" spc="45" dirty="0">
                <a:latin typeface="Times New Roman"/>
                <a:cs typeface="Times New Roman"/>
              </a:rPr>
              <a:t>E[h</a:t>
            </a:r>
            <a:r>
              <a:rPr lang="pt-BR" sz="3200" i="1" spc="67" baseline="42145" dirty="0">
                <a:latin typeface="Times New Roman"/>
                <a:cs typeface="Times New Roman"/>
              </a:rPr>
              <a:t>2</a:t>
            </a:r>
            <a:r>
              <a:rPr lang="pt-BR" sz="3200" i="1" spc="-292" baseline="42145" dirty="0">
                <a:latin typeface="Times New Roman"/>
                <a:cs typeface="Times New Roman"/>
              </a:rPr>
              <a:t> </a:t>
            </a:r>
            <a:r>
              <a:rPr lang="pt-BR" sz="3200" i="1" spc="-5" dirty="0">
                <a:latin typeface="Times New Roman"/>
                <a:cs typeface="Times New Roman"/>
              </a:rPr>
              <a:t>]</a:t>
            </a:r>
            <a:r>
              <a:rPr lang="pt-BR" sz="3200" i="1" spc="-405" dirty="0">
                <a:latin typeface="Times New Roman"/>
                <a:cs typeface="Times New Roman"/>
              </a:rPr>
              <a:t> </a:t>
            </a:r>
            <a:r>
              <a:rPr lang="pt-BR" sz="3200" i="1" spc="-10" dirty="0">
                <a:latin typeface="Symbol"/>
                <a:cs typeface="Symbol"/>
              </a:rPr>
              <a:t></a:t>
            </a:r>
            <a:r>
              <a:rPr lang="pt-BR" sz="3200" i="1" spc="-190" dirty="0">
                <a:latin typeface="Times New Roman"/>
                <a:cs typeface="Times New Roman"/>
              </a:rPr>
              <a:t> </a:t>
            </a:r>
            <a:r>
              <a:rPr lang="pt-BR" sz="3200" i="1" spc="-180" dirty="0">
                <a:latin typeface="Times New Roman"/>
                <a:cs typeface="Times New Roman"/>
              </a:rPr>
              <a:t>E[hy</a:t>
            </a:r>
            <a:r>
              <a:rPr lang="pt-BR" sz="3200" i="1" spc="-270" baseline="3333" dirty="0">
                <a:latin typeface="Times New Roman"/>
                <a:cs typeface="Times New Roman"/>
              </a:rPr>
              <a:t>ˆ</a:t>
            </a:r>
            <a:r>
              <a:rPr lang="pt-BR" sz="3200" i="1" spc="-180" dirty="0" smtClean="0">
                <a:latin typeface="Times New Roman"/>
                <a:cs typeface="Times New Roman"/>
              </a:rPr>
              <a:t>]</a:t>
            </a:r>
            <a:r>
              <a:rPr lang="pt-BR" sz="3200" i="1" spc="-270" baseline="-6329" dirty="0">
                <a:latin typeface="Symbol"/>
                <a:cs typeface="Times New Roman"/>
              </a:rPr>
              <a:t>)</a:t>
            </a:r>
            <a:r>
              <a:rPr lang="pt-BR" sz="3200" spc="-270" baseline="-6329" dirty="0" smtClean="0">
                <a:latin typeface="Symbol"/>
                <a:cs typeface="Symbol"/>
              </a:rPr>
              <a:t> </a:t>
            </a:r>
          </a:p>
          <a:p>
            <a:pPr marL="152400">
              <a:lnSpc>
                <a:spcPct val="100000"/>
              </a:lnSpc>
              <a:spcBef>
                <a:spcPts val="115"/>
              </a:spcBef>
            </a:pPr>
            <a:r>
              <a:rPr lang="pt-BR" sz="3200" i="1" spc="-270" baseline="-6329" dirty="0" smtClean="0">
                <a:latin typeface="Symbol"/>
                <a:cs typeface="Symbol"/>
              </a:rPr>
              <a:t>=   </a:t>
            </a:r>
            <a:r>
              <a:rPr lang="pt-BR" sz="3200" i="1" spc="-114" dirty="0" smtClean="0">
                <a:latin typeface="Times New Roman"/>
                <a:cs typeface="Times New Roman"/>
              </a:rPr>
              <a:t>E</a:t>
            </a:r>
            <a:r>
              <a:rPr lang="pt-BR" sz="3200" i="1" spc="-114" dirty="0">
                <a:latin typeface="Times New Roman"/>
                <a:cs typeface="Times New Roman"/>
              </a:rPr>
              <a:t>[</a:t>
            </a:r>
            <a:r>
              <a:rPr lang="pt-BR" sz="3200" i="1" spc="-140" dirty="0">
                <a:latin typeface="Times New Roman"/>
                <a:cs typeface="Times New Roman"/>
              </a:rPr>
              <a:t> </a:t>
            </a:r>
            <a:r>
              <a:rPr lang="pt-BR" sz="3200" i="1" spc="15" dirty="0" smtClean="0">
                <a:latin typeface="Times New Roman"/>
                <a:cs typeface="Times New Roman"/>
              </a:rPr>
              <a:t>f]E[h]-</a:t>
            </a:r>
            <a:r>
              <a:rPr lang="pt-BR" sz="3200" i="1" dirty="0">
                <a:latin typeface="Times New Roman"/>
                <a:cs typeface="Times New Roman"/>
              </a:rPr>
              <a:t> E[</a:t>
            </a:r>
            <a:r>
              <a:rPr lang="pt-BR" sz="3200" i="1" spc="-140" dirty="0">
                <a:latin typeface="Times New Roman"/>
                <a:cs typeface="Times New Roman"/>
              </a:rPr>
              <a:t> </a:t>
            </a:r>
            <a:r>
              <a:rPr lang="pt-BR" sz="3200" i="1" spc="-195" dirty="0" smtClean="0">
                <a:latin typeface="Times New Roman"/>
                <a:cs typeface="Times New Roman"/>
              </a:rPr>
              <a:t>f</a:t>
            </a:r>
            <a:r>
              <a:rPr lang="pt-BR" sz="3200" i="1" dirty="0">
                <a:latin typeface="Times New Roman"/>
                <a:cs typeface="Times New Roman"/>
              </a:rPr>
              <a:t> </a:t>
            </a:r>
            <a:r>
              <a:rPr lang="pt-BR" sz="3200" i="1" dirty="0" smtClean="0">
                <a:latin typeface="Times New Roman"/>
                <a:cs typeface="Times New Roman"/>
              </a:rPr>
              <a:t>]E[</a:t>
            </a:r>
            <a:r>
              <a:rPr lang="pt-BR" sz="3200" i="1" spc="-195" dirty="0" smtClean="0">
                <a:latin typeface="Times New Roman"/>
                <a:cs typeface="Times New Roman"/>
              </a:rPr>
              <a:t>y</a:t>
            </a:r>
            <a:r>
              <a:rPr lang="pt-BR" sz="3200" i="1" spc="-292" baseline="3333" dirty="0">
                <a:latin typeface="Times New Roman"/>
                <a:cs typeface="Times New Roman"/>
              </a:rPr>
              <a:t>ˆ</a:t>
            </a:r>
            <a:r>
              <a:rPr lang="pt-BR" sz="3200" i="1" spc="-195" dirty="0" smtClean="0">
                <a:latin typeface="Times New Roman"/>
                <a:cs typeface="Times New Roman"/>
              </a:rPr>
              <a:t>]</a:t>
            </a:r>
            <a:r>
              <a:rPr lang="pt-BR" sz="3200" i="1" spc="-10" dirty="0">
                <a:latin typeface="Symbol"/>
                <a:cs typeface="Symbol"/>
              </a:rPr>
              <a:t> </a:t>
            </a:r>
            <a:r>
              <a:rPr lang="pt-BR" sz="3200" i="1" spc="-185" dirty="0">
                <a:latin typeface="Times New Roman"/>
                <a:cs typeface="Times New Roman"/>
              </a:rPr>
              <a:t> </a:t>
            </a:r>
            <a:r>
              <a:rPr lang="pt-BR" sz="3200" i="1" spc="45" dirty="0" smtClean="0">
                <a:latin typeface="Times New Roman"/>
                <a:cs typeface="Times New Roman"/>
              </a:rPr>
              <a:t>E[h</a:t>
            </a:r>
            <a:r>
              <a:rPr lang="pt-BR" sz="3200" i="1" spc="-5" dirty="0" smtClean="0">
                <a:latin typeface="Times New Roman"/>
                <a:cs typeface="Times New Roman"/>
              </a:rPr>
              <a:t>]</a:t>
            </a:r>
            <a:r>
              <a:rPr lang="pt-BR" sz="3200" i="1" spc="45" dirty="0">
                <a:latin typeface="Times New Roman"/>
                <a:cs typeface="Times New Roman"/>
              </a:rPr>
              <a:t> E[h</a:t>
            </a:r>
            <a:r>
              <a:rPr lang="pt-BR" sz="3200" i="1" spc="-5" dirty="0">
                <a:latin typeface="Times New Roman"/>
                <a:cs typeface="Times New Roman"/>
              </a:rPr>
              <a:t>]</a:t>
            </a:r>
            <a:r>
              <a:rPr lang="pt-BR" sz="3200" i="1" spc="-405" dirty="0" smtClean="0">
                <a:latin typeface="Times New Roman"/>
                <a:cs typeface="Times New Roman"/>
              </a:rPr>
              <a:t> </a:t>
            </a:r>
            <a:r>
              <a:rPr lang="pt-BR" sz="3200" i="1" spc="-10" dirty="0">
                <a:latin typeface="Symbol"/>
                <a:cs typeface="Symbol"/>
              </a:rPr>
              <a:t></a:t>
            </a:r>
            <a:r>
              <a:rPr lang="pt-BR" sz="3200" i="1" spc="-190" dirty="0">
                <a:latin typeface="Times New Roman"/>
                <a:cs typeface="Times New Roman"/>
              </a:rPr>
              <a:t> </a:t>
            </a:r>
            <a:r>
              <a:rPr lang="pt-BR" sz="3200" i="1" spc="45" dirty="0" smtClean="0">
                <a:latin typeface="Times New Roman"/>
                <a:cs typeface="Times New Roman"/>
              </a:rPr>
              <a:t>E[h</a:t>
            </a:r>
            <a:r>
              <a:rPr lang="pt-BR" sz="3200" i="1" spc="-5" dirty="0">
                <a:latin typeface="Times New Roman"/>
                <a:cs typeface="Times New Roman"/>
              </a:rPr>
              <a:t>]</a:t>
            </a:r>
            <a:r>
              <a:rPr lang="pt-BR" sz="3200" i="1" spc="-405" dirty="0">
                <a:latin typeface="Times New Roman"/>
                <a:cs typeface="Times New Roman"/>
              </a:rPr>
              <a:t> </a:t>
            </a:r>
            <a:r>
              <a:rPr lang="pt-BR" sz="3200" i="1" spc="-180" dirty="0" smtClean="0">
                <a:latin typeface="Times New Roman"/>
                <a:cs typeface="Times New Roman"/>
              </a:rPr>
              <a:t>E[y</a:t>
            </a:r>
            <a:r>
              <a:rPr lang="pt-BR" sz="3200" i="1" spc="-270" baseline="3333" dirty="0">
                <a:latin typeface="Times New Roman"/>
                <a:cs typeface="Times New Roman"/>
              </a:rPr>
              <a:t>ˆ</a:t>
            </a:r>
            <a:r>
              <a:rPr lang="pt-BR" sz="3200" i="1" spc="-180" dirty="0" smtClean="0">
                <a:latin typeface="Times New Roman"/>
                <a:cs typeface="Times New Roman"/>
              </a:rPr>
              <a:t>]</a:t>
            </a:r>
          </a:p>
          <a:p>
            <a:pPr marL="152400">
              <a:lnSpc>
                <a:spcPct val="100000"/>
              </a:lnSpc>
              <a:spcBef>
                <a:spcPts val="115"/>
              </a:spcBef>
            </a:pPr>
            <a:r>
              <a:rPr lang="pt-BR" sz="3200" i="1" spc="-180" dirty="0">
                <a:latin typeface="Times New Roman"/>
                <a:cs typeface="Times New Roman"/>
              </a:rPr>
              <a:t>=</a:t>
            </a:r>
            <a:r>
              <a:rPr lang="pt-BR" sz="3200" i="1" spc="-395" dirty="0" smtClean="0">
                <a:latin typeface="Times New Roman"/>
                <a:cs typeface="Times New Roman"/>
              </a:rPr>
              <a:t> </a:t>
            </a:r>
            <a:r>
              <a:rPr lang="pt-BR" sz="3200" i="1" spc="-114" dirty="0">
                <a:latin typeface="Times New Roman"/>
                <a:cs typeface="Times New Roman"/>
              </a:rPr>
              <a:t>E[</a:t>
            </a:r>
            <a:r>
              <a:rPr lang="pt-BR" sz="3200" i="1" spc="-140" dirty="0">
                <a:latin typeface="Times New Roman"/>
                <a:cs typeface="Times New Roman"/>
              </a:rPr>
              <a:t> </a:t>
            </a:r>
            <a:r>
              <a:rPr lang="pt-BR" sz="3200" i="1" spc="15" dirty="0" smtClean="0">
                <a:latin typeface="Times New Roman"/>
                <a:cs typeface="Times New Roman"/>
              </a:rPr>
              <a:t>f]E[</a:t>
            </a:r>
            <a:r>
              <a:rPr lang="pt-BR" sz="3200" i="1" dirty="0">
                <a:latin typeface="Times New Roman"/>
                <a:cs typeface="Times New Roman"/>
              </a:rPr>
              <a:t>E[</a:t>
            </a:r>
            <a:r>
              <a:rPr lang="pt-BR" sz="3200" i="1" spc="-195" dirty="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a:t>
            </a:r>
            <a:r>
              <a:rPr lang="pt-BR" sz="3200" i="1" spc="15" dirty="0" smtClean="0">
                <a:latin typeface="Times New Roman"/>
                <a:cs typeface="Times New Roman"/>
              </a:rPr>
              <a:t>]-</a:t>
            </a:r>
            <a:r>
              <a:rPr lang="pt-BR" sz="3200" i="1" dirty="0" smtClean="0">
                <a:latin typeface="Times New Roman"/>
                <a:cs typeface="Times New Roman"/>
              </a:rPr>
              <a:t> </a:t>
            </a:r>
            <a:r>
              <a:rPr lang="pt-BR" sz="3200" i="1" dirty="0">
                <a:latin typeface="Times New Roman"/>
                <a:cs typeface="Times New Roman"/>
              </a:rPr>
              <a:t>E[</a:t>
            </a:r>
            <a:r>
              <a:rPr lang="pt-BR" sz="3200" i="1" spc="-140" dirty="0">
                <a:latin typeface="Times New Roman"/>
                <a:cs typeface="Times New Roman"/>
              </a:rPr>
              <a:t> </a:t>
            </a:r>
            <a:r>
              <a:rPr lang="pt-BR" sz="3200" i="1" spc="-195" dirty="0">
                <a:latin typeface="Times New Roman"/>
                <a:cs typeface="Times New Roman"/>
              </a:rPr>
              <a:t>f</a:t>
            </a:r>
            <a:r>
              <a:rPr lang="pt-BR" sz="3200" i="1" dirty="0">
                <a:latin typeface="Times New Roman"/>
                <a:cs typeface="Times New Roman"/>
              </a:rPr>
              <a:t> </a:t>
            </a:r>
            <a:r>
              <a:rPr lang="pt-BR" sz="3200" i="1" dirty="0" smtClean="0">
                <a:latin typeface="Times New Roman"/>
                <a:cs typeface="Times New Roman"/>
              </a:rPr>
              <a:t>]</a:t>
            </a:r>
            <a:r>
              <a:rPr lang="pt-BR" sz="3200" i="1" dirty="0">
                <a:latin typeface="Times New Roman"/>
                <a:cs typeface="Times New Roman"/>
              </a:rPr>
              <a:t> E[</a:t>
            </a:r>
            <a:r>
              <a:rPr lang="pt-BR" sz="3200" i="1" spc="-195" dirty="0">
                <a:latin typeface="Times New Roman"/>
                <a:cs typeface="Times New Roman"/>
              </a:rPr>
              <a:t>y</a:t>
            </a:r>
            <a:r>
              <a:rPr lang="pt-BR" sz="3200" i="1" spc="-292" baseline="3333" dirty="0">
                <a:latin typeface="Times New Roman"/>
                <a:cs typeface="Times New Roman"/>
              </a:rPr>
              <a:t>ˆ</a:t>
            </a:r>
            <a:r>
              <a:rPr lang="pt-BR" sz="3200" i="1" spc="-195" dirty="0" smtClean="0">
                <a:latin typeface="Times New Roman"/>
                <a:cs typeface="Times New Roman"/>
              </a:rPr>
              <a:t>]</a:t>
            </a:r>
            <a:r>
              <a:rPr lang="pt-BR" sz="3200" i="1" spc="-10" dirty="0" smtClean="0">
                <a:latin typeface="Symbol"/>
                <a:cs typeface="Symbol"/>
              </a:rPr>
              <a:t></a:t>
            </a:r>
            <a:r>
              <a:rPr lang="pt-BR" sz="3200" i="1" spc="-185" dirty="0" smtClean="0">
                <a:latin typeface="Times New Roman"/>
                <a:cs typeface="Times New Roman"/>
              </a:rPr>
              <a:t> </a:t>
            </a:r>
            <a:r>
              <a:rPr lang="pt-BR" sz="3200" i="1" spc="45" dirty="0" smtClean="0">
                <a:latin typeface="Times New Roman"/>
                <a:cs typeface="Times New Roman"/>
              </a:rPr>
              <a:t>E[h</a:t>
            </a:r>
            <a:r>
              <a:rPr lang="pt-BR" sz="3200" i="1" spc="-5" dirty="0" smtClean="0">
                <a:latin typeface="Times New Roman"/>
                <a:cs typeface="Times New Roman"/>
              </a:rPr>
              <a:t>]</a:t>
            </a:r>
            <a:r>
              <a:rPr lang="pt-BR" sz="3200" i="1" spc="45" dirty="0" smtClean="0">
                <a:latin typeface="Times New Roman"/>
                <a:cs typeface="Times New Roman"/>
              </a:rPr>
              <a:t>E[</a:t>
            </a:r>
            <a:r>
              <a:rPr lang="pt-BR" sz="3200" i="1" dirty="0" smtClean="0">
                <a:latin typeface="Times New Roman"/>
                <a:cs typeface="Times New Roman"/>
              </a:rPr>
              <a:t>E[</a:t>
            </a:r>
            <a:r>
              <a:rPr lang="pt-BR" sz="3200" i="1" spc="-195" dirty="0" smtClean="0">
                <a:latin typeface="Times New Roman"/>
                <a:cs typeface="Times New Roman"/>
              </a:rPr>
              <a:t>y</a:t>
            </a:r>
            <a:r>
              <a:rPr lang="pt-BR" sz="3200" i="1" spc="-292" baseline="3333" dirty="0">
                <a:latin typeface="Times New Roman"/>
                <a:cs typeface="Times New Roman"/>
              </a:rPr>
              <a:t>ˆ</a:t>
            </a:r>
            <a:r>
              <a:rPr lang="pt-BR" sz="3200" i="1" spc="-195" dirty="0" smtClean="0">
                <a:latin typeface="Times New Roman"/>
                <a:cs typeface="Times New Roman"/>
              </a:rPr>
              <a:t>]</a:t>
            </a:r>
            <a:r>
              <a:rPr lang="pt-BR" sz="3200" i="1" spc="-5" dirty="0" smtClean="0">
                <a:latin typeface="Times New Roman"/>
                <a:cs typeface="Times New Roman"/>
              </a:rPr>
              <a:t>]</a:t>
            </a:r>
            <a:r>
              <a:rPr lang="pt-BR" sz="3200" i="1" spc="-10" dirty="0" smtClean="0">
                <a:latin typeface="Symbol"/>
                <a:cs typeface="Symbol"/>
              </a:rPr>
              <a:t></a:t>
            </a:r>
            <a:r>
              <a:rPr lang="pt-BR" sz="3200" i="1" spc="-190" dirty="0" smtClean="0">
                <a:latin typeface="Times New Roman"/>
                <a:cs typeface="Times New Roman"/>
              </a:rPr>
              <a:t> </a:t>
            </a:r>
            <a:r>
              <a:rPr lang="pt-BR" sz="3200" i="1" spc="45" dirty="0">
                <a:latin typeface="Times New Roman"/>
                <a:cs typeface="Times New Roman"/>
              </a:rPr>
              <a:t>E[h</a:t>
            </a:r>
            <a:r>
              <a:rPr lang="pt-BR" sz="3200" i="1" spc="-5" dirty="0">
                <a:latin typeface="Times New Roman"/>
                <a:cs typeface="Times New Roman"/>
              </a:rPr>
              <a:t>]</a:t>
            </a:r>
            <a:r>
              <a:rPr lang="pt-BR" sz="3200" i="1" spc="-405" dirty="0">
                <a:latin typeface="Times New Roman"/>
                <a:cs typeface="Times New Roman"/>
              </a:rPr>
              <a:t> </a:t>
            </a:r>
            <a:r>
              <a:rPr lang="pt-BR" sz="3200" i="1" dirty="0">
                <a:latin typeface="Times New Roman"/>
                <a:cs typeface="Times New Roman"/>
              </a:rPr>
              <a:t>E[</a:t>
            </a:r>
            <a:r>
              <a:rPr lang="pt-BR" sz="3200" i="1" spc="-195" dirty="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 </a:t>
            </a:r>
            <a:endParaRPr lang="pt-BR" sz="3200" i="1" spc="-195" dirty="0" smtClean="0">
              <a:latin typeface="Times New Roman"/>
              <a:cs typeface="Times New Roman"/>
            </a:endParaRPr>
          </a:p>
          <a:p>
            <a:pPr marL="152400">
              <a:lnSpc>
                <a:spcPct val="100000"/>
              </a:lnSpc>
              <a:spcBef>
                <a:spcPts val="115"/>
              </a:spcBef>
            </a:pPr>
            <a:r>
              <a:rPr lang="pt-BR" sz="3200" i="1" spc="-180" dirty="0" smtClean="0">
                <a:latin typeface="Times New Roman"/>
                <a:cs typeface="Times New Roman"/>
              </a:rPr>
              <a:t>=</a:t>
            </a:r>
            <a:r>
              <a:rPr lang="pt-BR" sz="3200" i="1" spc="-395" dirty="0" smtClean="0">
                <a:latin typeface="Times New Roman"/>
                <a:cs typeface="Times New Roman"/>
              </a:rPr>
              <a:t> </a:t>
            </a:r>
            <a:r>
              <a:rPr lang="pt-BR" sz="3200" i="1" spc="-114" dirty="0">
                <a:latin typeface="Times New Roman"/>
                <a:cs typeface="Times New Roman"/>
              </a:rPr>
              <a:t>E[</a:t>
            </a:r>
            <a:r>
              <a:rPr lang="pt-BR" sz="3200" i="1" spc="-140" dirty="0">
                <a:latin typeface="Times New Roman"/>
                <a:cs typeface="Times New Roman"/>
              </a:rPr>
              <a:t> </a:t>
            </a:r>
            <a:r>
              <a:rPr lang="pt-BR" sz="3200" i="1" spc="15" dirty="0" smtClean="0">
                <a:latin typeface="Times New Roman"/>
                <a:cs typeface="Times New Roman"/>
              </a:rPr>
              <a:t>f]</a:t>
            </a:r>
            <a:r>
              <a:rPr lang="pt-BR" sz="3200" i="1" dirty="0" smtClean="0">
                <a:latin typeface="Times New Roman"/>
                <a:cs typeface="Times New Roman"/>
              </a:rPr>
              <a:t>E[</a:t>
            </a:r>
            <a:r>
              <a:rPr lang="pt-BR" sz="3200" i="1" spc="-195" dirty="0" smtClean="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 </a:t>
            </a:r>
            <a:r>
              <a:rPr lang="pt-BR" sz="3200" i="1" spc="15" dirty="0" smtClean="0">
                <a:latin typeface="Times New Roman"/>
                <a:cs typeface="Times New Roman"/>
              </a:rPr>
              <a:t>-</a:t>
            </a:r>
            <a:r>
              <a:rPr lang="pt-BR" sz="3200" i="1" dirty="0" smtClean="0">
                <a:latin typeface="Times New Roman"/>
                <a:cs typeface="Times New Roman"/>
              </a:rPr>
              <a:t> E[</a:t>
            </a:r>
            <a:r>
              <a:rPr lang="pt-BR" sz="3200" i="1" spc="-195" dirty="0" smtClean="0">
                <a:latin typeface="Times New Roman"/>
                <a:cs typeface="Times New Roman"/>
              </a:rPr>
              <a:t>f</a:t>
            </a:r>
            <a:r>
              <a:rPr lang="pt-BR" sz="3200" i="1" dirty="0" smtClean="0">
                <a:latin typeface="Times New Roman"/>
                <a:cs typeface="Times New Roman"/>
              </a:rPr>
              <a:t>] </a:t>
            </a:r>
            <a:r>
              <a:rPr lang="pt-BR" sz="3200" i="1" dirty="0">
                <a:latin typeface="Times New Roman"/>
                <a:cs typeface="Times New Roman"/>
              </a:rPr>
              <a:t>E[</a:t>
            </a:r>
            <a:r>
              <a:rPr lang="pt-BR" sz="3200" i="1" spc="-195" dirty="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 </a:t>
            </a:r>
            <a:r>
              <a:rPr lang="pt-BR" sz="3200" i="1" spc="-10" dirty="0" smtClean="0">
                <a:latin typeface="Symbol"/>
                <a:cs typeface="Symbol"/>
              </a:rPr>
              <a:t></a:t>
            </a:r>
            <a:r>
              <a:rPr lang="pt-BR" sz="3200" i="1" spc="-185" dirty="0" smtClean="0">
                <a:latin typeface="Times New Roman"/>
                <a:cs typeface="Times New Roman"/>
              </a:rPr>
              <a:t> </a:t>
            </a:r>
            <a:r>
              <a:rPr lang="pt-BR" sz="3200" i="1" spc="45" dirty="0" smtClean="0">
                <a:latin typeface="Times New Roman"/>
                <a:cs typeface="Times New Roman"/>
              </a:rPr>
              <a:t>E[h</a:t>
            </a:r>
            <a:r>
              <a:rPr lang="pt-BR" sz="3200" i="1" spc="-5" dirty="0" smtClean="0">
                <a:latin typeface="Times New Roman"/>
                <a:cs typeface="Times New Roman"/>
              </a:rPr>
              <a:t>]</a:t>
            </a:r>
            <a:r>
              <a:rPr lang="pt-BR" sz="3200" i="1" dirty="0" smtClean="0">
                <a:latin typeface="Times New Roman"/>
                <a:cs typeface="Times New Roman"/>
              </a:rPr>
              <a:t>E[</a:t>
            </a:r>
            <a:r>
              <a:rPr lang="pt-BR" sz="3200" i="1" spc="-195" dirty="0" smtClean="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 </a:t>
            </a:r>
            <a:r>
              <a:rPr lang="pt-BR" sz="3200" i="1" spc="-10" dirty="0" smtClean="0">
                <a:latin typeface="Symbol"/>
                <a:cs typeface="Symbol"/>
              </a:rPr>
              <a:t></a:t>
            </a:r>
            <a:r>
              <a:rPr lang="pt-BR" sz="3200" i="1" spc="-190" dirty="0" smtClean="0">
                <a:latin typeface="Times New Roman"/>
                <a:cs typeface="Times New Roman"/>
              </a:rPr>
              <a:t> </a:t>
            </a:r>
            <a:r>
              <a:rPr lang="pt-BR" sz="3200" i="1" spc="45" dirty="0">
                <a:latin typeface="Times New Roman"/>
                <a:cs typeface="Times New Roman"/>
              </a:rPr>
              <a:t>E[h</a:t>
            </a:r>
            <a:r>
              <a:rPr lang="pt-BR" sz="3200" i="1" spc="-5" dirty="0">
                <a:latin typeface="Times New Roman"/>
                <a:cs typeface="Times New Roman"/>
              </a:rPr>
              <a:t>]</a:t>
            </a:r>
            <a:r>
              <a:rPr lang="pt-BR" sz="3200" i="1" spc="-405" dirty="0">
                <a:latin typeface="Times New Roman"/>
                <a:cs typeface="Times New Roman"/>
              </a:rPr>
              <a:t> </a:t>
            </a:r>
            <a:r>
              <a:rPr lang="pt-BR" sz="3200" i="1" dirty="0">
                <a:latin typeface="Times New Roman"/>
                <a:cs typeface="Times New Roman"/>
              </a:rPr>
              <a:t>E[</a:t>
            </a:r>
            <a:r>
              <a:rPr lang="pt-BR" sz="3200" i="1" spc="-195" dirty="0">
                <a:latin typeface="Times New Roman"/>
                <a:cs typeface="Times New Roman"/>
              </a:rPr>
              <a:t>y</a:t>
            </a:r>
            <a:r>
              <a:rPr lang="pt-BR" sz="3200" i="1" spc="-292" baseline="3333" dirty="0">
                <a:latin typeface="Times New Roman"/>
                <a:cs typeface="Times New Roman"/>
              </a:rPr>
              <a:t>ˆ</a:t>
            </a:r>
            <a:r>
              <a:rPr lang="pt-BR" sz="3200" i="1" spc="-195" dirty="0">
                <a:latin typeface="Times New Roman"/>
                <a:cs typeface="Times New Roman"/>
              </a:rPr>
              <a:t>] </a:t>
            </a:r>
            <a:endParaRPr lang="pt-BR" sz="3200" i="1" spc="-195" dirty="0" smtClean="0">
              <a:latin typeface="Times New Roman"/>
              <a:cs typeface="Times New Roman"/>
            </a:endParaRPr>
          </a:p>
          <a:p>
            <a:pPr marL="152400">
              <a:lnSpc>
                <a:spcPct val="100000"/>
              </a:lnSpc>
              <a:spcBef>
                <a:spcPts val="115"/>
              </a:spcBef>
            </a:pPr>
            <a:r>
              <a:rPr lang="pt-BR" sz="3200" i="1" spc="-180" dirty="0" smtClean="0">
                <a:latin typeface="Times New Roman"/>
                <a:cs typeface="Times New Roman"/>
              </a:rPr>
              <a:t>=0</a:t>
            </a:r>
            <a:endParaRPr lang="pt-BR" sz="3200" i="1" baseline="-6329" dirty="0">
              <a:latin typeface="Symbol"/>
              <a:cs typeface="Symbol"/>
            </a:endParaRPr>
          </a:p>
          <a:p>
            <a:pPr marL="152400">
              <a:spcBef>
                <a:spcPts val="115"/>
              </a:spcBef>
            </a:pPr>
            <a:endParaRPr lang="pt-BR" sz="3200" i="1" baseline="-6329" dirty="0">
              <a:latin typeface="Symbol"/>
              <a:cs typeface="Symbol"/>
            </a:endParaRPr>
          </a:p>
          <a:p>
            <a:pPr marL="152400">
              <a:lnSpc>
                <a:spcPct val="100000"/>
              </a:lnSpc>
              <a:spcBef>
                <a:spcPts val="115"/>
              </a:spcBef>
            </a:pPr>
            <a:endParaRPr lang="pt-BR" sz="3200" baseline="-6329" dirty="0">
              <a:latin typeface="Symbol"/>
              <a:cs typeface="Symbol"/>
            </a:endParaRPr>
          </a:p>
        </p:txBody>
      </p:sp>
    </p:spTree>
    <p:extLst>
      <p:ext uri="{BB962C8B-B14F-4D97-AF65-F5344CB8AC3E}">
        <p14:creationId xmlns:p14="http://schemas.microsoft.com/office/powerpoint/2010/main" val="20306946"/>
      </p:ext>
    </p:extLst>
  </p:cSld>
  <p:clrMapOvr>
    <a:masterClrMapping/>
  </p:clrMapOvr>
  <p:timing>
    <p:tnLst>
      <p:par>
        <p:cTn id="1" dur="indefinite" restart="never" nodeType="tmRoot"/>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489" y="617359"/>
            <a:ext cx="699897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333CC"/>
                </a:solidFill>
                <a:latin typeface="Arial"/>
                <a:cs typeface="Arial"/>
              </a:rPr>
              <a:t>Bias – </a:t>
            </a:r>
            <a:r>
              <a:rPr sz="3200" spc="-30" dirty="0">
                <a:solidFill>
                  <a:srgbClr val="3333CC"/>
                </a:solidFill>
                <a:latin typeface="Arial"/>
                <a:cs typeface="Arial"/>
              </a:rPr>
              <a:t>Variance </a:t>
            </a:r>
            <a:r>
              <a:rPr sz="3200" spc="-5" dirty="0">
                <a:solidFill>
                  <a:srgbClr val="3333CC"/>
                </a:solidFill>
                <a:latin typeface="Arial"/>
                <a:cs typeface="Arial"/>
              </a:rPr>
              <a:t>decomposition </a:t>
            </a:r>
            <a:r>
              <a:rPr sz="3200" dirty="0">
                <a:solidFill>
                  <a:srgbClr val="3333CC"/>
                </a:solidFill>
                <a:latin typeface="Arial"/>
                <a:cs typeface="Arial"/>
              </a:rPr>
              <a:t>of</a:t>
            </a:r>
            <a:r>
              <a:rPr sz="3200" spc="-15" dirty="0">
                <a:solidFill>
                  <a:srgbClr val="3333CC"/>
                </a:solidFill>
                <a:latin typeface="Arial"/>
                <a:cs typeface="Arial"/>
              </a:rPr>
              <a:t> </a:t>
            </a:r>
            <a:r>
              <a:rPr sz="3200" dirty="0">
                <a:solidFill>
                  <a:srgbClr val="3333CC"/>
                </a:solidFill>
                <a:latin typeface="Arial"/>
                <a:cs typeface="Arial"/>
              </a:rPr>
              <a:t>error</a:t>
            </a:r>
            <a:endParaRPr sz="3200" dirty="0">
              <a:latin typeface="Arial"/>
              <a:cs typeface="Arial"/>
            </a:endParaRPr>
          </a:p>
        </p:txBody>
      </p:sp>
      <p:sp>
        <p:nvSpPr>
          <p:cNvPr id="3" name="object 3"/>
          <p:cNvSpPr txBox="1"/>
          <p:nvPr/>
        </p:nvSpPr>
        <p:spPr>
          <a:xfrm>
            <a:off x="788359" y="1722364"/>
            <a:ext cx="281940" cy="252095"/>
          </a:xfrm>
          <a:prstGeom prst="rect">
            <a:avLst/>
          </a:prstGeom>
        </p:spPr>
        <p:txBody>
          <a:bodyPr vert="horz" wrap="square" lIns="0" tIns="17145" rIns="0" bIns="0" rtlCol="0">
            <a:spAutoFit/>
          </a:bodyPr>
          <a:lstStyle/>
          <a:p>
            <a:pPr marL="12700">
              <a:lnSpc>
                <a:spcPct val="100000"/>
              </a:lnSpc>
              <a:spcBef>
                <a:spcPts val="135"/>
              </a:spcBef>
            </a:pPr>
            <a:r>
              <a:rPr sz="1450" i="1" dirty="0">
                <a:latin typeface="Times New Roman"/>
                <a:cs typeface="Times New Roman"/>
              </a:rPr>
              <a:t>D</a:t>
            </a:r>
            <a:r>
              <a:rPr sz="1450" spc="-30" dirty="0">
                <a:latin typeface="Times New Roman"/>
                <a:cs typeface="Times New Roman"/>
              </a:rPr>
              <a:t>,</a:t>
            </a:r>
            <a:r>
              <a:rPr sz="1450" i="1" spc="-10" dirty="0">
                <a:latin typeface="Symbol"/>
                <a:cs typeface="Symbol"/>
              </a:rPr>
              <a:t></a:t>
            </a:r>
            <a:endParaRPr sz="1450" dirty="0">
              <a:latin typeface="Symbol"/>
              <a:cs typeface="Symbol"/>
            </a:endParaRPr>
          </a:p>
        </p:txBody>
      </p:sp>
      <p:sp>
        <p:nvSpPr>
          <p:cNvPr id="4" name="object 4"/>
          <p:cNvSpPr txBox="1">
            <a:spLocks noGrp="1"/>
          </p:cNvSpPr>
          <p:nvPr>
            <p:ph type="title"/>
          </p:nvPr>
        </p:nvSpPr>
        <p:spPr>
          <a:xfrm>
            <a:off x="587205" y="1383674"/>
            <a:ext cx="1721485" cy="579755"/>
          </a:xfrm>
          <a:prstGeom prst="rect">
            <a:avLst/>
          </a:prstGeom>
        </p:spPr>
        <p:txBody>
          <a:bodyPr vert="horz" wrap="square" lIns="0" tIns="17145" rIns="0" bIns="0" rtlCol="0">
            <a:spAutoFit/>
          </a:bodyPr>
          <a:lstStyle/>
          <a:p>
            <a:pPr marL="12700">
              <a:lnSpc>
                <a:spcPct val="100000"/>
              </a:lnSpc>
              <a:spcBef>
                <a:spcPts val="135"/>
              </a:spcBef>
              <a:tabLst>
                <a:tab pos="524510" algn="l"/>
              </a:tabLst>
            </a:pPr>
            <a:r>
              <a:rPr sz="2500" i="1" spc="-10" dirty="0">
                <a:latin typeface="Times New Roman"/>
                <a:cs typeface="Times New Roman"/>
              </a:rPr>
              <a:t>E	</a:t>
            </a:r>
            <a:r>
              <a:rPr sz="5400" spc="-810" baseline="-6172" dirty="0">
                <a:latin typeface="Symbol"/>
                <a:cs typeface="Symbol"/>
              </a:rPr>
              <a:t></a:t>
            </a:r>
            <a:r>
              <a:rPr sz="5400" spc="-810" baseline="-6172" dirty="0">
                <a:latin typeface="Times New Roman"/>
                <a:cs typeface="Times New Roman"/>
              </a:rPr>
              <a:t> </a:t>
            </a:r>
            <a:r>
              <a:rPr sz="2500" spc="-5" dirty="0">
                <a:latin typeface="Times New Roman"/>
                <a:cs typeface="Times New Roman"/>
              </a:rPr>
              <a:t>( </a:t>
            </a:r>
            <a:r>
              <a:rPr sz="2500" i="1" spc="-5" dirty="0">
                <a:latin typeface="Times New Roman"/>
                <a:cs typeface="Times New Roman"/>
              </a:rPr>
              <a:t>f </a:t>
            </a:r>
            <a:r>
              <a:rPr sz="2500" spc="-10" dirty="0">
                <a:latin typeface="Symbol"/>
                <a:cs typeface="Symbol"/>
              </a:rPr>
              <a:t></a:t>
            </a:r>
            <a:r>
              <a:rPr sz="2500" spc="-195" dirty="0">
                <a:latin typeface="Times New Roman"/>
                <a:cs typeface="Times New Roman"/>
              </a:rPr>
              <a:t> </a:t>
            </a:r>
            <a:r>
              <a:rPr sz="2500" i="1" spc="-190" dirty="0">
                <a:latin typeface="Times New Roman"/>
                <a:cs typeface="Times New Roman"/>
              </a:rPr>
              <a:t>y</a:t>
            </a:r>
            <a:r>
              <a:rPr sz="3750" spc="-284" baseline="3333" dirty="0">
                <a:latin typeface="Times New Roman"/>
                <a:cs typeface="Times New Roman"/>
              </a:rPr>
              <a:t>ˆ</a:t>
            </a:r>
            <a:r>
              <a:rPr sz="2500" spc="-190" dirty="0">
                <a:latin typeface="Times New Roman"/>
                <a:cs typeface="Times New Roman"/>
              </a:rPr>
              <a:t>)</a:t>
            </a:r>
            <a:r>
              <a:rPr sz="2175" spc="-284" baseline="42145" dirty="0">
                <a:latin typeface="Times New Roman"/>
                <a:cs typeface="Times New Roman"/>
              </a:rPr>
              <a:t>2</a:t>
            </a:r>
            <a:endParaRPr sz="2175" baseline="42145" dirty="0">
              <a:latin typeface="Times New Roman"/>
              <a:cs typeface="Times New Roman"/>
            </a:endParaRPr>
          </a:p>
        </p:txBody>
      </p:sp>
      <p:sp>
        <p:nvSpPr>
          <p:cNvPr id="5" name="object 5"/>
          <p:cNvSpPr txBox="1"/>
          <p:nvPr/>
        </p:nvSpPr>
        <p:spPr>
          <a:xfrm>
            <a:off x="2189797" y="1405734"/>
            <a:ext cx="177165" cy="579755"/>
          </a:xfrm>
          <a:prstGeom prst="rect">
            <a:avLst/>
          </a:prstGeom>
        </p:spPr>
        <p:txBody>
          <a:bodyPr vert="horz" wrap="square" lIns="0" tIns="17145" rIns="0" bIns="0" rtlCol="0">
            <a:spAutoFit/>
          </a:bodyPr>
          <a:lstStyle/>
          <a:p>
            <a:pPr marL="12700">
              <a:lnSpc>
                <a:spcPct val="100000"/>
              </a:lnSpc>
              <a:spcBef>
                <a:spcPts val="135"/>
              </a:spcBef>
            </a:pPr>
            <a:r>
              <a:rPr sz="3600" spc="-540" dirty="0">
                <a:latin typeface="Symbol"/>
                <a:cs typeface="Symbol"/>
              </a:rPr>
              <a:t></a:t>
            </a:r>
            <a:endParaRPr sz="3600" dirty="0">
              <a:latin typeface="Symbol"/>
              <a:cs typeface="Symbol"/>
            </a:endParaRPr>
          </a:p>
        </p:txBody>
      </p:sp>
      <p:sp>
        <p:nvSpPr>
          <p:cNvPr id="6" name="object 6"/>
          <p:cNvSpPr txBox="1"/>
          <p:nvPr/>
        </p:nvSpPr>
        <p:spPr>
          <a:xfrm>
            <a:off x="675950" y="1752762"/>
            <a:ext cx="2951480" cy="694055"/>
          </a:xfrm>
          <a:prstGeom prst="rect">
            <a:avLst/>
          </a:prstGeom>
        </p:spPr>
        <p:txBody>
          <a:bodyPr vert="horz" wrap="square" lIns="0" tIns="5715" rIns="0" bIns="0" rtlCol="0">
            <a:spAutoFit/>
          </a:bodyPr>
          <a:lstStyle/>
          <a:p>
            <a:pPr>
              <a:lnSpc>
                <a:spcPct val="100000"/>
              </a:lnSpc>
              <a:spcBef>
                <a:spcPts val="45"/>
              </a:spcBef>
            </a:pPr>
            <a:endParaRPr sz="1300" dirty="0">
              <a:latin typeface="Times New Roman"/>
              <a:cs typeface="Times New Roman"/>
            </a:endParaRPr>
          </a:p>
          <a:p>
            <a:pPr marR="5080" algn="r">
              <a:lnSpc>
                <a:spcPts val="165"/>
              </a:lnSpc>
            </a:pPr>
            <a:r>
              <a:rPr sz="1450" spc="-10" dirty="0">
                <a:latin typeface="Times New Roman"/>
                <a:cs typeface="Times New Roman"/>
              </a:rPr>
              <a:t>2</a:t>
            </a:r>
            <a:endParaRPr sz="1450" dirty="0">
              <a:latin typeface="Times New Roman"/>
              <a:cs typeface="Times New Roman"/>
            </a:endParaRPr>
          </a:p>
          <a:p>
            <a:pPr marL="12700">
              <a:lnSpc>
                <a:spcPts val="3645"/>
              </a:lnSpc>
            </a:pPr>
            <a:r>
              <a:rPr sz="2500" spc="-10" dirty="0">
                <a:latin typeface="Symbol"/>
                <a:cs typeface="Symbol"/>
              </a:rPr>
              <a:t></a:t>
            </a:r>
            <a:r>
              <a:rPr sz="2500" spc="-80"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6525" spc="-1350" baseline="-7662" dirty="0">
                <a:latin typeface="Symbol"/>
                <a:cs typeface="Symbol"/>
              </a:rPr>
              <a:t></a:t>
            </a:r>
            <a:r>
              <a:rPr sz="6525" spc="-1350" baseline="-7662" dirty="0">
                <a:latin typeface="Times New Roman"/>
                <a:cs typeface="Times New Roman"/>
              </a:rPr>
              <a:t>  </a:t>
            </a:r>
            <a:r>
              <a:rPr sz="4800" spc="-247" baseline="-5208" dirty="0">
                <a:latin typeface="Symbol"/>
                <a:cs typeface="Symbol"/>
              </a:rPr>
              <a:t></a:t>
            </a:r>
            <a:r>
              <a:rPr sz="2500" spc="-165" dirty="0">
                <a:latin typeface="Times New Roman"/>
                <a:cs typeface="Times New Roman"/>
              </a:rPr>
              <a:t>[</a:t>
            </a:r>
            <a:r>
              <a:rPr sz="2500" spc="-145" dirty="0">
                <a:latin typeface="Times New Roman"/>
                <a:cs typeface="Times New Roman"/>
              </a:rPr>
              <a:t> </a:t>
            </a:r>
            <a:r>
              <a:rPr sz="2500" i="1" spc="-5" dirty="0">
                <a:latin typeface="Times New Roman"/>
                <a:cs typeface="Times New Roman"/>
              </a:rPr>
              <a:t>f</a:t>
            </a:r>
            <a:r>
              <a:rPr sz="2500" i="1" spc="160"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spc="-405" dirty="0">
                <a:latin typeface="Times New Roman"/>
                <a:cs typeface="Times New Roman"/>
              </a:rPr>
              <a:t> </a:t>
            </a:r>
            <a:r>
              <a:rPr sz="2500" spc="90" dirty="0">
                <a:latin typeface="Symbol"/>
                <a:cs typeface="Symbol"/>
              </a:rPr>
              <a:t></a:t>
            </a:r>
            <a:r>
              <a:rPr sz="2500" spc="90" dirty="0">
                <a:latin typeface="Times New Roman"/>
                <a:cs typeface="Times New Roman"/>
              </a:rPr>
              <a:t>[</a:t>
            </a:r>
            <a:r>
              <a:rPr sz="2500" i="1" spc="90" dirty="0">
                <a:latin typeface="Times New Roman"/>
                <a:cs typeface="Times New Roman"/>
              </a:rPr>
              <a:t>h</a:t>
            </a:r>
            <a:r>
              <a:rPr sz="2500" i="1" spc="-245" dirty="0">
                <a:latin typeface="Times New Roman"/>
                <a:cs typeface="Times New Roman"/>
              </a:rPr>
              <a:t> </a:t>
            </a:r>
            <a:r>
              <a:rPr sz="2500" spc="-10" dirty="0">
                <a:latin typeface="Symbol"/>
                <a:cs typeface="Symbol"/>
              </a:rPr>
              <a:t></a:t>
            </a:r>
            <a:r>
              <a:rPr sz="2500" spc="-135" dirty="0">
                <a:latin typeface="Times New Roman"/>
                <a:cs typeface="Times New Roman"/>
              </a:rPr>
              <a:t> </a:t>
            </a:r>
            <a:r>
              <a:rPr sz="2500" i="1" spc="-275" dirty="0">
                <a:latin typeface="Times New Roman"/>
                <a:cs typeface="Times New Roman"/>
              </a:rPr>
              <a:t>y</a:t>
            </a:r>
            <a:r>
              <a:rPr sz="3750" spc="-412" baseline="3333" dirty="0">
                <a:latin typeface="Times New Roman"/>
                <a:cs typeface="Times New Roman"/>
              </a:rPr>
              <a:t>ˆ</a:t>
            </a:r>
            <a:r>
              <a:rPr sz="2500" spc="-275" dirty="0">
                <a:latin typeface="Times New Roman"/>
                <a:cs typeface="Times New Roman"/>
              </a:rPr>
              <a:t>]</a:t>
            </a:r>
            <a:r>
              <a:rPr sz="4800" spc="-412" baseline="-5208" dirty="0">
                <a:latin typeface="Symbol"/>
                <a:cs typeface="Symbol"/>
              </a:rPr>
              <a:t></a:t>
            </a:r>
            <a:endParaRPr sz="4800" baseline="-5208" dirty="0">
              <a:latin typeface="Symbol"/>
              <a:cs typeface="Symbol"/>
            </a:endParaRPr>
          </a:p>
        </p:txBody>
      </p:sp>
      <p:sp>
        <p:nvSpPr>
          <p:cNvPr id="7" name="object 7"/>
          <p:cNvSpPr txBox="1"/>
          <p:nvPr/>
        </p:nvSpPr>
        <p:spPr>
          <a:xfrm>
            <a:off x="3371583" y="1836435"/>
            <a:ext cx="177165" cy="694055"/>
          </a:xfrm>
          <a:prstGeom prst="rect">
            <a:avLst/>
          </a:prstGeom>
        </p:spPr>
        <p:txBody>
          <a:bodyPr vert="horz" wrap="square" lIns="0" tIns="17145" rIns="0" bIns="0" rtlCol="0">
            <a:spAutoFit/>
          </a:bodyPr>
          <a:lstStyle/>
          <a:p>
            <a:pPr marL="12700">
              <a:lnSpc>
                <a:spcPct val="100000"/>
              </a:lnSpc>
              <a:spcBef>
                <a:spcPts val="135"/>
              </a:spcBef>
            </a:pPr>
            <a:r>
              <a:rPr sz="4350" spc="-900" dirty="0">
                <a:latin typeface="Symbol"/>
                <a:cs typeface="Symbol"/>
              </a:rPr>
              <a:t></a:t>
            </a:r>
            <a:endParaRPr sz="4350" dirty="0">
              <a:latin typeface="Symbol"/>
              <a:cs typeface="Symbol"/>
            </a:endParaRPr>
          </a:p>
        </p:txBody>
      </p:sp>
      <p:sp>
        <p:nvSpPr>
          <p:cNvPr id="8" name="object 8"/>
          <p:cNvSpPr txBox="1"/>
          <p:nvPr/>
        </p:nvSpPr>
        <p:spPr>
          <a:xfrm>
            <a:off x="483952" y="2255139"/>
            <a:ext cx="5186680" cy="1413510"/>
          </a:xfrm>
          <a:prstGeom prst="rect">
            <a:avLst/>
          </a:prstGeom>
        </p:spPr>
        <p:txBody>
          <a:bodyPr vert="horz" wrap="square" lIns="0" tIns="286385" rIns="0" bIns="0" rtlCol="0">
            <a:spAutoFit/>
          </a:bodyPr>
          <a:lstStyle/>
          <a:p>
            <a:pPr marL="12700">
              <a:lnSpc>
                <a:spcPct val="100000"/>
              </a:lnSpc>
              <a:spcBef>
                <a:spcPts val="2255"/>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i="1" spc="-370" dirty="0">
                <a:latin typeface="Times New Roman"/>
                <a:cs typeface="Times New Roman"/>
              </a:rPr>
              <a:t> </a:t>
            </a:r>
            <a:r>
              <a:rPr sz="5400" spc="-810" baseline="-6172" dirty="0">
                <a:latin typeface="Symbol"/>
                <a:cs typeface="Symbol"/>
              </a:rPr>
              <a:t></a:t>
            </a:r>
            <a:r>
              <a:rPr sz="5400" spc="-390" baseline="-6172" dirty="0">
                <a:latin typeface="Times New Roman"/>
                <a:cs typeface="Times New Roman"/>
              </a:rPr>
              <a:t> </a:t>
            </a:r>
            <a:r>
              <a:rPr sz="2500" spc="-5" dirty="0">
                <a:latin typeface="Times New Roman"/>
                <a:cs typeface="Times New Roman"/>
              </a:rPr>
              <a:t>[</a:t>
            </a:r>
            <a:r>
              <a:rPr sz="2500" spc="-140" dirty="0">
                <a:latin typeface="Times New Roman"/>
                <a:cs typeface="Times New Roman"/>
              </a:rPr>
              <a:t> </a:t>
            </a:r>
            <a:r>
              <a:rPr sz="2500" i="1" spc="-5" dirty="0">
                <a:latin typeface="Times New Roman"/>
                <a:cs typeface="Times New Roman"/>
              </a:rPr>
              <a:t>f</a:t>
            </a:r>
            <a:r>
              <a:rPr sz="2500" i="1" spc="170"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i="1" spc="5" dirty="0">
                <a:latin typeface="Times New Roman"/>
                <a:cs typeface="Times New Roman"/>
              </a:rPr>
              <a:t>h</a:t>
            </a:r>
            <a:r>
              <a:rPr sz="2500" spc="5" dirty="0">
                <a:latin typeface="Times New Roman"/>
                <a:cs typeface="Times New Roman"/>
              </a:rPr>
              <a:t>]</a:t>
            </a:r>
            <a:r>
              <a:rPr sz="2175" spc="7" baseline="42145" dirty="0">
                <a:latin typeface="Times New Roman"/>
                <a:cs typeface="Times New Roman"/>
              </a:rPr>
              <a:t>2</a:t>
            </a:r>
            <a:r>
              <a:rPr sz="2175" spc="-37" baseline="42145" dirty="0">
                <a:latin typeface="Times New Roman"/>
                <a:cs typeface="Times New Roman"/>
              </a:rPr>
              <a:t> </a:t>
            </a:r>
            <a:r>
              <a:rPr sz="2500" spc="90" dirty="0">
                <a:latin typeface="Symbol"/>
                <a:cs typeface="Symbol"/>
              </a:rPr>
              <a:t></a:t>
            </a:r>
            <a:r>
              <a:rPr sz="2500" spc="90" dirty="0">
                <a:latin typeface="Times New Roman"/>
                <a:cs typeface="Times New Roman"/>
              </a:rPr>
              <a:t>[</a:t>
            </a:r>
            <a:r>
              <a:rPr sz="2500" i="1" spc="90"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5" dirty="0">
                <a:latin typeface="Times New Roman"/>
                <a:cs typeface="Times New Roman"/>
              </a:rPr>
              <a:t> </a:t>
            </a:r>
            <a:r>
              <a:rPr sz="2500" i="1" spc="-210" dirty="0">
                <a:latin typeface="Times New Roman"/>
                <a:cs typeface="Times New Roman"/>
              </a:rPr>
              <a:t>y</a:t>
            </a:r>
            <a:r>
              <a:rPr sz="3750" spc="-315" baseline="3333" dirty="0">
                <a:latin typeface="Times New Roman"/>
                <a:cs typeface="Times New Roman"/>
              </a:rPr>
              <a:t>ˆ</a:t>
            </a:r>
            <a:r>
              <a:rPr sz="2500" spc="-210" dirty="0">
                <a:latin typeface="Times New Roman"/>
                <a:cs typeface="Times New Roman"/>
              </a:rPr>
              <a:t>]</a:t>
            </a:r>
            <a:r>
              <a:rPr sz="2175" spc="-315" baseline="42145" dirty="0">
                <a:latin typeface="Times New Roman"/>
                <a:cs typeface="Times New Roman"/>
              </a:rPr>
              <a:t>2</a:t>
            </a:r>
            <a:r>
              <a:rPr sz="2175" spc="-262" baseline="42145" dirty="0">
                <a:latin typeface="Times New Roman"/>
                <a:cs typeface="Times New Roman"/>
              </a:rPr>
              <a:t> </a:t>
            </a:r>
            <a:r>
              <a:rPr sz="2500" spc="-10" dirty="0">
                <a:latin typeface="Symbol"/>
                <a:cs typeface="Symbol"/>
              </a:rPr>
              <a:t></a:t>
            </a:r>
            <a:r>
              <a:rPr sz="2500" spc="-250" dirty="0">
                <a:latin typeface="Times New Roman"/>
                <a:cs typeface="Times New Roman"/>
              </a:rPr>
              <a:t> </a:t>
            </a:r>
            <a:r>
              <a:rPr sz="2500" spc="-50" dirty="0">
                <a:latin typeface="Times New Roman"/>
                <a:cs typeface="Times New Roman"/>
              </a:rPr>
              <a:t>2[</a:t>
            </a:r>
            <a:r>
              <a:rPr sz="2500" spc="-140"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30" dirty="0">
                <a:latin typeface="Times New Roman"/>
                <a:cs typeface="Times New Roman"/>
              </a:rPr>
              <a:t>h</a:t>
            </a:r>
            <a:r>
              <a:rPr sz="2500" spc="30" dirty="0">
                <a:latin typeface="Times New Roman"/>
                <a:cs typeface="Times New Roman"/>
              </a:rPr>
              <a:t>][</a:t>
            </a:r>
            <a:r>
              <a:rPr sz="2500" i="1" spc="30" dirty="0">
                <a:latin typeface="Times New Roman"/>
                <a:cs typeface="Times New Roman"/>
              </a:rPr>
              <a:t>h</a:t>
            </a:r>
            <a:r>
              <a:rPr sz="2500" i="1" spc="-240"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260" dirty="0">
                <a:latin typeface="Times New Roman"/>
                <a:cs typeface="Times New Roman"/>
              </a:rPr>
              <a:t>y</a:t>
            </a:r>
            <a:r>
              <a:rPr sz="3750" spc="-390" baseline="3333" dirty="0">
                <a:latin typeface="Times New Roman"/>
                <a:cs typeface="Times New Roman"/>
              </a:rPr>
              <a:t>ˆ</a:t>
            </a:r>
            <a:r>
              <a:rPr sz="2500" spc="-260" dirty="0">
                <a:latin typeface="Times New Roman"/>
                <a:cs typeface="Times New Roman"/>
              </a:rPr>
              <a:t>]</a:t>
            </a:r>
            <a:r>
              <a:rPr sz="2500" spc="35" dirty="0">
                <a:latin typeface="Times New Roman"/>
                <a:cs typeface="Times New Roman"/>
              </a:rPr>
              <a:t> </a:t>
            </a:r>
            <a:r>
              <a:rPr sz="5400" spc="-810" baseline="-6172" dirty="0">
                <a:latin typeface="Symbol"/>
                <a:cs typeface="Symbol"/>
              </a:rPr>
              <a:t></a:t>
            </a:r>
            <a:endParaRPr sz="5400" baseline="-6172" dirty="0">
              <a:latin typeface="Symbol"/>
              <a:cs typeface="Symbol"/>
            </a:endParaRPr>
          </a:p>
          <a:p>
            <a:pPr marL="12700">
              <a:lnSpc>
                <a:spcPct val="100000"/>
              </a:lnSpc>
              <a:spcBef>
                <a:spcPts val="1455"/>
              </a:spcBef>
            </a:pPr>
            <a:r>
              <a:rPr sz="2500" spc="-10" dirty="0">
                <a:latin typeface="Symbol"/>
                <a:cs typeface="Symbol"/>
              </a:rPr>
              <a:t></a:t>
            </a:r>
            <a:r>
              <a:rPr sz="2500" spc="-75" dirty="0">
                <a:latin typeface="Times New Roman"/>
                <a:cs typeface="Times New Roman"/>
              </a:rPr>
              <a:t> </a:t>
            </a:r>
            <a:r>
              <a:rPr sz="2500" i="1" spc="-10" dirty="0">
                <a:latin typeface="Times New Roman"/>
                <a:cs typeface="Times New Roman"/>
              </a:rPr>
              <a:t>E</a:t>
            </a:r>
            <a:r>
              <a:rPr sz="2500" spc="-10" dirty="0">
                <a:latin typeface="Times New Roman"/>
                <a:cs typeface="Times New Roman"/>
              </a:rPr>
              <a:t>[(</a:t>
            </a:r>
            <a:r>
              <a:rPr sz="2500" spc="-195" dirty="0">
                <a:latin typeface="Times New Roman"/>
                <a:cs typeface="Times New Roman"/>
              </a:rPr>
              <a:t> </a:t>
            </a:r>
            <a:r>
              <a:rPr sz="2500" i="1" spc="-5" dirty="0">
                <a:latin typeface="Times New Roman"/>
                <a:cs typeface="Times New Roman"/>
              </a:rPr>
              <a:t>f</a:t>
            </a:r>
            <a:r>
              <a:rPr sz="2500" i="1" spc="165" dirty="0">
                <a:latin typeface="Times New Roman"/>
                <a:cs typeface="Times New Roman"/>
              </a:rPr>
              <a:t> </a:t>
            </a:r>
            <a:r>
              <a:rPr sz="2500" spc="-10" dirty="0">
                <a:latin typeface="Symbol"/>
                <a:cs typeface="Symbol"/>
              </a:rPr>
              <a:t></a:t>
            </a:r>
            <a:r>
              <a:rPr sz="2500" spc="-245" dirty="0">
                <a:latin typeface="Times New Roman"/>
                <a:cs typeface="Times New Roman"/>
              </a:rPr>
              <a:t> </a:t>
            </a:r>
            <a:r>
              <a:rPr sz="2500" i="1" spc="25" dirty="0">
                <a:latin typeface="Times New Roman"/>
                <a:cs typeface="Times New Roman"/>
              </a:rPr>
              <a:t>h</a:t>
            </a:r>
            <a:r>
              <a:rPr sz="2500" spc="25" dirty="0">
                <a:latin typeface="Times New Roman"/>
                <a:cs typeface="Times New Roman"/>
              </a:rPr>
              <a:t>)</a:t>
            </a:r>
            <a:r>
              <a:rPr sz="2175" spc="37"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r>
              <a:rPr sz="2500" spc="-405" dirty="0">
                <a:latin typeface="Times New Roman"/>
                <a:cs typeface="Times New Roman"/>
              </a:rPr>
              <a:t> </a:t>
            </a:r>
            <a:r>
              <a:rPr sz="2500" spc="-10" dirty="0">
                <a:latin typeface="Symbol"/>
                <a:cs typeface="Symbol"/>
              </a:rPr>
              <a:t></a:t>
            </a:r>
            <a:r>
              <a:rPr sz="2500" spc="-190" dirty="0">
                <a:latin typeface="Times New Roman"/>
                <a:cs typeface="Times New Roman"/>
              </a:rPr>
              <a:t> </a:t>
            </a:r>
            <a:r>
              <a:rPr sz="2500" i="1" dirty="0">
                <a:latin typeface="Times New Roman"/>
                <a:cs typeface="Times New Roman"/>
              </a:rPr>
              <a:t>E</a:t>
            </a:r>
            <a:r>
              <a:rPr sz="2500" dirty="0">
                <a:latin typeface="Times New Roman"/>
                <a:cs typeface="Times New Roman"/>
              </a:rPr>
              <a:t>[(</a:t>
            </a:r>
            <a:r>
              <a:rPr sz="2500" i="1" dirty="0">
                <a:latin typeface="Times New Roman"/>
                <a:cs typeface="Times New Roman"/>
              </a:rPr>
              <a:t>h</a:t>
            </a:r>
            <a:r>
              <a:rPr sz="2500" i="1" spc="-245" dirty="0">
                <a:latin typeface="Times New Roman"/>
                <a:cs typeface="Times New Roman"/>
              </a:rPr>
              <a:t> </a:t>
            </a:r>
            <a:r>
              <a:rPr sz="2500" spc="-10" dirty="0">
                <a:latin typeface="Symbol"/>
                <a:cs typeface="Symbol"/>
              </a:rPr>
              <a:t></a:t>
            </a:r>
            <a:r>
              <a:rPr sz="2500" spc="-130" dirty="0">
                <a:latin typeface="Times New Roman"/>
                <a:cs typeface="Times New Roman"/>
              </a:rPr>
              <a:t> </a:t>
            </a:r>
            <a:r>
              <a:rPr sz="2500" i="1" spc="-190" dirty="0">
                <a:latin typeface="Times New Roman"/>
                <a:cs typeface="Times New Roman"/>
              </a:rPr>
              <a:t>y</a:t>
            </a:r>
            <a:r>
              <a:rPr sz="3750" spc="-284" baseline="3333" dirty="0">
                <a:latin typeface="Times New Roman"/>
                <a:cs typeface="Times New Roman"/>
              </a:rPr>
              <a:t>ˆ</a:t>
            </a:r>
            <a:r>
              <a:rPr sz="2500" spc="-190" dirty="0">
                <a:latin typeface="Times New Roman"/>
                <a:cs typeface="Times New Roman"/>
              </a:rPr>
              <a:t>)</a:t>
            </a:r>
            <a:r>
              <a:rPr sz="2175" spc="-284" baseline="42145" dirty="0">
                <a:latin typeface="Times New Roman"/>
                <a:cs typeface="Times New Roman"/>
              </a:rPr>
              <a:t>2</a:t>
            </a:r>
            <a:r>
              <a:rPr sz="2175" spc="-292" baseline="42145" dirty="0">
                <a:latin typeface="Times New Roman"/>
                <a:cs typeface="Times New Roman"/>
              </a:rPr>
              <a:t> </a:t>
            </a:r>
            <a:r>
              <a:rPr sz="2500" spc="-5" dirty="0">
                <a:latin typeface="Times New Roman"/>
                <a:cs typeface="Times New Roman"/>
              </a:rPr>
              <a:t>]</a:t>
            </a:r>
            <a:endParaRPr sz="2500" dirty="0">
              <a:latin typeface="Times New Roman"/>
              <a:cs typeface="Times New Roman"/>
            </a:endParaRPr>
          </a:p>
        </p:txBody>
      </p:sp>
      <p:sp>
        <p:nvSpPr>
          <p:cNvPr id="9" name="object 9"/>
          <p:cNvSpPr txBox="1"/>
          <p:nvPr/>
        </p:nvSpPr>
        <p:spPr>
          <a:xfrm>
            <a:off x="4038600" y="4572000"/>
            <a:ext cx="4038600" cy="1600200"/>
          </a:xfrm>
          <a:prstGeom prst="rect">
            <a:avLst/>
          </a:prstGeom>
          <a:solidFill>
            <a:srgbClr val="D4FDD5"/>
          </a:solidFill>
        </p:spPr>
        <p:txBody>
          <a:bodyPr vert="horz" wrap="square" lIns="0" tIns="29845" rIns="0" bIns="0" rtlCol="0">
            <a:spAutoFit/>
          </a:bodyPr>
          <a:lstStyle/>
          <a:p>
            <a:pPr marL="110489" marR="97790" algn="ctr">
              <a:lnSpc>
                <a:spcPct val="100000"/>
              </a:lnSpc>
              <a:spcBef>
                <a:spcPts val="235"/>
              </a:spcBef>
            </a:pPr>
            <a:r>
              <a:rPr sz="2000" dirty="0">
                <a:latin typeface="Arial"/>
                <a:cs typeface="Arial"/>
              </a:rPr>
              <a:t>Squared </a:t>
            </a:r>
            <a:r>
              <a:rPr sz="2000" spc="-5" dirty="0">
                <a:latin typeface="Arial"/>
                <a:cs typeface="Arial"/>
              </a:rPr>
              <a:t>difference btwn </a:t>
            </a:r>
            <a:r>
              <a:rPr sz="2000" dirty="0">
                <a:latin typeface="Arial"/>
                <a:cs typeface="Arial"/>
              </a:rPr>
              <a:t>our</a:t>
            </a:r>
            <a:r>
              <a:rPr sz="2000" spc="-75" dirty="0">
                <a:latin typeface="Arial"/>
                <a:cs typeface="Arial"/>
              </a:rPr>
              <a:t> </a:t>
            </a:r>
            <a:r>
              <a:rPr sz="2000" dirty="0">
                <a:latin typeface="Arial"/>
                <a:cs typeface="Arial"/>
              </a:rPr>
              <a:t>long-  </a:t>
            </a:r>
            <a:r>
              <a:rPr sz="2000" spc="-5" dirty="0">
                <a:latin typeface="Arial"/>
                <a:cs typeface="Arial"/>
              </a:rPr>
              <a:t>term expectation for the </a:t>
            </a:r>
            <a:r>
              <a:rPr sz="2000" dirty="0">
                <a:latin typeface="Arial"/>
                <a:cs typeface="Arial"/>
              </a:rPr>
              <a:t>learners  </a:t>
            </a:r>
            <a:r>
              <a:rPr sz="2000" spc="-5" dirty="0">
                <a:latin typeface="Arial"/>
                <a:cs typeface="Arial"/>
              </a:rPr>
              <a:t>performance, </a:t>
            </a:r>
            <a:r>
              <a:rPr sz="2000" dirty="0">
                <a:latin typeface="Arial"/>
                <a:cs typeface="Arial"/>
              </a:rPr>
              <a:t>E</a:t>
            </a:r>
            <a:r>
              <a:rPr sz="1950" baseline="-21367" dirty="0">
                <a:latin typeface="Arial"/>
                <a:cs typeface="Arial"/>
              </a:rPr>
              <a:t>D</a:t>
            </a:r>
            <a:r>
              <a:rPr sz="2000" dirty="0">
                <a:latin typeface="Arial"/>
                <a:cs typeface="Arial"/>
              </a:rPr>
              <a:t>[h</a:t>
            </a:r>
            <a:r>
              <a:rPr sz="1950" baseline="-21367" dirty="0">
                <a:latin typeface="Arial"/>
                <a:cs typeface="Arial"/>
              </a:rPr>
              <a:t>D</a:t>
            </a:r>
            <a:r>
              <a:rPr sz="2000" dirty="0">
                <a:latin typeface="Arial"/>
                <a:cs typeface="Arial"/>
              </a:rPr>
              <a:t>(x)], and what  </a:t>
            </a:r>
            <a:r>
              <a:rPr sz="2000" spc="-5" dirty="0">
                <a:latin typeface="Arial"/>
                <a:cs typeface="Arial"/>
              </a:rPr>
              <a:t>we </a:t>
            </a:r>
            <a:r>
              <a:rPr sz="2000" u="sng" dirty="0">
                <a:uFill>
                  <a:solidFill>
                    <a:srgbClr val="000000"/>
                  </a:solidFill>
                </a:uFill>
                <a:latin typeface="Arial"/>
                <a:cs typeface="Arial"/>
              </a:rPr>
              <a:t>expect in a </a:t>
            </a:r>
            <a:r>
              <a:rPr sz="2000" u="sng" spc="-5" dirty="0">
                <a:uFill>
                  <a:solidFill>
                    <a:srgbClr val="000000"/>
                  </a:solidFill>
                </a:uFill>
                <a:latin typeface="Arial"/>
                <a:cs typeface="Arial"/>
              </a:rPr>
              <a:t>representative </a:t>
            </a:r>
            <a:r>
              <a:rPr sz="2000" u="sng" dirty="0">
                <a:uFill>
                  <a:solidFill>
                    <a:srgbClr val="000000"/>
                  </a:solidFill>
                </a:uFill>
                <a:latin typeface="Arial"/>
                <a:cs typeface="Arial"/>
              </a:rPr>
              <a:t>run </a:t>
            </a:r>
            <a:r>
              <a:rPr sz="2000" dirty="0">
                <a:latin typeface="Arial"/>
                <a:cs typeface="Arial"/>
              </a:rPr>
              <a:t> </a:t>
            </a:r>
            <a:r>
              <a:rPr sz="2000" u="sng" dirty="0">
                <a:uFill>
                  <a:solidFill>
                    <a:srgbClr val="000000"/>
                  </a:solidFill>
                </a:uFill>
                <a:latin typeface="Arial"/>
                <a:cs typeface="Arial"/>
              </a:rPr>
              <a:t>on a </a:t>
            </a:r>
            <a:r>
              <a:rPr sz="2000" u="sng" spc="-5" dirty="0">
                <a:uFill>
                  <a:solidFill>
                    <a:srgbClr val="000000"/>
                  </a:solidFill>
                </a:uFill>
                <a:latin typeface="Arial"/>
                <a:cs typeface="Arial"/>
              </a:rPr>
              <a:t>dataset </a:t>
            </a:r>
            <a:r>
              <a:rPr sz="2000" u="sng" dirty="0">
                <a:uFill>
                  <a:solidFill>
                    <a:srgbClr val="000000"/>
                  </a:solidFill>
                </a:uFill>
                <a:latin typeface="Arial"/>
                <a:cs typeface="Arial"/>
              </a:rPr>
              <a:t>D</a:t>
            </a:r>
            <a:r>
              <a:rPr sz="2000" dirty="0">
                <a:latin typeface="Arial"/>
                <a:cs typeface="Arial"/>
              </a:rPr>
              <a:t> (hat</a:t>
            </a:r>
            <a:r>
              <a:rPr sz="2000" spc="-35" dirty="0">
                <a:latin typeface="Arial"/>
                <a:cs typeface="Arial"/>
              </a:rPr>
              <a:t> </a:t>
            </a:r>
            <a:r>
              <a:rPr sz="2000" dirty="0">
                <a:latin typeface="Arial"/>
                <a:cs typeface="Arial"/>
              </a:rPr>
              <a:t>y)</a:t>
            </a:r>
            <a:endParaRPr sz="2000">
              <a:latin typeface="Arial"/>
              <a:cs typeface="Arial"/>
            </a:endParaRPr>
          </a:p>
        </p:txBody>
      </p:sp>
      <p:sp>
        <p:nvSpPr>
          <p:cNvPr id="10" name="object 10"/>
          <p:cNvSpPr/>
          <p:nvPr/>
        </p:nvSpPr>
        <p:spPr>
          <a:xfrm>
            <a:off x="3219031" y="3603066"/>
            <a:ext cx="819785" cy="953135"/>
          </a:xfrm>
          <a:custGeom>
            <a:avLst/>
            <a:gdLst/>
            <a:ahLst/>
            <a:cxnLst/>
            <a:rect l="l" t="t" r="r" b="b"/>
            <a:pathLst>
              <a:path w="819785" h="953135">
                <a:moveTo>
                  <a:pt x="819568" y="953058"/>
                </a:moveTo>
                <a:lnTo>
                  <a:pt x="0" y="0"/>
                </a:lnTo>
              </a:path>
            </a:pathLst>
          </a:custGeom>
          <a:ln w="28574">
            <a:solidFill>
              <a:srgbClr val="00A500"/>
            </a:solidFill>
          </a:ln>
        </p:spPr>
        <p:txBody>
          <a:bodyPr wrap="square" lIns="0" tIns="0" rIns="0" bIns="0" rtlCol="0"/>
          <a:lstStyle/>
          <a:p>
            <a:endParaRPr/>
          </a:p>
        </p:txBody>
      </p:sp>
      <p:sp>
        <p:nvSpPr>
          <p:cNvPr id="11" name="object 11"/>
          <p:cNvSpPr/>
          <p:nvPr/>
        </p:nvSpPr>
        <p:spPr>
          <a:xfrm>
            <a:off x="3200400" y="3581400"/>
            <a:ext cx="88900" cy="93345"/>
          </a:xfrm>
          <a:custGeom>
            <a:avLst/>
            <a:gdLst/>
            <a:ahLst/>
            <a:cxnLst/>
            <a:rect l="l" t="t" r="r" b="b"/>
            <a:pathLst>
              <a:path w="88900" h="93345">
                <a:moveTo>
                  <a:pt x="0" y="0"/>
                </a:moveTo>
                <a:lnTo>
                  <a:pt x="23393" y="92951"/>
                </a:lnTo>
                <a:lnTo>
                  <a:pt x="88391" y="37045"/>
                </a:lnTo>
                <a:lnTo>
                  <a:pt x="0" y="0"/>
                </a:lnTo>
                <a:close/>
              </a:path>
            </a:pathLst>
          </a:custGeom>
          <a:solidFill>
            <a:srgbClr val="00A500"/>
          </a:solidFill>
        </p:spPr>
        <p:txBody>
          <a:bodyPr wrap="square" lIns="0" tIns="0" rIns="0" bIns="0" rtlCol="0"/>
          <a:lstStyle/>
          <a:p>
            <a:endParaRPr/>
          </a:p>
        </p:txBody>
      </p:sp>
      <p:sp>
        <p:nvSpPr>
          <p:cNvPr id="12" name="object 12"/>
          <p:cNvSpPr/>
          <p:nvPr/>
        </p:nvSpPr>
        <p:spPr>
          <a:xfrm>
            <a:off x="381000" y="4251325"/>
            <a:ext cx="3276600" cy="2225675"/>
          </a:xfrm>
          <a:custGeom>
            <a:avLst/>
            <a:gdLst/>
            <a:ahLst/>
            <a:cxnLst/>
            <a:rect l="l" t="t" r="r" b="b"/>
            <a:pathLst>
              <a:path w="3276600" h="2225675">
                <a:moveTo>
                  <a:pt x="0" y="0"/>
                </a:moveTo>
                <a:lnTo>
                  <a:pt x="3276600" y="0"/>
                </a:lnTo>
                <a:lnTo>
                  <a:pt x="3276600" y="2225675"/>
                </a:lnTo>
                <a:lnTo>
                  <a:pt x="0" y="2225675"/>
                </a:lnTo>
                <a:lnTo>
                  <a:pt x="0" y="0"/>
                </a:lnTo>
                <a:close/>
              </a:path>
            </a:pathLst>
          </a:custGeom>
          <a:solidFill>
            <a:srgbClr val="A8D6FF"/>
          </a:solidFill>
        </p:spPr>
        <p:txBody>
          <a:bodyPr wrap="square" lIns="0" tIns="0" rIns="0" bIns="0" rtlCol="0"/>
          <a:lstStyle/>
          <a:p>
            <a:endParaRPr/>
          </a:p>
        </p:txBody>
      </p:sp>
      <p:sp>
        <p:nvSpPr>
          <p:cNvPr id="13" name="object 13"/>
          <p:cNvSpPr txBox="1"/>
          <p:nvPr/>
        </p:nvSpPr>
        <p:spPr>
          <a:xfrm>
            <a:off x="484457" y="4284345"/>
            <a:ext cx="3075305" cy="1854200"/>
          </a:xfrm>
          <a:prstGeom prst="rect">
            <a:avLst/>
          </a:prstGeom>
        </p:spPr>
        <p:txBody>
          <a:bodyPr vert="horz" wrap="square" lIns="0" tIns="12700" rIns="0" bIns="0" rtlCol="0">
            <a:spAutoFit/>
          </a:bodyPr>
          <a:lstStyle/>
          <a:p>
            <a:pPr marL="12700" marR="5080" algn="ctr">
              <a:lnSpc>
                <a:spcPct val="100000"/>
              </a:lnSpc>
              <a:spcBef>
                <a:spcPts val="100"/>
              </a:spcBef>
              <a:tabLst>
                <a:tab pos="1889760" algn="l"/>
              </a:tabLst>
            </a:pPr>
            <a:r>
              <a:rPr sz="2000" dirty="0">
                <a:latin typeface="Arial"/>
                <a:cs typeface="Arial"/>
              </a:rPr>
              <a:t>Squared </a:t>
            </a:r>
            <a:r>
              <a:rPr sz="2000" spc="-5" dirty="0">
                <a:latin typeface="Arial"/>
                <a:cs typeface="Arial"/>
              </a:rPr>
              <a:t>difference  between </a:t>
            </a:r>
            <a:r>
              <a:rPr sz="2000" u="sng" dirty="0">
                <a:uFill>
                  <a:solidFill>
                    <a:srgbClr val="000000"/>
                  </a:solidFill>
                </a:uFill>
                <a:latin typeface="Arial"/>
                <a:cs typeface="Arial"/>
              </a:rPr>
              <a:t>best possible </a:t>
            </a:r>
            <a:r>
              <a:rPr sz="2000" dirty="0">
                <a:latin typeface="Arial"/>
                <a:cs typeface="Arial"/>
              </a:rPr>
              <a:t> </a:t>
            </a:r>
            <a:r>
              <a:rPr sz="2000" spc="-5" dirty="0">
                <a:latin typeface="Arial"/>
                <a:cs typeface="Arial"/>
              </a:rPr>
              <a:t>prediction</a:t>
            </a:r>
            <a:r>
              <a:rPr sz="2000" spc="10" dirty="0">
                <a:latin typeface="Arial"/>
                <a:cs typeface="Arial"/>
              </a:rPr>
              <a:t> </a:t>
            </a:r>
            <a:r>
              <a:rPr sz="2000" spc="-5" dirty="0">
                <a:latin typeface="Arial"/>
                <a:cs typeface="Arial"/>
              </a:rPr>
              <a:t>for</a:t>
            </a:r>
            <a:r>
              <a:rPr sz="2000" spc="10" dirty="0">
                <a:latin typeface="Arial"/>
                <a:cs typeface="Arial"/>
              </a:rPr>
              <a:t> </a:t>
            </a:r>
            <a:r>
              <a:rPr sz="2000" dirty="0">
                <a:latin typeface="Arial"/>
                <a:cs typeface="Arial"/>
              </a:rPr>
              <a:t>x,	</a:t>
            </a:r>
            <a:r>
              <a:rPr sz="2000" spc="-5" dirty="0">
                <a:latin typeface="Arial"/>
                <a:cs typeface="Arial"/>
              </a:rPr>
              <a:t>f(x), </a:t>
            </a:r>
            <a:r>
              <a:rPr sz="2000" dirty="0">
                <a:latin typeface="Arial"/>
                <a:cs typeface="Arial"/>
              </a:rPr>
              <a:t>and  our </a:t>
            </a:r>
            <a:r>
              <a:rPr sz="2000" u="sng" spc="-5" dirty="0">
                <a:uFill>
                  <a:solidFill>
                    <a:srgbClr val="000000"/>
                  </a:solidFill>
                </a:uFill>
                <a:latin typeface="Arial"/>
                <a:cs typeface="Arial"/>
              </a:rPr>
              <a:t>“long-term”</a:t>
            </a:r>
            <a:r>
              <a:rPr sz="2000" u="sng" spc="-15" dirty="0">
                <a:uFill>
                  <a:solidFill>
                    <a:srgbClr val="000000"/>
                  </a:solidFill>
                </a:uFill>
                <a:latin typeface="Arial"/>
                <a:cs typeface="Arial"/>
              </a:rPr>
              <a:t> </a:t>
            </a:r>
            <a:r>
              <a:rPr sz="2000" u="sng" spc="-5" dirty="0">
                <a:uFill>
                  <a:solidFill>
                    <a:srgbClr val="000000"/>
                  </a:solidFill>
                </a:uFill>
                <a:latin typeface="Arial"/>
                <a:cs typeface="Arial"/>
              </a:rPr>
              <a:t>expectation </a:t>
            </a:r>
            <a:r>
              <a:rPr sz="2000" spc="-5" dirty="0">
                <a:latin typeface="Arial"/>
                <a:cs typeface="Arial"/>
              </a:rPr>
              <a:t> </a:t>
            </a:r>
            <a:r>
              <a:rPr sz="2000" u="sng" spc="-5" dirty="0">
                <a:uFill>
                  <a:solidFill>
                    <a:srgbClr val="000000"/>
                  </a:solidFill>
                </a:uFill>
                <a:latin typeface="Arial"/>
                <a:cs typeface="Arial"/>
              </a:rPr>
              <a:t>for </a:t>
            </a:r>
            <a:r>
              <a:rPr sz="2000" u="sng" dirty="0">
                <a:uFill>
                  <a:solidFill>
                    <a:srgbClr val="000000"/>
                  </a:solidFill>
                </a:uFill>
                <a:latin typeface="Arial"/>
                <a:cs typeface="Arial"/>
              </a:rPr>
              <a:t>what </a:t>
            </a:r>
            <a:r>
              <a:rPr sz="2000" u="sng" spc="-5" dirty="0">
                <a:uFill>
                  <a:solidFill>
                    <a:srgbClr val="000000"/>
                  </a:solidFill>
                </a:uFill>
                <a:latin typeface="Arial"/>
                <a:cs typeface="Arial"/>
              </a:rPr>
              <a:t>the </a:t>
            </a:r>
            <a:r>
              <a:rPr sz="2000" u="sng" dirty="0">
                <a:uFill>
                  <a:solidFill>
                    <a:srgbClr val="000000"/>
                  </a:solidFill>
                </a:uFill>
                <a:latin typeface="Arial"/>
                <a:cs typeface="Arial"/>
              </a:rPr>
              <a:t>learner will do </a:t>
            </a:r>
            <a:r>
              <a:rPr sz="2000" dirty="0">
                <a:latin typeface="Arial"/>
                <a:cs typeface="Arial"/>
              </a:rPr>
              <a:t> if we averaged over</a:t>
            </a:r>
            <a:r>
              <a:rPr sz="2000" spc="-90" dirty="0">
                <a:latin typeface="Arial"/>
                <a:cs typeface="Arial"/>
              </a:rPr>
              <a:t> </a:t>
            </a:r>
            <a:r>
              <a:rPr sz="2000" dirty="0">
                <a:latin typeface="Arial"/>
                <a:cs typeface="Arial"/>
              </a:rPr>
              <a:t>many</a:t>
            </a:r>
            <a:endParaRPr sz="2000">
              <a:latin typeface="Arial"/>
              <a:cs typeface="Arial"/>
            </a:endParaRPr>
          </a:p>
        </p:txBody>
      </p:sp>
      <p:sp>
        <p:nvSpPr>
          <p:cNvPr id="14" name="object 14"/>
          <p:cNvSpPr/>
          <p:nvPr/>
        </p:nvSpPr>
        <p:spPr>
          <a:xfrm>
            <a:off x="1447799" y="3609975"/>
            <a:ext cx="0" cy="657225"/>
          </a:xfrm>
          <a:custGeom>
            <a:avLst/>
            <a:gdLst/>
            <a:ahLst/>
            <a:cxnLst/>
            <a:rect l="l" t="t" r="r" b="b"/>
            <a:pathLst>
              <a:path h="657225">
                <a:moveTo>
                  <a:pt x="0" y="657224"/>
                </a:moveTo>
                <a:lnTo>
                  <a:pt x="0" y="0"/>
                </a:lnTo>
              </a:path>
            </a:pathLst>
          </a:custGeom>
          <a:ln w="28574">
            <a:solidFill>
              <a:srgbClr val="434DD6"/>
            </a:solidFill>
          </a:ln>
        </p:spPr>
        <p:txBody>
          <a:bodyPr wrap="square" lIns="0" tIns="0" rIns="0" bIns="0" rtlCol="0"/>
          <a:lstStyle/>
          <a:p>
            <a:endParaRPr/>
          </a:p>
        </p:txBody>
      </p:sp>
      <p:sp>
        <p:nvSpPr>
          <p:cNvPr id="15" name="object 15"/>
          <p:cNvSpPr/>
          <p:nvPr/>
        </p:nvSpPr>
        <p:spPr>
          <a:xfrm>
            <a:off x="1404937" y="3581400"/>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434DD6"/>
          </a:solidFill>
        </p:spPr>
        <p:txBody>
          <a:bodyPr wrap="square" lIns="0" tIns="0" rIns="0" bIns="0" rtlCol="0"/>
          <a:lstStyle/>
          <a:p>
            <a:endParaRPr/>
          </a:p>
        </p:txBody>
      </p:sp>
      <p:sp>
        <p:nvSpPr>
          <p:cNvPr id="16" name="object 16"/>
          <p:cNvSpPr txBox="1"/>
          <p:nvPr/>
        </p:nvSpPr>
        <p:spPr>
          <a:xfrm>
            <a:off x="7138841" y="1879403"/>
            <a:ext cx="751840" cy="314325"/>
          </a:xfrm>
          <a:prstGeom prst="rect">
            <a:avLst/>
          </a:prstGeom>
        </p:spPr>
        <p:txBody>
          <a:bodyPr vert="horz" wrap="square" lIns="0" tIns="12065" rIns="0" bIns="0" rtlCol="0">
            <a:spAutoFit/>
          </a:bodyPr>
          <a:lstStyle/>
          <a:p>
            <a:pPr marL="12700">
              <a:lnSpc>
                <a:spcPct val="100000"/>
              </a:lnSpc>
              <a:spcBef>
                <a:spcPts val="95"/>
              </a:spcBef>
              <a:tabLst>
                <a:tab pos="561340" algn="l"/>
              </a:tabLst>
            </a:pPr>
            <a:r>
              <a:rPr sz="1900" i="1" spc="20" dirty="0">
                <a:latin typeface="Times New Roman"/>
                <a:cs typeface="Times New Roman"/>
              </a:rPr>
              <a:t>D	D</a:t>
            </a:r>
            <a:endParaRPr sz="1900" dirty="0">
              <a:latin typeface="Times New Roman"/>
              <a:cs typeface="Times New Roman"/>
            </a:endParaRPr>
          </a:p>
        </p:txBody>
      </p:sp>
      <p:sp>
        <p:nvSpPr>
          <p:cNvPr id="17" name="object 17"/>
          <p:cNvSpPr txBox="1"/>
          <p:nvPr/>
        </p:nvSpPr>
        <p:spPr>
          <a:xfrm>
            <a:off x="6244381" y="1656595"/>
            <a:ext cx="2329180" cy="521334"/>
          </a:xfrm>
          <a:prstGeom prst="rect">
            <a:avLst/>
          </a:prstGeom>
        </p:spPr>
        <p:txBody>
          <a:bodyPr vert="horz" wrap="square" lIns="0" tIns="12700" rIns="0" bIns="0" rtlCol="0">
            <a:spAutoFit/>
          </a:bodyPr>
          <a:lstStyle/>
          <a:p>
            <a:pPr marL="12700">
              <a:lnSpc>
                <a:spcPct val="100000"/>
              </a:lnSpc>
              <a:spcBef>
                <a:spcPts val="100"/>
              </a:spcBef>
              <a:tabLst>
                <a:tab pos="1050925" algn="l"/>
                <a:tab pos="1631950" algn="l"/>
              </a:tabLst>
            </a:pPr>
            <a:r>
              <a:rPr sz="3250" i="1" spc="30" dirty="0">
                <a:latin typeface="Times New Roman"/>
                <a:cs typeface="Times New Roman"/>
              </a:rPr>
              <a:t>h</a:t>
            </a:r>
            <a:r>
              <a:rPr sz="3250" i="1" spc="-210" dirty="0">
                <a:latin typeface="Times New Roman"/>
                <a:cs typeface="Times New Roman"/>
              </a:rPr>
              <a:t> </a:t>
            </a:r>
            <a:r>
              <a:rPr sz="3250" spc="35" dirty="0">
                <a:latin typeface="Symbol"/>
                <a:cs typeface="Symbol"/>
              </a:rPr>
              <a:t></a:t>
            </a:r>
            <a:r>
              <a:rPr sz="3250" spc="-130" dirty="0">
                <a:latin typeface="Times New Roman"/>
                <a:cs typeface="Times New Roman"/>
              </a:rPr>
              <a:t> </a:t>
            </a:r>
            <a:r>
              <a:rPr sz="3250" i="1" spc="35" dirty="0">
                <a:latin typeface="Times New Roman"/>
                <a:cs typeface="Times New Roman"/>
              </a:rPr>
              <a:t>E</a:t>
            </a:r>
            <a:r>
              <a:rPr sz="3250" i="1" dirty="0">
                <a:latin typeface="Times New Roman"/>
                <a:cs typeface="Times New Roman"/>
              </a:rPr>
              <a:t>	</a:t>
            </a:r>
            <a:r>
              <a:rPr sz="3250" spc="-165" dirty="0">
                <a:latin typeface="Times New Roman"/>
                <a:cs typeface="Times New Roman"/>
              </a:rPr>
              <a:t>{</a:t>
            </a:r>
            <a:r>
              <a:rPr sz="3250" i="1" spc="30" dirty="0">
                <a:latin typeface="Times New Roman"/>
                <a:cs typeface="Times New Roman"/>
              </a:rPr>
              <a:t>h</a:t>
            </a:r>
            <a:r>
              <a:rPr sz="3250" i="1" dirty="0">
                <a:latin typeface="Times New Roman"/>
                <a:cs typeface="Times New Roman"/>
              </a:rPr>
              <a:t>	</a:t>
            </a:r>
            <a:r>
              <a:rPr sz="3250" spc="160" dirty="0">
                <a:latin typeface="Times New Roman"/>
                <a:cs typeface="Times New Roman"/>
              </a:rPr>
              <a:t>(</a:t>
            </a:r>
            <a:r>
              <a:rPr sz="3250" i="1" dirty="0">
                <a:latin typeface="Times New Roman"/>
                <a:cs typeface="Times New Roman"/>
              </a:rPr>
              <a:t>x</a:t>
            </a:r>
            <a:r>
              <a:rPr sz="3250" spc="25" dirty="0">
                <a:latin typeface="Times New Roman"/>
                <a:cs typeface="Times New Roman"/>
              </a:rPr>
              <a:t>)}</a:t>
            </a:r>
            <a:endParaRPr sz="3250" dirty="0">
              <a:latin typeface="Times New Roman"/>
              <a:cs typeface="Times New Roman"/>
            </a:endParaRPr>
          </a:p>
        </p:txBody>
      </p:sp>
      <p:sp>
        <p:nvSpPr>
          <p:cNvPr id="18" name="object 18"/>
          <p:cNvSpPr/>
          <p:nvPr/>
        </p:nvSpPr>
        <p:spPr>
          <a:xfrm>
            <a:off x="2076183" y="3866464"/>
            <a:ext cx="1295400" cy="396875"/>
          </a:xfrm>
          <a:custGeom>
            <a:avLst/>
            <a:gdLst/>
            <a:ahLst/>
            <a:cxnLst/>
            <a:rect l="l" t="t" r="r" b="b"/>
            <a:pathLst>
              <a:path w="1295400" h="396875">
                <a:moveTo>
                  <a:pt x="0" y="0"/>
                </a:moveTo>
                <a:lnTo>
                  <a:pt x="1295400" y="0"/>
                </a:lnTo>
                <a:lnTo>
                  <a:pt x="1295400" y="396875"/>
                </a:lnTo>
                <a:lnTo>
                  <a:pt x="0" y="396875"/>
                </a:lnTo>
                <a:lnTo>
                  <a:pt x="0" y="0"/>
                </a:lnTo>
                <a:close/>
              </a:path>
            </a:pathLst>
          </a:custGeom>
          <a:solidFill>
            <a:srgbClr val="FFFB00"/>
          </a:solidFill>
        </p:spPr>
        <p:txBody>
          <a:bodyPr wrap="square" lIns="0" tIns="0" rIns="0" bIns="0" rtlCol="0"/>
          <a:lstStyle/>
          <a:p>
            <a:endParaRPr/>
          </a:p>
        </p:txBody>
      </p:sp>
      <p:sp>
        <p:nvSpPr>
          <p:cNvPr id="19" name="object 19"/>
          <p:cNvSpPr txBox="1"/>
          <p:nvPr/>
        </p:nvSpPr>
        <p:spPr>
          <a:xfrm>
            <a:off x="2076183" y="3998125"/>
            <a:ext cx="1295400" cy="228600"/>
          </a:xfrm>
          <a:prstGeom prst="rect">
            <a:avLst/>
          </a:prstGeom>
          <a:solidFill>
            <a:srgbClr val="FFFB00"/>
          </a:solidFill>
        </p:spPr>
        <p:txBody>
          <a:bodyPr vert="horz" wrap="square" lIns="0" tIns="0" rIns="0" bIns="0" rtlCol="0">
            <a:spAutoFit/>
          </a:bodyPr>
          <a:lstStyle/>
          <a:p>
            <a:pPr marL="313690">
              <a:lnSpc>
                <a:spcPts val="1435"/>
              </a:lnSpc>
            </a:pPr>
            <a:r>
              <a:rPr sz="2000" dirty="0">
                <a:latin typeface="Arial"/>
                <a:cs typeface="Arial"/>
              </a:rPr>
              <a:t>BIAS</a:t>
            </a:r>
            <a:r>
              <a:rPr sz="1950" baseline="25641" dirty="0">
                <a:latin typeface="Arial"/>
                <a:cs typeface="Arial"/>
              </a:rPr>
              <a:t>2</a:t>
            </a:r>
          </a:p>
        </p:txBody>
      </p:sp>
      <p:sp>
        <p:nvSpPr>
          <p:cNvPr id="20" name="object 20"/>
          <p:cNvSpPr txBox="1"/>
          <p:nvPr/>
        </p:nvSpPr>
        <p:spPr>
          <a:xfrm>
            <a:off x="5867400" y="4175125"/>
            <a:ext cx="2057400" cy="396875"/>
          </a:xfrm>
          <a:prstGeom prst="rect">
            <a:avLst/>
          </a:prstGeom>
          <a:solidFill>
            <a:srgbClr val="FFFB00"/>
          </a:solidFill>
        </p:spPr>
        <p:txBody>
          <a:bodyPr vert="horz" wrap="square" lIns="0" tIns="45720" rIns="0" bIns="0" rtlCol="0">
            <a:spAutoFit/>
          </a:bodyPr>
          <a:lstStyle/>
          <a:p>
            <a:pPr marL="391160">
              <a:lnSpc>
                <a:spcPct val="100000"/>
              </a:lnSpc>
              <a:spcBef>
                <a:spcPts val="360"/>
              </a:spcBef>
            </a:pPr>
            <a:r>
              <a:rPr sz="2000" spc="-20" dirty="0">
                <a:latin typeface="Arial"/>
                <a:cs typeface="Arial"/>
              </a:rPr>
              <a:t>VARIANCE</a:t>
            </a:r>
            <a:endParaRPr sz="2000">
              <a:latin typeface="Arial"/>
              <a:cs typeface="Arial"/>
            </a:endParaRPr>
          </a:p>
        </p:txBody>
      </p:sp>
      <p:sp>
        <p:nvSpPr>
          <p:cNvPr id="21" name="object 21"/>
          <p:cNvSpPr txBox="1"/>
          <p:nvPr/>
        </p:nvSpPr>
        <p:spPr>
          <a:xfrm>
            <a:off x="535940" y="6090466"/>
            <a:ext cx="2672715" cy="582295"/>
          </a:xfrm>
          <a:prstGeom prst="rect">
            <a:avLst/>
          </a:prstGeom>
        </p:spPr>
        <p:txBody>
          <a:bodyPr vert="horz" wrap="square" lIns="0" tIns="34925" rIns="0" bIns="0" rtlCol="0">
            <a:spAutoFit/>
          </a:bodyPr>
          <a:lstStyle/>
          <a:p>
            <a:pPr marL="311785">
              <a:lnSpc>
                <a:spcPct val="100000"/>
              </a:lnSpc>
              <a:spcBef>
                <a:spcPts val="275"/>
              </a:spcBef>
            </a:pPr>
            <a:r>
              <a:rPr sz="2000" spc="-5" dirty="0">
                <a:latin typeface="Arial"/>
                <a:cs typeface="Arial"/>
              </a:rPr>
              <a:t>datasets </a:t>
            </a:r>
            <a:r>
              <a:rPr sz="2000" dirty="0">
                <a:latin typeface="Arial"/>
                <a:cs typeface="Arial"/>
              </a:rPr>
              <a:t>D,</a:t>
            </a:r>
            <a:r>
              <a:rPr sz="2000" spc="-30" dirty="0">
                <a:latin typeface="Arial"/>
                <a:cs typeface="Arial"/>
              </a:rPr>
              <a:t> </a:t>
            </a:r>
            <a:r>
              <a:rPr sz="2000" i="1" dirty="0">
                <a:latin typeface="Arial"/>
                <a:cs typeface="Arial"/>
              </a:rPr>
              <a:t>E</a:t>
            </a:r>
            <a:r>
              <a:rPr sz="1950" i="1" baseline="-21367" dirty="0">
                <a:latin typeface="Arial"/>
                <a:cs typeface="Arial"/>
              </a:rPr>
              <a:t>D</a:t>
            </a:r>
            <a:r>
              <a:rPr sz="2000" i="1" dirty="0">
                <a:latin typeface="Arial"/>
                <a:cs typeface="Arial"/>
              </a:rPr>
              <a:t>[h</a:t>
            </a:r>
            <a:r>
              <a:rPr sz="1950" i="1" baseline="-21367" dirty="0">
                <a:latin typeface="Arial"/>
                <a:cs typeface="Arial"/>
              </a:rPr>
              <a:t>D</a:t>
            </a:r>
            <a:r>
              <a:rPr sz="2000" i="1" dirty="0">
                <a:latin typeface="Arial"/>
                <a:cs typeface="Arial"/>
              </a:rPr>
              <a:t>(x)]</a:t>
            </a:r>
            <a:endParaRPr sz="2000">
              <a:latin typeface="Arial"/>
              <a:cs typeface="Arial"/>
            </a:endParaRPr>
          </a:p>
          <a:p>
            <a:pPr marL="12700">
              <a:lnSpc>
                <a:spcPct val="100000"/>
              </a:lnSpc>
              <a:spcBef>
                <a:spcPts val="125"/>
              </a:spcBef>
            </a:pPr>
            <a:r>
              <a:rPr sz="1400" spc="-5" dirty="0">
                <a:latin typeface="Arial"/>
                <a:cs typeface="Arial"/>
              </a:rPr>
              <a:t>13</a:t>
            </a:r>
            <a:endParaRPr sz="1400">
              <a:latin typeface="Arial"/>
              <a:cs typeface="Arial"/>
            </a:endParaRPr>
          </a:p>
        </p:txBody>
      </p:sp>
      <p:sp>
        <p:nvSpPr>
          <p:cNvPr id="22" name="object 22"/>
          <p:cNvSpPr txBox="1"/>
          <p:nvPr/>
        </p:nvSpPr>
        <p:spPr>
          <a:xfrm>
            <a:off x="6270644" y="2116934"/>
            <a:ext cx="2325370" cy="942975"/>
          </a:xfrm>
          <a:prstGeom prst="rect">
            <a:avLst/>
          </a:prstGeom>
        </p:spPr>
        <p:txBody>
          <a:bodyPr vert="horz" wrap="square" lIns="0" tIns="12700" rIns="0" bIns="0" rtlCol="0">
            <a:spAutoFit/>
          </a:bodyPr>
          <a:lstStyle/>
          <a:p>
            <a:pPr marL="12700">
              <a:lnSpc>
                <a:spcPts val="3575"/>
              </a:lnSpc>
              <a:spcBef>
                <a:spcPts val="100"/>
              </a:spcBef>
            </a:pPr>
            <a:r>
              <a:rPr sz="3250" i="1" spc="-600" dirty="0">
                <a:latin typeface="Times New Roman"/>
                <a:cs typeface="Times New Roman"/>
              </a:rPr>
              <a:t>y</a:t>
            </a:r>
            <a:r>
              <a:rPr sz="4875" spc="-900" baseline="2564" dirty="0">
                <a:latin typeface="Times New Roman"/>
                <a:cs typeface="Times New Roman"/>
              </a:rPr>
              <a:t>ˆ </a:t>
            </a:r>
            <a:r>
              <a:rPr sz="3250" spc="30" dirty="0">
                <a:latin typeface="Symbol"/>
                <a:cs typeface="Symbol"/>
              </a:rPr>
              <a:t></a:t>
            </a:r>
            <a:r>
              <a:rPr sz="3250" spc="30" dirty="0">
                <a:latin typeface="Times New Roman"/>
                <a:cs typeface="Times New Roman"/>
              </a:rPr>
              <a:t> </a:t>
            </a:r>
            <a:r>
              <a:rPr sz="3250" i="1" spc="-345" dirty="0">
                <a:latin typeface="Times New Roman"/>
                <a:cs typeface="Times New Roman"/>
              </a:rPr>
              <a:t>y</a:t>
            </a:r>
            <a:r>
              <a:rPr sz="4875" spc="-517" baseline="2564" dirty="0">
                <a:latin typeface="Times New Roman"/>
                <a:cs typeface="Times New Roman"/>
              </a:rPr>
              <a:t>ˆ</a:t>
            </a:r>
            <a:r>
              <a:rPr sz="2850" i="1" spc="-517" baseline="-23391" dirty="0">
                <a:latin typeface="Times New Roman"/>
                <a:cs typeface="Times New Roman"/>
              </a:rPr>
              <a:t>D </a:t>
            </a:r>
            <a:r>
              <a:rPr sz="3250" spc="30" dirty="0">
                <a:latin typeface="Symbol"/>
                <a:cs typeface="Symbol"/>
              </a:rPr>
              <a:t></a:t>
            </a:r>
            <a:r>
              <a:rPr sz="3250" spc="30" dirty="0">
                <a:latin typeface="Times New Roman"/>
                <a:cs typeface="Times New Roman"/>
              </a:rPr>
              <a:t> </a:t>
            </a:r>
            <a:r>
              <a:rPr sz="3250" i="1" spc="-65" dirty="0">
                <a:latin typeface="Times New Roman"/>
                <a:cs typeface="Times New Roman"/>
              </a:rPr>
              <a:t>h</a:t>
            </a:r>
            <a:r>
              <a:rPr sz="2850" i="1" spc="-97" baseline="-23391" dirty="0">
                <a:latin typeface="Times New Roman"/>
                <a:cs typeface="Times New Roman"/>
              </a:rPr>
              <a:t>D</a:t>
            </a:r>
            <a:r>
              <a:rPr sz="2850" i="1" spc="-480" baseline="-23391" dirty="0">
                <a:latin typeface="Times New Roman"/>
                <a:cs typeface="Times New Roman"/>
              </a:rPr>
              <a:t> </a:t>
            </a:r>
            <a:r>
              <a:rPr sz="3250" spc="60" dirty="0">
                <a:latin typeface="Times New Roman"/>
                <a:cs typeface="Times New Roman"/>
              </a:rPr>
              <a:t>(</a:t>
            </a:r>
            <a:r>
              <a:rPr sz="3250" i="1" spc="60" dirty="0">
                <a:latin typeface="Times New Roman"/>
                <a:cs typeface="Times New Roman"/>
              </a:rPr>
              <a:t>x</a:t>
            </a:r>
            <a:r>
              <a:rPr sz="3250" spc="60" dirty="0">
                <a:latin typeface="Times New Roman"/>
                <a:cs typeface="Times New Roman"/>
              </a:rPr>
              <a:t>)</a:t>
            </a:r>
            <a:endParaRPr sz="3250" dirty="0">
              <a:latin typeface="Times New Roman"/>
              <a:cs typeface="Times New Roman"/>
            </a:endParaRPr>
          </a:p>
          <a:p>
            <a:pPr marL="41910">
              <a:lnSpc>
                <a:spcPts val="3635"/>
              </a:lnSpc>
            </a:pPr>
            <a:r>
              <a:rPr sz="3200" i="1" spc="5" dirty="0">
                <a:latin typeface="Times New Roman"/>
                <a:cs typeface="Times New Roman"/>
              </a:rPr>
              <a:t>f </a:t>
            </a:r>
            <a:r>
              <a:rPr sz="3200" spc="15" dirty="0">
                <a:latin typeface="Symbol"/>
                <a:cs typeface="Symbol"/>
              </a:rPr>
              <a:t></a:t>
            </a:r>
            <a:r>
              <a:rPr sz="3200" spc="15" dirty="0">
                <a:latin typeface="Times New Roman"/>
                <a:cs typeface="Times New Roman"/>
              </a:rPr>
              <a:t> </a:t>
            </a:r>
            <a:r>
              <a:rPr sz="3200" i="1" spc="5" dirty="0">
                <a:latin typeface="Times New Roman"/>
                <a:cs typeface="Times New Roman"/>
              </a:rPr>
              <a:t>f </a:t>
            </a:r>
            <a:r>
              <a:rPr sz="3200" spc="130" dirty="0">
                <a:latin typeface="Times New Roman"/>
                <a:cs typeface="Times New Roman"/>
              </a:rPr>
              <a:t>(</a:t>
            </a:r>
            <a:r>
              <a:rPr sz="3200" i="1" spc="130" dirty="0">
                <a:latin typeface="Times New Roman"/>
                <a:cs typeface="Times New Roman"/>
              </a:rPr>
              <a:t>x</a:t>
            </a:r>
            <a:r>
              <a:rPr sz="3200" spc="130" dirty="0">
                <a:latin typeface="Times New Roman"/>
                <a:cs typeface="Times New Roman"/>
              </a:rPr>
              <a:t>) </a:t>
            </a:r>
            <a:r>
              <a:rPr sz="3200" spc="15" dirty="0">
                <a:latin typeface="Symbol"/>
                <a:cs typeface="Symbol"/>
              </a:rPr>
              <a:t></a:t>
            </a:r>
            <a:r>
              <a:rPr sz="3200" spc="-585" dirty="0">
                <a:latin typeface="Times New Roman"/>
                <a:cs typeface="Times New Roman"/>
              </a:rPr>
              <a:t> </a:t>
            </a:r>
            <a:r>
              <a:rPr sz="3300" i="1" spc="-30" dirty="0">
                <a:latin typeface="Symbol"/>
                <a:cs typeface="Symbol"/>
              </a:rPr>
              <a:t></a:t>
            </a:r>
            <a:endParaRPr sz="3300" dirty="0">
              <a:latin typeface="Symbol"/>
              <a:cs typeface="Symbol"/>
            </a:endParaRPr>
          </a:p>
        </p:txBody>
      </p:sp>
    </p:spTree>
    <p:extLst>
      <p:ext uri="{BB962C8B-B14F-4D97-AF65-F5344CB8AC3E}">
        <p14:creationId xmlns:p14="http://schemas.microsoft.com/office/powerpoint/2010/main" val="3358305148"/>
      </p:ext>
    </p:extLst>
  </p:cSld>
  <p:clrMapOvr>
    <a:masterClrMapping/>
  </p:clrMapOvr>
  <p:timing>
    <p:tnLst>
      <p:par>
        <p:cTn id="1" dur="indefinite" restart="never" nodeType="tmRoot"/>
      </p:par>
    </p:tn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between </a:t>
            </a:r>
            <a:br>
              <a:rPr lang="en-US" dirty="0" smtClean="0"/>
            </a:br>
            <a:r>
              <a:rPr lang="en-US" dirty="0" smtClean="0"/>
              <a:t>ln </a:t>
            </a:r>
            <a:r>
              <a:rPr lang="el-GR" dirty="0" smtClean="0"/>
              <a:t>λ</a:t>
            </a:r>
            <a:r>
              <a:rPr lang="en-US" dirty="0" smtClean="0"/>
              <a:t> and variance,  </a:t>
            </a:r>
            <a:r>
              <a:rPr lang="en-US" dirty="0"/>
              <a:t>ln </a:t>
            </a:r>
            <a:r>
              <a:rPr lang="el-GR" dirty="0"/>
              <a:t>λ</a:t>
            </a:r>
            <a:r>
              <a:rPr lang="en-US" dirty="0"/>
              <a:t> and </a:t>
            </a:r>
            <a:r>
              <a:rPr lang="en-US" dirty="0" smtClean="0"/>
              <a:t>bias</a:t>
            </a:r>
            <a:r>
              <a:rPr lang="en-US" dirty="0"/>
              <a:t/>
            </a:r>
            <a:br>
              <a:rPr lang="en-US" dirty="0"/>
            </a:br>
            <a:endParaRPr lang="en-US" dirty="0"/>
          </a:p>
        </p:txBody>
      </p:sp>
      <p:sp>
        <p:nvSpPr>
          <p:cNvPr id="3" name="Content Placeholder 2"/>
          <p:cNvSpPr>
            <a:spLocks noGrp="1"/>
          </p:cNvSpPr>
          <p:nvPr>
            <p:ph idx="1"/>
          </p:nvPr>
        </p:nvSpPr>
        <p:spPr>
          <a:xfrm>
            <a:off x="175304" y="1371600"/>
            <a:ext cx="8686800" cy="4525963"/>
          </a:xfrm>
        </p:spPr>
        <p:txBody>
          <a:bodyPr/>
          <a:lstStyle/>
          <a:p>
            <a:r>
              <a:rPr lang="en-US" dirty="0" smtClean="0"/>
              <a:t>As </a:t>
            </a:r>
            <a:r>
              <a:rPr lang="el-GR" dirty="0" smtClean="0"/>
              <a:t>λ</a:t>
            </a:r>
            <a:r>
              <a:rPr lang="en-US" dirty="0" smtClean="0"/>
              <a:t> increases variance comes down(red line)</a:t>
            </a:r>
          </a:p>
          <a:p>
            <a:r>
              <a:rPr lang="en-US" dirty="0"/>
              <a:t>As </a:t>
            </a:r>
            <a:r>
              <a:rPr lang="el-GR" dirty="0"/>
              <a:t>λ</a:t>
            </a:r>
            <a:r>
              <a:rPr lang="en-US" dirty="0"/>
              <a:t> </a:t>
            </a:r>
            <a:r>
              <a:rPr lang="en-US" dirty="0" smtClean="0"/>
              <a:t>increases(w more constrained) bias also increases</a:t>
            </a:r>
            <a:endParaRPr lang="en-US" dirty="0"/>
          </a:p>
          <a:p>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692</a:t>
            </a:fld>
            <a:endParaRPr lang="en-US"/>
          </a:p>
        </p:txBody>
      </p:sp>
      <p:pic>
        <p:nvPicPr>
          <p:cNvPr id="5" name="Picture 4"/>
          <p:cNvPicPr>
            <a:picLocks noChangeAspect="1"/>
          </p:cNvPicPr>
          <p:nvPr/>
        </p:nvPicPr>
        <p:blipFill>
          <a:blip r:embed="rId2"/>
          <a:stretch>
            <a:fillRect/>
          </a:stretch>
        </p:blipFill>
        <p:spPr>
          <a:xfrm>
            <a:off x="2362200" y="2758115"/>
            <a:ext cx="5061098" cy="3657600"/>
          </a:xfrm>
          <a:prstGeom prst="rect">
            <a:avLst/>
          </a:prstGeom>
        </p:spPr>
      </p:pic>
    </p:spTree>
    <p:extLst>
      <p:ext uri="{BB962C8B-B14F-4D97-AF65-F5344CB8AC3E}">
        <p14:creationId xmlns:p14="http://schemas.microsoft.com/office/powerpoint/2010/main" val="108580795"/>
      </p:ext>
    </p:extLst>
  </p:cSld>
  <p:clrMapOvr>
    <a:masterClrMapping/>
  </p:clrMapOvr>
  <p:timing>
    <p:tnLst>
      <p:par>
        <p:cTn id="1" dur="indefinite" restart="never" nodeType="tmRoot"/>
      </p:par>
    </p:tn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of regularization parameter </a:t>
            </a:r>
            <a:r>
              <a:rPr lang="el-GR" dirty="0" smtClean="0"/>
              <a:t>λ</a:t>
            </a:r>
            <a:endParaRPr lang="en-US" dirty="0"/>
          </a:p>
        </p:txBody>
      </p:sp>
      <p:sp>
        <p:nvSpPr>
          <p:cNvPr id="3" name="Content Placeholder 2"/>
          <p:cNvSpPr>
            <a:spLocks noGrp="1"/>
          </p:cNvSpPr>
          <p:nvPr>
            <p:ph idx="1"/>
          </p:nvPr>
        </p:nvSpPr>
        <p:spPr>
          <a:xfrm>
            <a:off x="175304" y="1371600"/>
            <a:ext cx="8686800" cy="4525963"/>
          </a:xfrm>
        </p:spPr>
        <p:txBody>
          <a:bodyPr/>
          <a:lstStyle/>
          <a:p>
            <a:r>
              <a:rPr lang="en-US" dirty="0" smtClean="0"/>
              <a:t>If </a:t>
            </a:r>
            <a:r>
              <a:rPr lang="el-GR" dirty="0" smtClean="0"/>
              <a:t>λ</a:t>
            </a:r>
            <a:r>
              <a:rPr lang="en-US" dirty="0" smtClean="0"/>
              <a:t> small, more flexible model, w can take larger values </a:t>
            </a:r>
            <a:r>
              <a:rPr lang="en-US" dirty="0"/>
              <a:t>bias is low </a:t>
            </a:r>
            <a:r>
              <a:rPr lang="en-US" dirty="0" smtClean="0"/>
              <a:t>but variance is high</a:t>
            </a:r>
          </a:p>
          <a:p>
            <a:r>
              <a:rPr lang="en-US" dirty="0" smtClean="0"/>
              <a:t>As </a:t>
            </a:r>
            <a:r>
              <a:rPr lang="el-GR" dirty="0"/>
              <a:t>λ</a:t>
            </a:r>
            <a:r>
              <a:rPr lang="en-US" dirty="0"/>
              <a:t> </a:t>
            </a:r>
            <a:r>
              <a:rPr lang="en-US" dirty="0" smtClean="0"/>
              <a:t>increases, w more constrained. So bias also increases and variance is low</a:t>
            </a:r>
          </a:p>
          <a:p>
            <a:r>
              <a:rPr lang="en-US" dirty="0" smtClean="0"/>
              <a:t>Right choice of </a:t>
            </a:r>
            <a:r>
              <a:rPr lang="el-GR" dirty="0" smtClean="0"/>
              <a:t>λ</a:t>
            </a:r>
            <a:r>
              <a:rPr lang="en-US" dirty="0" smtClean="0"/>
              <a:t> is balance between bias and variance</a:t>
            </a:r>
          </a:p>
          <a:p>
            <a:r>
              <a:rPr lang="en-US" dirty="0"/>
              <a:t>0 &lt; </a:t>
            </a:r>
            <a:r>
              <a:rPr lang="el-GR" dirty="0"/>
              <a:t>λ</a:t>
            </a:r>
            <a:r>
              <a:rPr lang="en-US" dirty="0"/>
              <a:t> &lt; 1</a:t>
            </a:r>
          </a:p>
          <a:p>
            <a:r>
              <a:rPr lang="en-US" dirty="0"/>
              <a:t>Pickup </a:t>
            </a:r>
            <a:r>
              <a:rPr lang="el-GR" dirty="0"/>
              <a:t>λ</a:t>
            </a:r>
            <a:r>
              <a:rPr lang="en-US" dirty="0"/>
              <a:t> where the test error is minimum</a:t>
            </a:r>
          </a:p>
          <a:p>
            <a:endParaRPr lang="en-US" dirty="0"/>
          </a:p>
          <a:p>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693</a:t>
            </a:fld>
            <a:endParaRPr lang="en-US"/>
          </a:p>
        </p:txBody>
      </p:sp>
    </p:spTree>
    <p:extLst>
      <p:ext uri="{BB962C8B-B14F-4D97-AF65-F5344CB8AC3E}">
        <p14:creationId xmlns:p14="http://schemas.microsoft.com/office/powerpoint/2010/main" val="650724749"/>
      </p:ext>
    </p:extLst>
  </p:cSld>
  <p:clrMapOvr>
    <a:masterClrMapping/>
  </p:clrMapOvr>
  <p:timing>
    <p:tnLst>
      <p:par>
        <p:cTn id="1" dur="indefinite" restart="never" nodeType="tmRoot"/>
      </p:par>
    </p:tn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0" y="667708"/>
            <a:ext cx="8637588" cy="76993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z="3600" b="1" spc="-150" dirty="0" smtClean="0">
                <a:latin typeface="Arial" pitchFamily="34" charset="0"/>
                <a:ea typeface="+mn-ea"/>
                <a:cs typeface="Arial" pitchFamily="34" charset="0"/>
              </a:rPr>
              <a:t>Decision trees </a:t>
            </a:r>
            <a:endParaRPr lang="en-US" sz="3600" b="1" spc="-150" dirty="0">
              <a:latin typeface="Arial" pitchFamily="34" charset="0"/>
              <a:ea typeface="+mn-ea"/>
              <a:cs typeface="Arial" pitchFamily="34" charset="0"/>
            </a:endParaRPr>
          </a:p>
        </p:txBody>
      </p:sp>
      <p:sp>
        <p:nvSpPr>
          <p:cNvPr id="308227" name="Rectangle 3"/>
          <p:cNvSpPr>
            <a:spLocks noGrp="1" noChangeArrowheads="1"/>
          </p:cNvSpPr>
          <p:nvPr>
            <p:ph idx="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a:bodyPr>
          <a:lstStyle/>
          <a:p>
            <a:pPr eaLnBrk="1" hangingPunct="1">
              <a:buFont typeface="Wingdings" charset="0"/>
              <a:buChar char="§"/>
              <a:defRPr/>
            </a:pPr>
            <a:r>
              <a:rPr lang="en-US" dirty="0"/>
              <a:t>Decision Trees is one of the most widely used and practical methods of classification</a:t>
            </a:r>
            <a:endParaRPr lang="en-US" altLang="ja-JP" dirty="0"/>
          </a:p>
          <a:p>
            <a:pPr>
              <a:buFont typeface="Wingdings" charset="0"/>
              <a:buChar char="§"/>
              <a:defRPr/>
            </a:pPr>
            <a:r>
              <a:rPr lang="en-US" dirty="0" smtClean="0"/>
              <a:t>Method </a:t>
            </a:r>
            <a:r>
              <a:rPr lang="en-US" dirty="0"/>
              <a:t>for approximating discrete-valued functions</a:t>
            </a:r>
          </a:p>
          <a:p>
            <a:pPr>
              <a:buFont typeface="Wingdings" charset="0"/>
              <a:buChar char="§"/>
              <a:defRPr/>
            </a:pPr>
            <a:r>
              <a:rPr lang="en-US" altLang="ja-JP" dirty="0"/>
              <a:t>Learned functions are represented as decision trees (or if-then-else rules)</a:t>
            </a:r>
            <a:endParaRPr lang="en-US" dirty="0"/>
          </a:p>
          <a:p>
            <a:pPr>
              <a:buFont typeface="Wingdings" charset="0"/>
              <a:buChar char="§"/>
              <a:defRPr/>
            </a:pPr>
            <a:r>
              <a:rPr lang="en-US" dirty="0"/>
              <a:t>Expressive hypotheses space </a:t>
            </a:r>
          </a:p>
        </p:txBody>
      </p:sp>
    </p:spTree>
    <p:extLst>
      <p:ext uri="{BB962C8B-B14F-4D97-AF65-F5344CB8AC3E}">
        <p14:creationId xmlns:p14="http://schemas.microsoft.com/office/powerpoint/2010/main" val="267381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Decision Tree</a:t>
            </a:r>
            <a:endParaRPr lang="en-US" b="1" dirty="0"/>
          </a:p>
        </p:txBody>
      </p:sp>
      <p:sp>
        <p:nvSpPr>
          <p:cNvPr id="3" name="Content Placeholder 2"/>
          <p:cNvSpPr>
            <a:spLocks noGrp="1"/>
          </p:cNvSpPr>
          <p:nvPr>
            <p:ph idx="1"/>
          </p:nvPr>
        </p:nvSpPr>
        <p:spPr>
          <a:xfrm>
            <a:off x="457200" y="1600200"/>
            <a:ext cx="8534400" cy="4525963"/>
          </a:xfrm>
        </p:spPr>
        <p:txBody>
          <a:bodyPr>
            <a:normAutofit fontScale="85000" lnSpcReduction="10000"/>
          </a:bodyPr>
          <a:lstStyle/>
          <a:p>
            <a:r>
              <a:rPr lang="en-US" b="1" dirty="0"/>
              <a:t>Advantages</a:t>
            </a:r>
            <a:r>
              <a:rPr lang="en-US" dirty="0"/>
              <a:t>: </a:t>
            </a:r>
            <a:endParaRPr lang="en-US" dirty="0" smtClean="0"/>
          </a:p>
          <a:p>
            <a:pPr marL="400050" lvl="1" indent="0">
              <a:buNone/>
            </a:pPr>
            <a:r>
              <a:rPr lang="en-US" dirty="0" smtClean="0"/>
              <a:t>– Inexpensive </a:t>
            </a:r>
            <a:r>
              <a:rPr lang="en-US" dirty="0"/>
              <a:t>to construct </a:t>
            </a:r>
            <a:endParaRPr lang="en-US" dirty="0" smtClean="0"/>
          </a:p>
          <a:p>
            <a:pPr marL="400050" lvl="1" indent="0">
              <a:buNone/>
            </a:pPr>
            <a:r>
              <a:rPr lang="en-US" dirty="0" smtClean="0"/>
              <a:t>– </a:t>
            </a:r>
            <a:r>
              <a:rPr lang="en-US" dirty="0"/>
              <a:t>Extremely fast at classifying unknown records </a:t>
            </a:r>
            <a:endParaRPr lang="en-US" dirty="0" smtClean="0"/>
          </a:p>
          <a:p>
            <a:pPr marL="400050" lvl="1" indent="0">
              <a:buNone/>
            </a:pPr>
            <a:r>
              <a:rPr lang="en-US" dirty="0" smtClean="0"/>
              <a:t>– </a:t>
            </a:r>
            <a:r>
              <a:rPr lang="en-US" dirty="0"/>
              <a:t>Easy to interpret for small-sized trees </a:t>
            </a:r>
            <a:endParaRPr lang="en-US" dirty="0" smtClean="0"/>
          </a:p>
          <a:p>
            <a:pPr marL="400050" lvl="1" indent="0">
              <a:buNone/>
            </a:pPr>
            <a:r>
              <a:rPr lang="en-US" dirty="0" smtClean="0"/>
              <a:t>– </a:t>
            </a:r>
            <a:r>
              <a:rPr lang="en-US" dirty="0"/>
              <a:t>Can easily handle redundant or irrelevant attributes (unless the attributes are interacting) </a:t>
            </a:r>
            <a:endParaRPr lang="en-US" dirty="0" smtClean="0"/>
          </a:p>
          <a:p>
            <a:r>
              <a:rPr lang="en-US" b="1" dirty="0" smtClean="0"/>
              <a:t>Disadvantages</a:t>
            </a:r>
            <a:r>
              <a:rPr lang="en-US" dirty="0"/>
              <a:t>: </a:t>
            </a:r>
            <a:endParaRPr lang="en-US" dirty="0" smtClean="0"/>
          </a:p>
          <a:p>
            <a:pPr marL="400050" lvl="1" indent="0">
              <a:buNone/>
            </a:pPr>
            <a:r>
              <a:rPr lang="en-US" dirty="0" smtClean="0"/>
              <a:t>– </a:t>
            </a:r>
            <a:r>
              <a:rPr lang="en-US" dirty="0"/>
              <a:t>Space of possible decision trees is exponentially large. </a:t>
            </a:r>
            <a:endParaRPr lang="en-US" dirty="0" smtClean="0"/>
          </a:p>
          <a:p>
            <a:pPr marL="800100" lvl="2" indent="0">
              <a:buNone/>
            </a:pPr>
            <a:r>
              <a:rPr lang="en-US" dirty="0" smtClean="0"/>
              <a:t>Greedy </a:t>
            </a:r>
            <a:r>
              <a:rPr lang="en-US" dirty="0"/>
              <a:t>approaches are often unable to find the best tree. </a:t>
            </a:r>
            <a:endParaRPr lang="en-US" dirty="0" smtClean="0"/>
          </a:p>
          <a:p>
            <a:pPr marL="400050" lvl="1" indent="0">
              <a:buNone/>
            </a:pPr>
            <a:r>
              <a:rPr lang="en-US" dirty="0" smtClean="0"/>
              <a:t>– </a:t>
            </a:r>
            <a:r>
              <a:rPr lang="en-US" dirty="0"/>
              <a:t>Does not take into account interactions between attributes </a:t>
            </a:r>
            <a:endParaRPr lang="en-US" dirty="0" smtClean="0"/>
          </a:p>
          <a:p>
            <a:pPr marL="400050" lvl="1" indent="0">
              <a:buNone/>
            </a:pPr>
            <a:r>
              <a:rPr lang="en-US" dirty="0" smtClean="0"/>
              <a:t>– </a:t>
            </a:r>
            <a:r>
              <a:rPr lang="en-US" dirty="0"/>
              <a:t>Each decision boundary involves only a single attribute</a:t>
            </a:r>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695</a:t>
            </a:fld>
            <a:endParaRPr lang="en-US"/>
          </a:p>
        </p:txBody>
      </p:sp>
    </p:spTree>
    <p:extLst>
      <p:ext uri="{BB962C8B-B14F-4D97-AF65-F5344CB8AC3E}">
        <p14:creationId xmlns:p14="http://schemas.microsoft.com/office/powerpoint/2010/main" val="3986409991"/>
      </p:ext>
    </p:extLst>
  </p:cSld>
  <p:clrMapOvr>
    <a:masterClrMapping/>
  </p:clrMapOvr>
  <p:timing>
    <p:tnLst>
      <p:par>
        <p:cTn id="1" dur="indefinite" restart="never" nodeType="tmRoot"/>
      </p:par>
    </p:tn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12700" y="685801"/>
            <a:ext cx="7543800" cy="769937"/>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lgn="l" eaLnBrk="1" hangingPunct="1">
              <a:defRPr/>
            </a:pPr>
            <a:r>
              <a:rPr lang="en-US" sz="3200" b="1" dirty="0"/>
              <a:t>Decision tree representation (PlayTennis)</a:t>
            </a:r>
          </a:p>
        </p:txBody>
      </p:sp>
      <p:pic>
        <p:nvPicPr>
          <p:cNvPr id="329732" name="Picture 4"/>
          <p:cNvPicPr>
            <a:picLocks noGrp="1" noChangeAspect="1" noChangeArrowheads="1"/>
          </p:cNvPicPr>
          <p:nvPr>
            <p:ph type="dgm" idx="1"/>
          </p:nvPr>
        </p:nvPicPr>
        <p:blipFill>
          <a:blip r:embed="rId3">
            <a:extLst>
              <a:ext uri="{28A0092B-C50C-407E-A947-70E740481C1C}">
                <a14:useLocalDpi xmlns:a14="http://schemas.microsoft.com/office/drawing/2010/main" val="0"/>
              </a:ext>
            </a:extLst>
          </a:blip>
          <a:srcRect/>
          <a:stretch>
            <a:fillRect/>
          </a:stretch>
        </p:blipFill>
        <p:spPr>
          <a:xfrm>
            <a:off x="990600" y="1524000"/>
            <a:ext cx="7010400" cy="41148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
        <p:nvSpPr>
          <p:cNvPr id="329733" name="Text Box 5"/>
          <p:cNvSpPr txBox="1">
            <a:spLocks noChangeArrowheads="1"/>
          </p:cNvSpPr>
          <p:nvPr/>
        </p:nvSpPr>
        <p:spPr bwMode="auto">
          <a:xfrm>
            <a:off x="1143000" y="5875338"/>
            <a:ext cx="7046913"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b="0" dirty="0">
                <a:latin typeface="Times New Roman" charset="0"/>
                <a:ea typeface="ＭＳ Ｐゴシック" charset="0"/>
                <a:sym typeface="Symbol" charset="0"/>
              </a:rPr>
              <a:t></a:t>
            </a:r>
            <a:r>
              <a:rPr lang="en-US" sz="2000" b="0" i="1" dirty="0">
                <a:latin typeface="Times New Roman" charset="0"/>
                <a:ea typeface="ＭＳ Ｐゴシック" charset="0"/>
              </a:rPr>
              <a:t>Outlook=Sunny, Temp=Hot, Humidity=High, Wind=Strong</a:t>
            </a:r>
            <a:r>
              <a:rPr lang="en-US" sz="2000" b="0" dirty="0">
                <a:latin typeface="Times New Roman" charset="0"/>
                <a:ea typeface="ＭＳ Ｐゴシック" charset="0"/>
                <a:sym typeface="Symbol" charset="0"/>
              </a:rPr>
              <a:t>     No</a:t>
            </a:r>
          </a:p>
        </p:txBody>
      </p:sp>
    </p:spTree>
    <p:extLst>
      <p:ext uri="{BB962C8B-B14F-4D97-AF65-F5344CB8AC3E}">
        <p14:creationId xmlns:p14="http://schemas.microsoft.com/office/powerpoint/2010/main" val="2833318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068638"/>
            <a:ext cx="5410200" cy="3176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39970" name="Rectangle 2"/>
          <p:cNvSpPr>
            <a:spLocks noGrp="1" noChangeArrowheads="1"/>
          </p:cNvSpPr>
          <p:nvPr>
            <p:ph type="title"/>
          </p:nvPr>
        </p:nvSpPr>
        <p:spPr>
          <a:xfrm>
            <a:off x="317500" y="469900"/>
            <a:ext cx="8637588" cy="830263"/>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Decision trees expressivity</a:t>
            </a:r>
          </a:p>
        </p:txBody>
      </p:sp>
      <p:sp>
        <p:nvSpPr>
          <p:cNvPr id="339971" name="Rectangle 3"/>
          <p:cNvSpPr>
            <a:spLocks noGrp="1" noChangeArrowheads="1"/>
          </p:cNvSpPr>
          <p:nvPr>
            <p:ph idx="1"/>
          </p:nvPr>
        </p:nvSpPr>
        <p:spPr>
          <a:xfrm>
            <a:off x="395288" y="1412875"/>
            <a:ext cx="8458200" cy="489585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a:bodyPr>
          <a:lstStyle/>
          <a:p>
            <a:pPr eaLnBrk="1" hangingPunct="1"/>
            <a:r>
              <a:rPr lang="en-US" altLang="en-US" sz="2000" dirty="0" smtClean="0"/>
              <a:t>Decision trees represent a disjunction of conjunctions on constraints on the value of attributes:</a:t>
            </a:r>
          </a:p>
          <a:p>
            <a:pPr lvl="1" eaLnBrk="1" hangingPunct="1">
              <a:buFont typeface="Wingdings" panose="05000000000000000000" pitchFamily="2" charset="2"/>
              <a:buNone/>
            </a:pP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Outlook = Sunny </a:t>
            </a:r>
            <a:r>
              <a:rPr lang="en-US" altLang="en-US" sz="2000" dirty="0" smtClean="0">
                <a:latin typeface="Times New Roman" panose="02020603050405020304" pitchFamily="18" charset="0"/>
                <a:sym typeface="Symbol" panose="05050102010706020507" pitchFamily="18" charset="2"/>
              </a:rPr>
              <a:t></a:t>
            </a:r>
            <a:r>
              <a:rPr lang="en-US" altLang="en-US" sz="2000" i="1" dirty="0" smtClean="0">
                <a:latin typeface="Times New Roman" panose="02020603050405020304" pitchFamily="18" charset="0"/>
                <a:sym typeface="Symbol" panose="05050102010706020507" pitchFamily="18" charset="2"/>
              </a:rPr>
              <a:t> </a:t>
            </a:r>
            <a:r>
              <a:rPr lang="en-US" altLang="en-US" sz="2000" i="1" dirty="0" smtClean="0">
                <a:latin typeface="Times New Roman" panose="02020603050405020304" pitchFamily="18" charset="0"/>
              </a:rPr>
              <a:t>Humidity = Normal</a:t>
            </a:r>
            <a:r>
              <a:rPr lang="en-US" altLang="en-US" sz="2000" dirty="0" smtClean="0">
                <a:latin typeface="Times New Roman" panose="02020603050405020304" pitchFamily="18" charset="0"/>
              </a:rPr>
              <a:t>) </a:t>
            </a:r>
            <a:r>
              <a:rPr lang="en-US" altLang="en-US" sz="2000" dirty="0" smtClean="0">
                <a:latin typeface="Times New Roman" panose="02020603050405020304" pitchFamily="18" charset="0"/>
                <a:sym typeface="Symbol" panose="05050102010706020507" pitchFamily="18" charset="2"/>
              </a:rPr>
              <a:t></a:t>
            </a:r>
          </a:p>
          <a:p>
            <a:pPr lvl="1" eaLnBrk="1" hangingPunct="1">
              <a:buFont typeface="Wingdings" panose="05000000000000000000" pitchFamily="2" charset="2"/>
              <a:buNone/>
            </a:pP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Outlook = Overcast</a:t>
            </a:r>
            <a:r>
              <a:rPr lang="en-US" altLang="en-US" sz="2000" dirty="0" smtClean="0">
                <a:latin typeface="Times New Roman" panose="02020603050405020304" pitchFamily="18" charset="0"/>
              </a:rPr>
              <a:t>) </a:t>
            </a:r>
            <a:r>
              <a:rPr lang="en-US" altLang="en-US" sz="2000" dirty="0" smtClean="0">
                <a:latin typeface="Times New Roman" panose="02020603050405020304" pitchFamily="18" charset="0"/>
                <a:sym typeface="Symbol" panose="05050102010706020507" pitchFamily="18" charset="2"/>
              </a:rPr>
              <a:t></a:t>
            </a:r>
          </a:p>
          <a:p>
            <a:pPr lvl="1" eaLnBrk="1" hangingPunct="1">
              <a:buFont typeface="Wingdings" panose="05000000000000000000" pitchFamily="2" charset="2"/>
              <a:buNone/>
            </a:pP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Outlook = Rain </a:t>
            </a:r>
            <a:r>
              <a:rPr lang="en-US" altLang="en-US" sz="2000" dirty="0" smtClean="0">
                <a:latin typeface="Times New Roman" panose="02020603050405020304" pitchFamily="18" charset="0"/>
                <a:sym typeface="Symbol" panose="05050102010706020507" pitchFamily="18" charset="2"/>
              </a:rPr>
              <a:t> </a:t>
            </a:r>
            <a:r>
              <a:rPr lang="en-US" altLang="en-US" sz="2000" i="1" dirty="0" smtClean="0">
                <a:latin typeface="Times New Roman" panose="02020603050405020304" pitchFamily="18" charset="0"/>
                <a:sym typeface="Symbol" panose="05050102010706020507" pitchFamily="18" charset="2"/>
              </a:rPr>
              <a:t>Wind = Weak</a:t>
            </a:r>
            <a:r>
              <a:rPr lang="en-US" altLang="en-US" sz="2000" dirty="0" smtClean="0">
                <a:latin typeface="Times New Roman" panose="02020603050405020304" pitchFamily="18" charset="0"/>
                <a:sym typeface="Symbol" panose="05050102010706020507" pitchFamily="18" charset="2"/>
              </a:rPr>
              <a:t>)</a:t>
            </a:r>
          </a:p>
        </p:txBody>
      </p:sp>
    </p:spTree>
    <p:extLst>
      <p:ext uri="{BB962C8B-B14F-4D97-AF65-F5344CB8AC3E}">
        <p14:creationId xmlns:p14="http://schemas.microsoft.com/office/powerpoint/2010/main" val="247667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lstStyle/>
          <a:p>
            <a:pPr>
              <a:defRPr/>
            </a:pPr>
            <a:r>
              <a:rPr lang="en-IN" b="1" dirty="0"/>
              <a:t>Measure of Information</a:t>
            </a:r>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7" name="Content Placeholder 2"/>
          <p:cNvSpPr txBox="1">
            <a:spLocks/>
          </p:cNvSpPr>
          <p:nvPr/>
        </p:nvSpPr>
        <p:spPr>
          <a:xfrm>
            <a:off x="330926" y="1524000"/>
            <a:ext cx="8610600" cy="25908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baseline="0" dirty="0" smtClean="0">
                <a:latin typeface="+mn-lt"/>
              </a:rPr>
              <a:t>The amount of information (surprise</a:t>
            </a:r>
            <a:r>
              <a:rPr lang="en-IN" sz="2800" dirty="0" smtClean="0">
                <a:latin typeface="+mn-lt"/>
              </a:rPr>
              <a:t> element) </a:t>
            </a:r>
            <a:r>
              <a:rPr lang="en-IN" sz="2800" baseline="0" dirty="0" smtClean="0">
                <a:latin typeface="+mn-lt"/>
              </a:rPr>
              <a:t>conveyed by a message is inversely proportional to its</a:t>
            </a:r>
            <a:r>
              <a:rPr lang="en-IN" sz="2800" dirty="0" smtClean="0">
                <a:latin typeface="+mn-lt"/>
              </a:rPr>
              <a:t> probability of occurrence. That is</a:t>
            </a:r>
          </a:p>
          <a:p>
            <a:pPr marL="342900" indent="-342900" algn="just" fontAlgn="auto">
              <a:spcBef>
                <a:spcPct val="20000"/>
              </a:spcBef>
              <a:spcAft>
                <a:spcPts val="0"/>
              </a:spcAft>
              <a:buFont typeface="Arial" pitchFamily="34" charset="0"/>
              <a:buChar char="•"/>
              <a:defRPr/>
            </a:pPr>
            <a:endParaRPr lang="en-IN" sz="2800" dirty="0" smtClean="0"/>
          </a:p>
          <a:p>
            <a:pPr marL="342900" indent="-342900" algn="just" fontAlgn="auto">
              <a:spcBef>
                <a:spcPct val="20000"/>
              </a:spcBef>
              <a:spcAft>
                <a:spcPts val="0"/>
              </a:spcAft>
              <a:buFont typeface="Arial" pitchFamily="34" charset="0"/>
              <a:buChar char="•"/>
              <a:defRPr/>
            </a:pPr>
            <a:endParaRPr lang="en-IN" sz="2800" dirty="0"/>
          </a:p>
          <a:p>
            <a:pPr marL="342900" indent="-342900" algn="just" fontAlgn="auto">
              <a:spcBef>
                <a:spcPct val="20000"/>
              </a:spcBef>
              <a:spcAft>
                <a:spcPts val="0"/>
              </a:spcAft>
              <a:buFont typeface="Arial" pitchFamily="34" charset="0"/>
              <a:buChar char="•"/>
              <a:defRPr/>
            </a:pPr>
            <a:r>
              <a:rPr lang="en-IN" sz="2800" dirty="0" smtClean="0"/>
              <a:t>The mathematical </a:t>
            </a:r>
            <a:r>
              <a:rPr lang="en-IN" sz="2800" dirty="0"/>
              <a:t>operator satisfies above properties is the logarithmic operator. </a:t>
            </a:r>
            <a:endParaRPr lang="en-IN" sz="2800" dirty="0" smtClean="0"/>
          </a:p>
          <a:p>
            <a:pPr marL="342900" indent="-342900" algn="just" fontAlgn="auto">
              <a:spcBef>
                <a:spcPct val="20000"/>
              </a:spcBef>
              <a:spcAft>
                <a:spcPts val="0"/>
              </a:spcAft>
              <a:buFont typeface="Arial" pitchFamily="34" charset="0"/>
              <a:buChar char="•"/>
              <a:defRPr/>
            </a:pPr>
            <a:endParaRPr lang="en-US" sz="2800" dirty="0"/>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lang="en-IN" sz="2800" dirty="0" smtClean="0">
              <a:latin typeface="+mn-lt"/>
            </a:endParaRPr>
          </a:p>
          <a:p>
            <a:pPr marL="342900" marR="0" lvl="0" indent="-342900" algn="just" defTabSz="914400" rtl="0" eaLnBrk="1" fontAlgn="auto" latinLnBrk="0" hangingPunct="1">
              <a:lnSpc>
                <a:spcPct val="100000"/>
              </a:lnSpc>
              <a:spcBef>
                <a:spcPct val="20000"/>
              </a:spcBef>
              <a:spcAft>
                <a:spcPts val="0"/>
              </a:spcAft>
              <a:buClrTx/>
              <a:buSzTx/>
              <a:tabLst/>
              <a:defRPr/>
            </a:pPr>
            <a:endParaRPr kumimoji="0" lang="en-IN" sz="2800" u="none" strike="noStrike" kern="1200" cap="none" spc="0" normalizeH="0" baseline="0" noProof="0" dirty="0" smtClean="0">
              <a:ln>
                <a:noFill/>
              </a:ln>
              <a:solidFill>
                <a:schemeClr val="tx1"/>
              </a:solidFill>
              <a:effectLst/>
              <a:uLnTx/>
              <a:uFillTx/>
              <a:latin typeface="+mn-lt"/>
            </a:endParaRPr>
          </a:p>
        </p:txBody>
      </p:sp>
      <p:graphicFrame>
        <p:nvGraphicFramePr>
          <p:cNvPr id="11" name="Object 10"/>
          <p:cNvGraphicFramePr>
            <a:graphicFrameLocks noChangeAspect="1"/>
          </p:cNvGraphicFramePr>
          <p:nvPr>
            <p:extLst/>
          </p:nvPr>
        </p:nvGraphicFramePr>
        <p:xfrm>
          <a:off x="3162300" y="2788024"/>
          <a:ext cx="1295400" cy="1107358"/>
        </p:xfrm>
        <a:graphic>
          <a:graphicData uri="http://schemas.openxmlformats.org/presentationml/2006/ole">
            <mc:AlternateContent xmlns:mc="http://schemas.openxmlformats.org/markup-compatibility/2006">
              <mc:Choice xmlns:v="urn:schemas-microsoft-com:vml" Requires="v">
                <p:oleObj spid="_x0000_s24578" name="Equation" r:id="rId3" imgW="787320" imgH="672840" progId="Equation.DSMT4">
                  <p:embed/>
                </p:oleObj>
              </mc:Choice>
              <mc:Fallback>
                <p:oleObj name="Equation" r:id="rId3" imgW="787320" imgH="672840" progId="Equation.DSMT4">
                  <p:embed/>
                  <p:pic>
                    <p:nvPicPr>
                      <p:cNvPr id="11"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300" y="2788024"/>
                        <a:ext cx="1295400" cy="1107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4"/>
          <p:cNvGraphicFramePr>
            <a:graphicFrameLocks noChangeAspect="1"/>
          </p:cNvGraphicFramePr>
          <p:nvPr>
            <p:extLst/>
          </p:nvPr>
        </p:nvGraphicFramePr>
        <p:xfrm>
          <a:off x="2819400" y="4931127"/>
          <a:ext cx="3049588" cy="1108075"/>
        </p:xfrm>
        <a:graphic>
          <a:graphicData uri="http://schemas.openxmlformats.org/presentationml/2006/ole">
            <mc:AlternateContent xmlns:mc="http://schemas.openxmlformats.org/markup-compatibility/2006">
              <mc:Choice xmlns:v="urn:schemas-microsoft-com:vml" Requires="v">
                <p:oleObj spid="_x0000_s24579" name="Equation" r:id="rId5" imgW="1854000" imgH="672840" progId="Equation.DSMT4">
                  <p:embed/>
                </p:oleObj>
              </mc:Choice>
              <mc:Fallback>
                <p:oleObj name="Equation" r:id="rId5" imgW="1854000" imgH="672840" progId="Equation.DSMT4">
                  <p:embed/>
                  <p:pic>
                    <p:nvPicPr>
                      <p:cNvPr id="1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4931127"/>
                        <a:ext cx="3049588"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34797590"/>
      </p:ext>
    </p:extLst>
  </p:cSld>
  <p:clrMapOvr>
    <a:masterClrMapping/>
  </p:clrMapOvr>
  <p:timing>
    <p:tnLst>
      <p:par>
        <p:cTn id="1" dur="indefinite" restart="never" nodeType="tmRoot"/>
      </p:par>
    </p:tn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99" y="378084"/>
            <a:ext cx="6120680" cy="850106"/>
          </a:xfrm>
        </p:spPr>
        <p:txBody>
          <a:bodyPr/>
          <a:lstStyle/>
          <a:p>
            <a:r>
              <a:rPr lang="en-US" b="1" dirty="0"/>
              <a:t>Entropy</a:t>
            </a:r>
          </a:p>
        </p:txBody>
      </p:sp>
      <p:sp>
        <p:nvSpPr>
          <p:cNvPr id="3" name="Content Placeholder 2"/>
          <p:cNvSpPr>
            <a:spLocks noGrp="1"/>
          </p:cNvSpPr>
          <p:nvPr>
            <p:ph idx="1"/>
          </p:nvPr>
        </p:nvSpPr>
        <p:spPr/>
        <p:txBody>
          <a:bodyPr>
            <a:normAutofit/>
          </a:bodyPr>
          <a:lstStyle/>
          <a:p>
            <a:pPr>
              <a:lnSpc>
                <a:spcPct val="110000"/>
              </a:lnSpc>
            </a:pPr>
            <a:r>
              <a:rPr lang="en-US" altLang="en-US" sz="2400" dirty="0" smtClean="0">
                <a:latin typeface="Arial" pitchFamily="34" charset="0"/>
                <a:cs typeface="Arial" pitchFamily="34" charset="0"/>
              </a:rPr>
              <a:t>Entropy of discrete random variable X={x</a:t>
            </a:r>
            <a:r>
              <a:rPr lang="en-US" altLang="en-US" sz="2400" baseline="-25000" dirty="0" smtClean="0">
                <a:latin typeface="Arial" pitchFamily="34" charset="0"/>
                <a:cs typeface="Arial" pitchFamily="34" charset="0"/>
              </a:rPr>
              <a:t>1</a:t>
            </a:r>
            <a:r>
              <a:rPr lang="en-US" altLang="en-US" sz="2400" dirty="0" smtClean="0">
                <a:latin typeface="Arial" pitchFamily="34" charset="0"/>
                <a:cs typeface="Arial" pitchFamily="34" charset="0"/>
              </a:rPr>
              <a:t>, x</a:t>
            </a:r>
            <a:r>
              <a:rPr lang="en-US" altLang="en-US" sz="2400" baseline="-25000" dirty="0" smtClean="0">
                <a:latin typeface="Arial" pitchFamily="34" charset="0"/>
                <a:cs typeface="Arial" pitchFamily="34" charset="0"/>
              </a:rPr>
              <a:t>2</a:t>
            </a:r>
            <a:r>
              <a:rPr lang="en-US" altLang="en-US" sz="2400" dirty="0" smtClean="0">
                <a:latin typeface="Arial" pitchFamily="34" charset="0"/>
                <a:cs typeface="Arial" pitchFamily="34" charset="0"/>
              </a:rPr>
              <a:t>…</a:t>
            </a:r>
            <a:r>
              <a:rPr lang="en-US" altLang="en-US" sz="2400" dirty="0" err="1" smtClean="0">
                <a:latin typeface="Arial" pitchFamily="34" charset="0"/>
                <a:cs typeface="Arial" pitchFamily="34" charset="0"/>
              </a:rPr>
              <a:t>x</a:t>
            </a:r>
            <a:r>
              <a:rPr lang="en-US" altLang="en-US" sz="2400" baseline="-25000" dirty="0" err="1" smtClean="0">
                <a:latin typeface="Arial" pitchFamily="34" charset="0"/>
                <a:cs typeface="Arial" pitchFamily="34" charset="0"/>
              </a:rPr>
              <a:t>n</a:t>
            </a:r>
            <a:r>
              <a:rPr lang="en-US" altLang="en-US" sz="2400" dirty="0" smtClean="0">
                <a:latin typeface="Arial" pitchFamily="34" charset="0"/>
                <a:cs typeface="Arial" pitchFamily="34" charset="0"/>
              </a:rPr>
              <a:t>}</a:t>
            </a:r>
          </a:p>
          <a:p>
            <a:pPr>
              <a:lnSpc>
                <a:spcPct val="110000"/>
              </a:lnSpc>
            </a:pPr>
            <a:endParaRPr lang="en-US" altLang="en-US" sz="2400" dirty="0" smtClean="0">
              <a:latin typeface="Arial" pitchFamily="34" charset="0"/>
              <a:cs typeface="Arial" pitchFamily="34" charset="0"/>
            </a:endParaRPr>
          </a:p>
          <a:p>
            <a:pPr marL="0" indent="0">
              <a:lnSpc>
                <a:spcPct val="110000"/>
              </a:lnSpc>
              <a:buNone/>
            </a:pPr>
            <a:r>
              <a:rPr lang="en-US" altLang="en-US" sz="2400" dirty="0" smtClean="0">
                <a:latin typeface="Arial" pitchFamily="34" charset="0"/>
                <a:cs typeface="Arial" pitchFamily="34" charset="0"/>
              </a:rPr>
              <a:t>	; since: log</a:t>
            </a:r>
            <a:r>
              <a:rPr lang="en-US" altLang="en-US" sz="2400" baseline="-25000" dirty="0" smtClean="0">
                <a:latin typeface="Arial" pitchFamily="34" charset="0"/>
                <a:cs typeface="Arial" pitchFamily="34" charset="0"/>
              </a:rPr>
              <a:t>2</a:t>
            </a:r>
            <a:r>
              <a:rPr lang="en-US" altLang="en-US" sz="2400" dirty="0" smtClean="0">
                <a:latin typeface="Arial" pitchFamily="34" charset="0"/>
                <a:cs typeface="Arial" pitchFamily="34" charset="0"/>
              </a:rPr>
              <a:t>(1/P(event))= -log</a:t>
            </a:r>
            <a:r>
              <a:rPr lang="en-US" altLang="en-US" sz="2400" baseline="-25000" dirty="0" smtClean="0">
                <a:latin typeface="Arial" pitchFamily="34" charset="0"/>
                <a:cs typeface="Arial" pitchFamily="34" charset="0"/>
              </a:rPr>
              <a:t>2</a:t>
            </a:r>
            <a:r>
              <a:rPr lang="en-US" altLang="en-US" sz="2400" dirty="0" smtClean="0">
                <a:latin typeface="Arial" pitchFamily="34" charset="0"/>
                <a:cs typeface="Arial" pitchFamily="34" charset="0"/>
              </a:rPr>
              <a:t>P(event)</a:t>
            </a:r>
          </a:p>
          <a:p>
            <a:pPr>
              <a:lnSpc>
                <a:spcPct val="110000"/>
              </a:lnSpc>
            </a:pPr>
            <a:r>
              <a:rPr lang="en-US" altLang="en-US" sz="2400" dirty="0">
                <a:latin typeface="Arial" pitchFamily="34" charset="0"/>
                <a:cs typeface="Arial" pitchFamily="34" charset="0"/>
              </a:rPr>
              <a:t>As uncertainty increases, entropy </a:t>
            </a:r>
            <a:r>
              <a:rPr lang="en-US" altLang="en-US" sz="2400" dirty="0" smtClean="0">
                <a:latin typeface="Arial" pitchFamily="34" charset="0"/>
                <a:cs typeface="Arial" pitchFamily="34" charset="0"/>
              </a:rPr>
              <a:t>increases</a:t>
            </a:r>
          </a:p>
          <a:p>
            <a:pPr>
              <a:lnSpc>
                <a:spcPct val="110000"/>
              </a:lnSpc>
            </a:pPr>
            <a:r>
              <a:rPr lang="en-US" altLang="en-US" sz="2400" dirty="0" smtClean="0">
                <a:latin typeface="Arial" pitchFamily="34" charset="0"/>
                <a:cs typeface="Arial" pitchFamily="34" charset="0"/>
              </a:rPr>
              <a:t>Entropy across all values</a:t>
            </a:r>
          </a:p>
          <a:p>
            <a:pPr marL="0" indent="0">
              <a:lnSpc>
                <a:spcPct val="110000"/>
              </a:lnSpc>
              <a:buNone/>
            </a:pPr>
            <a:endParaRPr lang="en-US" altLang="en-US" sz="2400" dirty="0">
              <a:latin typeface="Arial" pitchFamily="34" charset="0"/>
              <a:cs typeface="Arial" pitchFamily="34" charset="0"/>
            </a:endParaRPr>
          </a:p>
        </p:txBody>
      </p:sp>
      <p:sp>
        <p:nvSpPr>
          <p:cNvPr id="7" name="AutoShape 3" descr="E"/>
          <p:cNvSpPr>
            <a:spLocks noChangeAspect="1" noChangeArrowheads="1"/>
          </p:cNvSpPr>
          <p:nvPr/>
        </p:nvSpPr>
        <p:spPr bwMode="auto">
          <a:xfrm>
            <a:off x="302577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isplaystyle p(E)}"/>
          <p:cNvSpPr>
            <a:spLocks noChangeAspect="1" noChangeArrowheads="1"/>
          </p:cNvSpPr>
          <p:nvPr/>
        </p:nvSpPr>
        <p:spPr bwMode="auto">
          <a:xfrm>
            <a:off x="6127750"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5" descr="{\displaystyle I(E)=-\log _{2}(p(E))=\log _{2}(1/p(E))}"/>
          <p:cNvSpPr>
            <a:spLocks noChangeAspect="1" noChangeArrowheads="1"/>
          </p:cNvSpPr>
          <p:nvPr/>
        </p:nvSpPr>
        <p:spPr bwMode="auto">
          <a:xfrm>
            <a:off x="740092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playstyle p=1/6}"/>
          <p:cNvSpPr>
            <a:spLocks noChangeAspect="1" noChangeArrowheads="1"/>
          </p:cNvSpPr>
          <p:nvPr/>
        </p:nvSpPr>
        <p:spPr bwMode="auto">
          <a:xfrm>
            <a:off x="2765425"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7" descr="p=1/2"/>
          <p:cNvSpPr>
            <a:spLocks noChangeAspect="1" noChangeArrowheads="1"/>
          </p:cNvSpPr>
          <p:nvPr/>
        </p:nvSpPr>
        <p:spPr bwMode="auto">
          <a:xfrm>
            <a:off x="4687888"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a:blip r:embed="rId3"/>
          <a:stretch>
            <a:fillRect/>
          </a:stretch>
        </p:blipFill>
        <p:spPr>
          <a:xfrm>
            <a:off x="1442373" y="2057400"/>
            <a:ext cx="5783580" cy="457200"/>
          </a:xfrm>
          <a:prstGeom prst="rect">
            <a:avLst/>
          </a:prstGeom>
        </p:spPr>
      </p:pic>
      <p:sp>
        <p:nvSpPr>
          <p:cNvPr id="15" name="AutoShape 9" descr="{\textstyle X}"/>
          <p:cNvSpPr>
            <a:spLocks noChangeAspect="1" noChangeArrowheads="1"/>
          </p:cNvSpPr>
          <p:nvPr/>
        </p:nvSpPr>
        <p:spPr bwMode="auto">
          <a:xfrm>
            <a:off x="33210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0" descr="{\textstyle \left\{x_{1},\ldots ,x_{n}\right\}}"/>
          <p:cNvSpPr>
            <a:spLocks noChangeAspect="1" noChangeArrowheads="1"/>
          </p:cNvSpPr>
          <p:nvPr/>
        </p:nvSpPr>
        <p:spPr bwMode="auto">
          <a:xfrm>
            <a:off x="44989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428" y="4098925"/>
            <a:ext cx="3590843" cy="807116"/>
          </a:xfrm>
          <a:prstGeom prst="rect">
            <a:avLst/>
          </a:prstGeom>
        </p:spPr>
      </p:pic>
    </p:spTree>
    <p:extLst>
      <p:ext uri="{BB962C8B-B14F-4D97-AF65-F5344CB8AC3E}">
        <p14:creationId xmlns:p14="http://schemas.microsoft.com/office/powerpoint/2010/main" val="3134014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5294"/>
            <a:ext cx="6120680" cy="850106"/>
          </a:xfrm>
        </p:spPr>
        <p:txBody>
          <a:bodyPr/>
          <a:lstStyle/>
          <a:p>
            <a:r>
              <a:rPr lang="en-US" sz="4400" b="1" dirty="0" smtClean="0">
                <a:latin typeface="+mn-lt"/>
              </a:rPr>
              <a:t>Evaluation Plan</a:t>
            </a:r>
            <a:endParaRPr lang="en-US" sz="4400" dirty="0">
              <a:latin typeface="+mn-lt"/>
            </a:endParaRPr>
          </a:p>
        </p:txBody>
      </p:sp>
      <p:sp>
        <p:nvSpPr>
          <p:cNvPr id="9"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1261990449"/>
              </p:ext>
            </p:extLst>
          </p:nvPr>
        </p:nvGraphicFramePr>
        <p:xfrm>
          <a:off x="380019" y="1447800"/>
          <a:ext cx="7849581" cy="3742227"/>
        </p:xfrm>
        <a:graphic>
          <a:graphicData uri="http://schemas.openxmlformats.org/drawingml/2006/table">
            <a:tbl>
              <a:tblPr firstRow="1" bandRow="1">
                <a:tableStyleId>{5C22544A-7EE6-4342-B048-85BDC9FD1C3A}</a:tableStyleId>
              </a:tblPr>
              <a:tblGrid>
                <a:gridCol w="4115781">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1258582">
                <a:tc>
                  <a:txBody>
                    <a:bodyPr/>
                    <a:lstStyle/>
                    <a:p>
                      <a:pPr marL="0" marR="0" algn="l">
                        <a:spcBef>
                          <a:spcPts val="0"/>
                        </a:spcBef>
                        <a:spcAft>
                          <a:spcPts val="0"/>
                        </a:spcAft>
                      </a:pPr>
                      <a:endParaRPr lang="en-IN" sz="2000" b="0" kern="1200" baseline="0" dirty="0" smtClean="0">
                        <a:ln>
                          <a:solidFill>
                            <a:schemeClr val="tx1"/>
                          </a:solidFill>
                        </a:ln>
                        <a:solidFill>
                          <a:srgbClr val="00000A"/>
                        </a:solidFill>
                        <a:latin typeface="Arial" panose="020B0604020202020204" pitchFamily="34" charset="0"/>
                        <a:ea typeface="Calibri"/>
                        <a:cs typeface="Arial" panose="020B0604020202020204" pitchFamily="34" charset="0"/>
                      </a:endParaRPr>
                    </a:p>
                    <a:p>
                      <a:pPr marL="0" marR="0" algn="l">
                        <a:spcBef>
                          <a:spcPts val="0"/>
                        </a:spcBef>
                        <a:spcAft>
                          <a:spcPts val="0"/>
                        </a:spcAft>
                      </a:pPr>
                      <a:r>
                        <a:rPr lang="en-IN" sz="2000" b="0" kern="1200" baseline="0" dirty="0" smtClean="0">
                          <a:ln>
                            <a:solidFill>
                              <a:schemeClr val="tx1"/>
                            </a:solidFill>
                          </a:ln>
                          <a:solidFill>
                            <a:srgbClr val="00000A"/>
                          </a:solidFill>
                          <a:latin typeface="Arial" panose="020B0604020202020204" pitchFamily="34" charset="0"/>
                          <a:ea typeface="Calibri"/>
                          <a:cs typeface="Arial" panose="020B0604020202020204" pitchFamily="34" charset="0"/>
                        </a:rPr>
                        <a:t> Name</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lgn="l">
                        <a:spcBef>
                          <a:spcPts val="0"/>
                        </a:spcBef>
                        <a:spcAft>
                          <a:spcPts val="0"/>
                        </a:spcAft>
                      </a:pPr>
                      <a:endParaRPr lang="en-IN" sz="2000" b="0" kern="1200" baseline="0" dirty="0" smtClean="0">
                        <a:ln>
                          <a:solidFill>
                            <a:schemeClr val="tx1"/>
                          </a:solidFill>
                        </a:ln>
                        <a:solidFill>
                          <a:srgbClr val="00000A"/>
                        </a:solidFill>
                        <a:latin typeface="Arial" panose="020B0604020202020204" pitchFamily="34" charset="0"/>
                        <a:ea typeface="Calibri"/>
                        <a:cs typeface="Arial" panose="020B0604020202020204" pitchFamily="34" charset="0"/>
                      </a:endParaRPr>
                    </a:p>
                    <a:p>
                      <a:pPr marL="0" marR="0" algn="l">
                        <a:spcBef>
                          <a:spcPts val="0"/>
                        </a:spcBef>
                        <a:spcAft>
                          <a:spcPts val="0"/>
                        </a:spcAft>
                      </a:pPr>
                      <a:r>
                        <a:rPr lang="en-IN" sz="2000" b="0" kern="1200" baseline="0" dirty="0" smtClean="0">
                          <a:ln>
                            <a:solidFill>
                              <a:schemeClr val="tx1"/>
                            </a:solidFill>
                          </a:ln>
                          <a:solidFill>
                            <a:srgbClr val="00000A"/>
                          </a:solidFill>
                          <a:latin typeface="Arial" panose="020B0604020202020204" pitchFamily="34" charset="0"/>
                          <a:ea typeface="Calibri"/>
                          <a:cs typeface="Arial" panose="020B0604020202020204" pitchFamily="34" charset="0"/>
                        </a:rPr>
                        <a:t> Type</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lgn="l">
                        <a:spcBef>
                          <a:spcPts val="0"/>
                        </a:spcBef>
                        <a:spcAft>
                          <a:spcPts val="0"/>
                        </a:spcAft>
                      </a:pPr>
                      <a:endParaRPr lang="en-IN" sz="2000" b="0" kern="1200" baseline="0" dirty="0" smtClean="0">
                        <a:ln>
                          <a:solidFill>
                            <a:schemeClr val="tx1"/>
                          </a:solidFill>
                        </a:ln>
                        <a:solidFill>
                          <a:srgbClr val="00000A"/>
                        </a:solidFill>
                        <a:latin typeface="Arial" panose="020B0604020202020204" pitchFamily="34" charset="0"/>
                        <a:ea typeface="Calibri"/>
                        <a:cs typeface="Arial" panose="020B0604020202020204" pitchFamily="34" charset="0"/>
                      </a:endParaRPr>
                    </a:p>
                    <a:p>
                      <a:pPr marL="0" marR="0" algn="l">
                        <a:spcBef>
                          <a:spcPts val="0"/>
                        </a:spcBef>
                        <a:spcAft>
                          <a:spcPts val="0"/>
                        </a:spcAft>
                      </a:pPr>
                      <a:r>
                        <a:rPr lang="en-IN" sz="2000" b="0" kern="1200" baseline="0" dirty="0" smtClean="0">
                          <a:ln>
                            <a:solidFill>
                              <a:schemeClr val="tx1"/>
                            </a:solidFill>
                          </a:ln>
                          <a:solidFill>
                            <a:srgbClr val="00000A"/>
                          </a:solidFill>
                          <a:latin typeface="Arial" panose="020B0604020202020204" pitchFamily="34" charset="0"/>
                          <a:ea typeface="Calibri"/>
                          <a:cs typeface="Arial" panose="020B0604020202020204" pitchFamily="34" charset="0"/>
                        </a:rPr>
                        <a:t> Weight</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extLst>
                  <a:ext uri="{0D108BD9-81ED-4DB2-BD59-A6C34878D82A}">
                    <a16:rowId xmlns:a16="http://schemas.microsoft.com/office/drawing/2014/main" val="10000"/>
                  </a:ext>
                </a:extLst>
              </a:tr>
              <a:tr h="465121">
                <a:tc>
                  <a:txBody>
                    <a:bodyPr/>
                    <a:lstStyle/>
                    <a:p>
                      <a:pPr marL="0" marR="0">
                        <a:spcBef>
                          <a:spcPts val="0"/>
                        </a:spcBef>
                        <a:spcAft>
                          <a:spcPts val="0"/>
                        </a:spcAft>
                      </a:pPr>
                      <a:r>
                        <a:rPr lang="en-IN" sz="2000" b="0" kern="1200" baseline="0" dirty="0" smtClean="0">
                          <a:ln>
                            <a:solidFill>
                              <a:schemeClr val="tx1"/>
                            </a:solidFill>
                          </a:ln>
                          <a:solidFill>
                            <a:srgbClr val="00000A"/>
                          </a:solidFill>
                          <a:latin typeface="Arial" panose="020B0604020202020204" pitchFamily="34" charset="0"/>
                          <a:ea typeface="Calibri"/>
                          <a:cs typeface="Arial" panose="020B0604020202020204" pitchFamily="34" charset="0"/>
                        </a:rPr>
                        <a:t>Quiz-I</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spcBef>
                          <a:spcPts val="0"/>
                        </a:spcBef>
                        <a:spcAft>
                          <a:spcPts val="0"/>
                        </a:spcAft>
                      </a:pPr>
                      <a:r>
                        <a:rPr lang="en-IN"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rPr>
                        <a:t>Online</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spcBef>
                          <a:spcPts val="0"/>
                        </a:spcBef>
                        <a:spcAft>
                          <a:spcPts val="0"/>
                        </a:spcAft>
                      </a:pPr>
                      <a:r>
                        <a:rPr lang="en-IN"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rPr>
                        <a:t>5%</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extLst>
                  <a:ext uri="{0D108BD9-81ED-4DB2-BD59-A6C34878D82A}">
                    <a16:rowId xmlns:a16="http://schemas.microsoft.com/office/drawing/2014/main" val="10001"/>
                  </a:ext>
                </a:extLst>
              </a:tr>
              <a:tr h="366223">
                <a:tc>
                  <a:txBody>
                    <a:bodyPr/>
                    <a:lstStyle/>
                    <a:p>
                      <a:pPr marL="0" marR="0">
                        <a:spcBef>
                          <a:spcPts val="0"/>
                        </a:spcBef>
                        <a:spcAft>
                          <a:spcPts val="0"/>
                        </a:spcAft>
                      </a:pPr>
                      <a:r>
                        <a:rPr lang="en-IN" sz="2000" b="0" kern="1200" baseline="0" dirty="0" smtClean="0">
                          <a:ln>
                            <a:solidFill>
                              <a:schemeClr val="tx1"/>
                            </a:solidFill>
                          </a:ln>
                          <a:solidFill>
                            <a:srgbClr val="00000A"/>
                          </a:solidFill>
                          <a:latin typeface="Arial" panose="020B0604020202020204" pitchFamily="34" charset="0"/>
                          <a:ea typeface="Calibri"/>
                          <a:cs typeface="Arial" panose="020B0604020202020204" pitchFamily="34" charset="0"/>
                        </a:rPr>
                        <a:t>Assignment-I</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spcBef>
                          <a:spcPts val="0"/>
                        </a:spcBef>
                        <a:spcAft>
                          <a:spcPts val="0"/>
                        </a:spcAft>
                      </a:pPr>
                      <a:r>
                        <a:rPr lang="en-IN"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rPr>
                        <a:t>Take Home</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spcBef>
                          <a:spcPts val="0"/>
                        </a:spcBef>
                        <a:spcAft>
                          <a:spcPts val="0"/>
                        </a:spcAft>
                      </a:pPr>
                      <a:r>
                        <a:rPr lang="en-IN"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rPr>
                        <a:t>13%</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extLst>
                  <a:ext uri="{0D108BD9-81ED-4DB2-BD59-A6C34878D82A}">
                    <a16:rowId xmlns:a16="http://schemas.microsoft.com/office/drawing/2014/main" val="10002"/>
                  </a:ext>
                </a:extLst>
              </a:tr>
              <a:tr h="495239">
                <a:tc>
                  <a:txBody>
                    <a:bodyPr/>
                    <a:lstStyle/>
                    <a:p>
                      <a:pPr marL="0" marR="0">
                        <a:spcBef>
                          <a:spcPts val="0"/>
                        </a:spcBef>
                        <a:spcAft>
                          <a:spcPts val="0"/>
                        </a:spcAft>
                      </a:pPr>
                      <a:r>
                        <a:rPr lang="en-IN" sz="2000" b="0" kern="1200" baseline="0">
                          <a:ln>
                            <a:solidFill>
                              <a:schemeClr val="tx1"/>
                            </a:solidFill>
                          </a:ln>
                          <a:solidFill>
                            <a:srgbClr val="00000A"/>
                          </a:solidFill>
                          <a:latin typeface="Arial" panose="020B0604020202020204" pitchFamily="34" charset="0"/>
                          <a:ea typeface="Calibri"/>
                          <a:cs typeface="Arial" panose="020B0604020202020204" pitchFamily="34" charset="0"/>
                        </a:rPr>
                        <a:t>Assignment-II</a:t>
                      </a:r>
                      <a:endParaRPr lang="en-US" sz="2000" b="0" kern="1200" baseline="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spcBef>
                          <a:spcPts val="0"/>
                        </a:spcBef>
                        <a:spcAft>
                          <a:spcPts val="0"/>
                        </a:spcAft>
                      </a:pPr>
                      <a:r>
                        <a:rPr lang="en-IN"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rPr>
                        <a:t>Take Home</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spcBef>
                          <a:spcPts val="0"/>
                        </a:spcBef>
                        <a:spcAft>
                          <a:spcPts val="0"/>
                        </a:spcAft>
                      </a:pPr>
                      <a:r>
                        <a:rPr lang="en-IN"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rPr>
                        <a:t>12%</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extLst>
                  <a:ext uri="{0D108BD9-81ED-4DB2-BD59-A6C34878D82A}">
                    <a16:rowId xmlns:a16="http://schemas.microsoft.com/office/drawing/2014/main" val="10003"/>
                  </a:ext>
                </a:extLst>
              </a:tr>
              <a:tr h="484468">
                <a:tc>
                  <a:txBody>
                    <a:bodyPr/>
                    <a:lstStyle/>
                    <a:p>
                      <a:pPr marL="0" marR="0">
                        <a:spcBef>
                          <a:spcPts val="0"/>
                        </a:spcBef>
                        <a:spcAft>
                          <a:spcPts val="0"/>
                        </a:spcAft>
                      </a:pPr>
                      <a:r>
                        <a:rPr lang="en-IN"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rPr>
                        <a:t>Mid-Semester </a:t>
                      </a:r>
                      <a:r>
                        <a:rPr lang="en-IN" sz="2000" b="0" kern="1200" baseline="0" dirty="0" smtClean="0">
                          <a:ln>
                            <a:solidFill>
                              <a:schemeClr val="tx1"/>
                            </a:solidFill>
                          </a:ln>
                          <a:solidFill>
                            <a:srgbClr val="00000A"/>
                          </a:solidFill>
                          <a:latin typeface="Arial" panose="020B0604020202020204" pitchFamily="34" charset="0"/>
                          <a:ea typeface="Calibri"/>
                          <a:cs typeface="Arial" panose="020B0604020202020204" pitchFamily="34" charset="0"/>
                        </a:rPr>
                        <a:t>Test</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spcBef>
                          <a:spcPts val="0"/>
                        </a:spcBef>
                        <a:spcAft>
                          <a:spcPts val="0"/>
                        </a:spcAft>
                      </a:pPr>
                      <a:r>
                        <a:rPr lang="en-IN"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rPr>
                        <a:t>Closed Book</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spcBef>
                          <a:spcPts val="0"/>
                        </a:spcBef>
                        <a:spcAft>
                          <a:spcPts val="0"/>
                        </a:spcAft>
                      </a:pPr>
                      <a:r>
                        <a:rPr lang="en-IN"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rPr>
                        <a:t>30%</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extLst>
                  <a:ext uri="{0D108BD9-81ED-4DB2-BD59-A6C34878D82A}">
                    <a16:rowId xmlns:a16="http://schemas.microsoft.com/office/drawing/2014/main" val="10004"/>
                  </a:ext>
                </a:extLst>
              </a:tr>
              <a:tr h="664167">
                <a:tc>
                  <a:txBody>
                    <a:bodyPr/>
                    <a:lstStyle/>
                    <a:p>
                      <a:pPr marL="0" marR="0">
                        <a:spcBef>
                          <a:spcPts val="0"/>
                        </a:spcBef>
                        <a:spcAft>
                          <a:spcPts val="0"/>
                        </a:spcAft>
                      </a:pPr>
                      <a:r>
                        <a:rPr lang="en-IN" sz="2000" b="0" kern="1200" baseline="0">
                          <a:ln>
                            <a:solidFill>
                              <a:schemeClr val="tx1"/>
                            </a:solidFill>
                          </a:ln>
                          <a:solidFill>
                            <a:srgbClr val="00000A"/>
                          </a:solidFill>
                          <a:latin typeface="Arial" panose="020B0604020202020204" pitchFamily="34" charset="0"/>
                          <a:ea typeface="Calibri"/>
                          <a:cs typeface="Arial" panose="020B0604020202020204" pitchFamily="34" charset="0"/>
                        </a:rPr>
                        <a:t>Comprehensive Exam</a:t>
                      </a:r>
                      <a:endParaRPr lang="en-US" sz="2000" b="0" kern="1200" baseline="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spcBef>
                          <a:spcPts val="0"/>
                        </a:spcBef>
                        <a:spcAft>
                          <a:spcPts val="0"/>
                        </a:spcAft>
                      </a:pPr>
                      <a:r>
                        <a:rPr lang="en-IN" sz="2000" b="0" kern="1200" baseline="0">
                          <a:ln>
                            <a:solidFill>
                              <a:schemeClr val="tx1"/>
                            </a:solidFill>
                          </a:ln>
                          <a:solidFill>
                            <a:srgbClr val="00000A"/>
                          </a:solidFill>
                          <a:latin typeface="Arial" panose="020B0604020202020204" pitchFamily="34" charset="0"/>
                          <a:ea typeface="Calibri"/>
                          <a:cs typeface="Arial" panose="020B0604020202020204" pitchFamily="34" charset="0"/>
                        </a:rPr>
                        <a:t>Open Book</a:t>
                      </a:r>
                      <a:endParaRPr lang="en-US" sz="2000" b="0" kern="1200" baseline="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tc>
                  <a:txBody>
                    <a:bodyPr/>
                    <a:lstStyle/>
                    <a:p>
                      <a:pPr marL="0" marR="0">
                        <a:spcBef>
                          <a:spcPts val="0"/>
                        </a:spcBef>
                        <a:spcAft>
                          <a:spcPts val="0"/>
                        </a:spcAft>
                      </a:pPr>
                      <a:r>
                        <a:rPr lang="en-IN"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rPr>
                        <a:t>40%</a:t>
                      </a:r>
                      <a:endParaRPr lang="en-US" sz="2000" b="0" kern="1200" baseline="0" dirty="0">
                        <a:ln>
                          <a:solidFill>
                            <a:schemeClr val="tx1"/>
                          </a:solidFill>
                        </a:ln>
                        <a:solidFill>
                          <a:srgbClr val="00000A"/>
                        </a:solidFill>
                        <a:latin typeface="Arial" panose="020B0604020202020204" pitchFamily="34" charset="0"/>
                        <a:ea typeface="Calibri"/>
                        <a:cs typeface="Arial" panose="020B0604020202020204" pitchFamily="34" charset="0"/>
                      </a:endParaRPr>
                    </a:p>
                  </a:txBody>
                  <a:tcPr marL="30480" marR="34925" marT="34925" marB="34925"/>
                </a:tc>
                <a:extLst>
                  <a:ext uri="{0D108BD9-81ED-4DB2-BD59-A6C34878D82A}">
                    <a16:rowId xmlns:a16="http://schemas.microsoft.com/office/drawing/2014/main" val="10005"/>
                  </a:ext>
                </a:extLst>
              </a:tr>
            </a:tbl>
          </a:graphicData>
        </a:graphic>
      </p:graphicFrame>
      <p:sp>
        <p:nvSpPr>
          <p:cNvPr id="3" name="TextBox 2"/>
          <p:cNvSpPr txBox="1"/>
          <p:nvPr/>
        </p:nvSpPr>
        <p:spPr>
          <a:xfrm>
            <a:off x="265228" y="6200840"/>
            <a:ext cx="8459182" cy="338554"/>
          </a:xfrm>
          <a:prstGeom prst="rect">
            <a:avLst/>
          </a:prstGeom>
          <a:noFill/>
        </p:spPr>
        <p:txBody>
          <a:bodyPr wrap="square" rtlCol="0">
            <a:spAutoFit/>
          </a:bodyPr>
          <a:lstStyle/>
          <a:p>
            <a:r>
              <a:rPr lang="en-US" b="1" dirty="0" smtClean="0"/>
              <a:t>Please note there will be no change in submission dates for quiz and assignment</a:t>
            </a:r>
            <a:endParaRPr lang="en-US" b="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93"/>
          <p:cNvSpPr txBox="1">
            <a:spLocks noGrp="1"/>
          </p:cNvSpPr>
          <p:nvPr>
            <p:ph type="body" idx="1"/>
          </p:nvPr>
        </p:nvSpPr>
        <p:spPr>
          <a:xfrm>
            <a:off x="304800" y="1492738"/>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480"/>
              <a:buChar char="•"/>
            </a:pPr>
            <a:r>
              <a:rPr lang="en-US" sz="2480" dirty="0"/>
              <a:t>What do we want? </a:t>
            </a:r>
            <a:endParaRPr dirty="0"/>
          </a:p>
          <a:p>
            <a:pPr marL="742950" lvl="1" indent="-285750" algn="l" rtl="0">
              <a:lnSpc>
                <a:spcPct val="80000"/>
              </a:lnSpc>
              <a:spcBef>
                <a:spcPts val="434"/>
              </a:spcBef>
              <a:spcAft>
                <a:spcPts val="0"/>
              </a:spcAft>
              <a:buClr>
                <a:schemeClr val="dk1"/>
              </a:buClr>
              <a:buSzPts val="2170"/>
              <a:buChar char="–"/>
            </a:pPr>
            <a:r>
              <a:rPr lang="en-US" sz="2170" dirty="0"/>
              <a:t>High accuracy on training data? </a:t>
            </a:r>
            <a:endParaRPr dirty="0"/>
          </a:p>
          <a:p>
            <a:pPr marL="742950" lvl="1" indent="-285750" algn="l" rtl="0">
              <a:lnSpc>
                <a:spcPct val="80000"/>
              </a:lnSpc>
              <a:spcBef>
                <a:spcPts val="434"/>
              </a:spcBef>
              <a:spcAft>
                <a:spcPts val="0"/>
              </a:spcAft>
              <a:buClr>
                <a:schemeClr val="dk1"/>
              </a:buClr>
              <a:buSzPts val="2170"/>
              <a:buChar char="–"/>
            </a:pPr>
            <a:r>
              <a:rPr lang="en-US" sz="2170" dirty="0"/>
              <a:t>No, high accuracy on </a:t>
            </a:r>
            <a:r>
              <a:rPr lang="en-US" sz="2170" i="1" dirty="0"/>
              <a:t>unseen/new/test data!</a:t>
            </a:r>
            <a:endParaRPr dirty="0"/>
          </a:p>
          <a:p>
            <a:pPr marL="742950" lvl="1" indent="-285750" algn="l" rtl="0">
              <a:lnSpc>
                <a:spcPct val="80000"/>
              </a:lnSpc>
              <a:spcBef>
                <a:spcPts val="434"/>
              </a:spcBef>
              <a:spcAft>
                <a:spcPts val="0"/>
              </a:spcAft>
              <a:buClr>
                <a:schemeClr val="dk1"/>
              </a:buClr>
              <a:buSzPts val="2170"/>
              <a:buChar char="–"/>
            </a:pPr>
            <a:r>
              <a:rPr lang="en-US" sz="2170" dirty="0"/>
              <a:t>Why is this tricky?</a:t>
            </a:r>
            <a:endParaRPr dirty="0"/>
          </a:p>
          <a:p>
            <a:pPr marL="342900" lvl="0" indent="-342900" algn="l" rtl="0">
              <a:lnSpc>
                <a:spcPct val="80000"/>
              </a:lnSpc>
              <a:spcBef>
                <a:spcPts val="496"/>
              </a:spcBef>
              <a:spcAft>
                <a:spcPts val="0"/>
              </a:spcAft>
              <a:buClr>
                <a:schemeClr val="dk1"/>
              </a:buClr>
              <a:buSzPts val="2480"/>
              <a:buChar char="•"/>
            </a:pPr>
            <a:r>
              <a:rPr lang="en-US" sz="2480" dirty="0"/>
              <a:t>Training data</a:t>
            </a:r>
            <a:endParaRPr dirty="0"/>
          </a:p>
          <a:p>
            <a:pPr marL="742950" lvl="1" indent="-285750" algn="l" rtl="0">
              <a:lnSpc>
                <a:spcPct val="80000"/>
              </a:lnSpc>
              <a:spcBef>
                <a:spcPts val="434"/>
              </a:spcBef>
              <a:spcAft>
                <a:spcPts val="0"/>
              </a:spcAft>
              <a:buClr>
                <a:schemeClr val="dk1"/>
              </a:buClr>
              <a:buSzPts val="2170"/>
              <a:buChar char="–"/>
            </a:pPr>
            <a:r>
              <a:rPr lang="en-US" sz="2170" dirty="0"/>
              <a:t>Features (x) and labels (y) used to learn mapping f</a:t>
            </a:r>
            <a:endParaRPr dirty="0"/>
          </a:p>
          <a:p>
            <a:pPr marL="342900" lvl="0" indent="-342900" algn="l" rtl="0">
              <a:lnSpc>
                <a:spcPct val="80000"/>
              </a:lnSpc>
              <a:spcBef>
                <a:spcPts val="496"/>
              </a:spcBef>
              <a:spcAft>
                <a:spcPts val="0"/>
              </a:spcAft>
              <a:buClr>
                <a:schemeClr val="dk1"/>
              </a:buClr>
              <a:buSzPts val="2480"/>
              <a:buChar char="•"/>
            </a:pPr>
            <a:r>
              <a:rPr lang="en-US" sz="2480" dirty="0"/>
              <a:t>Test data</a:t>
            </a:r>
            <a:endParaRPr dirty="0"/>
          </a:p>
          <a:p>
            <a:pPr marL="742950" lvl="1" indent="-285750" algn="l" rtl="0">
              <a:lnSpc>
                <a:spcPct val="80000"/>
              </a:lnSpc>
              <a:spcBef>
                <a:spcPts val="434"/>
              </a:spcBef>
              <a:spcAft>
                <a:spcPts val="0"/>
              </a:spcAft>
              <a:buClr>
                <a:schemeClr val="dk1"/>
              </a:buClr>
              <a:buSzPts val="2170"/>
              <a:buChar char="–"/>
            </a:pPr>
            <a:r>
              <a:rPr lang="en-US" sz="2170" dirty="0"/>
              <a:t>Features used to make a prediction</a:t>
            </a:r>
            <a:endParaRPr dirty="0"/>
          </a:p>
          <a:p>
            <a:pPr marL="742950" lvl="1" indent="-285750" algn="l" rtl="0">
              <a:lnSpc>
                <a:spcPct val="80000"/>
              </a:lnSpc>
              <a:spcBef>
                <a:spcPts val="434"/>
              </a:spcBef>
              <a:spcAft>
                <a:spcPts val="0"/>
              </a:spcAft>
              <a:buClr>
                <a:schemeClr val="dk1"/>
              </a:buClr>
              <a:buSzPts val="2170"/>
              <a:buChar char="–"/>
            </a:pPr>
            <a:r>
              <a:rPr lang="en-US" sz="2170" dirty="0"/>
              <a:t>Labels only used to see how well we’ve learned f!!!</a:t>
            </a:r>
            <a:endParaRPr dirty="0"/>
          </a:p>
          <a:p>
            <a:pPr marL="342900" lvl="0" indent="-342900" algn="l" rtl="0">
              <a:lnSpc>
                <a:spcPct val="80000"/>
              </a:lnSpc>
              <a:spcBef>
                <a:spcPts val="496"/>
              </a:spcBef>
              <a:spcAft>
                <a:spcPts val="0"/>
              </a:spcAft>
              <a:buClr>
                <a:schemeClr val="dk1"/>
              </a:buClr>
              <a:buSzPts val="2480"/>
              <a:buChar char="•"/>
            </a:pPr>
            <a:r>
              <a:rPr lang="en-US" sz="2480" dirty="0"/>
              <a:t>Validation data</a:t>
            </a:r>
            <a:endParaRPr dirty="0"/>
          </a:p>
          <a:p>
            <a:pPr marL="742950" lvl="1" indent="-285750" algn="l" rtl="0">
              <a:lnSpc>
                <a:spcPct val="80000"/>
              </a:lnSpc>
              <a:spcBef>
                <a:spcPts val="434"/>
              </a:spcBef>
              <a:spcAft>
                <a:spcPts val="0"/>
              </a:spcAft>
              <a:buClr>
                <a:schemeClr val="dk1"/>
              </a:buClr>
              <a:buSzPts val="2170"/>
              <a:buChar char="–"/>
            </a:pPr>
            <a:r>
              <a:rPr lang="en-US" sz="2170" dirty="0"/>
              <a:t>Held-out set of the </a:t>
            </a:r>
            <a:r>
              <a:rPr lang="en-US" sz="2170" i="1" dirty="0"/>
              <a:t>training data</a:t>
            </a:r>
            <a:endParaRPr sz="2170" dirty="0"/>
          </a:p>
          <a:p>
            <a:pPr marL="742950" lvl="1" indent="-285750" algn="l" rtl="0">
              <a:lnSpc>
                <a:spcPct val="80000"/>
              </a:lnSpc>
              <a:spcBef>
                <a:spcPts val="434"/>
              </a:spcBef>
              <a:spcAft>
                <a:spcPts val="0"/>
              </a:spcAft>
              <a:buClr>
                <a:schemeClr val="dk1"/>
              </a:buClr>
              <a:buSzPts val="2170"/>
              <a:buChar char="–"/>
            </a:pPr>
            <a:r>
              <a:rPr lang="en-US" sz="2170" dirty="0"/>
              <a:t>Can use both features and labels to tune </a:t>
            </a:r>
            <a:r>
              <a:rPr lang="en-US" sz="2170" i="1" dirty="0"/>
              <a:t>parameters</a:t>
            </a:r>
            <a:r>
              <a:rPr lang="en-US" sz="2170" dirty="0"/>
              <a:t> of the model we’re learning</a:t>
            </a:r>
            <a:endParaRPr dirty="0"/>
          </a:p>
        </p:txBody>
      </p:sp>
      <p:sp>
        <p:nvSpPr>
          <p:cNvPr id="1196" name="Google Shape;1196;p93"/>
          <p:cNvSpPr/>
          <p:nvPr/>
        </p:nvSpPr>
        <p:spPr>
          <a:xfrm>
            <a:off x="5158154" y="226646"/>
            <a:ext cx="3860800" cy="12660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97" name="Google Shape;1197;p93"/>
          <p:cNvSpPr txBox="1">
            <a:spLocks noGrp="1"/>
          </p:cNvSpPr>
          <p:nvPr>
            <p:ph type="title"/>
          </p:nvPr>
        </p:nvSpPr>
        <p:spPr>
          <a:xfrm>
            <a:off x="-525929" y="601676"/>
            <a:ext cx="5334000" cy="648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3600" dirty="0">
                <a:latin typeface="Trebuchet MS"/>
                <a:ea typeface="Trebuchet MS"/>
                <a:cs typeface="Trebuchet MS"/>
                <a:sym typeface="Trebuchet MS"/>
              </a:rPr>
              <a:t>Training vs Testing</a:t>
            </a:r>
            <a:endParaRPr sz="3600" dirty="0">
              <a:latin typeface="Trebuchet MS"/>
              <a:ea typeface="Trebuchet MS"/>
              <a:cs typeface="Trebuchet MS"/>
              <a:sym typeface="Trebuchet MS"/>
            </a:endParaRPr>
          </a:p>
        </p:txBody>
      </p:sp>
      <p:sp>
        <p:nvSpPr>
          <p:cNvPr id="1198" name="Google Shape;1198;p93"/>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Slide Credit: Adriana Kovashka</a:t>
            </a:r>
            <a:endParaRPr/>
          </a:p>
        </p:txBody>
      </p:sp>
    </p:spTree>
    <p:extLst>
      <p:ext uri="{BB962C8B-B14F-4D97-AF65-F5344CB8AC3E}">
        <p14:creationId xmlns:p14="http://schemas.microsoft.com/office/powerpoint/2010/main" val="3151726145"/>
      </p:ext>
    </p:extLst>
  </p:cSld>
  <p:clrMapOvr>
    <a:masterClrMapping/>
  </p:clrMapOvr>
  <p:timing>
    <p:tnLst>
      <p:par>
        <p:cTn id="1" dur="indefinite" restart="never" nodeType="tmRoot"/>
      </p:par>
    </p:tn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tabLst>
                <a:tab pos="987425" algn="l"/>
              </a:tabLst>
              <a:defRPr/>
            </a:pPr>
            <a:r>
              <a:rPr lang="en-US" b="1" dirty="0"/>
              <a:t>Entropy in general</a:t>
            </a:r>
          </a:p>
        </p:txBody>
      </p:sp>
      <p:sp>
        <p:nvSpPr>
          <p:cNvPr id="406531" name="Rectangle 3"/>
          <p:cNvSpPr>
            <a:spLocks noGrp="1" noChangeArrowheads="1"/>
          </p:cNvSpPr>
          <p:nvPr>
            <p:ph idx="1"/>
          </p:nvPr>
        </p:nvSpPr>
        <p:spPr>
          <a:xfrm>
            <a:off x="395288" y="1371600"/>
            <a:ext cx="8596312" cy="49530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85000" lnSpcReduction="10000"/>
          </a:bodyPr>
          <a:lstStyle/>
          <a:p>
            <a:pPr eaLnBrk="1" hangingPunct="1">
              <a:lnSpc>
                <a:spcPct val="90000"/>
              </a:lnSpc>
            </a:pPr>
            <a:r>
              <a:rPr lang="en-US" altLang="en-US" sz="3800" dirty="0" smtClean="0">
                <a:sym typeface="Symbol" panose="05050102010706020507" pitchFamily="18" charset="2"/>
              </a:rPr>
              <a:t>Entropy measures the amount of information in a random variable</a:t>
            </a:r>
          </a:p>
          <a:p>
            <a:pPr eaLnBrk="1" hangingPunct="1">
              <a:lnSpc>
                <a:spcPct val="90000"/>
              </a:lnSpc>
              <a:buFont typeface="Wingdings" panose="05000000000000000000" pitchFamily="2" charset="2"/>
              <a:buNone/>
            </a:pPr>
            <a:r>
              <a:rPr lang="en-US" altLang="en-US" sz="3300" dirty="0" smtClean="0">
                <a:latin typeface="Arial" panose="020B0604020202020204" pitchFamily="34" charset="0"/>
                <a:sym typeface="Symbol" panose="05050102010706020507" pitchFamily="18" charset="2"/>
              </a:rPr>
              <a:t>	</a:t>
            </a:r>
          </a:p>
          <a:p>
            <a:pPr eaLnBrk="1" hangingPunct="1">
              <a:lnSpc>
                <a:spcPct val="90000"/>
              </a:lnSpc>
              <a:buFont typeface="Wingdings" panose="05000000000000000000" pitchFamily="2" charset="2"/>
              <a:buNone/>
            </a:pPr>
            <a:r>
              <a:rPr lang="en-US" altLang="en-US" sz="3300" i="1" dirty="0">
                <a:latin typeface="Arial" panose="020B0604020202020204" pitchFamily="34" charset="0"/>
                <a:sym typeface="Symbol" panose="05050102010706020507" pitchFamily="18" charset="2"/>
              </a:rPr>
              <a:t>	</a:t>
            </a:r>
            <a:r>
              <a:rPr lang="en-US" altLang="en-US" sz="3300" i="1" dirty="0" smtClean="0">
                <a:latin typeface="Arial" panose="020B0604020202020204" pitchFamily="34" charset="0"/>
                <a:sym typeface="Symbol" panose="05050102010706020507" pitchFamily="18" charset="2"/>
              </a:rPr>
              <a:t>H</a:t>
            </a:r>
            <a:r>
              <a:rPr lang="en-US" altLang="en-US" sz="3300" dirty="0" smtClean="0">
                <a:latin typeface="Arial" panose="020B0604020202020204" pitchFamily="34" charset="0"/>
                <a:sym typeface="Symbol" panose="05050102010706020507" pitchFamily="18" charset="2"/>
              </a:rPr>
              <a:t>(</a:t>
            </a:r>
            <a:r>
              <a:rPr lang="en-US" altLang="en-US" sz="3300" i="1" dirty="0" smtClean="0">
                <a:latin typeface="Times New Roman" panose="02020603050405020304" pitchFamily="18" charset="0"/>
              </a:rPr>
              <a:t>X</a:t>
            </a:r>
            <a:r>
              <a:rPr lang="en-US" altLang="en-US" sz="3300" dirty="0" smtClean="0">
                <a:latin typeface="Arial" panose="020B0604020202020204" pitchFamily="34" charset="0"/>
                <a:sym typeface="Symbol" panose="05050102010706020507" pitchFamily="18" charset="2"/>
              </a:rPr>
              <a:t>) = </a:t>
            </a:r>
            <a:r>
              <a:rPr lang="en-US" altLang="en-US" sz="3300" dirty="0" smtClean="0">
                <a:latin typeface="Times"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baseline="-25000" dirty="0" smtClean="0">
                <a:latin typeface="Arial" panose="020B0604020202020204" pitchFamily="34" charset="0"/>
              </a:rPr>
              <a:t>+</a:t>
            </a:r>
            <a:r>
              <a:rPr lang="en-US" altLang="en-US" sz="3300" dirty="0" smtClean="0"/>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dirty="0" smtClean="0"/>
              <a:t> </a:t>
            </a:r>
            <a:r>
              <a:rPr lang="en-US" altLang="en-US" sz="3300" i="1" dirty="0" smtClean="0">
                <a:latin typeface="Times New Roman" panose="02020603050405020304" pitchFamily="18" charset="0"/>
              </a:rPr>
              <a:t>p</a:t>
            </a:r>
            <a:r>
              <a:rPr lang="en-US" altLang="en-US" sz="3300" baseline="-25000" dirty="0" smtClean="0">
                <a:latin typeface="Arial" panose="020B0604020202020204" pitchFamily="34" charset="0"/>
              </a:rPr>
              <a:t>+ </a:t>
            </a:r>
            <a:r>
              <a:rPr lang="en-US" altLang="en-US" sz="3300" dirty="0" smtClean="0">
                <a:latin typeface="Times" panose="02020603050405020304" pitchFamily="18" charset="0"/>
              </a:rPr>
              <a:t>–</a:t>
            </a:r>
            <a:r>
              <a:rPr lang="en-US" altLang="en-US" sz="3300" dirty="0" smtClean="0"/>
              <a:t> </a:t>
            </a:r>
            <a:r>
              <a:rPr lang="en-US" altLang="en-US" sz="3300" i="1" dirty="0" smtClean="0">
                <a:latin typeface="Times New Roman" panose="02020603050405020304" pitchFamily="18" charset="0"/>
              </a:rPr>
              <a:t>p</a:t>
            </a:r>
            <a:r>
              <a:rPr lang="en-US" altLang="en-US" sz="3300" baseline="-25000" dirty="0" smtClean="0">
                <a:latin typeface="Times"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baseline="-25000" dirty="0" smtClean="0">
                <a:latin typeface="Times"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X </a:t>
            </a:r>
            <a:r>
              <a:rPr lang="en-US" altLang="en-US" sz="3300" dirty="0" smtClean="0">
                <a:latin typeface="Times New Roman" panose="02020603050405020304" pitchFamily="18" charset="0"/>
              </a:rPr>
              <a:t>= {+, </a:t>
            </a:r>
            <a:r>
              <a:rPr lang="en-US" altLang="en-US" sz="3300" dirty="0" smtClean="0">
                <a:latin typeface="Times" panose="02020603050405020304" pitchFamily="18" charset="0"/>
              </a:rPr>
              <a:t>–</a:t>
            </a:r>
            <a:r>
              <a:rPr lang="en-US" altLang="en-US" sz="3300" dirty="0" smtClean="0">
                <a:latin typeface="Times New Roman" panose="02020603050405020304" pitchFamily="18" charset="0"/>
              </a:rPr>
              <a:t>}</a:t>
            </a:r>
            <a:endParaRPr lang="en-US" altLang="en-US" sz="3300" baseline="-25000" dirty="0" smtClean="0">
              <a:latin typeface="Arial" panose="020B0604020202020204" pitchFamily="34" charset="0"/>
              <a:sym typeface="Symbol" panose="05050102010706020507" pitchFamily="18" charset="2"/>
            </a:endParaRPr>
          </a:p>
          <a:p>
            <a:pPr eaLnBrk="1" hangingPunct="1">
              <a:lnSpc>
                <a:spcPct val="90000"/>
              </a:lnSpc>
              <a:buFont typeface="Wingdings" panose="05000000000000000000" pitchFamily="2" charset="2"/>
              <a:buNone/>
            </a:pPr>
            <a:r>
              <a:rPr lang="en-US" altLang="en-US" sz="3300" dirty="0" smtClean="0">
                <a:latin typeface="Arial" panose="020B0604020202020204" pitchFamily="34" charset="0"/>
              </a:rPr>
              <a:t>	</a:t>
            </a:r>
            <a:endParaRPr lang="en-US" altLang="en-US" sz="3300" dirty="0">
              <a:latin typeface="Arial" panose="020B0604020202020204" pitchFamily="34" charset="0"/>
            </a:endParaRPr>
          </a:p>
          <a:p>
            <a:pPr eaLnBrk="1" hangingPunct="1">
              <a:lnSpc>
                <a:spcPct val="90000"/>
              </a:lnSpc>
              <a:buFont typeface="Wingdings" panose="05000000000000000000" pitchFamily="2" charset="2"/>
              <a:buNone/>
            </a:pPr>
            <a:r>
              <a:rPr lang="en-US" altLang="en-US" sz="3300" dirty="0" smtClean="0">
                <a:latin typeface="Arial" panose="020B0604020202020204" pitchFamily="34" charset="0"/>
              </a:rPr>
              <a:t>	</a:t>
            </a:r>
            <a:r>
              <a:rPr lang="en-US" altLang="en-US" sz="3300" dirty="0" smtClean="0"/>
              <a:t>for binary classification [two-valued random variable]</a:t>
            </a:r>
          </a:p>
          <a:p>
            <a:pPr eaLnBrk="1" hangingPunct="1">
              <a:lnSpc>
                <a:spcPct val="90000"/>
              </a:lnSpc>
              <a:spcBef>
                <a:spcPct val="0"/>
              </a:spcBef>
              <a:buFont typeface="Wingdings" panose="05000000000000000000" pitchFamily="2" charset="2"/>
              <a:buNone/>
            </a:pPr>
            <a:r>
              <a:rPr lang="en-US" altLang="en-US" sz="3300" dirty="0" smtClean="0"/>
              <a:t>		            </a:t>
            </a:r>
            <a:r>
              <a:rPr lang="en-US" altLang="en-US" sz="2400" i="1" dirty="0" smtClean="0">
                <a:latin typeface="Times New Roman" panose="02020603050405020304" pitchFamily="18" charset="0"/>
              </a:rPr>
              <a:t>c</a:t>
            </a:r>
            <a:r>
              <a:rPr lang="en-US" altLang="en-US" sz="3300" i="1" dirty="0" smtClean="0">
                <a:latin typeface="Times New Roman" panose="02020603050405020304" pitchFamily="18" charset="0"/>
              </a:rPr>
              <a:t>	</a:t>
            </a:r>
            <a:r>
              <a:rPr lang="en-US" altLang="en-US" sz="2400" i="1" dirty="0" smtClean="0">
                <a:latin typeface="Times New Roman" panose="02020603050405020304" pitchFamily="18" charset="0"/>
              </a:rPr>
              <a:t>                  c</a:t>
            </a:r>
            <a:r>
              <a:rPr lang="en-US" altLang="en-US" sz="3300" i="1" dirty="0" smtClean="0">
                <a:latin typeface="Times New Roman" panose="02020603050405020304" pitchFamily="18" charset="0"/>
              </a:rPr>
              <a:t> </a:t>
            </a:r>
            <a:endParaRPr lang="en-US" altLang="en-US" sz="3300" dirty="0" smtClean="0"/>
          </a:p>
          <a:p>
            <a:pPr eaLnBrk="1" hangingPunct="1">
              <a:lnSpc>
                <a:spcPct val="90000"/>
              </a:lnSpc>
              <a:spcBef>
                <a:spcPct val="0"/>
              </a:spcBef>
              <a:buFont typeface="Wingdings" panose="05000000000000000000" pitchFamily="2" charset="2"/>
              <a:buNone/>
            </a:pPr>
            <a:r>
              <a:rPr lang="en-US" altLang="en-US" sz="3300" dirty="0" smtClean="0"/>
              <a:t>	 </a:t>
            </a:r>
            <a:r>
              <a:rPr lang="en-US" altLang="en-US" sz="3300" i="1" dirty="0" smtClean="0">
                <a:latin typeface="Arial" panose="020B0604020202020204" pitchFamily="34" charset="0"/>
                <a:sym typeface="Symbol" panose="05050102010706020507" pitchFamily="18" charset="2"/>
              </a:rPr>
              <a:t>H</a:t>
            </a:r>
            <a:r>
              <a:rPr lang="en-US" altLang="en-US" sz="3300" dirty="0" smtClean="0">
                <a:latin typeface="Arial" panose="020B0604020202020204" pitchFamily="34" charset="0"/>
                <a:sym typeface="Symbol" panose="05050102010706020507" pitchFamily="18" charset="2"/>
              </a:rPr>
              <a:t>(</a:t>
            </a:r>
            <a:r>
              <a:rPr lang="en-US" altLang="en-US" sz="3300" i="1" dirty="0" smtClean="0">
                <a:latin typeface="Times New Roman" panose="02020603050405020304" pitchFamily="18" charset="0"/>
              </a:rPr>
              <a:t>X</a:t>
            </a:r>
            <a:r>
              <a:rPr lang="en-US" altLang="en-US" sz="3300" dirty="0" smtClean="0">
                <a:latin typeface="Arial" panose="020B0604020202020204" pitchFamily="34" charset="0"/>
                <a:sym typeface="Symbol" panose="05050102010706020507" pitchFamily="18" charset="2"/>
              </a:rPr>
              <a:t>) = </a:t>
            </a:r>
            <a:r>
              <a:rPr lang="en-US" altLang="en-US" sz="3300" dirty="0" smtClean="0">
                <a:latin typeface="Times" panose="02020603050405020304" pitchFamily="18" charset="0"/>
              </a:rPr>
              <a:t>–</a:t>
            </a:r>
            <a:r>
              <a:rPr lang="en-US" altLang="en-US" sz="3300" dirty="0" smtClean="0"/>
              <a:t> </a:t>
            </a:r>
            <a:r>
              <a:rPr lang="en-US" altLang="en-US" sz="3300" dirty="0" smtClean="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a:t>
            </a:r>
            <a:r>
              <a:rPr lang="en-US" altLang="en-US" sz="3300" i="1"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 </a:t>
            </a:r>
            <a:r>
              <a:rPr lang="en-US" altLang="en-US" sz="3300" dirty="0" smtClean="0">
                <a:latin typeface="Arial" panose="020B0604020202020204" pitchFamily="34" charset="0"/>
                <a:sym typeface="Symbol" panose="05050102010706020507" pitchFamily="18" charset="2"/>
              </a:rPr>
              <a:t>=</a:t>
            </a:r>
            <a:r>
              <a:rPr lang="en-US" altLang="en-US" sz="3300" dirty="0" smtClean="0"/>
              <a:t> </a:t>
            </a:r>
            <a:r>
              <a:rPr lang="en-US" altLang="en-US" sz="3300" dirty="0" smtClean="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a:t>
            </a:r>
            <a:r>
              <a:rPr lang="en-US" altLang="en-US" sz="3300" i="1"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baseline="-25000" dirty="0" smtClean="0">
                <a:latin typeface="Arial" panose="020B0604020202020204" pitchFamily="34" charset="0"/>
                <a:sym typeface="Symbol" panose="05050102010706020507" pitchFamily="18" charset="2"/>
              </a:rPr>
              <a:t> </a:t>
            </a:r>
            <a:r>
              <a:rPr lang="en-US" altLang="en-US" sz="3300" dirty="0" smtClean="0">
                <a:latin typeface="Times New Roman" panose="02020603050405020304" pitchFamily="18" charset="0"/>
              </a:rPr>
              <a:t>1</a:t>
            </a:r>
            <a:r>
              <a:rPr lang="en-US" altLang="en-US" sz="3300" i="1" dirty="0" smtClean="0">
                <a:latin typeface="Times New Roman"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        </a:t>
            </a:r>
            <a:r>
              <a:rPr lang="en-US" altLang="en-US" sz="3300" i="1" dirty="0" smtClean="0">
                <a:latin typeface="Times New Roman" panose="02020603050405020304" pitchFamily="18" charset="0"/>
              </a:rPr>
              <a:t>X </a:t>
            </a:r>
            <a:r>
              <a:rPr lang="en-US" altLang="en-US" sz="3300" dirty="0" smtClean="0">
                <a:latin typeface="Times New Roman" panose="02020603050405020304" pitchFamily="18" charset="0"/>
              </a:rPr>
              <a:t>= {</a:t>
            </a:r>
            <a:r>
              <a:rPr lang="en-US" altLang="en-US" sz="3300" i="1" dirty="0" err="1" smtClean="0">
                <a:latin typeface="Times New Roman" panose="02020603050405020304" pitchFamily="18" charset="0"/>
              </a:rPr>
              <a:t>i</a:t>
            </a:r>
            <a:r>
              <a:rPr lang="en-US" altLang="en-US" sz="3300" i="1" dirty="0" smtClean="0">
                <a:latin typeface="Times New Roman" panose="02020603050405020304" pitchFamily="18" charset="0"/>
              </a:rPr>
              <a:t>, …, c</a:t>
            </a:r>
            <a:r>
              <a:rPr lang="en-US" altLang="en-US" sz="3300" dirty="0" smtClean="0">
                <a:latin typeface="Times New Roman" panose="02020603050405020304" pitchFamily="18" charset="0"/>
              </a:rPr>
              <a:t>}</a:t>
            </a:r>
            <a:endParaRPr lang="en-US" altLang="en-US" sz="3300" dirty="0" smtClean="0"/>
          </a:p>
          <a:p>
            <a:pPr eaLnBrk="1" hangingPunct="1">
              <a:lnSpc>
                <a:spcPct val="80000"/>
              </a:lnSpc>
              <a:spcBef>
                <a:spcPct val="0"/>
              </a:spcBef>
              <a:buFont typeface="Wingdings" panose="05000000000000000000" pitchFamily="2" charset="2"/>
              <a:buNone/>
            </a:pPr>
            <a:r>
              <a:rPr lang="en-US" altLang="en-US" sz="3300" dirty="0" smtClean="0">
                <a:latin typeface="Times New Roman" panose="02020603050405020304" pitchFamily="18" charset="0"/>
              </a:rPr>
              <a:t>		         </a:t>
            </a:r>
            <a:r>
              <a:rPr lang="en-US" altLang="en-US" sz="2400" i="1" dirty="0" err="1" smtClean="0">
                <a:latin typeface="Times New Roman" panose="02020603050405020304" pitchFamily="18" charset="0"/>
              </a:rPr>
              <a:t>i</a:t>
            </a:r>
            <a:r>
              <a:rPr lang="en-US" altLang="en-US" sz="2400" dirty="0" smtClean="0">
                <a:latin typeface="Times New Roman" panose="02020603050405020304" pitchFamily="18" charset="0"/>
              </a:rPr>
              <a:t>=1	                </a:t>
            </a:r>
            <a:r>
              <a:rPr lang="en-US" altLang="en-US" sz="2400" i="1" dirty="0" err="1" smtClean="0">
                <a:latin typeface="Times New Roman" panose="02020603050405020304" pitchFamily="18" charset="0"/>
              </a:rPr>
              <a:t>i</a:t>
            </a:r>
            <a:r>
              <a:rPr lang="en-US" altLang="en-US" sz="2400" dirty="0" smtClean="0">
                <a:latin typeface="Times New Roman" panose="02020603050405020304" pitchFamily="18" charset="0"/>
              </a:rPr>
              <a:t>=1</a:t>
            </a:r>
          </a:p>
          <a:p>
            <a:pPr eaLnBrk="1" hangingPunct="1">
              <a:lnSpc>
                <a:spcPct val="90000"/>
              </a:lnSpc>
              <a:spcBef>
                <a:spcPct val="0"/>
              </a:spcBef>
              <a:buFont typeface="Wingdings" panose="05000000000000000000" pitchFamily="2" charset="2"/>
              <a:buNone/>
            </a:pPr>
            <a:r>
              <a:rPr lang="en-US" altLang="en-US" sz="3300" dirty="0" smtClean="0">
                <a:latin typeface="Times New Roman" panose="02020603050405020304" pitchFamily="18" charset="0"/>
              </a:rPr>
              <a:t>	</a:t>
            </a:r>
          </a:p>
          <a:p>
            <a:pPr eaLnBrk="1" hangingPunct="1">
              <a:lnSpc>
                <a:spcPct val="90000"/>
              </a:lnSpc>
              <a:spcBef>
                <a:spcPct val="0"/>
              </a:spcBef>
              <a:buFont typeface="Wingdings" panose="05000000000000000000" pitchFamily="2" charset="2"/>
              <a:buNone/>
            </a:pPr>
            <a:r>
              <a:rPr lang="en-US" altLang="en-US" sz="3300" dirty="0">
                <a:latin typeface="Times New Roman" panose="02020603050405020304" pitchFamily="18" charset="0"/>
              </a:rPr>
              <a:t>	</a:t>
            </a:r>
            <a:r>
              <a:rPr lang="en-US" altLang="en-US" sz="3300" dirty="0" smtClean="0"/>
              <a:t>for classification in </a:t>
            </a:r>
            <a:r>
              <a:rPr lang="en-US" altLang="en-US" sz="3300" i="1" dirty="0" smtClean="0"/>
              <a:t>c </a:t>
            </a:r>
            <a:r>
              <a:rPr lang="en-US" altLang="en-US" sz="3300" dirty="0" smtClean="0"/>
              <a:t>classes</a:t>
            </a:r>
          </a:p>
          <a:p>
            <a:pPr eaLnBrk="1" hangingPunct="1">
              <a:lnSpc>
                <a:spcPct val="90000"/>
              </a:lnSpc>
              <a:spcBef>
                <a:spcPct val="50000"/>
              </a:spcBef>
              <a:buFont typeface="Wingdings" panose="05000000000000000000" pitchFamily="2" charset="2"/>
              <a:buNone/>
            </a:pPr>
            <a:r>
              <a:rPr lang="en-US" altLang="en-US" dirty="0" smtClean="0"/>
              <a:t>	</a:t>
            </a:r>
            <a:endParaRPr lang="en-US" altLang="en-US" sz="1600" dirty="0" smtClean="0">
              <a:latin typeface="Times New Roman" panose="02020603050405020304" pitchFamily="18" charset="0"/>
            </a:endParaRPr>
          </a:p>
        </p:txBody>
      </p:sp>
    </p:spTree>
    <p:extLst>
      <p:ext uri="{BB962C8B-B14F-4D97-AF65-F5344CB8AC3E}">
        <p14:creationId xmlns:p14="http://schemas.microsoft.com/office/powerpoint/2010/main" val="2116315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Entropy in binary classification</a:t>
            </a:r>
          </a:p>
        </p:txBody>
      </p:sp>
      <p:sp>
        <p:nvSpPr>
          <p:cNvPr id="342019" name="Rectangle 3"/>
          <p:cNvSpPr>
            <a:spLocks noGrp="1" noChangeArrowheads="1"/>
          </p:cNvSpPr>
          <p:nvPr>
            <p:ph idx="1"/>
          </p:nvPr>
        </p:nvSpPr>
        <p:spPr>
          <a:xfrm>
            <a:off x="457200" y="1828800"/>
            <a:ext cx="8382000" cy="453548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92500" lnSpcReduction="20000"/>
          </a:bodyPr>
          <a:lstStyle/>
          <a:p>
            <a:pPr eaLnBrk="1" hangingPunct="1">
              <a:lnSpc>
                <a:spcPct val="90000"/>
              </a:lnSpc>
            </a:pPr>
            <a:r>
              <a:rPr lang="en-US" altLang="en-US" dirty="0" smtClean="0"/>
              <a:t>Entropy measures the </a:t>
            </a:r>
            <a:r>
              <a:rPr lang="en-US" altLang="en-US" i="1" dirty="0" smtClean="0"/>
              <a:t>impurity </a:t>
            </a:r>
            <a:r>
              <a:rPr lang="en-US" altLang="en-US" dirty="0" smtClean="0"/>
              <a:t>of</a:t>
            </a:r>
            <a:r>
              <a:rPr lang="en-US" altLang="en-US" i="1" dirty="0" smtClean="0"/>
              <a:t> </a:t>
            </a:r>
            <a:r>
              <a:rPr lang="en-US" altLang="en-US" dirty="0" smtClean="0"/>
              <a:t>a collection of examples. It depends from the distribution of the random variable </a:t>
            </a:r>
            <a:r>
              <a:rPr lang="en-US" altLang="en-US" i="1" dirty="0" smtClean="0"/>
              <a:t>p.</a:t>
            </a:r>
            <a:endParaRPr lang="en-US" altLang="en-US" dirty="0" smtClean="0"/>
          </a:p>
          <a:p>
            <a:pPr lvl="1" eaLnBrk="1" hangingPunct="1">
              <a:lnSpc>
                <a:spcPct val="90000"/>
              </a:lnSpc>
            </a:pPr>
            <a:r>
              <a:rPr lang="en-US" altLang="en-US" i="1" dirty="0" smtClean="0">
                <a:latin typeface="Times New Roman" panose="02020603050405020304" pitchFamily="18" charset="0"/>
              </a:rPr>
              <a:t>S</a:t>
            </a:r>
            <a:r>
              <a:rPr lang="en-US" altLang="en-US" dirty="0" smtClean="0"/>
              <a:t> is a collection of training examples</a:t>
            </a:r>
          </a:p>
          <a:p>
            <a:pPr lvl="1" eaLnBrk="1" hangingPunct="1">
              <a:lnSpc>
                <a:spcPct val="90000"/>
              </a:lnSpc>
            </a:pPr>
            <a:r>
              <a:rPr lang="en-US" altLang="en-US" i="1" dirty="0" smtClean="0">
                <a:latin typeface="Times New Roman" panose="02020603050405020304" pitchFamily="18" charset="0"/>
              </a:rPr>
              <a:t>p</a:t>
            </a:r>
            <a:r>
              <a:rPr lang="en-US" altLang="en-US" baseline="-25000" dirty="0" smtClean="0">
                <a:latin typeface="Arial" panose="020B0604020202020204" pitchFamily="34" charset="0"/>
              </a:rPr>
              <a:t>+</a:t>
            </a:r>
            <a:r>
              <a:rPr lang="en-US" altLang="en-US" dirty="0" smtClean="0"/>
              <a:t> the proportion of positive examples in </a:t>
            </a:r>
            <a:r>
              <a:rPr lang="en-US" altLang="en-US" i="1" dirty="0" smtClean="0">
                <a:latin typeface="Times New Roman" panose="02020603050405020304" pitchFamily="18" charset="0"/>
              </a:rPr>
              <a:t>S</a:t>
            </a:r>
            <a:endParaRPr lang="en-US" altLang="en-US" dirty="0" smtClean="0"/>
          </a:p>
          <a:p>
            <a:pPr lvl="1" eaLnBrk="1" hangingPunct="1">
              <a:lnSpc>
                <a:spcPct val="90000"/>
              </a:lnSpc>
            </a:pPr>
            <a:r>
              <a:rPr lang="en-US" altLang="en-US" i="1" dirty="0" smtClean="0">
                <a:latin typeface="Times New Roman" panose="02020603050405020304" pitchFamily="18" charset="0"/>
              </a:rPr>
              <a:t>p</a:t>
            </a:r>
            <a:r>
              <a:rPr lang="en-US" altLang="en-US" baseline="-25000" dirty="0" smtClean="0">
                <a:latin typeface="Times" panose="02020603050405020304" pitchFamily="18" charset="0"/>
              </a:rPr>
              <a:t>–</a:t>
            </a:r>
            <a:r>
              <a:rPr lang="en-US" altLang="en-US" dirty="0" smtClean="0"/>
              <a:t> the proportion of negative examples in </a:t>
            </a:r>
            <a:r>
              <a:rPr lang="en-US" altLang="en-US" i="1" dirty="0" smtClean="0">
                <a:latin typeface="Times New Roman" panose="02020603050405020304" pitchFamily="18" charset="0"/>
              </a:rPr>
              <a:t>S</a:t>
            </a:r>
            <a:endParaRPr lang="en-US" altLang="en-US" sz="1800" dirty="0" smtClean="0"/>
          </a:p>
          <a:p>
            <a:pPr eaLnBrk="1" hangingPunct="1">
              <a:lnSpc>
                <a:spcPct val="130000"/>
              </a:lnSpc>
              <a:spcBef>
                <a:spcPct val="0"/>
              </a:spcBef>
              <a:buFont typeface="Wingdings" panose="05000000000000000000" pitchFamily="2" charset="2"/>
              <a:buNone/>
            </a:pPr>
            <a:r>
              <a:rPr lang="en-US" altLang="en-US" sz="1800" dirty="0" smtClean="0"/>
              <a:t>	</a:t>
            </a:r>
            <a:r>
              <a:rPr lang="en-US" altLang="en-US" sz="2200" i="1" dirty="0" smtClean="0">
                <a:latin typeface="Times" panose="02020603050405020304" pitchFamily="18" charset="0"/>
              </a:rPr>
              <a:t>Entropy </a:t>
            </a:r>
            <a:r>
              <a:rPr lang="en-US" altLang="en-US" sz="2200" dirty="0" smtClean="0">
                <a:latin typeface="Times" panose="02020603050405020304" pitchFamily="18" charset="0"/>
              </a:rPr>
              <a:t>(</a:t>
            </a:r>
            <a:r>
              <a:rPr lang="en-US" altLang="en-US" sz="2200" i="1" dirty="0" smtClean="0">
                <a:latin typeface="Times" panose="02020603050405020304" pitchFamily="18" charset="0"/>
              </a:rPr>
              <a:t>S</a:t>
            </a:r>
            <a:r>
              <a:rPr lang="en-US" altLang="en-US" sz="2200" dirty="0" smtClean="0">
                <a:latin typeface="Times" panose="02020603050405020304" pitchFamily="18" charset="0"/>
              </a:rPr>
              <a:t>)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a:t>
            </a:r>
            <a:r>
              <a:rPr lang="en-US" altLang="en-US" sz="2200" dirty="0" smtClean="0">
                <a:latin typeface="Times" panose="02020603050405020304" pitchFamily="18" charset="0"/>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 </a:t>
            </a:r>
            <a:r>
              <a:rPr lang="en-US" altLang="en-US" sz="2200" dirty="0" smtClean="0">
                <a:latin typeface="Times" panose="02020603050405020304" pitchFamily="18" charset="0"/>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[0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0 = 0]</a:t>
            </a:r>
          </a:p>
          <a:p>
            <a:pPr eaLnBrk="1" hangingPunct="1">
              <a:lnSpc>
                <a:spcPct val="130000"/>
              </a:lnSpc>
              <a:spcBef>
                <a:spcPct val="0"/>
              </a:spcBef>
              <a:buFont typeface="Wingdings" panose="05000000000000000000" pitchFamily="2" charset="2"/>
              <a:buNone/>
            </a:pPr>
            <a:r>
              <a:rPr lang="en-US" altLang="en-US" sz="2200" i="1" dirty="0" smtClean="0">
                <a:latin typeface="Times" panose="02020603050405020304" pitchFamily="18" charset="0"/>
              </a:rPr>
              <a:t>	Entropy </a:t>
            </a:r>
            <a:r>
              <a:rPr lang="en-US" altLang="en-US" sz="2200" dirty="0" smtClean="0">
                <a:latin typeface="Times" panose="02020603050405020304" pitchFamily="18" charset="0"/>
              </a:rPr>
              <a:t>([14+, 0–])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14/14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(14/14)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 0</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(0) = 0</a:t>
            </a:r>
            <a:endParaRPr lang="en-US" altLang="en-US" sz="2200" i="1" dirty="0" smtClean="0">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2200" i="1" dirty="0" smtClean="0">
                <a:latin typeface="Times" panose="02020603050405020304" pitchFamily="18" charset="0"/>
              </a:rPr>
              <a:t>	Entropy </a:t>
            </a:r>
            <a:r>
              <a:rPr lang="en-US" altLang="en-US" sz="2200" dirty="0" smtClean="0">
                <a:latin typeface="Times" panose="02020603050405020304" pitchFamily="18" charset="0"/>
              </a:rPr>
              <a:t>([9+, 5–])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9/14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(9/14)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 5/14</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(5/14) = 0.94</a:t>
            </a:r>
          </a:p>
          <a:p>
            <a:pPr eaLnBrk="1" hangingPunct="1">
              <a:lnSpc>
                <a:spcPct val="130000"/>
              </a:lnSpc>
              <a:spcBef>
                <a:spcPct val="0"/>
              </a:spcBef>
              <a:buFont typeface="Wingdings" panose="05000000000000000000" pitchFamily="2" charset="2"/>
              <a:buNone/>
            </a:pPr>
            <a:r>
              <a:rPr lang="en-US" altLang="en-US" sz="2200" i="1" dirty="0" smtClean="0">
                <a:latin typeface="Times" panose="02020603050405020304" pitchFamily="18" charset="0"/>
              </a:rPr>
              <a:t>	Entropy </a:t>
            </a:r>
            <a:r>
              <a:rPr lang="en-US" altLang="en-US" sz="2200" dirty="0" smtClean="0">
                <a:latin typeface="Times" panose="02020603050405020304" pitchFamily="18" charset="0"/>
              </a:rPr>
              <a:t>([7+, 7–</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7/14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(7/14)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7/14</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(7/14) = </a:t>
            </a:r>
          </a:p>
          <a:p>
            <a:pPr eaLnBrk="1" hangingPunct="1">
              <a:lnSpc>
                <a:spcPct val="130000"/>
              </a:lnSpc>
              <a:spcBef>
                <a:spcPct val="0"/>
              </a:spcBef>
              <a:buFont typeface="Wingdings" panose="05000000000000000000" pitchFamily="2" charset="2"/>
              <a:buNone/>
            </a:pPr>
            <a:r>
              <a:rPr lang="en-US" altLang="en-US" sz="2200" dirty="0" smtClean="0">
                <a:latin typeface="Times" panose="02020603050405020304" pitchFamily="18" charset="0"/>
              </a:rPr>
              <a:t>				= 1/2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1/2 = 1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1/2 =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1]</a:t>
            </a:r>
          </a:p>
          <a:p>
            <a:pPr eaLnBrk="1" hangingPunct="1">
              <a:lnSpc>
                <a:spcPct val="90000"/>
              </a:lnSpc>
              <a:spcBef>
                <a:spcPts val="1000"/>
              </a:spcBef>
              <a:buFont typeface="Wingdings" panose="05000000000000000000" pitchFamily="2" charset="2"/>
              <a:buNone/>
            </a:pPr>
            <a:r>
              <a:rPr lang="en-US" altLang="en-US" sz="1800" dirty="0" smtClean="0">
                <a:latin typeface="Arial" panose="020B0604020202020204" pitchFamily="34" charset="0"/>
              </a:rPr>
              <a:t>	</a:t>
            </a:r>
            <a:r>
              <a:rPr lang="en-US" altLang="en-US" sz="2000" dirty="0" smtClean="0"/>
              <a:t>Note: the log of a number &lt; 1 is negative</a:t>
            </a:r>
            <a:r>
              <a:rPr lang="en-US" altLang="en-US" sz="2000" dirty="0" smtClean="0">
                <a:latin typeface="Arial" panose="020B0604020202020204" pitchFamily="34" charset="0"/>
              </a:rPr>
              <a:t>,  0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p</a:t>
            </a:r>
            <a:r>
              <a:rPr lang="en-US" altLang="en-US" sz="2000" dirty="0" smtClean="0">
                <a:latin typeface="Arial" panose="020B0604020202020204" pitchFamily="34" charset="0"/>
              </a:rPr>
              <a:t>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1, 0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entropy</a:t>
            </a:r>
            <a:r>
              <a:rPr lang="en-US" altLang="en-US" sz="2000" dirty="0" smtClean="0">
                <a:latin typeface="Arial" panose="020B0604020202020204" pitchFamily="34" charset="0"/>
              </a:rPr>
              <a:t>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1</a:t>
            </a:r>
          </a:p>
          <a:p>
            <a:pPr>
              <a:lnSpc>
                <a:spcPct val="90000"/>
              </a:lnSpc>
              <a:spcBef>
                <a:spcPts val="1000"/>
              </a:spcBef>
            </a:pPr>
            <a:r>
              <a:rPr lang="en-US" altLang="en-US" sz="2000" dirty="0">
                <a:latin typeface="Arial" panose="020B0604020202020204" pitchFamily="34" charset="0"/>
              </a:rPr>
              <a:t>https://www.easycalculation.com/log-base2-calculator.php</a:t>
            </a:r>
            <a:endParaRPr lang="en-US" altLang="en-US" sz="2000" dirty="0" smtClean="0">
              <a:latin typeface="Arial" panose="020B0604020202020204" pitchFamily="34" charset="0"/>
            </a:endParaRPr>
          </a:p>
        </p:txBody>
      </p:sp>
    </p:spTree>
    <p:extLst>
      <p:ext uri="{BB962C8B-B14F-4D97-AF65-F5344CB8AC3E}">
        <p14:creationId xmlns:p14="http://schemas.microsoft.com/office/powerpoint/2010/main" val="676718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a:xfrm>
            <a:off x="0" y="570101"/>
            <a:ext cx="8956675" cy="769937"/>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Information gain as entropy reduction</a:t>
            </a:r>
          </a:p>
        </p:txBody>
      </p:sp>
      <p:sp>
        <p:nvSpPr>
          <p:cNvPr id="314371" name="Rectangle 3"/>
          <p:cNvSpPr>
            <a:spLocks noGrp="1" noChangeArrowheads="1"/>
          </p:cNvSpPr>
          <p:nvPr>
            <p:ph idx="1"/>
          </p:nvPr>
        </p:nvSpPr>
        <p:spPr>
          <a:xfrm>
            <a:off x="395288" y="1738313"/>
            <a:ext cx="8208962" cy="4354512"/>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85000" lnSpcReduction="10000"/>
          </a:bodyPr>
          <a:lstStyle/>
          <a:p>
            <a:pPr eaLnBrk="1" hangingPunct="1"/>
            <a:r>
              <a:rPr lang="en-US" altLang="en-US" i="1" dirty="0" smtClean="0"/>
              <a:t>Information gain</a:t>
            </a:r>
            <a:r>
              <a:rPr lang="en-US" altLang="en-US" dirty="0" smtClean="0"/>
              <a:t> is the </a:t>
            </a:r>
            <a:r>
              <a:rPr lang="en-US" altLang="en-US" i="1" dirty="0" smtClean="0"/>
              <a:t>expected</a:t>
            </a:r>
            <a:r>
              <a:rPr lang="en-US" altLang="en-US" dirty="0" smtClean="0"/>
              <a:t> reduction in entropy caused by partitioning the examples on an attribute.</a:t>
            </a:r>
          </a:p>
          <a:p>
            <a:pPr eaLnBrk="1" hangingPunct="1"/>
            <a:r>
              <a:rPr lang="en-US" altLang="en-US" dirty="0" smtClean="0"/>
              <a:t>The higher the information gain the more effective the attribute in classifying training data.	</a:t>
            </a:r>
          </a:p>
          <a:p>
            <a:pPr eaLnBrk="1" hangingPunct="1">
              <a:spcAft>
                <a:spcPct val="40000"/>
              </a:spcAft>
            </a:pPr>
            <a:r>
              <a:rPr lang="en-US" altLang="en-US" dirty="0" smtClean="0"/>
              <a:t>Expected reduction in entropy knowing </a:t>
            </a:r>
            <a:r>
              <a:rPr lang="en-US" altLang="en-US" i="1" dirty="0" smtClean="0"/>
              <a:t>A   </a:t>
            </a:r>
            <a:r>
              <a:rPr lang="en-US" altLang="en-US" dirty="0" smtClean="0"/>
              <a:t>   	</a:t>
            </a:r>
          </a:p>
          <a:p>
            <a:pPr eaLnBrk="1" hangingPunct="1">
              <a:spcBef>
                <a:spcPct val="0"/>
              </a:spcBef>
              <a:buFont typeface="Wingdings" panose="05000000000000000000" pitchFamily="2" charset="2"/>
              <a:buNone/>
            </a:pPr>
            <a:r>
              <a:rPr lang="en-US" altLang="en-US" i="1" dirty="0" smtClean="0">
                <a:latin typeface="Times New Roman" panose="02020603050405020304" pitchFamily="18" charset="0"/>
              </a:rPr>
              <a:t>	Gain</a:t>
            </a:r>
            <a:r>
              <a:rPr lang="en-US" altLang="en-US" dirty="0" smtClean="0">
                <a:latin typeface="Times New Roman" panose="02020603050405020304" pitchFamily="18" charset="0"/>
              </a:rPr>
              <a:t>(</a:t>
            </a:r>
            <a:r>
              <a:rPr lang="en-US" altLang="en-US" i="1" dirty="0" smtClean="0">
                <a:latin typeface="Times New Roman" panose="02020603050405020304" pitchFamily="18" charset="0"/>
              </a:rPr>
              <a:t>S</a:t>
            </a:r>
            <a:r>
              <a:rPr lang="en-US" altLang="en-US" dirty="0" smtClean="0">
                <a:latin typeface="Times New Roman" panose="02020603050405020304" pitchFamily="18" charset="0"/>
              </a:rPr>
              <a:t>, </a:t>
            </a:r>
            <a:r>
              <a:rPr lang="en-US" altLang="en-US" i="1" dirty="0" smtClean="0">
                <a:latin typeface="Times New Roman" panose="02020603050405020304" pitchFamily="18" charset="0"/>
              </a:rPr>
              <a:t>A</a:t>
            </a:r>
            <a:r>
              <a:rPr lang="en-US" altLang="en-US" dirty="0" smtClean="0">
                <a:latin typeface="Times New Roman" panose="02020603050405020304" pitchFamily="18" charset="0"/>
              </a:rPr>
              <a:t>) = </a:t>
            </a:r>
            <a:r>
              <a:rPr lang="en-US" altLang="en-US" i="1" dirty="0" smtClean="0">
                <a:latin typeface="Times New Roman" panose="02020603050405020304" pitchFamily="18" charset="0"/>
              </a:rPr>
              <a:t>Entropy</a:t>
            </a:r>
            <a:r>
              <a:rPr lang="en-US" altLang="en-US" dirty="0" smtClean="0">
                <a:latin typeface="Times New Roman" panose="02020603050405020304" pitchFamily="18" charset="0"/>
              </a:rPr>
              <a:t>(</a:t>
            </a:r>
            <a:r>
              <a:rPr lang="en-US" altLang="en-US" i="1" dirty="0" smtClean="0">
                <a:latin typeface="Times New Roman" panose="02020603050405020304" pitchFamily="18" charset="0"/>
              </a:rPr>
              <a:t>S</a:t>
            </a:r>
            <a:r>
              <a:rPr lang="en-US" altLang="en-US" dirty="0" smtClean="0">
                <a:latin typeface="Times New Roman" panose="02020603050405020304" pitchFamily="18" charset="0"/>
              </a:rPr>
              <a:t>)</a:t>
            </a:r>
            <a:r>
              <a:rPr lang="en-US" altLang="en-US" dirty="0"/>
              <a:t> </a:t>
            </a:r>
            <a:r>
              <a:rPr lang="en-US" altLang="en-US" sz="2800" dirty="0" smtClean="0">
                <a:latin typeface="Arial" panose="020B0604020202020204" pitchFamily="34" charset="0"/>
                <a:sym typeface="Symbol" panose="05050102010706020507" pitchFamily="18" charset="2"/>
              </a:rPr>
              <a:t>−  </a:t>
            </a:r>
            <a:r>
              <a:rPr lang="en-US" altLang="en-US" sz="4000" dirty="0" smtClean="0">
                <a:latin typeface="Arial" panose="020B0604020202020204" pitchFamily="34" charset="0"/>
                <a:sym typeface="Symbol" panose="05050102010706020507" pitchFamily="18" charset="2"/>
              </a:rPr>
              <a:t></a:t>
            </a:r>
            <a:r>
              <a:rPr lang="en-US" altLang="en-US" sz="2800" dirty="0" smtClean="0">
                <a:latin typeface="Arial" panose="020B0604020202020204" pitchFamily="34" charset="0"/>
                <a:sym typeface="Symbol" panose="05050102010706020507" pitchFamily="18" charset="2"/>
              </a:rPr>
              <a:t>          </a:t>
            </a:r>
            <a:r>
              <a:rPr lang="en-US" altLang="en-US" i="1" dirty="0" smtClean="0">
                <a:latin typeface="Times New Roman" panose="02020603050405020304" pitchFamily="18" charset="0"/>
                <a:sym typeface="Symbol" panose="05050102010706020507" pitchFamily="18" charset="2"/>
              </a:rPr>
              <a:t>     Entr</a:t>
            </a:r>
            <a:r>
              <a:rPr lang="en-US" altLang="en-US" i="1" dirty="0" smtClean="0">
                <a:latin typeface="Times New Roman" panose="02020603050405020304" pitchFamily="18" charset="0"/>
              </a:rPr>
              <a:t>opy</a:t>
            </a:r>
            <a:r>
              <a:rPr lang="en-US" altLang="en-US" dirty="0" smtClean="0">
                <a:latin typeface="Times New Roman" panose="02020603050405020304" pitchFamily="18" charset="0"/>
              </a:rPr>
              <a:t>(</a:t>
            </a:r>
            <a:r>
              <a:rPr lang="en-US" altLang="en-US" i="1" dirty="0" err="1" smtClean="0">
                <a:latin typeface="Times New Roman" panose="02020603050405020304" pitchFamily="18" charset="0"/>
              </a:rPr>
              <a:t>S</a:t>
            </a:r>
            <a:r>
              <a:rPr lang="en-US" altLang="en-US" i="1" baseline="-25000" dirty="0" err="1" smtClean="0">
                <a:latin typeface="Times New Roman" panose="02020603050405020304" pitchFamily="18" charset="0"/>
              </a:rPr>
              <a:t>v</a:t>
            </a:r>
            <a:r>
              <a:rPr lang="en-US" altLang="en-US" dirty="0" smtClean="0">
                <a:latin typeface="Times New Roman" panose="02020603050405020304" pitchFamily="18" charset="0"/>
              </a:rPr>
              <a:t>)</a:t>
            </a:r>
            <a:r>
              <a:rPr lang="en-US" altLang="en-US" dirty="0" smtClean="0"/>
              <a:t> </a:t>
            </a:r>
            <a:endParaRPr lang="en-US" altLang="en-US" sz="2800" dirty="0" smtClean="0">
              <a:latin typeface="Arial" panose="020B0604020202020204" pitchFamily="34" charset="0"/>
              <a:sym typeface="Symbol" panose="05050102010706020507" pitchFamily="18" charset="2"/>
            </a:endParaRPr>
          </a:p>
          <a:p>
            <a:pPr eaLnBrk="1" hangingPunct="1">
              <a:lnSpc>
                <a:spcPct val="80000"/>
              </a:lnSpc>
              <a:spcBef>
                <a:spcPct val="0"/>
              </a:spcBef>
              <a:buFont typeface="Wingdings" panose="05000000000000000000" pitchFamily="2" charset="2"/>
              <a:buNone/>
            </a:pPr>
            <a:r>
              <a:rPr lang="en-US" altLang="en-US" sz="2800" dirty="0" smtClean="0">
                <a:latin typeface="Arial" panose="020B0604020202020204" pitchFamily="34" charset="0"/>
                <a:sym typeface="Symbol" panose="05050102010706020507" pitchFamily="18" charset="2"/>
              </a:rPr>
              <a:t>				             </a:t>
            </a:r>
            <a:r>
              <a:rPr lang="en-US" altLang="en-US" sz="1800" i="1" dirty="0" smtClean="0">
                <a:latin typeface="Times New Roman" panose="02020603050405020304" pitchFamily="18" charset="0"/>
              </a:rPr>
              <a:t>v </a:t>
            </a:r>
            <a:r>
              <a:rPr lang="en-US" altLang="en-US" sz="1800" i="1" dirty="0" smtClean="0">
                <a:latin typeface="Times New Roman" panose="02020603050405020304" pitchFamily="18" charset="0"/>
                <a:sym typeface="Symbol" panose="05050102010706020507" pitchFamily="18" charset="2"/>
              </a:rPr>
              <a:t> </a:t>
            </a:r>
            <a:r>
              <a:rPr lang="en-US" altLang="en-US" sz="1800" i="1" dirty="0" smtClean="0">
                <a:latin typeface="Times New Roman" panose="02020603050405020304" pitchFamily="18" charset="0"/>
              </a:rPr>
              <a:t>Values</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A</a:t>
            </a:r>
            <a:r>
              <a:rPr lang="en-US" altLang="en-US" sz="1800" dirty="0" smtClean="0">
                <a:latin typeface="Times New Roman" panose="02020603050405020304" pitchFamily="18" charset="0"/>
              </a:rPr>
              <a:t>)</a:t>
            </a:r>
            <a:r>
              <a:rPr lang="en-US" altLang="en-US" sz="2800" dirty="0" smtClean="0">
                <a:latin typeface="Times New Roman" panose="02020603050405020304" pitchFamily="18" charset="0"/>
              </a:rPr>
              <a:t>  	</a:t>
            </a:r>
            <a:endParaRPr lang="en-US" altLang="en-US" dirty="0" smtClean="0">
              <a:latin typeface="Times New Roman" panose="02020603050405020304" pitchFamily="18" charset="0"/>
            </a:endParaRPr>
          </a:p>
          <a:p>
            <a:pPr eaLnBrk="1" hangingPunct="1">
              <a:spcBef>
                <a:spcPct val="0"/>
              </a:spcBef>
              <a:buFont typeface="Wingdings" panose="05000000000000000000" pitchFamily="2" charset="2"/>
              <a:buNone/>
            </a:pPr>
            <a:r>
              <a:rPr lang="en-US" altLang="en-US" sz="1800" i="1" dirty="0" smtClean="0">
                <a:latin typeface="Times New Roman" panose="02020603050405020304" pitchFamily="18" charset="0"/>
              </a:rPr>
              <a:t>	</a:t>
            </a:r>
          </a:p>
          <a:p>
            <a:pPr eaLnBrk="1" hangingPunct="1">
              <a:spcBef>
                <a:spcPct val="0"/>
              </a:spcBef>
              <a:buFont typeface="Wingdings" panose="05000000000000000000" pitchFamily="2" charset="2"/>
              <a:buNone/>
            </a:pPr>
            <a:r>
              <a:rPr lang="en-US" altLang="en-US" sz="1800" i="1" dirty="0">
                <a:latin typeface="Times New Roman" panose="02020603050405020304" pitchFamily="18" charset="0"/>
              </a:rPr>
              <a:t>	</a:t>
            </a:r>
            <a:r>
              <a:rPr lang="en-US" altLang="en-US" sz="2100" i="1" dirty="0" smtClean="0">
                <a:latin typeface="Times New Roman" panose="02020603050405020304" pitchFamily="18" charset="0"/>
              </a:rPr>
              <a:t>Values</a:t>
            </a:r>
            <a:r>
              <a:rPr lang="en-US" altLang="en-US" sz="2100" dirty="0" smtClean="0">
                <a:latin typeface="Times New Roman" panose="02020603050405020304" pitchFamily="18" charset="0"/>
              </a:rPr>
              <a:t>(</a:t>
            </a:r>
            <a:r>
              <a:rPr lang="en-US" altLang="en-US" sz="2100" i="1" dirty="0" smtClean="0">
                <a:latin typeface="Times New Roman" panose="02020603050405020304" pitchFamily="18" charset="0"/>
              </a:rPr>
              <a:t>A</a:t>
            </a:r>
            <a:r>
              <a:rPr lang="en-US" altLang="en-US" sz="2100" dirty="0" smtClean="0">
                <a:latin typeface="Times New Roman" panose="02020603050405020304" pitchFamily="18" charset="0"/>
              </a:rPr>
              <a:t>) </a:t>
            </a:r>
            <a:r>
              <a:rPr lang="en-US" altLang="en-US" sz="2100" dirty="0" smtClean="0"/>
              <a:t>possible values for </a:t>
            </a:r>
            <a:r>
              <a:rPr lang="en-US" altLang="en-US" sz="2100" i="1" dirty="0" smtClean="0">
                <a:latin typeface="Times New Roman" panose="02020603050405020304" pitchFamily="18" charset="0"/>
              </a:rPr>
              <a:t>A</a:t>
            </a:r>
          </a:p>
          <a:p>
            <a:pPr eaLnBrk="1" hangingPunct="1">
              <a:spcBef>
                <a:spcPct val="0"/>
              </a:spcBef>
              <a:buFont typeface="Wingdings" panose="05000000000000000000" pitchFamily="2" charset="2"/>
              <a:buNone/>
            </a:pPr>
            <a:r>
              <a:rPr lang="en-US" altLang="en-US" sz="2100" i="1" dirty="0" smtClean="0">
                <a:latin typeface="Times New Roman" panose="02020603050405020304" pitchFamily="18" charset="0"/>
              </a:rPr>
              <a:t>	</a:t>
            </a:r>
            <a:r>
              <a:rPr lang="en-US" altLang="en-US" sz="2100" i="1" dirty="0" err="1" smtClean="0">
                <a:latin typeface="Times New Roman" panose="02020603050405020304" pitchFamily="18" charset="0"/>
              </a:rPr>
              <a:t>S</a:t>
            </a:r>
            <a:r>
              <a:rPr lang="en-US" altLang="en-US" sz="2100" i="1" baseline="-25000" dirty="0" err="1" smtClean="0">
                <a:latin typeface="Times New Roman" panose="02020603050405020304" pitchFamily="18" charset="0"/>
              </a:rPr>
              <a:t>v</a:t>
            </a:r>
            <a:r>
              <a:rPr lang="en-US" altLang="en-US" sz="2100" i="1" dirty="0" smtClean="0">
                <a:latin typeface="Times New Roman" panose="02020603050405020304" pitchFamily="18" charset="0"/>
              </a:rPr>
              <a:t> </a:t>
            </a:r>
            <a:r>
              <a:rPr lang="en-US" altLang="en-US" sz="2100" dirty="0" smtClean="0"/>
              <a:t>subset of</a:t>
            </a:r>
            <a:r>
              <a:rPr lang="en-US" altLang="en-US" sz="2100" i="1" dirty="0" smtClean="0"/>
              <a:t> </a:t>
            </a:r>
            <a:r>
              <a:rPr lang="en-US" altLang="en-US" sz="2100" i="1" dirty="0" smtClean="0">
                <a:latin typeface="Times New Roman" panose="02020603050405020304" pitchFamily="18" charset="0"/>
              </a:rPr>
              <a:t>S </a:t>
            </a:r>
            <a:r>
              <a:rPr lang="en-US" altLang="en-US" sz="2100" dirty="0" smtClean="0"/>
              <a:t>for which</a:t>
            </a:r>
            <a:r>
              <a:rPr lang="en-US" altLang="en-US" sz="2100" i="1" dirty="0" smtClean="0"/>
              <a:t> </a:t>
            </a:r>
            <a:r>
              <a:rPr lang="en-US" altLang="en-US" sz="2100" i="1" dirty="0" smtClean="0">
                <a:latin typeface="Times New Roman" panose="02020603050405020304" pitchFamily="18" charset="0"/>
              </a:rPr>
              <a:t>A </a:t>
            </a:r>
            <a:r>
              <a:rPr lang="en-US" altLang="en-US" sz="2100" dirty="0" smtClean="0"/>
              <a:t>has value</a:t>
            </a:r>
            <a:r>
              <a:rPr lang="en-US" altLang="en-US" sz="2100" i="1" dirty="0" smtClean="0"/>
              <a:t> </a:t>
            </a:r>
            <a:r>
              <a:rPr lang="en-US" altLang="en-US" sz="2100" i="1" dirty="0" smtClean="0">
                <a:latin typeface="Times New Roman" panose="02020603050405020304" pitchFamily="18" charset="0"/>
              </a:rPr>
              <a:t>v</a:t>
            </a:r>
          </a:p>
        </p:txBody>
      </p:sp>
      <p:grpSp>
        <p:nvGrpSpPr>
          <p:cNvPr id="52229" name="Group 8"/>
          <p:cNvGrpSpPr>
            <a:grpSpLocks/>
          </p:cNvGrpSpPr>
          <p:nvPr/>
        </p:nvGrpSpPr>
        <p:grpSpPr bwMode="auto">
          <a:xfrm>
            <a:off x="5405438" y="3943350"/>
            <a:ext cx="598488" cy="1068388"/>
            <a:chOff x="3501" y="2436"/>
            <a:chExt cx="377" cy="673"/>
          </a:xfrm>
        </p:grpSpPr>
        <p:sp>
          <p:nvSpPr>
            <p:cNvPr id="314373" name="Text Box 5"/>
            <p:cNvSpPr txBox="1">
              <a:spLocks noChangeArrowheads="1"/>
            </p:cNvSpPr>
            <p:nvPr/>
          </p:nvSpPr>
          <p:spPr bwMode="auto">
            <a:xfrm>
              <a:off x="3501" y="2436"/>
              <a:ext cx="377"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defRPr/>
              </a:pPr>
              <a:r>
                <a:rPr lang="en-US" b="0" dirty="0">
                  <a:latin typeface="Times New Roman" charset="0"/>
                  <a:ea typeface="ＭＳ Ｐゴシック" charset="0"/>
                </a:rPr>
                <a:t>|</a:t>
              </a:r>
              <a:r>
                <a:rPr lang="en-US" b="0" i="1" dirty="0" err="1">
                  <a:latin typeface="Times New Roman" charset="0"/>
                  <a:ea typeface="ＭＳ Ｐゴシック" charset="0"/>
                </a:rPr>
                <a:t>Sv</a:t>
              </a:r>
              <a:r>
                <a:rPr lang="en-US" b="0" dirty="0">
                  <a:latin typeface="Times New Roman" charset="0"/>
                  <a:ea typeface="ＭＳ Ｐゴシック" charset="0"/>
                </a:rPr>
                <a:t>|</a:t>
              </a:r>
              <a:endParaRPr lang="en-US" dirty="0">
                <a:latin typeface="Times New Roman" charset="0"/>
                <a:ea typeface="ＭＳ Ｐゴシック" charset="0"/>
              </a:endParaRPr>
            </a:p>
          </p:txBody>
        </p:sp>
        <p:sp>
          <p:nvSpPr>
            <p:cNvPr id="314374" name="Text Box 6"/>
            <p:cNvSpPr txBox="1">
              <a:spLocks noChangeArrowheads="1"/>
            </p:cNvSpPr>
            <p:nvPr/>
          </p:nvSpPr>
          <p:spPr bwMode="auto">
            <a:xfrm>
              <a:off x="3523" y="2818"/>
              <a:ext cx="29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defRPr/>
              </a:pPr>
              <a:r>
                <a:rPr lang="en-US" b="0" dirty="0">
                  <a:latin typeface="Times New Roman" charset="0"/>
                  <a:ea typeface="ＭＳ Ｐゴシック" charset="0"/>
                </a:rPr>
                <a:t>|</a:t>
              </a:r>
              <a:r>
                <a:rPr lang="en-US" b="0" i="1" dirty="0">
                  <a:latin typeface="Times New Roman" charset="0"/>
                  <a:ea typeface="ＭＳ Ｐゴシック" charset="0"/>
                </a:rPr>
                <a:t>S</a:t>
              </a:r>
              <a:r>
                <a:rPr lang="en-US" b="0" dirty="0">
                  <a:latin typeface="Times New Roman" charset="0"/>
                  <a:ea typeface="ＭＳ Ｐゴシック" charset="0"/>
                </a:rPr>
                <a:t>|</a:t>
              </a:r>
              <a:endParaRPr lang="en-US" dirty="0">
                <a:latin typeface="Times New Roman" charset="0"/>
                <a:ea typeface="ＭＳ Ｐゴシック" charset="0"/>
              </a:endParaRPr>
            </a:p>
          </p:txBody>
        </p:sp>
        <p:sp>
          <p:nvSpPr>
            <p:cNvPr id="314375" name="Line 7"/>
            <p:cNvSpPr>
              <a:spLocks noChangeShapeType="1"/>
            </p:cNvSpPr>
            <p:nvPr/>
          </p:nvSpPr>
          <p:spPr bwMode="auto">
            <a:xfrm>
              <a:off x="3501" y="2727"/>
              <a:ext cx="336"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grpSp>
    </p:spTree>
    <p:extLst>
      <p:ext uri="{BB962C8B-B14F-4D97-AF65-F5344CB8AC3E}">
        <p14:creationId xmlns:p14="http://schemas.microsoft.com/office/powerpoint/2010/main" val="4045410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317500" y="398463"/>
            <a:ext cx="8637588" cy="830262"/>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Example</a:t>
            </a:r>
          </a:p>
        </p:txBody>
      </p:sp>
      <p:pic>
        <p:nvPicPr>
          <p:cNvPr id="316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0" y="1447800"/>
            <a:ext cx="6921500" cy="4914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16421" name="Rectangle 5"/>
          <p:cNvSpPr>
            <a:spLocks noChangeArrowheads="1"/>
          </p:cNvSpPr>
          <p:nvPr/>
        </p:nvSpPr>
        <p:spPr bwMode="auto">
          <a:xfrm>
            <a:off x="1066800" y="1524000"/>
            <a:ext cx="6934200" cy="47244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2071397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152401" y="381000"/>
            <a:ext cx="6120680" cy="850106"/>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Example: Information gain</a:t>
            </a:r>
          </a:p>
        </p:txBody>
      </p:sp>
      <p:sp>
        <p:nvSpPr>
          <p:cNvPr id="315395" name="Rectangle 3"/>
          <p:cNvSpPr>
            <a:spLocks noGrp="1" noChangeArrowheads="1"/>
          </p:cNvSpPr>
          <p:nvPr>
            <p:ph idx="1"/>
          </p:nvPr>
        </p:nvSpPr>
        <p:spPr>
          <a:xfrm>
            <a:off x="34636" y="1447800"/>
            <a:ext cx="9220199" cy="51054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85000" lnSpcReduction="10000"/>
          </a:bodyPr>
          <a:lstStyle/>
          <a:p>
            <a:pPr eaLnBrk="1" hangingPunct="1"/>
            <a:r>
              <a:rPr lang="en-US" altLang="en-US" dirty="0" smtClean="0"/>
              <a:t>Let</a:t>
            </a:r>
          </a:p>
          <a:p>
            <a:pPr lvl="1" eaLnBrk="1" hangingPunct="1"/>
            <a:r>
              <a:rPr lang="en-US" altLang="en-US" sz="2400" i="1" dirty="0" smtClean="0">
                <a:latin typeface="Times New Roman" panose="02020603050405020304" pitchFamily="18" charset="0"/>
              </a:rPr>
              <a:t>Values</a:t>
            </a:r>
            <a:r>
              <a:rPr lang="en-US" altLang="en-US" sz="2400" dirty="0" smtClean="0">
                <a:latin typeface="Times New Roman" panose="02020603050405020304" pitchFamily="18" charset="0"/>
              </a:rPr>
              <a:t>(</a:t>
            </a:r>
            <a:r>
              <a:rPr lang="en-US" altLang="en-US" sz="2400" i="1" dirty="0" smtClean="0">
                <a:latin typeface="Times New Roman" panose="02020603050405020304" pitchFamily="18" charset="0"/>
              </a:rPr>
              <a:t>Wind</a:t>
            </a:r>
            <a:r>
              <a:rPr lang="en-US" altLang="en-US" sz="2400" dirty="0" smtClean="0">
                <a:latin typeface="Times New Roman" panose="02020603050405020304" pitchFamily="18" charset="0"/>
              </a:rPr>
              <a:t>) = {</a:t>
            </a:r>
            <a:r>
              <a:rPr lang="en-US" altLang="en-US" sz="2400" i="1" dirty="0" smtClean="0">
                <a:latin typeface="Times New Roman" panose="02020603050405020304" pitchFamily="18" charset="0"/>
              </a:rPr>
              <a:t>Weak</a:t>
            </a:r>
            <a:r>
              <a:rPr lang="en-US" altLang="en-US" sz="2400" dirty="0" smtClean="0">
                <a:latin typeface="Times New Roman" panose="02020603050405020304" pitchFamily="18" charset="0"/>
              </a:rPr>
              <a:t>, </a:t>
            </a:r>
            <a:r>
              <a:rPr lang="en-US" altLang="en-US" sz="2400" i="1" dirty="0" smtClean="0">
                <a:latin typeface="Times New Roman" panose="02020603050405020304" pitchFamily="18" charset="0"/>
              </a:rPr>
              <a:t>Strong</a:t>
            </a:r>
            <a:r>
              <a:rPr lang="en-US" altLang="en-US" sz="2400" dirty="0" smtClean="0">
                <a:latin typeface="Times New Roman" panose="02020603050405020304" pitchFamily="18" charset="0"/>
              </a:rPr>
              <a:t>}</a:t>
            </a:r>
          </a:p>
          <a:p>
            <a:pPr lvl="1" eaLnBrk="1" hangingPunct="1"/>
            <a:r>
              <a:rPr lang="en-US" altLang="en-US" sz="2400" i="1" dirty="0" smtClean="0">
                <a:latin typeface="Times New Roman" panose="02020603050405020304" pitchFamily="18" charset="0"/>
              </a:rPr>
              <a:t>S</a:t>
            </a:r>
            <a:r>
              <a:rPr lang="en-US" altLang="en-US" sz="2400" dirty="0" smtClean="0">
                <a:latin typeface="Times New Roman" panose="02020603050405020304" pitchFamily="18" charset="0"/>
              </a:rPr>
              <a:t> = [9+, 5</a:t>
            </a:r>
            <a:r>
              <a:rPr lang="en-US" altLang="en-US" sz="2400" dirty="0" smtClean="0">
                <a:latin typeface="Arial" panose="020B0604020202020204" pitchFamily="34" charset="0"/>
                <a:sym typeface="Symbol" panose="05050102010706020507" pitchFamily="18" charset="2"/>
              </a:rPr>
              <a:t>−</a:t>
            </a:r>
            <a:r>
              <a:rPr lang="en-US" altLang="en-US" sz="2400" dirty="0" smtClean="0">
                <a:latin typeface="Times New Roman" panose="02020603050405020304" pitchFamily="18" charset="0"/>
              </a:rPr>
              <a:t>]</a:t>
            </a:r>
          </a:p>
          <a:p>
            <a:pPr lvl="1" eaLnBrk="1" hangingPunct="1"/>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Weak</a:t>
            </a:r>
            <a:r>
              <a:rPr lang="en-US" altLang="en-US" sz="2400" dirty="0" smtClean="0">
                <a:latin typeface="Times New Roman" panose="02020603050405020304" pitchFamily="18" charset="0"/>
              </a:rPr>
              <a:t> = [6+, 2</a:t>
            </a:r>
            <a:r>
              <a:rPr lang="en-US" altLang="en-US" sz="2400" dirty="0" smtClean="0">
                <a:latin typeface="Arial" panose="020B0604020202020204" pitchFamily="34" charset="0"/>
                <a:sym typeface="Symbol" panose="05050102010706020507" pitchFamily="18" charset="2"/>
              </a:rPr>
              <a:t>−</a:t>
            </a:r>
            <a:r>
              <a:rPr lang="en-US" altLang="en-US" sz="2400" dirty="0" smtClean="0">
                <a:latin typeface="Times New Roman" panose="02020603050405020304" pitchFamily="18" charset="0"/>
              </a:rPr>
              <a:t>]</a:t>
            </a:r>
          </a:p>
          <a:p>
            <a:pPr lvl="1" eaLnBrk="1" hangingPunct="1"/>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Strong</a:t>
            </a:r>
            <a:r>
              <a:rPr lang="en-US" altLang="en-US" sz="2400" dirty="0" smtClean="0">
                <a:latin typeface="Times New Roman" panose="02020603050405020304" pitchFamily="18" charset="0"/>
              </a:rPr>
              <a:t> = [3+, 3</a:t>
            </a:r>
            <a:r>
              <a:rPr lang="en-US" altLang="en-US" sz="2400" dirty="0" smtClean="0">
                <a:latin typeface="Arial" panose="020B0604020202020204" pitchFamily="34" charset="0"/>
                <a:sym typeface="Symbol" panose="05050102010706020507" pitchFamily="18" charset="2"/>
              </a:rPr>
              <a:t>−</a:t>
            </a:r>
            <a:r>
              <a:rPr lang="en-US" altLang="en-US" sz="2400" dirty="0" smtClean="0">
                <a:latin typeface="Times New Roman" panose="02020603050405020304" pitchFamily="18" charset="0"/>
              </a:rPr>
              <a:t>]</a:t>
            </a:r>
          </a:p>
          <a:p>
            <a:pPr eaLnBrk="1" hangingPunct="1">
              <a:spcBef>
                <a:spcPct val="50000"/>
              </a:spcBef>
            </a:pPr>
            <a:r>
              <a:rPr lang="en-US" altLang="en-US" dirty="0" smtClean="0">
                <a:latin typeface="Arial" panose="020B0604020202020204" pitchFamily="34" charset="0"/>
              </a:rPr>
              <a:t>Information gain due to knowing</a:t>
            </a:r>
            <a:r>
              <a:rPr lang="en-US" altLang="en-US" dirty="0" smtClean="0">
                <a:latin typeface="Times New Roman" panose="02020603050405020304" pitchFamily="18" charset="0"/>
              </a:rPr>
              <a:t> </a:t>
            </a:r>
            <a:r>
              <a:rPr lang="en-US" altLang="en-US" i="1" dirty="0" smtClean="0">
                <a:latin typeface="Times New Roman" panose="02020603050405020304" pitchFamily="18" charset="0"/>
              </a:rPr>
              <a:t>Wind</a:t>
            </a:r>
            <a:r>
              <a:rPr lang="en-US" altLang="en-US" dirty="0" smtClean="0">
                <a:latin typeface="Times New Roman" panose="02020603050405020304" pitchFamily="18" charset="0"/>
              </a:rPr>
              <a:t>:</a:t>
            </a:r>
          </a:p>
          <a:p>
            <a:pPr marL="0" indent="0" eaLnBrk="1" hangingPunct="1">
              <a:spcBef>
                <a:spcPct val="50000"/>
              </a:spcBef>
              <a:buNone/>
            </a:pPr>
            <a:r>
              <a:rPr lang="en-US" altLang="en-US" sz="2400" i="1" dirty="0" smtClean="0">
                <a:latin typeface="Times New Roman" panose="02020603050405020304" pitchFamily="18" charset="0"/>
              </a:rPr>
              <a:t>Gain</a:t>
            </a:r>
            <a:r>
              <a:rPr lang="en-US" altLang="en-US" sz="2400" dirty="0" smtClean="0">
                <a:latin typeface="Times New Roman" panose="02020603050405020304" pitchFamily="18" charset="0"/>
              </a:rPr>
              <a:t>(</a:t>
            </a:r>
            <a:r>
              <a:rPr lang="en-US" altLang="en-US" sz="2400" i="1" dirty="0" smtClean="0">
                <a:latin typeface="Times New Roman" panose="02020603050405020304" pitchFamily="18" charset="0"/>
              </a:rPr>
              <a:t>S</a:t>
            </a:r>
            <a:r>
              <a:rPr lang="en-US" altLang="en-US" sz="2400" dirty="0" smtClean="0">
                <a:latin typeface="Times New Roman" panose="02020603050405020304" pitchFamily="18" charset="0"/>
              </a:rPr>
              <a:t>, </a:t>
            </a:r>
            <a:r>
              <a:rPr lang="en-US" altLang="en-US" sz="2400" i="1" dirty="0" smtClean="0">
                <a:latin typeface="Times New Roman" panose="02020603050405020304" pitchFamily="18" charset="0"/>
              </a:rPr>
              <a:t>Wind</a:t>
            </a:r>
            <a:r>
              <a:rPr lang="en-US" altLang="en-US" sz="2400" dirty="0" smtClean="0">
                <a:latin typeface="Times New Roman" panose="02020603050405020304" pitchFamily="18" charset="0"/>
              </a:rPr>
              <a:t>) = </a:t>
            </a:r>
            <a:r>
              <a:rPr lang="en-US" altLang="en-US" sz="2400" i="1" dirty="0" smtClean="0">
                <a:latin typeface="Times New Roman" panose="02020603050405020304" pitchFamily="18" charset="0"/>
              </a:rPr>
              <a:t>Entropy</a:t>
            </a:r>
            <a:r>
              <a:rPr lang="en-US" altLang="en-US" sz="2400" dirty="0" smtClean="0">
                <a:latin typeface="Times New Roman" panose="02020603050405020304" pitchFamily="18" charset="0"/>
              </a:rPr>
              <a:t>(</a:t>
            </a:r>
            <a:r>
              <a:rPr lang="en-US" altLang="en-US" sz="2400" i="1" dirty="0" smtClean="0">
                <a:latin typeface="Times New Roman" panose="02020603050405020304" pitchFamily="18" charset="0"/>
              </a:rPr>
              <a:t>S</a:t>
            </a:r>
            <a:r>
              <a:rPr lang="en-US" altLang="en-US" sz="2400" dirty="0" smtClean="0">
                <a:latin typeface="Times New Roman" panose="02020603050405020304" pitchFamily="18" charset="0"/>
              </a:rPr>
              <a:t>)</a:t>
            </a:r>
            <a:r>
              <a:rPr lang="en-US" altLang="en-US" sz="2400" dirty="0" smtClean="0">
                <a:latin typeface="Arial" panose="020B0604020202020204" pitchFamily="34" charset="0"/>
                <a:sym typeface="Symbol" panose="05050102010706020507" pitchFamily="18" charset="2"/>
              </a:rPr>
              <a:t> − </a:t>
            </a:r>
            <a:r>
              <a:rPr lang="en-US" altLang="en-US" sz="2400" dirty="0" smtClean="0">
                <a:latin typeface="Times New Roman" panose="02020603050405020304" pitchFamily="18" charset="0"/>
              </a:rPr>
              <a:t>8/14 </a:t>
            </a:r>
            <a:r>
              <a:rPr lang="en-US" altLang="en-US" sz="2400" i="1" dirty="0" smtClean="0">
                <a:latin typeface="Times New Roman" panose="02020603050405020304" pitchFamily="18" charset="0"/>
              </a:rPr>
              <a:t>Entropy</a:t>
            </a:r>
            <a:r>
              <a:rPr lang="en-US" altLang="en-US" sz="2400" dirty="0" smtClean="0">
                <a:latin typeface="Times New Roman" panose="02020603050405020304" pitchFamily="18" charset="0"/>
              </a:rPr>
              <a:t>(</a:t>
            </a:r>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Weak</a:t>
            </a:r>
            <a:r>
              <a:rPr lang="en-US" altLang="en-US" sz="2400" dirty="0" smtClean="0">
                <a:latin typeface="Times New Roman" panose="02020603050405020304" pitchFamily="18" charset="0"/>
              </a:rPr>
              <a:t>)</a:t>
            </a:r>
            <a:r>
              <a:rPr lang="en-US" altLang="en-US" sz="2400" dirty="0" smtClean="0">
                <a:latin typeface="Arial" panose="020B0604020202020204" pitchFamily="34" charset="0"/>
                <a:sym typeface="Symbol" panose="05050102010706020507" pitchFamily="18" charset="2"/>
              </a:rPr>
              <a:t> − </a:t>
            </a:r>
            <a:r>
              <a:rPr lang="en-US" altLang="en-US" sz="2400" dirty="0" smtClean="0">
                <a:latin typeface="Times New Roman" panose="02020603050405020304" pitchFamily="18" charset="0"/>
              </a:rPr>
              <a:t>6/14 </a:t>
            </a:r>
            <a:r>
              <a:rPr lang="en-US" altLang="en-US" sz="2400" i="1" dirty="0" smtClean="0">
                <a:latin typeface="Times New Roman" panose="02020603050405020304" pitchFamily="18" charset="0"/>
              </a:rPr>
              <a:t>Entropy</a:t>
            </a:r>
            <a:r>
              <a:rPr lang="en-US" altLang="en-US" sz="2400" dirty="0" smtClean="0">
                <a:latin typeface="Times New Roman" panose="02020603050405020304" pitchFamily="18" charset="0"/>
              </a:rPr>
              <a:t>(</a:t>
            </a:r>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Strong</a:t>
            </a:r>
            <a:r>
              <a:rPr lang="en-US" altLang="en-US" sz="2400" dirty="0" smtClean="0">
                <a:latin typeface="Times New Roman" panose="02020603050405020304" pitchFamily="18" charset="0"/>
              </a:rPr>
              <a:t>) </a:t>
            </a:r>
          </a:p>
          <a:p>
            <a:pPr lvl="1" eaLnBrk="1" hangingPunct="1">
              <a:spcBef>
                <a:spcPct val="40000"/>
              </a:spcBef>
              <a:buFont typeface="Wingdings" panose="05000000000000000000" pitchFamily="2" charset="2"/>
              <a:buNone/>
            </a:pPr>
            <a:r>
              <a:rPr lang="en-US" altLang="en-US" dirty="0" smtClean="0">
                <a:latin typeface="Times New Roman" panose="02020603050405020304" pitchFamily="18" charset="0"/>
              </a:rPr>
              <a:t>		</a:t>
            </a:r>
            <a:r>
              <a:rPr lang="en-US" altLang="en-US" dirty="0">
                <a:latin typeface="Times New Roman" panose="02020603050405020304" pitchFamily="18" charset="0"/>
              </a:rPr>
              <a:t>	</a:t>
            </a:r>
            <a:r>
              <a:rPr lang="en-US" altLang="en-US" dirty="0" smtClean="0">
                <a:latin typeface="Times New Roman" panose="02020603050405020304" pitchFamily="18" charset="0"/>
              </a:rPr>
              <a:t>= </a:t>
            </a:r>
            <a:r>
              <a:rPr lang="en-US" altLang="en-US" sz="2400" i="1" dirty="0">
                <a:latin typeface="Times New Roman" panose="02020603050405020304" pitchFamily="18" charset="0"/>
              </a:rPr>
              <a:t>0.94 </a:t>
            </a:r>
            <a:r>
              <a:rPr lang="en-US" altLang="en-US" sz="2400" i="1" dirty="0">
                <a:latin typeface="Times New Roman" panose="02020603050405020304" pitchFamily="18" charset="0"/>
                <a:sym typeface="Symbol" panose="05050102010706020507" pitchFamily="18" charset="2"/>
              </a:rPr>
              <a:t>− </a:t>
            </a:r>
            <a:r>
              <a:rPr lang="en-US" altLang="en-US" sz="2400" i="1" dirty="0">
                <a:latin typeface="Times New Roman" panose="02020603050405020304" pitchFamily="18" charset="0"/>
              </a:rPr>
              <a:t>8/14 </a:t>
            </a:r>
            <a:r>
              <a:rPr lang="en-US" altLang="en-US" sz="2400" i="1" dirty="0">
                <a:latin typeface="Times New Roman" panose="02020603050405020304" pitchFamily="18" charset="0"/>
                <a:sym typeface="Symbol" panose="05050102010706020507" pitchFamily="18" charset="2"/>
              </a:rPr>
              <a:t></a:t>
            </a:r>
            <a:r>
              <a:rPr lang="en-US" altLang="en-US" sz="2400" i="1" dirty="0">
                <a:latin typeface="Times New Roman" panose="02020603050405020304" pitchFamily="18" charset="0"/>
              </a:rPr>
              <a:t> 0.811 </a:t>
            </a:r>
            <a:r>
              <a:rPr lang="en-US" altLang="en-US" sz="2400" i="1" dirty="0">
                <a:latin typeface="Times New Roman" panose="02020603050405020304" pitchFamily="18" charset="0"/>
                <a:sym typeface="Symbol" panose="05050102010706020507" pitchFamily="18" charset="2"/>
              </a:rPr>
              <a:t>− </a:t>
            </a:r>
            <a:r>
              <a:rPr lang="en-US" altLang="en-US" sz="2400" i="1" dirty="0">
                <a:latin typeface="Times New Roman" panose="02020603050405020304" pitchFamily="18" charset="0"/>
              </a:rPr>
              <a:t>6/14 </a:t>
            </a:r>
            <a:r>
              <a:rPr lang="en-US" altLang="en-US" sz="2400" i="1" dirty="0">
                <a:latin typeface="Times New Roman" panose="02020603050405020304" pitchFamily="18" charset="0"/>
                <a:sym typeface="Symbol" panose="05050102010706020507" pitchFamily="18" charset="2"/>
              </a:rPr>
              <a:t></a:t>
            </a:r>
            <a:r>
              <a:rPr lang="en-US" altLang="en-US" sz="2400" i="1" dirty="0">
                <a:latin typeface="Times New Roman" panose="02020603050405020304" pitchFamily="18" charset="0"/>
              </a:rPr>
              <a:t> 1.00  </a:t>
            </a:r>
          </a:p>
          <a:p>
            <a:pPr lvl="1" eaLnBrk="1" hangingPunct="1">
              <a:spcBef>
                <a:spcPct val="40000"/>
              </a:spcBef>
              <a:buFont typeface="Wingdings" panose="05000000000000000000" pitchFamily="2" charset="2"/>
              <a:buNone/>
            </a:pPr>
            <a:r>
              <a:rPr lang="en-US" altLang="en-US" sz="2400" i="1" dirty="0">
                <a:latin typeface="Times New Roman" panose="02020603050405020304" pitchFamily="18" charset="0"/>
              </a:rPr>
              <a:t>			  = </a:t>
            </a:r>
            <a:r>
              <a:rPr lang="en-US" altLang="en-US" sz="2400" i="1" dirty="0" smtClean="0">
                <a:latin typeface="Times New Roman" panose="02020603050405020304" pitchFamily="18" charset="0"/>
              </a:rPr>
              <a:t>0.048 </a:t>
            </a:r>
          </a:p>
          <a:p>
            <a:pPr lvl="1" eaLnBrk="1" hangingPunct="1">
              <a:spcBef>
                <a:spcPct val="40000"/>
              </a:spcBef>
              <a:buFont typeface="Wingdings" panose="05000000000000000000" pitchFamily="2" charset="2"/>
              <a:buNone/>
            </a:pPr>
            <a:r>
              <a:rPr lang="en-US" altLang="en-US" sz="2000" i="1" dirty="0" smtClean="0">
                <a:latin typeface="Times New Roman" panose="02020603050405020304" pitchFamily="18" charset="0"/>
              </a:rPr>
              <a:t>Since,</a:t>
            </a:r>
          </a:p>
          <a:p>
            <a:pPr lvl="1" eaLnBrk="1" hangingPunct="1">
              <a:spcBef>
                <a:spcPct val="40000"/>
              </a:spcBef>
              <a:buFont typeface="Wingdings" panose="05000000000000000000" pitchFamily="2" charset="2"/>
              <a:buNone/>
            </a:pPr>
            <a:r>
              <a:rPr lang="en-US" altLang="en-US" sz="2000" i="1" dirty="0" smtClean="0">
                <a:latin typeface="Times New Roman" panose="02020603050405020304" pitchFamily="18" charset="0"/>
              </a:rPr>
              <a:t>Entropy</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a:latin typeface="Times New Roman" panose="02020603050405020304" pitchFamily="18" charset="0"/>
              </a:rPr>
              <a:t>) </a:t>
            </a:r>
            <a:r>
              <a:rPr lang="en-US" altLang="en-US" sz="2000" dirty="0" smtClean="0">
                <a:latin typeface="Times New Roman" panose="02020603050405020304" pitchFamily="18" charset="0"/>
              </a:rPr>
              <a:t>= </a:t>
            </a:r>
            <a:r>
              <a:rPr lang="en-US" altLang="en-US" sz="2000" i="1" dirty="0" smtClean="0">
                <a:latin typeface="Times" panose="02020603050405020304" pitchFamily="18" charset="0"/>
              </a:rPr>
              <a:t>Entropy </a:t>
            </a:r>
            <a:r>
              <a:rPr lang="en-US" altLang="en-US" sz="2000" dirty="0">
                <a:latin typeface="Times" panose="02020603050405020304" pitchFamily="18" charset="0"/>
              </a:rPr>
              <a:t>([9+, 5</a:t>
            </a:r>
            <a:r>
              <a:rPr lang="en-US" altLang="en-US" sz="2000" dirty="0" smtClean="0">
                <a:latin typeface="Times" panose="02020603050405020304" pitchFamily="18" charset="0"/>
              </a:rPr>
              <a:t>–])=</a:t>
            </a:r>
            <a:r>
              <a:rPr lang="en-US" altLang="en-US" sz="2000" dirty="0" smtClean="0">
                <a:latin typeface="Times" panose="02020603050405020304" pitchFamily="18" charset="0"/>
                <a:sym typeface="Symbol" panose="05050102010706020507" pitchFamily="18" charset="2"/>
              </a:rPr>
              <a:t> </a:t>
            </a:r>
            <a:r>
              <a:rPr lang="en-US" altLang="en-US" sz="2000" dirty="0">
                <a:latin typeface="Times" panose="02020603050405020304" pitchFamily="18" charset="0"/>
              </a:rPr>
              <a:t>–</a:t>
            </a:r>
            <a:r>
              <a:rPr lang="en-US" altLang="en-US" sz="2000" baseline="-25000" dirty="0">
                <a:latin typeface="Times" panose="02020603050405020304" pitchFamily="18" charset="0"/>
                <a:sym typeface="Symbol" panose="05050102010706020507" pitchFamily="18" charset="2"/>
              </a:rPr>
              <a:t> </a:t>
            </a:r>
            <a:r>
              <a:rPr lang="en-US" altLang="en-US" sz="2000" dirty="0">
                <a:latin typeface="Times" panose="02020603050405020304" pitchFamily="18" charset="0"/>
              </a:rPr>
              <a:t>9/14 </a:t>
            </a:r>
            <a:r>
              <a:rPr lang="en-US" altLang="en-US" sz="2000" i="1" dirty="0">
                <a:latin typeface="Times" panose="02020603050405020304" pitchFamily="18" charset="0"/>
              </a:rPr>
              <a:t>log</a:t>
            </a:r>
            <a:r>
              <a:rPr lang="en-US" altLang="en-US" sz="2000" baseline="-25000" dirty="0">
                <a:latin typeface="Times" panose="02020603050405020304" pitchFamily="18" charset="0"/>
              </a:rPr>
              <a:t>2</a:t>
            </a:r>
            <a:r>
              <a:rPr lang="en-US" altLang="en-US" sz="2000" dirty="0">
                <a:latin typeface="Times" panose="02020603050405020304" pitchFamily="18" charset="0"/>
              </a:rPr>
              <a:t> (9/14) –</a:t>
            </a:r>
            <a:r>
              <a:rPr lang="en-US" altLang="en-US" sz="2000" baseline="-25000" dirty="0">
                <a:latin typeface="Times" panose="02020603050405020304" pitchFamily="18" charset="0"/>
                <a:sym typeface="Symbol" panose="05050102010706020507" pitchFamily="18" charset="2"/>
              </a:rPr>
              <a:t> </a:t>
            </a:r>
            <a:r>
              <a:rPr lang="en-US" altLang="en-US" sz="2000" dirty="0">
                <a:latin typeface="Times" panose="02020603050405020304" pitchFamily="18" charset="0"/>
              </a:rPr>
              <a:t> 5/14</a:t>
            </a:r>
            <a:r>
              <a:rPr lang="en-US" altLang="en-US" sz="2000" baseline="-25000" dirty="0">
                <a:latin typeface="Times" panose="02020603050405020304" pitchFamily="18" charset="0"/>
                <a:sym typeface="Symbol" panose="05050102010706020507" pitchFamily="18" charset="2"/>
              </a:rPr>
              <a:t> </a:t>
            </a:r>
            <a:r>
              <a:rPr lang="en-US" altLang="en-US" sz="2000" i="1" dirty="0">
                <a:latin typeface="Times" panose="02020603050405020304" pitchFamily="18" charset="0"/>
              </a:rPr>
              <a:t>log</a:t>
            </a:r>
            <a:r>
              <a:rPr lang="en-US" altLang="en-US" sz="2000" baseline="-25000" dirty="0">
                <a:latin typeface="Times" panose="02020603050405020304" pitchFamily="18" charset="0"/>
              </a:rPr>
              <a:t>2</a:t>
            </a:r>
            <a:r>
              <a:rPr lang="en-US" altLang="en-US" sz="2000" baseline="-25000" dirty="0">
                <a:latin typeface="Times" panose="02020603050405020304" pitchFamily="18" charset="0"/>
                <a:sym typeface="Symbol" panose="05050102010706020507" pitchFamily="18" charset="2"/>
              </a:rPr>
              <a:t> </a:t>
            </a:r>
            <a:r>
              <a:rPr lang="en-US" altLang="en-US" sz="2000" dirty="0">
                <a:latin typeface="Times" panose="02020603050405020304" pitchFamily="18" charset="0"/>
              </a:rPr>
              <a:t>(5/14) = </a:t>
            </a:r>
            <a:r>
              <a:rPr lang="en-US" altLang="en-US" sz="2000" dirty="0" smtClean="0">
                <a:latin typeface="Times" panose="02020603050405020304" pitchFamily="18" charset="0"/>
              </a:rPr>
              <a:t>0.94</a:t>
            </a:r>
          </a:p>
          <a:p>
            <a:pPr lvl="1">
              <a:spcBef>
                <a:spcPct val="40000"/>
              </a:spcBef>
              <a:buNone/>
            </a:pPr>
            <a:r>
              <a:rPr lang="en-US" altLang="en-US" sz="2200" i="1" dirty="0">
                <a:latin typeface="Times New Roman" panose="02020603050405020304" pitchFamily="18" charset="0"/>
              </a:rPr>
              <a:t>Entropy</a:t>
            </a:r>
            <a:r>
              <a:rPr lang="en-US" altLang="en-US" sz="2200" dirty="0">
                <a:latin typeface="Times New Roman" panose="02020603050405020304" pitchFamily="18" charset="0"/>
              </a:rPr>
              <a:t>(</a:t>
            </a:r>
            <a:r>
              <a:rPr lang="en-US" altLang="en-US" sz="2200" i="1" dirty="0" err="1">
                <a:latin typeface="Times New Roman" panose="02020603050405020304" pitchFamily="18" charset="0"/>
              </a:rPr>
              <a:t>S</a:t>
            </a:r>
            <a:r>
              <a:rPr lang="en-US" altLang="en-US" sz="2200" i="1" baseline="-25000" dirty="0" err="1">
                <a:latin typeface="Times New Roman" panose="02020603050405020304" pitchFamily="18" charset="0"/>
              </a:rPr>
              <a:t>Weak</a:t>
            </a:r>
            <a:r>
              <a:rPr lang="en-US" altLang="en-US" sz="2200" dirty="0">
                <a:latin typeface="Times New Roman" panose="02020603050405020304" pitchFamily="18" charset="0"/>
              </a:rPr>
              <a:t>)</a:t>
            </a:r>
            <a:r>
              <a:rPr lang="en-US" altLang="en-US" sz="2200" dirty="0" smtClean="0">
                <a:latin typeface="Times New Roman" panose="02020603050405020304" pitchFamily="18" charset="0"/>
              </a:rPr>
              <a:t> </a:t>
            </a:r>
            <a:r>
              <a:rPr lang="en-US" altLang="en-US" sz="2200" dirty="0">
                <a:latin typeface="Times New Roman" panose="02020603050405020304" pitchFamily="18" charset="0"/>
              </a:rPr>
              <a:t>= </a:t>
            </a:r>
            <a:r>
              <a:rPr lang="en-US" altLang="en-US" sz="2200" i="1" dirty="0">
                <a:latin typeface="Times" panose="02020603050405020304" pitchFamily="18" charset="0"/>
              </a:rPr>
              <a:t>Entropy </a:t>
            </a:r>
            <a:r>
              <a:rPr lang="en-US" altLang="en-US" sz="2200" dirty="0" smtClean="0">
                <a:latin typeface="Times" panose="02020603050405020304" pitchFamily="18" charset="0"/>
              </a:rPr>
              <a:t>([</a:t>
            </a:r>
            <a:r>
              <a:rPr lang="en-US" altLang="en-US" sz="2200" dirty="0">
                <a:latin typeface="Times New Roman" panose="02020603050405020304" pitchFamily="18" charset="0"/>
              </a:rPr>
              <a:t>6+, 2</a:t>
            </a:r>
            <a:r>
              <a:rPr lang="en-US" altLang="en-US" sz="2200" dirty="0">
                <a:latin typeface="Arial" panose="020B0604020202020204" pitchFamily="34" charset="0"/>
                <a:sym typeface="Symbol" panose="05050102010706020507" pitchFamily="18" charset="2"/>
              </a:rPr>
              <a:t>−</a:t>
            </a:r>
            <a:r>
              <a:rPr lang="en-US" altLang="en-US" sz="2200" dirty="0" smtClean="0">
                <a:latin typeface="Times" panose="02020603050405020304" pitchFamily="18" charset="0"/>
              </a:rPr>
              <a:t>])=</a:t>
            </a:r>
            <a:r>
              <a:rPr lang="en-US" altLang="en-US" sz="2200" dirty="0" smtClean="0">
                <a:latin typeface="Times" panose="02020603050405020304" pitchFamily="18" charset="0"/>
                <a:sym typeface="Symbol" panose="05050102010706020507" pitchFamily="18" charset="2"/>
              </a:rPr>
              <a:t> </a:t>
            </a:r>
            <a:r>
              <a:rPr lang="en-US" altLang="en-US" sz="2200" dirty="0">
                <a:latin typeface="Times" panose="02020603050405020304" pitchFamily="18" charset="0"/>
              </a:rPr>
              <a:t>–</a:t>
            </a:r>
            <a:r>
              <a:rPr lang="en-US" altLang="en-US" sz="2200" baseline="-25000" dirty="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sym typeface="Symbol" panose="05050102010706020507" pitchFamily="18" charset="2"/>
              </a:rPr>
              <a:t>6</a:t>
            </a:r>
            <a:r>
              <a:rPr lang="en-US" altLang="en-US" sz="2200" dirty="0" smtClean="0">
                <a:latin typeface="Times" panose="02020603050405020304" pitchFamily="18" charset="0"/>
              </a:rPr>
              <a:t>/8 </a:t>
            </a:r>
            <a:r>
              <a:rPr lang="en-US" altLang="en-US" sz="2200" i="1" dirty="0">
                <a:latin typeface="Times" panose="02020603050405020304" pitchFamily="18" charset="0"/>
              </a:rPr>
              <a:t>log</a:t>
            </a:r>
            <a:r>
              <a:rPr lang="en-US" altLang="en-US" sz="2200" baseline="-25000" dirty="0">
                <a:latin typeface="Times" panose="02020603050405020304" pitchFamily="18" charset="0"/>
              </a:rPr>
              <a:t>2</a:t>
            </a:r>
            <a:r>
              <a:rPr lang="en-US" altLang="en-US" sz="2200" dirty="0">
                <a:latin typeface="Times" panose="02020603050405020304" pitchFamily="18" charset="0"/>
              </a:rPr>
              <a:t> </a:t>
            </a:r>
            <a:r>
              <a:rPr lang="en-US" altLang="en-US" sz="2200" dirty="0" smtClean="0">
                <a:latin typeface="Times" panose="02020603050405020304" pitchFamily="18" charset="0"/>
              </a:rPr>
              <a:t>(6/8) </a:t>
            </a:r>
            <a:r>
              <a:rPr lang="en-US" altLang="en-US" sz="2200" dirty="0">
                <a:latin typeface="Times" panose="02020603050405020304" pitchFamily="18" charset="0"/>
              </a:rPr>
              <a:t>–</a:t>
            </a:r>
            <a:r>
              <a:rPr lang="en-US" altLang="en-US" sz="2200" baseline="-25000" dirty="0">
                <a:latin typeface="Times" panose="02020603050405020304" pitchFamily="18" charset="0"/>
                <a:sym typeface="Symbol" panose="05050102010706020507" pitchFamily="18" charset="2"/>
              </a:rPr>
              <a:t> </a:t>
            </a:r>
            <a:r>
              <a:rPr lang="en-US" altLang="en-US" sz="2200" dirty="0">
                <a:latin typeface="Times" panose="02020603050405020304" pitchFamily="18" charset="0"/>
              </a:rPr>
              <a:t> </a:t>
            </a:r>
            <a:r>
              <a:rPr lang="en-US" altLang="en-US" sz="2200" dirty="0" smtClean="0">
                <a:latin typeface="Times" panose="02020603050405020304" pitchFamily="18" charset="0"/>
              </a:rPr>
              <a:t>2/8</a:t>
            </a:r>
            <a:r>
              <a:rPr lang="en-US" altLang="en-US" sz="2200" baseline="-25000" dirty="0" smtClean="0">
                <a:latin typeface="Times" panose="02020603050405020304" pitchFamily="18" charset="0"/>
                <a:sym typeface="Symbol" panose="05050102010706020507" pitchFamily="18" charset="2"/>
              </a:rPr>
              <a:t> </a:t>
            </a:r>
            <a:r>
              <a:rPr lang="en-US" altLang="en-US" sz="2200" i="1" dirty="0">
                <a:latin typeface="Times" panose="02020603050405020304" pitchFamily="18" charset="0"/>
              </a:rPr>
              <a:t>log</a:t>
            </a:r>
            <a:r>
              <a:rPr lang="en-US" altLang="en-US" sz="2200" baseline="-25000" dirty="0">
                <a:latin typeface="Times" panose="02020603050405020304" pitchFamily="18" charset="0"/>
              </a:rPr>
              <a:t>2</a:t>
            </a:r>
            <a:r>
              <a:rPr lang="en-US" altLang="en-US" sz="2200" baseline="-25000" dirty="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(2/8) </a:t>
            </a:r>
            <a:r>
              <a:rPr lang="en-US" altLang="en-US" sz="2200" dirty="0">
                <a:latin typeface="Times" panose="02020603050405020304" pitchFamily="18" charset="0"/>
              </a:rPr>
              <a:t>= </a:t>
            </a:r>
            <a:r>
              <a:rPr lang="en-US" altLang="en-US" sz="2000" i="1" dirty="0" smtClean="0">
                <a:latin typeface="Times New Roman" panose="02020603050405020304" pitchFamily="18" charset="0"/>
              </a:rPr>
              <a:t>0.811</a:t>
            </a:r>
          </a:p>
          <a:p>
            <a:pPr lvl="1">
              <a:spcBef>
                <a:spcPct val="40000"/>
              </a:spcBef>
              <a:buNone/>
            </a:pPr>
            <a:r>
              <a:rPr lang="en-US" altLang="en-US" sz="2000" i="1" dirty="0">
                <a:latin typeface="Times New Roman" panose="02020603050405020304" pitchFamily="18" charset="0"/>
              </a:rPr>
              <a:t>Entropy</a:t>
            </a:r>
            <a:r>
              <a:rPr lang="en-US" altLang="en-US" sz="2000" dirty="0">
                <a:latin typeface="Times New Roman" panose="02020603050405020304" pitchFamily="18" charset="0"/>
              </a:rPr>
              <a:t>(</a:t>
            </a:r>
            <a:r>
              <a:rPr lang="en-US" altLang="en-US" sz="2000" i="1" dirty="0" err="1">
                <a:latin typeface="Times New Roman" panose="02020603050405020304" pitchFamily="18" charset="0"/>
              </a:rPr>
              <a:t>S</a:t>
            </a:r>
            <a:r>
              <a:rPr lang="en-US" altLang="en-US" sz="2000" i="1" baseline="-25000" dirty="0" err="1">
                <a:latin typeface="Times New Roman" panose="02020603050405020304" pitchFamily="18" charset="0"/>
              </a:rPr>
              <a:t>Strong</a:t>
            </a:r>
            <a:r>
              <a:rPr lang="en-US" altLang="en-US" sz="2200" dirty="0" smtClean="0">
                <a:latin typeface="Times New Roman" panose="02020603050405020304" pitchFamily="18" charset="0"/>
              </a:rPr>
              <a:t>) </a:t>
            </a:r>
            <a:r>
              <a:rPr lang="en-US" altLang="en-US" sz="2200" dirty="0">
                <a:latin typeface="Times New Roman" panose="02020603050405020304" pitchFamily="18" charset="0"/>
              </a:rPr>
              <a:t>= </a:t>
            </a:r>
            <a:r>
              <a:rPr lang="en-US" altLang="en-US" sz="2200" i="1" dirty="0">
                <a:latin typeface="Times" panose="02020603050405020304" pitchFamily="18" charset="0"/>
              </a:rPr>
              <a:t>Entropy </a:t>
            </a:r>
            <a:r>
              <a:rPr lang="en-US" altLang="en-US" sz="2200" dirty="0" smtClean="0">
                <a:latin typeface="Times" panose="02020603050405020304" pitchFamily="18" charset="0"/>
              </a:rPr>
              <a:t>([</a:t>
            </a:r>
            <a:r>
              <a:rPr lang="en-US" altLang="en-US" sz="2200" dirty="0" smtClean="0">
                <a:latin typeface="Times New Roman" panose="02020603050405020304" pitchFamily="18" charset="0"/>
              </a:rPr>
              <a:t>3+, 3</a:t>
            </a:r>
            <a:r>
              <a:rPr lang="en-US" altLang="en-US" sz="2200" dirty="0" smtClean="0">
                <a:latin typeface="Arial" panose="020B0604020202020204" pitchFamily="34" charset="0"/>
                <a:sym typeface="Symbol" panose="05050102010706020507" pitchFamily="18" charset="2"/>
              </a:rPr>
              <a:t>−</a:t>
            </a:r>
            <a:r>
              <a:rPr lang="en-US" altLang="en-US" sz="2200" dirty="0">
                <a:latin typeface="Times" panose="02020603050405020304" pitchFamily="18" charset="0"/>
              </a:rPr>
              <a:t>])=</a:t>
            </a:r>
            <a:r>
              <a:rPr lang="en-US" altLang="en-US" sz="2200" dirty="0">
                <a:latin typeface="Times" panose="02020603050405020304" pitchFamily="18" charset="0"/>
                <a:sym typeface="Symbol" panose="05050102010706020507" pitchFamily="18" charset="2"/>
              </a:rPr>
              <a:t> </a:t>
            </a:r>
            <a:r>
              <a:rPr lang="en-US" altLang="en-US" sz="2200" dirty="0">
                <a:latin typeface="Times" panose="02020603050405020304" pitchFamily="18" charset="0"/>
              </a:rPr>
              <a:t>–</a:t>
            </a:r>
            <a:r>
              <a:rPr lang="en-US" altLang="en-US" sz="2200" baseline="-25000" dirty="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sym typeface="Symbol" panose="05050102010706020507" pitchFamily="18" charset="2"/>
              </a:rPr>
              <a:t>3</a:t>
            </a:r>
            <a:r>
              <a:rPr lang="en-US" altLang="en-US" sz="2200" dirty="0" smtClean="0">
                <a:latin typeface="Times" panose="02020603050405020304" pitchFamily="18" charset="0"/>
              </a:rPr>
              <a:t>/6 </a:t>
            </a:r>
            <a:r>
              <a:rPr lang="en-US" altLang="en-US" sz="2200" i="1" dirty="0">
                <a:latin typeface="Times" panose="02020603050405020304" pitchFamily="18" charset="0"/>
              </a:rPr>
              <a:t>log</a:t>
            </a:r>
            <a:r>
              <a:rPr lang="en-US" altLang="en-US" sz="2200" baseline="-25000" dirty="0">
                <a:latin typeface="Times" panose="02020603050405020304" pitchFamily="18" charset="0"/>
              </a:rPr>
              <a:t>2</a:t>
            </a:r>
            <a:r>
              <a:rPr lang="en-US" altLang="en-US" sz="2200" dirty="0">
                <a:latin typeface="Times" panose="02020603050405020304" pitchFamily="18" charset="0"/>
              </a:rPr>
              <a:t> </a:t>
            </a:r>
            <a:r>
              <a:rPr lang="en-US" altLang="en-US" sz="2200" dirty="0" smtClean="0">
                <a:latin typeface="Times" panose="02020603050405020304" pitchFamily="18" charset="0"/>
              </a:rPr>
              <a:t>(3/6) </a:t>
            </a:r>
            <a:r>
              <a:rPr lang="en-US" altLang="en-US" sz="2200" dirty="0">
                <a:latin typeface="Times" panose="02020603050405020304" pitchFamily="18" charset="0"/>
              </a:rPr>
              <a:t>–</a:t>
            </a:r>
            <a:r>
              <a:rPr lang="en-US" altLang="en-US" sz="2200" baseline="-25000" dirty="0">
                <a:latin typeface="Times" panose="02020603050405020304" pitchFamily="18" charset="0"/>
                <a:sym typeface="Symbol" panose="05050102010706020507" pitchFamily="18" charset="2"/>
              </a:rPr>
              <a:t> </a:t>
            </a:r>
            <a:r>
              <a:rPr lang="en-US" altLang="en-US" sz="2200" dirty="0">
                <a:latin typeface="Times" panose="02020603050405020304" pitchFamily="18" charset="0"/>
              </a:rPr>
              <a:t> </a:t>
            </a:r>
            <a:r>
              <a:rPr lang="en-US" altLang="en-US" sz="2200" dirty="0" smtClean="0">
                <a:latin typeface="Times" panose="02020603050405020304" pitchFamily="18" charset="0"/>
              </a:rPr>
              <a:t>3/6</a:t>
            </a:r>
            <a:r>
              <a:rPr lang="en-US" altLang="en-US" sz="2200" baseline="-25000" dirty="0" smtClean="0">
                <a:latin typeface="Times" panose="02020603050405020304" pitchFamily="18" charset="0"/>
                <a:sym typeface="Symbol" panose="05050102010706020507" pitchFamily="18" charset="2"/>
              </a:rPr>
              <a:t> </a:t>
            </a:r>
            <a:r>
              <a:rPr lang="en-US" altLang="en-US" sz="2200" i="1" dirty="0">
                <a:latin typeface="Times" panose="02020603050405020304" pitchFamily="18" charset="0"/>
              </a:rPr>
              <a:t>log</a:t>
            </a:r>
            <a:r>
              <a:rPr lang="en-US" altLang="en-US" sz="2200" baseline="-25000" dirty="0">
                <a:latin typeface="Times" panose="02020603050405020304" pitchFamily="18" charset="0"/>
              </a:rPr>
              <a:t>2</a:t>
            </a:r>
            <a:r>
              <a:rPr lang="en-US" altLang="en-US" sz="2200" baseline="-25000" dirty="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(3/6) </a:t>
            </a:r>
            <a:r>
              <a:rPr lang="en-US" altLang="en-US" sz="2200" dirty="0">
                <a:latin typeface="Times" panose="02020603050405020304" pitchFamily="18" charset="0"/>
              </a:rPr>
              <a:t>= </a:t>
            </a:r>
            <a:r>
              <a:rPr lang="en-US" altLang="en-US" sz="2200" dirty="0" smtClean="0">
                <a:latin typeface="Times" panose="02020603050405020304" pitchFamily="18" charset="0"/>
              </a:rPr>
              <a:t>1</a:t>
            </a:r>
            <a:endParaRPr lang="en-US" altLang="en-US" sz="2000" i="1" dirty="0">
              <a:latin typeface="Times New Roman" panose="02020603050405020304" pitchFamily="18" charset="0"/>
            </a:endParaRPr>
          </a:p>
          <a:p>
            <a:pPr lvl="1">
              <a:spcBef>
                <a:spcPct val="40000"/>
              </a:spcBef>
              <a:buNone/>
            </a:pPr>
            <a:endParaRPr lang="en-US" altLang="en-US" sz="2200" i="1" dirty="0">
              <a:latin typeface="Times New Roman" panose="02020603050405020304" pitchFamily="18" charset="0"/>
            </a:endParaRPr>
          </a:p>
        </p:txBody>
      </p:sp>
    </p:spTree>
    <p:extLst>
      <p:ext uri="{BB962C8B-B14F-4D97-AF65-F5344CB8AC3E}">
        <p14:creationId xmlns:p14="http://schemas.microsoft.com/office/powerpoint/2010/main" val="3036747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317500" y="398463"/>
            <a:ext cx="8637588" cy="830262"/>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Example</a:t>
            </a:r>
          </a:p>
        </p:txBody>
      </p:sp>
      <p:pic>
        <p:nvPicPr>
          <p:cNvPr id="316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0" y="1447800"/>
            <a:ext cx="6921500" cy="4914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16421" name="Rectangle 5"/>
          <p:cNvSpPr>
            <a:spLocks noChangeArrowheads="1"/>
          </p:cNvSpPr>
          <p:nvPr/>
        </p:nvSpPr>
        <p:spPr bwMode="auto">
          <a:xfrm>
            <a:off x="1066800" y="1524000"/>
            <a:ext cx="6934200" cy="47244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803960" y="2616480"/>
              <a:ext cx="920160" cy="45000"/>
            </p14:xfrm>
          </p:contentPart>
        </mc:Choice>
        <mc:Fallback xmlns="">
          <p:pic>
            <p:nvPicPr>
              <p:cNvPr id="2" name="Ink 1"/>
              <p:cNvPicPr/>
              <p:nvPr/>
            </p:nvPicPr>
            <p:blipFill>
              <a:blip r:embed="rId5"/>
              <a:stretch>
                <a:fillRect/>
              </a:stretch>
            </p:blipFill>
            <p:spPr>
              <a:xfrm>
                <a:off x="1788120" y="2552760"/>
                <a:ext cx="9518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776960" y="3866400"/>
              <a:ext cx="920160" cy="54000"/>
            </p14:xfrm>
          </p:contentPart>
        </mc:Choice>
        <mc:Fallback xmlns="">
          <p:pic>
            <p:nvPicPr>
              <p:cNvPr id="3" name="Ink 2"/>
              <p:cNvPicPr/>
              <p:nvPr/>
            </p:nvPicPr>
            <p:blipFill>
              <a:blip r:embed="rId7"/>
              <a:stretch>
                <a:fillRect/>
              </a:stretch>
            </p:blipFill>
            <p:spPr>
              <a:xfrm>
                <a:off x="1761120" y="3803040"/>
                <a:ext cx="951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1803960" y="5429160"/>
              <a:ext cx="964800" cy="36000"/>
            </p14:xfrm>
          </p:contentPart>
        </mc:Choice>
        <mc:Fallback xmlns="">
          <p:pic>
            <p:nvPicPr>
              <p:cNvPr id="4" name="Ink 3"/>
              <p:cNvPicPr/>
              <p:nvPr/>
            </p:nvPicPr>
            <p:blipFill>
              <a:blip r:embed="rId9"/>
              <a:stretch>
                <a:fillRect/>
              </a:stretch>
            </p:blipFill>
            <p:spPr>
              <a:xfrm>
                <a:off x="1788120" y="5365800"/>
                <a:ext cx="9964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1857600" y="5768640"/>
              <a:ext cx="866520" cy="62640"/>
            </p14:xfrm>
          </p:contentPart>
        </mc:Choice>
        <mc:Fallback xmlns="">
          <p:pic>
            <p:nvPicPr>
              <p:cNvPr id="5" name="Ink 4"/>
              <p:cNvPicPr/>
              <p:nvPr/>
            </p:nvPicPr>
            <p:blipFill>
              <a:blip r:embed="rId11"/>
              <a:stretch>
                <a:fillRect/>
              </a:stretch>
            </p:blipFill>
            <p:spPr>
              <a:xfrm>
                <a:off x="1841760" y="5704920"/>
                <a:ext cx="8982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7224120" y="2571840"/>
              <a:ext cx="348840" cy="27000"/>
            </p14:xfrm>
          </p:contentPart>
        </mc:Choice>
        <mc:Fallback xmlns="">
          <p:pic>
            <p:nvPicPr>
              <p:cNvPr id="6" name="Ink 5"/>
              <p:cNvPicPr/>
              <p:nvPr/>
            </p:nvPicPr>
            <p:blipFill>
              <a:blip r:embed="rId13"/>
              <a:stretch>
                <a:fillRect/>
              </a:stretch>
            </p:blipFill>
            <p:spPr>
              <a:xfrm>
                <a:off x="7208280" y="2508120"/>
                <a:ext cx="380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p14:cNvContentPartPr/>
              <p14:nvPr/>
            </p14:nvContentPartPr>
            <p14:xfrm>
              <a:off x="7197480" y="3813120"/>
              <a:ext cx="375480" cy="62640"/>
            </p14:xfrm>
          </p:contentPart>
        </mc:Choice>
        <mc:Fallback xmlns="">
          <p:pic>
            <p:nvPicPr>
              <p:cNvPr id="7" name="Ink 6"/>
              <p:cNvPicPr/>
              <p:nvPr/>
            </p:nvPicPr>
            <p:blipFill>
              <a:blip r:embed="rId15"/>
              <a:stretch>
                <a:fillRect/>
              </a:stretch>
            </p:blipFill>
            <p:spPr>
              <a:xfrm>
                <a:off x="7181640" y="3749400"/>
                <a:ext cx="407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p14:cNvContentPartPr/>
              <p14:nvPr/>
            </p14:nvContentPartPr>
            <p14:xfrm>
              <a:off x="7161840" y="5491800"/>
              <a:ext cx="446760" cy="36000"/>
            </p14:xfrm>
          </p:contentPart>
        </mc:Choice>
        <mc:Fallback xmlns="">
          <p:pic>
            <p:nvPicPr>
              <p:cNvPr id="8" name="Ink 7"/>
              <p:cNvPicPr/>
              <p:nvPr/>
            </p:nvPicPr>
            <p:blipFill>
              <a:blip r:embed="rId17"/>
              <a:stretch>
                <a:fillRect/>
              </a:stretch>
            </p:blipFill>
            <p:spPr>
              <a:xfrm>
                <a:off x="7146000" y="5428080"/>
                <a:ext cx="4784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p14:cNvContentPartPr/>
              <p14:nvPr/>
            </p14:nvContentPartPr>
            <p14:xfrm>
              <a:off x="7188480" y="5830920"/>
              <a:ext cx="312840" cy="27360"/>
            </p14:xfrm>
          </p:contentPart>
        </mc:Choice>
        <mc:Fallback xmlns="">
          <p:pic>
            <p:nvPicPr>
              <p:cNvPr id="9" name="Ink 8"/>
              <p:cNvPicPr/>
              <p:nvPr/>
            </p:nvPicPr>
            <p:blipFill>
              <a:blip r:embed="rId19"/>
              <a:stretch>
                <a:fillRect/>
              </a:stretch>
            </p:blipFill>
            <p:spPr>
              <a:xfrm>
                <a:off x="7172640" y="5767560"/>
                <a:ext cx="3445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p14:cNvContentPartPr/>
              <p14:nvPr/>
            </p14:nvContentPartPr>
            <p14:xfrm>
              <a:off x="5857920" y="2598480"/>
              <a:ext cx="572040" cy="27360"/>
            </p14:xfrm>
          </p:contentPart>
        </mc:Choice>
        <mc:Fallback xmlns="">
          <p:pic>
            <p:nvPicPr>
              <p:cNvPr id="10" name="Ink 9"/>
              <p:cNvPicPr/>
              <p:nvPr/>
            </p:nvPicPr>
            <p:blipFill>
              <a:blip r:embed="rId21"/>
              <a:stretch>
                <a:fillRect/>
              </a:stretch>
            </p:blipFill>
            <p:spPr>
              <a:xfrm>
                <a:off x="5842080" y="2535120"/>
                <a:ext cx="603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p14:cNvContentPartPr/>
              <p14:nvPr/>
            </p14:nvContentPartPr>
            <p14:xfrm>
              <a:off x="5982840" y="2000160"/>
              <a:ext cx="429120" cy="9360"/>
            </p14:xfrm>
          </p:contentPart>
        </mc:Choice>
        <mc:Fallback xmlns="">
          <p:pic>
            <p:nvPicPr>
              <p:cNvPr id="11" name="Ink 10"/>
              <p:cNvPicPr/>
              <p:nvPr/>
            </p:nvPicPr>
            <p:blipFill>
              <a:blip r:embed="rId23"/>
              <a:stretch>
                <a:fillRect/>
              </a:stretch>
            </p:blipFill>
            <p:spPr>
              <a:xfrm>
                <a:off x="5967000" y="1936800"/>
                <a:ext cx="4608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p14:cNvContentPartPr/>
              <p14:nvPr/>
            </p14:nvContentPartPr>
            <p14:xfrm>
              <a:off x="5929560" y="2910960"/>
              <a:ext cx="536040" cy="36360"/>
            </p14:xfrm>
          </p:contentPart>
        </mc:Choice>
        <mc:Fallback xmlns="">
          <p:pic>
            <p:nvPicPr>
              <p:cNvPr id="12" name="Ink 11"/>
              <p:cNvPicPr/>
              <p:nvPr/>
            </p:nvPicPr>
            <p:blipFill>
              <a:blip r:embed="rId25"/>
              <a:stretch>
                <a:fillRect/>
              </a:stretch>
            </p:blipFill>
            <p:spPr>
              <a:xfrm>
                <a:off x="5913720" y="2847600"/>
                <a:ext cx="567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p14:cNvContentPartPr/>
              <p14:nvPr/>
            </p14:nvContentPartPr>
            <p14:xfrm>
              <a:off x="5902560" y="3178800"/>
              <a:ext cx="616680" cy="98640"/>
            </p14:xfrm>
          </p:contentPart>
        </mc:Choice>
        <mc:Fallback xmlns="">
          <p:pic>
            <p:nvPicPr>
              <p:cNvPr id="13" name="Ink 12"/>
              <p:cNvPicPr/>
              <p:nvPr/>
            </p:nvPicPr>
            <p:blipFill>
              <a:blip r:embed="rId27"/>
              <a:stretch>
                <a:fillRect/>
              </a:stretch>
            </p:blipFill>
            <p:spPr>
              <a:xfrm>
                <a:off x="5886720" y="3115440"/>
                <a:ext cx="6483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p14:cNvContentPartPr/>
              <p14:nvPr/>
            </p14:nvContentPartPr>
            <p14:xfrm>
              <a:off x="5875920" y="4232520"/>
              <a:ext cx="518400" cy="18360"/>
            </p14:xfrm>
          </p:contentPart>
        </mc:Choice>
        <mc:Fallback xmlns="">
          <p:pic>
            <p:nvPicPr>
              <p:cNvPr id="14" name="Ink 13"/>
              <p:cNvPicPr/>
              <p:nvPr/>
            </p:nvPicPr>
            <p:blipFill>
              <a:blip r:embed="rId29"/>
              <a:stretch>
                <a:fillRect/>
              </a:stretch>
            </p:blipFill>
            <p:spPr>
              <a:xfrm>
                <a:off x="5860080" y="4169160"/>
                <a:ext cx="550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Ink 14"/>
              <p14:cNvContentPartPr/>
              <p14:nvPr/>
            </p14:nvContentPartPr>
            <p14:xfrm>
              <a:off x="5929560" y="4527360"/>
              <a:ext cx="536040" cy="18360"/>
            </p14:xfrm>
          </p:contentPart>
        </mc:Choice>
        <mc:Fallback xmlns="">
          <p:pic>
            <p:nvPicPr>
              <p:cNvPr id="15" name="Ink 14"/>
              <p:cNvPicPr/>
              <p:nvPr/>
            </p:nvPicPr>
            <p:blipFill>
              <a:blip r:embed="rId31"/>
              <a:stretch>
                <a:fillRect/>
              </a:stretch>
            </p:blipFill>
            <p:spPr>
              <a:xfrm>
                <a:off x="5913720" y="4464000"/>
                <a:ext cx="567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Ink 15"/>
              <p14:cNvContentPartPr/>
              <p14:nvPr/>
            </p14:nvContentPartPr>
            <p14:xfrm>
              <a:off x="5974200" y="4822200"/>
              <a:ext cx="473400" cy="62640"/>
            </p14:xfrm>
          </p:contentPart>
        </mc:Choice>
        <mc:Fallback xmlns="">
          <p:pic>
            <p:nvPicPr>
              <p:cNvPr id="16" name="Ink 15"/>
              <p:cNvPicPr/>
              <p:nvPr/>
            </p:nvPicPr>
            <p:blipFill>
              <a:blip r:embed="rId33"/>
              <a:stretch>
                <a:fillRect/>
              </a:stretch>
            </p:blipFill>
            <p:spPr>
              <a:xfrm>
                <a:off x="5958360" y="4758480"/>
                <a:ext cx="505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p14:cNvContentPartPr/>
              <p14:nvPr/>
            </p14:nvContentPartPr>
            <p14:xfrm>
              <a:off x="5956200" y="5786280"/>
              <a:ext cx="464760" cy="27360"/>
            </p14:xfrm>
          </p:contentPart>
        </mc:Choice>
        <mc:Fallback xmlns="">
          <p:pic>
            <p:nvPicPr>
              <p:cNvPr id="17" name="Ink 16"/>
              <p:cNvPicPr/>
              <p:nvPr/>
            </p:nvPicPr>
            <p:blipFill>
              <a:blip r:embed="rId35"/>
              <a:stretch>
                <a:fillRect/>
              </a:stretch>
            </p:blipFill>
            <p:spPr>
              <a:xfrm>
                <a:off x="5940360" y="5722920"/>
                <a:ext cx="496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Ink 17"/>
              <p14:cNvContentPartPr/>
              <p14:nvPr/>
            </p14:nvContentPartPr>
            <p14:xfrm>
              <a:off x="4723920" y="3187800"/>
              <a:ext cx="741600" cy="81000"/>
            </p14:xfrm>
          </p:contentPart>
        </mc:Choice>
        <mc:Fallback xmlns="">
          <p:pic>
            <p:nvPicPr>
              <p:cNvPr id="18" name="Ink 17"/>
              <p:cNvPicPr/>
              <p:nvPr/>
            </p:nvPicPr>
            <p:blipFill>
              <a:blip r:embed="rId37"/>
              <a:stretch>
                <a:fillRect/>
              </a:stretch>
            </p:blipFill>
            <p:spPr>
              <a:xfrm>
                <a:off x="4708080" y="3124440"/>
                <a:ext cx="7732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Ink 18"/>
              <p14:cNvContentPartPr/>
              <p14:nvPr/>
            </p14:nvContentPartPr>
            <p14:xfrm>
              <a:off x="4688280" y="3527280"/>
              <a:ext cx="875520" cy="45000"/>
            </p14:xfrm>
          </p:contentPart>
        </mc:Choice>
        <mc:Fallback xmlns="">
          <p:pic>
            <p:nvPicPr>
              <p:cNvPr id="19" name="Ink 18"/>
              <p:cNvPicPr/>
              <p:nvPr/>
            </p:nvPicPr>
            <p:blipFill>
              <a:blip r:embed="rId39"/>
              <a:stretch>
                <a:fillRect/>
              </a:stretch>
            </p:blipFill>
            <p:spPr>
              <a:xfrm>
                <a:off x="4672440" y="3463560"/>
                <a:ext cx="907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Ink 19"/>
              <p14:cNvContentPartPr/>
              <p14:nvPr/>
            </p14:nvContentPartPr>
            <p14:xfrm>
              <a:off x="4643640" y="3875400"/>
              <a:ext cx="830880" cy="18360"/>
            </p14:xfrm>
          </p:contentPart>
        </mc:Choice>
        <mc:Fallback xmlns="">
          <p:pic>
            <p:nvPicPr>
              <p:cNvPr id="20" name="Ink 19"/>
              <p:cNvPicPr/>
              <p:nvPr/>
            </p:nvPicPr>
            <p:blipFill>
              <a:blip r:embed="rId41"/>
              <a:stretch>
                <a:fillRect/>
              </a:stretch>
            </p:blipFill>
            <p:spPr>
              <a:xfrm>
                <a:off x="4627800" y="3812040"/>
                <a:ext cx="862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Ink 20"/>
              <p14:cNvContentPartPr/>
              <p14:nvPr/>
            </p14:nvContentPartPr>
            <p14:xfrm>
              <a:off x="4670280" y="4491720"/>
              <a:ext cx="795240" cy="107280"/>
            </p14:xfrm>
          </p:contentPart>
        </mc:Choice>
        <mc:Fallback xmlns="">
          <p:pic>
            <p:nvPicPr>
              <p:cNvPr id="21" name="Ink 20"/>
              <p:cNvPicPr/>
              <p:nvPr/>
            </p:nvPicPr>
            <p:blipFill>
              <a:blip r:embed="rId43"/>
              <a:stretch>
                <a:fillRect/>
              </a:stretch>
            </p:blipFill>
            <p:spPr>
              <a:xfrm>
                <a:off x="4654440" y="4428000"/>
                <a:ext cx="826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Ink 21"/>
              <p14:cNvContentPartPr/>
              <p14:nvPr/>
            </p14:nvContentPartPr>
            <p14:xfrm>
              <a:off x="4661280" y="4875480"/>
              <a:ext cx="830880" cy="36360"/>
            </p14:xfrm>
          </p:contentPart>
        </mc:Choice>
        <mc:Fallback xmlns="">
          <p:pic>
            <p:nvPicPr>
              <p:cNvPr id="22" name="Ink 21"/>
              <p:cNvPicPr/>
              <p:nvPr/>
            </p:nvPicPr>
            <p:blipFill>
              <a:blip r:embed="rId45"/>
              <a:stretch>
                <a:fillRect/>
              </a:stretch>
            </p:blipFill>
            <p:spPr>
              <a:xfrm>
                <a:off x="4645440" y="4812120"/>
                <a:ext cx="862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3" name="Ink 22"/>
              <p14:cNvContentPartPr/>
              <p14:nvPr/>
            </p14:nvContentPartPr>
            <p14:xfrm>
              <a:off x="4705920" y="5152320"/>
              <a:ext cx="902520" cy="54000"/>
            </p14:xfrm>
          </p:contentPart>
        </mc:Choice>
        <mc:Fallback xmlns="">
          <p:pic>
            <p:nvPicPr>
              <p:cNvPr id="23" name="Ink 22"/>
              <p:cNvPicPr/>
              <p:nvPr/>
            </p:nvPicPr>
            <p:blipFill>
              <a:blip r:embed="rId47"/>
              <a:stretch>
                <a:fillRect/>
              </a:stretch>
            </p:blipFill>
            <p:spPr>
              <a:xfrm>
                <a:off x="4690080" y="5088960"/>
                <a:ext cx="934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 name="Ink 23"/>
              <p14:cNvContentPartPr/>
              <p14:nvPr/>
            </p14:nvContentPartPr>
            <p14:xfrm>
              <a:off x="4705920" y="5777640"/>
              <a:ext cx="786240" cy="62640"/>
            </p14:xfrm>
          </p:contentPart>
        </mc:Choice>
        <mc:Fallback xmlns="">
          <p:pic>
            <p:nvPicPr>
              <p:cNvPr id="24" name="Ink 23"/>
              <p:cNvPicPr/>
              <p:nvPr/>
            </p:nvPicPr>
            <p:blipFill>
              <a:blip r:embed="rId49"/>
              <a:stretch>
                <a:fillRect/>
              </a:stretch>
            </p:blipFill>
            <p:spPr>
              <a:xfrm>
                <a:off x="4690080" y="5713920"/>
                <a:ext cx="817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 name="Ink 24"/>
              <p14:cNvContentPartPr/>
              <p14:nvPr/>
            </p14:nvContentPartPr>
            <p14:xfrm>
              <a:off x="3393360" y="4795200"/>
              <a:ext cx="491400" cy="36000"/>
            </p14:xfrm>
          </p:contentPart>
        </mc:Choice>
        <mc:Fallback xmlns="">
          <p:pic>
            <p:nvPicPr>
              <p:cNvPr id="25" name="Ink 24"/>
              <p:cNvPicPr/>
              <p:nvPr/>
            </p:nvPicPr>
            <p:blipFill>
              <a:blip r:embed="rId51"/>
              <a:stretch>
                <a:fillRect/>
              </a:stretch>
            </p:blipFill>
            <p:spPr>
              <a:xfrm>
                <a:off x="3377520" y="4731840"/>
                <a:ext cx="523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6" name="Ink 25"/>
              <p14:cNvContentPartPr/>
              <p14:nvPr/>
            </p14:nvContentPartPr>
            <p14:xfrm>
              <a:off x="3438000" y="5090040"/>
              <a:ext cx="678960" cy="27000"/>
            </p14:xfrm>
          </p:contentPart>
        </mc:Choice>
        <mc:Fallback xmlns="">
          <p:pic>
            <p:nvPicPr>
              <p:cNvPr id="26" name="Ink 25"/>
              <p:cNvPicPr/>
              <p:nvPr/>
            </p:nvPicPr>
            <p:blipFill>
              <a:blip r:embed="rId53"/>
              <a:stretch>
                <a:fillRect/>
              </a:stretch>
            </p:blipFill>
            <p:spPr>
              <a:xfrm>
                <a:off x="3422160" y="5026320"/>
                <a:ext cx="710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7" name="Ink 26"/>
              <p14:cNvContentPartPr/>
              <p14:nvPr/>
            </p14:nvContentPartPr>
            <p14:xfrm>
              <a:off x="3473640" y="5429160"/>
              <a:ext cx="447120" cy="36000"/>
            </p14:xfrm>
          </p:contentPart>
        </mc:Choice>
        <mc:Fallback xmlns="">
          <p:pic>
            <p:nvPicPr>
              <p:cNvPr id="27" name="Ink 26"/>
              <p:cNvPicPr/>
              <p:nvPr/>
            </p:nvPicPr>
            <p:blipFill>
              <a:blip r:embed="rId55"/>
              <a:stretch>
                <a:fillRect/>
              </a:stretch>
            </p:blipFill>
            <p:spPr>
              <a:xfrm>
                <a:off x="3457800" y="5365800"/>
                <a:ext cx="478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8" name="Ink 27"/>
              <p14:cNvContentPartPr/>
              <p14:nvPr/>
            </p14:nvContentPartPr>
            <p14:xfrm>
              <a:off x="3393360" y="4196880"/>
              <a:ext cx="500400" cy="18360"/>
            </p14:xfrm>
          </p:contentPart>
        </mc:Choice>
        <mc:Fallback xmlns="">
          <p:pic>
            <p:nvPicPr>
              <p:cNvPr id="28" name="Ink 27"/>
              <p:cNvPicPr/>
              <p:nvPr/>
            </p:nvPicPr>
            <p:blipFill>
              <a:blip r:embed="rId57"/>
              <a:stretch>
                <a:fillRect/>
              </a:stretch>
            </p:blipFill>
            <p:spPr>
              <a:xfrm>
                <a:off x="3377520" y="4133520"/>
                <a:ext cx="532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9" name="Ink 28"/>
              <p14:cNvContentPartPr/>
              <p14:nvPr/>
            </p14:nvContentPartPr>
            <p14:xfrm>
              <a:off x="3366720" y="2910960"/>
              <a:ext cx="554040" cy="18360"/>
            </p14:xfrm>
          </p:contentPart>
        </mc:Choice>
        <mc:Fallback xmlns="">
          <p:pic>
            <p:nvPicPr>
              <p:cNvPr id="29" name="Ink 28"/>
              <p:cNvPicPr/>
              <p:nvPr/>
            </p:nvPicPr>
            <p:blipFill>
              <a:blip r:embed="rId59"/>
              <a:stretch>
                <a:fillRect/>
              </a:stretch>
            </p:blipFill>
            <p:spPr>
              <a:xfrm>
                <a:off x="3350880" y="2847600"/>
                <a:ext cx="585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 name="Ink 29"/>
              <p14:cNvContentPartPr/>
              <p14:nvPr/>
            </p14:nvContentPartPr>
            <p14:xfrm>
              <a:off x="3375720" y="6107760"/>
              <a:ext cx="562680" cy="18360"/>
            </p14:xfrm>
          </p:contentPart>
        </mc:Choice>
        <mc:Fallback xmlns="">
          <p:pic>
            <p:nvPicPr>
              <p:cNvPr id="30" name="Ink 29"/>
              <p:cNvPicPr/>
              <p:nvPr/>
            </p:nvPicPr>
            <p:blipFill>
              <a:blip r:embed="rId61"/>
              <a:stretch>
                <a:fillRect/>
              </a:stretch>
            </p:blipFill>
            <p:spPr>
              <a:xfrm>
                <a:off x="3359520" y="6044400"/>
                <a:ext cx="594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1" name="Ink 30"/>
              <p14:cNvContentPartPr/>
              <p14:nvPr/>
            </p14:nvContentPartPr>
            <p14:xfrm>
              <a:off x="2062800" y="3053880"/>
              <a:ext cx="5384880" cy="3215160"/>
            </p14:xfrm>
          </p:contentPart>
        </mc:Choice>
        <mc:Fallback xmlns="">
          <p:pic>
            <p:nvPicPr>
              <p:cNvPr id="31" name="Ink 30"/>
              <p:cNvPicPr/>
              <p:nvPr/>
            </p:nvPicPr>
            <p:blipFill>
              <a:blip r:embed="rId63"/>
              <a:stretch>
                <a:fillRect/>
              </a:stretch>
            </p:blipFill>
            <p:spPr>
              <a:xfrm>
                <a:off x="2053440" y="3044520"/>
                <a:ext cx="5403600" cy="3233880"/>
              </a:xfrm>
              <a:prstGeom prst="rect">
                <a:avLst/>
              </a:prstGeom>
            </p:spPr>
          </p:pic>
        </mc:Fallback>
      </mc:AlternateContent>
    </p:spTree>
    <p:extLst>
      <p:ext uri="{BB962C8B-B14F-4D97-AF65-F5344CB8AC3E}">
        <p14:creationId xmlns:p14="http://schemas.microsoft.com/office/powerpoint/2010/main" val="3662419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317500" y="654050"/>
            <a:ext cx="8637588" cy="830263"/>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lgn="l" eaLnBrk="1" hangingPunct="1">
              <a:defRPr/>
            </a:pPr>
            <a:r>
              <a:rPr lang="en-US" sz="3200" b="1" dirty="0"/>
              <a:t>Which attribute is the best classifier?</a:t>
            </a:r>
          </a:p>
        </p:txBody>
      </p:sp>
      <p:pic>
        <p:nvPicPr>
          <p:cNvPr id="332804" name="Picture 4"/>
          <p:cNvPicPr>
            <a:picLocks noGrp="1" noChangeAspect="1" noChangeArrowheads="1"/>
          </p:cNvPicPr>
          <p:nvPr>
            <p:ph type="dgm" idx="1"/>
          </p:nvPr>
        </p:nvPicPr>
        <p:blipFill>
          <a:blip r:embed="rId3">
            <a:extLst>
              <a:ext uri="{28A0092B-C50C-407E-A947-70E740481C1C}">
                <a14:useLocalDpi xmlns:a14="http://schemas.microsoft.com/office/drawing/2010/main" val="0"/>
              </a:ext>
            </a:extLst>
          </a:blip>
          <a:srcRect/>
          <a:stretch>
            <a:fillRect/>
          </a:stretch>
        </p:blipFill>
        <p:spPr>
          <a:xfrm>
            <a:off x="323850" y="1484313"/>
            <a:ext cx="8509000" cy="49561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45810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67469" y="693762"/>
            <a:ext cx="8637588" cy="70802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b="1" dirty="0"/>
              <a:t>First step: which attribute to test at the root?</a:t>
            </a:r>
          </a:p>
        </p:txBody>
      </p:sp>
      <p:sp>
        <p:nvSpPr>
          <p:cNvPr id="344067" name="Rectangle 3"/>
          <p:cNvSpPr>
            <a:spLocks noGrp="1" noChangeArrowheads="1"/>
          </p:cNvSpPr>
          <p:nvPr>
            <p:ph idx="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92500" lnSpcReduction="20000"/>
          </a:bodyPr>
          <a:lstStyle/>
          <a:p>
            <a:pPr eaLnBrk="1" hangingPunct="1">
              <a:lnSpc>
                <a:spcPct val="90000"/>
              </a:lnSpc>
              <a:buFont typeface="Wingdings" charset="0"/>
              <a:buChar char="§"/>
              <a:defRPr/>
            </a:pPr>
            <a:r>
              <a:rPr lang="en-US" smtClean="0">
                <a:ea typeface="+mn-ea"/>
                <a:cs typeface="+mn-cs"/>
              </a:rPr>
              <a:t>Which attribute should be tested at the root?</a:t>
            </a:r>
            <a:endParaRPr lang="en-US" i="1" smtClean="0">
              <a:latin typeface="Times New Roman" charset="0"/>
              <a:ea typeface="+mn-ea"/>
              <a:cs typeface="+mn-cs"/>
            </a:endParaRP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Outlook</a:t>
            </a:r>
            <a:r>
              <a:rPr lang="en-US" smtClean="0">
                <a:latin typeface="Times New Roman" charset="0"/>
                <a:ea typeface="+mn-ea"/>
              </a:rPr>
              <a:t>) = 0.246</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Humidity</a:t>
            </a:r>
            <a:r>
              <a:rPr lang="en-US" smtClean="0">
                <a:latin typeface="Times New Roman" charset="0"/>
                <a:ea typeface="+mn-ea"/>
              </a:rPr>
              <a:t>) = 0.151</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Wind</a:t>
            </a:r>
            <a:r>
              <a:rPr lang="en-US" smtClean="0">
                <a:latin typeface="Times New Roman" charset="0"/>
                <a:ea typeface="+mn-ea"/>
              </a:rPr>
              <a:t>) = 0.084</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Temperature</a:t>
            </a:r>
            <a:r>
              <a:rPr lang="en-US" smtClean="0">
                <a:latin typeface="Times New Roman" charset="0"/>
                <a:ea typeface="+mn-ea"/>
              </a:rPr>
              <a:t>) = 0.029</a:t>
            </a:r>
          </a:p>
          <a:p>
            <a:pPr eaLnBrk="1" hangingPunct="1">
              <a:lnSpc>
                <a:spcPct val="90000"/>
              </a:lnSpc>
              <a:buFont typeface="Wingdings" charset="0"/>
              <a:buChar char="§"/>
              <a:defRPr/>
            </a:pPr>
            <a:r>
              <a:rPr lang="en-US" i="1" smtClean="0">
                <a:latin typeface="Times New Roman" charset="0"/>
                <a:ea typeface="+mn-ea"/>
                <a:cs typeface="+mn-cs"/>
              </a:rPr>
              <a:t>Outlook</a:t>
            </a:r>
            <a:r>
              <a:rPr lang="en-US" smtClean="0">
                <a:ea typeface="+mn-ea"/>
                <a:cs typeface="+mn-cs"/>
              </a:rPr>
              <a:t> provides the best prediction for the target</a:t>
            </a:r>
          </a:p>
          <a:p>
            <a:pPr eaLnBrk="1" hangingPunct="1">
              <a:lnSpc>
                <a:spcPct val="90000"/>
              </a:lnSpc>
              <a:buFont typeface="Wingdings" charset="0"/>
              <a:buChar char="§"/>
              <a:defRPr/>
            </a:pPr>
            <a:r>
              <a:rPr lang="en-US" smtClean="0">
                <a:ea typeface="+mn-ea"/>
                <a:cs typeface="+mn-cs"/>
              </a:rPr>
              <a:t>Lets grow the tree:</a:t>
            </a:r>
          </a:p>
          <a:p>
            <a:pPr lvl="1" eaLnBrk="1" hangingPunct="1">
              <a:lnSpc>
                <a:spcPct val="90000"/>
              </a:lnSpc>
              <a:buFont typeface="Wingdings" charset="0"/>
              <a:buChar char="§"/>
              <a:defRPr/>
            </a:pPr>
            <a:r>
              <a:rPr lang="en-US" smtClean="0">
                <a:ea typeface="+mn-ea"/>
              </a:rPr>
              <a:t>add to the tree a successor for each possible value of </a:t>
            </a:r>
            <a:r>
              <a:rPr lang="en-US" i="1" smtClean="0">
                <a:latin typeface="Times New Roman" charset="0"/>
                <a:ea typeface="+mn-ea"/>
              </a:rPr>
              <a:t>Outlook</a:t>
            </a:r>
          </a:p>
          <a:p>
            <a:pPr lvl="1" eaLnBrk="1" hangingPunct="1">
              <a:lnSpc>
                <a:spcPct val="90000"/>
              </a:lnSpc>
              <a:buFont typeface="Wingdings" charset="0"/>
              <a:buChar char="§"/>
              <a:defRPr/>
            </a:pPr>
            <a:r>
              <a:rPr lang="en-US" smtClean="0">
                <a:ea typeface="+mn-ea"/>
              </a:rPr>
              <a:t>partition the training samples according to the value of </a:t>
            </a:r>
            <a:r>
              <a:rPr lang="en-US" i="1" smtClean="0">
                <a:latin typeface="Times New Roman" charset="0"/>
                <a:ea typeface="+mn-ea"/>
              </a:rPr>
              <a:t>Outlook</a:t>
            </a:r>
          </a:p>
          <a:p>
            <a:pPr lvl="1" eaLnBrk="1" hangingPunct="1">
              <a:lnSpc>
                <a:spcPct val="90000"/>
              </a:lnSpc>
              <a:buFont typeface="Wingdings" charset="0"/>
              <a:buChar char="§"/>
              <a:defRPr/>
            </a:pPr>
            <a:endParaRPr lang="en-US" i="1" smtClean="0">
              <a:latin typeface="Times New Roman" charset="0"/>
              <a:ea typeface="+mn-ea"/>
            </a:endParaRPr>
          </a:p>
          <a:p>
            <a:pPr eaLnBrk="1" hangingPunct="1">
              <a:lnSpc>
                <a:spcPct val="90000"/>
              </a:lnSpc>
              <a:buFont typeface="Wingdings" charset="0"/>
              <a:buChar char="§"/>
              <a:defRPr/>
            </a:pPr>
            <a:endParaRPr lang="en-US" smtClean="0">
              <a:latin typeface="Times New Roman" charset="0"/>
              <a:ea typeface="+mn-ea"/>
              <a:cs typeface="+mn-cs"/>
            </a:endParaRPr>
          </a:p>
        </p:txBody>
      </p:sp>
    </p:spTree>
    <p:extLst>
      <p:ext uri="{BB962C8B-B14F-4D97-AF65-F5344CB8AC3E}">
        <p14:creationId xmlns:p14="http://schemas.microsoft.com/office/powerpoint/2010/main" val="2647627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317500" y="654050"/>
            <a:ext cx="8637588" cy="830263"/>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lgn="l">
              <a:defRPr/>
            </a:pPr>
            <a:r>
              <a:rPr lang="en-US" sz="3200" b="1" dirty="0"/>
              <a:t>After first step</a:t>
            </a:r>
          </a:p>
        </p:txBody>
      </p:sp>
      <p:pic>
        <p:nvPicPr>
          <p:cNvPr id="333830" name="Picture 6"/>
          <p:cNvPicPr>
            <a:picLocks noGrp="1" noChangeAspect="1" noChangeArrowheads="1"/>
          </p:cNvPicPr>
          <p:nvPr>
            <p:ph type="dgm" idx="1"/>
          </p:nvPr>
        </p:nvPicPr>
        <p:blipFill>
          <a:blip r:embed="rId3">
            <a:extLst>
              <a:ext uri="{28A0092B-C50C-407E-A947-70E740481C1C}">
                <a14:useLocalDpi xmlns:a14="http://schemas.microsoft.com/office/drawing/2010/main" val="0"/>
              </a:ext>
            </a:extLst>
          </a:blip>
          <a:srcRect l="-12081" r="-12081"/>
          <a:stretch>
            <a:fillRect/>
          </a:stretch>
        </p:blipFill>
        <p:spPr>
          <a:xfrm>
            <a:off x="328613" y="1773238"/>
            <a:ext cx="8208962" cy="42830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717461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b="1" dirty="0"/>
              <a:t>Second step</a:t>
            </a:r>
          </a:p>
        </p:txBody>
      </p:sp>
      <p:sp>
        <p:nvSpPr>
          <p:cNvPr id="346115" name="Rectangle 3"/>
          <p:cNvSpPr>
            <a:spLocks noGrp="1" noChangeArrowheads="1"/>
          </p:cNvSpPr>
          <p:nvPr>
            <p:ph idx="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77500" lnSpcReduction="20000"/>
          </a:bodyPr>
          <a:lstStyle/>
          <a:p>
            <a:pPr eaLnBrk="1" hangingPunct="1">
              <a:buFont typeface="Wingdings" charset="0"/>
              <a:buChar char="§"/>
              <a:defRPr/>
            </a:pPr>
            <a:r>
              <a:rPr lang="en-US" smtClean="0">
                <a:ea typeface="+mn-ea"/>
                <a:cs typeface="+mn-cs"/>
              </a:rPr>
              <a:t>Working on </a:t>
            </a:r>
            <a:r>
              <a:rPr lang="en-US" i="1" smtClean="0">
                <a:latin typeface="Times New Roman" charset="0"/>
                <a:ea typeface="+mn-ea"/>
                <a:cs typeface="+mn-cs"/>
              </a:rPr>
              <a:t>Outlook=Sunny</a:t>
            </a:r>
            <a:r>
              <a:rPr lang="en-US" smtClean="0">
                <a:ea typeface="+mn-ea"/>
                <a:cs typeface="+mn-cs"/>
              </a:rPr>
              <a:t> node:</a:t>
            </a:r>
          </a:p>
          <a:p>
            <a:pPr lvl="1" eaLnBrk="1" hangingPunct="1">
              <a:buFont typeface="Wingdings" charset="0"/>
              <a:buNone/>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i="1" baseline="-25000" smtClean="0">
                <a:latin typeface="Times New Roman" charset="0"/>
                <a:ea typeface="+mn-ea"/>
              </a:rPr>
              <a:t>Sunny</a:t>
            </a:r>
            <a:r>
              <a:rPr lang="en-US" smtClean="0">
                <a:latin typeface="Times New Roman" charset="0"/>
                <a:ea typeface="+mn-ea"/>
              </a:rPr>
              <a:t>, </a:t>
            </a:r>
            <a:r>
              <a:rPr lang="en-US" i="1" smtClean="0">
                <a:latin typeface="Times New Roman" charset="0"/>
                <a:ea typeface="+mn-ea"/>
              </a:rPr>
              <a:t>Humidity</a:t>
            </a:r>
            <a:r>
              <a:rPr lang="en-US" smtClean="0">
                <a:latin typeface="Times New Roman" charset="0"/>
                <a:ea typeface="+mn-ea"/>
              </a:rPr>
              <a:t>) = 0.970 </a:t>
            </a:r>
            <a:r>
              <a:rPr lang="en-US" smtClean="0">
                <a:latin typeface="Arial" charset="0"/>
                <a:ea typeface="+mn-ea"/>
                <a:sym typeface="Symbol" charset="0"/>
              </a:rPr>
              <a:t> </a:t>
            </a:r>
            <a:r>
              <a:rPr lang="en-US" smtClean="0">
                <a:latin typeface="Times New Roman" charset="0"/>
                <a:ea typeface="+mn-ea"/>
              </a:rPr>
              <a:t>3/5 </a:t>
            </a:r>
            <a:r>
              <a:rPr lang="en-US" smtClean="0">
                <a:latin typeface="Times New Roman" charset="0"/>
                <a:ea typeface="+mn-ea"/>
                <a:sym typeface="Symbol" charset="0"/>
              </a:rPr>
              <a:t></a:t>
            </a:r>
            <a:r>
              <a:rPr lang="en-US" smtClean="0">
                <a:latin typeface="Times New Roman" charset="0"/>
                <a:ea typeface="+mn-ea"/>
              </a:rPr>
              <a:t> 0.0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0.0 = 0.970 </a:t>
            </a:r>
          </a:p>
          <a:p>
            <a:pPr lvl="1" eaLnBrk="1" hangingPunct="1">
              <a:buFont typeface="Wingdings" charset="0"/>
              <a:buNone/>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i="1" baseline="-25000" smtClean="0">
                <a:latin typeface="Times New Roman" charset="0"/>
                <a:ea typeface="+mn-ea"/>
              </a:rPr>
              <a:t>Sunny</a:t>
            </a:r>
            <a:r>
              <a:rPr lang="en-US" smtClean="0">
                <a:latin typeface="Times New Roman" charset="0"/>
                <a:ea typeface="+mn-ea"/>
              </a:rPr>
              <a:t>, </a:t>
            </a:r>
            <a:r>
              <a:rPr lang="en-US" i="1" smtClean="0">
                <a:latin typeface="Times New Roman" charset="0"/>
                <a:ea typeface="+mn-ea"/>
              </a:rPr>
              <a:t>Wind</a:t>
            </a:r>
            <a:r>
              <a:rPr lang="en-US" smtClean="0">
                <a:latin typeface="Times New Roman" charset="0"/>
                <a:ea typeface="+mn-ea"/>
              </a:rPr>
              <a:t>) = 0.970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1.0 </a:t>
            </a:r>
            <a:r>
              <a:rPr lang="en-US" smtClean="0">
                <a:latin typeface="Arial" charset="0"/>
                <a:ea typeface="+mn-ea"/>
                <a:sym typeface="Symbol" charset="0"/>
              </a:rPr>
              <a:t> </a:t>
            </a:r>
            <a:r>
              <a:rPr lang="en-US" smtClean="0">
                <a:latin typeface="Times New Roman" charset="0"/>
                <a:ea typeface="+mn-ea"/>
              </a:rPr>
              <a:t>3.5 </a:t>
            </a:r>
            <a:r>
              <a:rPr lang="en-US" smtClean="0">
                <a:latin typeface="Times New Roman" charset="0"/>
                <a:ea typeface="+mn-ea"/>
                <a:sym typeface="Symbol" charset="0"/>
              </a:rPr>
              <a:t></a:t>
            </a:r>
            <a:r>
              <a:rPr lang="en-US" smtClean="0">
                <a:latin typeface="Times New Roman" charset="0"/>
                <a:ea typeface="+mn-ea"/>
              </a:rPr>
              <a:t> 0.918 = 0 .019</a:t>
            </a:r>
          </a:p>
          <a:p>
            <a:pPr lvl="1" eaLnBrk="1" hangingPunct="1">
              <a:buFont typeface="Wingdings" charset="0"/>
              <a:buNone/>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i="1" baseline="-25000" smtClean="0">
                <a:latin typeface="Times New Roman" charset="0"/>
                <a:ea typeface="+mn-ea"/>
              </a:rPr>
              <a:t>Sunny</a:t>
            </a:r>
            <a:r>
              <a:rPr lang="en-US" smtClean="0">
                <a:latin typeface="Times New Roman" charset="0"/>
                <a:ea typeface="+mn-ea"/>
              </a:rPr>
              <a:t>, </a:t>
            </a:r>
            <a:r>
              <a:rPr lang="en-US" i="1" smtClean="0">
                <a:latin typeface="Times New Roman" charset="0"/>
                <a:ea typeface="+mn-ea"/>
              </a:rPr>
              <a:t>Temp.</a:t>
            </a:r>
            <a:r>
              <a:rPr lang="en-US" smtClean="0">
                <a:latin typeface="Times New Roman" charset="0"/>
                <a:ea typeface="+mn-ea"/>
              </a:rPr>
              <a:t>) = 0.970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0.0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1.0 </a:t>
            </a:r>
            <a:r>
              <a:rPr lang="en-US" smtClean="0">
                <a:latin typeface="Arial" charset="0"/>
                <a:ea typeface="+mn-ea"/>
                <a:sym typeface="Symbol" charset="0"/>
              </a:rPr>
              <a:t> </a:t>
            </a:r>
            <a:r>
              <a:rPr lang="en-US" smtClean="0">
                <a:latin typeface="Times New Roman" charset="0"/>
                <a:ea typeface="+mn-ea"/>
              </a:rPr>
              <a:t>1/5 </a:t>
            </a:r>
            <a:r>
              <a:rPr lang="en-US" smtClean="0">
                <a:latin typeface="Times New Roman" charset="0"/>
                <a:ea typeface="+mn-ea"/>
                <a:sym typeface="Symbol" charset="0"/>
              </a:rPr>
              <a:t></a:t>
            </a:r>
            <a:r>
              <a:rPr lang="en-US" smtClean="0">
                <a:latin typeface="Times New Roman" charset="0"/>
                <a:ea typeface="+mn-ea"/>
              </a:rPr>
              <a:t> 0.0 = 0.570</a:t>
            </a:r>
          </a:p>
          <a:p>
            <a:pPr eaLnBrk="1" hangingPunct="1">
              <a:buFont typeface="Wingdings" charset="0"/>
              <a:buChar char="§"/>
              <a:defRPr/>
            </a:pPr>
            <a:r>
              <a:rPr lang="en-US" i="1" smtClean="0">
                <a:latin typeface="Times New Roman" charset="0"/>
                <a:ea typeface="+mn-ea"/>
                <a:cs typeface="+mn-cs"/>
              </a:rPr>
              <a:t>Humidity</a:t>
            </a:r>
            <a:r>
              <a:rPr lang="en-US" smtClean="0">
                <a:ea typeface="+mn-ea"/>
                <a:cs typeface="+mn-cs"/>
              </a:rPr>
              <a:t> provides the best prediction for the target</a:t>
            </a:r>
          </a:p>
          <a:p>
            <a:pPr eaLnBrk="1" hangingPunct="1">
              <a:buFont typeface="Wingdings" charset="0"/>
              <a:buChar char="§"/>
              <a:defRPr/>
            </a:pPr>
            <a:r>
              <a:rPr lang="en-US" smtClean="0">
                <a:ea typeface="+mn-ea"/>
                <a:cs typeface="+mn-cs"/>
              </a:rPr>
              <a:t>Lets grow the tree:</a:t>
            </a:r>
          </a:p>
          <a:p>
            <a:pPr lvl="1" eaLnBrk="1" hangingPunct="1">
              <a:buFont typeface="Wingdings" charset="0"/>
              <a:buChar char="§"/>
              <a:defRPr/>
            </a:pPr>
            <a:r>
              <a:rPr lang="en-US" smtClean="0">
                <a:ea typeface="+mn-ea"/>
              </a:rPr>
              <a:t>add to the tree a successor for each possible value of </a:t>
            </a:r>
            <a:r>
              <a:rPr lang="en-US" i="1" smtClean="0">
                <a:latin typeface="Times New Roman" charset="0"/>
                <a:ea typeface="+mn-ea"/>
              </a:rPr>
              <a:t>Humidity</a:t>
            </a:r>
          </a:p>
          <a:p>
            <a:pPr lvl="1" eaLnBrk="1" hangingPunct="1">
              <a:buFont typeface="Wingdings" charset="0"/>
              <a:buChar char="§"/>
              <a:defRPr/>
            </a:pPr>
            <a:r>
              <a:rPr lang="en-US" smtClean="0">
                <a:ea typeface="+mn-ea"/>
              </a:rPr>
              <a:t>partition the training samples according to the value of </a:t>
            </a:r>
            <a:r>
              <a:rPr lang="en-US" i="1" smtClean="0">
                <a:latin typeface="Times New Roman" charset="0"/>
                <a:ea typeface="+mn-ea"/>
              </a:rPr>
              <a:t>Humidity</a:t>
            </a:r>
          </a:p>
          <a:p>
            <a:pPr lvl="1" eaLnBrk="1" hangingPunct="1">
              <a:buFont typeface="Wingdings" charset="0"/>
              <a:buNone/>
              <a:defRPr/>
            </a:pPr>
            <a:r>
              <a:rPr lang="en-US" smtClean="0">
                <a:latin typeface="Times New Roman" charset="0"/>
                <a:ea typeface="+mn-ea"/>
              </a:rPr>
              <a:t> </a:t>
            </a:r>
          </a:p>
        </p:txBody>
      </p:sp>
    </p:spTree>
    <p:extLst>
      <p:ext uri="{BB962C8B-B14F-4D97-AF65-F5344CB8AC3E}">
        <p14:creationId xmlns:p14="http://schemas.microsoft.com/office/powerpoint/2010/main" val="1867761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94"/>
          <p:cNvSpPr txBox="1">
            <a:spLocks noGrp="1"/>
          </p:cNvSpPr>
          <p:nvPr>
            <p:ph type="title"/>
          </p:nvPr>
        </p:nvSpPr>
        <p:spPr>
          <a:xfrm>
            <a:off x="78750" y="609600"/>
            <a:ext cx="59739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US" sz="3600" dirty="0"/>
              <a:t>Training vs. Test Distribution</a:t>
            </a:r>
            <a:endParaRPr sz="3600" dirty="0"/>
          </a:p>
        </p:txBody>
      </p:sp>
      <p:sp>
        <p:nvSpPr>
          <p:cNvPr id="1204" name="Google Shape;1204;p94"/>
          <p:cNvSpPr txBox="1"/>
          <p:nvPr/>
        </p:nvSpPr>
        <p:spPr>
          <a:xfrm>
            <a:off x="78750" y="1485925"/>
            <a:ext cx="8220900" cy="2433300"/>
          </a:xfrm>
          <a:prstGeom prst="rect">
            <a:avLst/>
          </a:prstGeom>
          <a:noFill/>
          <a:ln>
            <a:noFill/>
          </a:ln>
        </p:spPr>
        <p:txBody>
          <a:bodyPr spcFirstLastPara="1" wrap="square" lIns="0" tIns="10775" rIns="0" bIns="0" anchor="t" anchorCtr="0">
            <a:noAutofit/>
          </a:bodyPr>
          <a:lstStyle/>
          <a:p>
            <a:pPr marL="355600" marR="80010" lvl="0" indent="-330200" algn="l" rtl="0">
              <a:lnSpc>
                <a:spcPct val="100299"/>
              </a:lnSpc>
              <a:spcBef>
                <a:spcPts val="0"/>
              </a:spcBef>
              <a:spcAft>
                <a:spcPts val="0"/>
              </a:spcAft>
              <a:buSzPts val="3000"/>
              <a:buFont typeface="Calibri"/>
              <a:buChar char="•"/>
            </a:pPr>
            <a:r>
              <a:rPr lang="en-US" sz="3000" dirty="0">
                <a:latin typeface="Calibri"/>
                <a:ea typeface="Calibri"/>
                <a:cs typeface="Calibri"/>
                <a:sym typeface="Calibri"/>
              </a:rPr>
              <a:t>We generally assume that training and  test examples are independently drawn from the same overall distribution of data</a:t>
            </a:r>
            <a:endParaRPr sz="3000" dirty="0">
              <a:latin typeface="Calibri"/>
              <a:ea typeface="Calibri"/>
              <a:cs typeface="Calibri"/>
              <a:sym typeface="Calibri"/>
            </a:endParaRPr>
          </a:p>
          <a:p>
            <a:pPr marL="755650" marR="5080" lvl="0" indent="-285750" algn="l" rtl="0">
              <a:lnSpc>
                <a:spcPct val="101200"/>
              </a:lnSpc>
              <a:spcBef>
                <a:spcPts val="620"/>
              </a:spcBef>
              <a:spcAft>
                <a:spcPts val="0"/>
              </a:spcAft>
              <a:buNone/>
            </a:pPr>
            <a:r>
              <a:rPr lang="en-US" sz="2800" dirty="0">
                <a:latin typeface="Arial"/>
                <a:ea typeface="Arial"/>
                <a:cs typeface="Arial"/>
                <a:sym typeface="Arial"/>
              </a:rPr>
              <a:t>– </a:t>
            </a:r>
            <a:r>
              <a:rPr lang="en-US" sz="2800" dirty="0">
                <a:latin typeface="Calibri"/>
                <a:ea typeface="Calibri"/>
                <a:cs typeface="Calibri"/>
                <a:sym typeface="Calibri"/>
              </a:rPr>
              <a:t>We call this “</a:t>
            </a:r>
            <a:r>
              <a:rPr lang="en-US" sz="2800" dirty="0" err="1">
                <a:latin typeface="Calibri"/>
                <a:ea typeface="Calibri"/>
                <a:cs typeface="Calibri"/>
                <a:sym typeface="Calibri"/>
              </a:rPr>
              <a:t>i.i.d</a:t>
            </a:r>
            <a:r>
              <a:rPr lang="en-US" sz="2800" dirty="0">
                <a:latin typeface="Calibri"/>
                <a:ea typeface="Calibri"/>
                <a:cs typeface="Calibri"/>
                <a:sym typeface="Calibri"/>
              </a:rPr>
              <a:t>” which stands for “independent and identically distributed”</a:t>
            </a:r>
            <a:endParaRPr sz="2800" dirty="0">
              <a:latin typeface="Calibri"/>
              <a:ea typeface="Calibri"/>
              <a:cs typeface="Calibri"/>
              <a:sym typeface="Calibri"/>
            </a:endParaRPr>
          </a:p>
        </p:txBody>
      </p:sp>
      <p:sp>
        <p:nvSpPr>
          <p:cNvPr id="1205" name="Google Shape;1205;p94"/>
          <p:cNvSpPr txBox="1"/>
          <p:nvPr/>
        </p:nvSpPr>
        <p:spPr>
          <a:xfrm>
            <a:off x="78750" y="3919225"/>
            <a:ext cx="8678100" cy="2360400"/>
          </a:xfrm>
          <a:prstGeom prst="rect">
            <a:avLst/>
          </a:prstGeom>
          <a:noFill/>
          <a:ln>
            <a:noFill/>
          </a:ln>
        </p:spPr>
        <p:txBody>
          <a:bodyPr spcFirstLastPara="1" wrap="square" lIns="0" tIns="12700" rIns="0" bIns="0" anchor="t" anchorCtr="0">
            <a:noAutofit/>
          </a:bodyPr>
          <a:lstStyle/>
          <a:p>
            <a:pPr marL="482600" marR="0" lvl="0" algn="l" rtl="0">
              <a:lnSpc>
                <a:spcPct val="119375"/>
              </a:lnSpc>
              <a:spcBef>
                <a:spcPts val="0"/>
              </a:spcBef>
              <a:spcAft>
                <a:spcPts val="0"/>
              </a:spcAft>
              <a:buSzPts val="3000"/>
            </a:pPr>
            <a:endParaRPr sz="3000" dirty="0">
              <a:latin typeface="Calibri"/>
              <a:ea typeface="Calibri"/>
              <a:cs typeface="Calibri"/>
              <a:sym typeface="Calibri"/>
            </a:endParaRPr>
          </a:p>
          <a:p>
            <a:pPr marL="12700" marR="0" lvl="0" indent="0" algn="l" rtl="0">
              <a:lnSpc>
                <a:spcPct val="100000"/>
              </a:lnSpc>
              <a:spcBef>
                <a:spcPts val="3125"/>
              </a:spcBef>
              <a:spcAft>
                <a:spcPts val="0"/>
              </a:spcAft>
              <a:buNone/>
            </a:pPr>
            <a:r>
              <a:rPr lang="en-US" sz="1400" dirty="0">
                <a:latin typeface="Trebuchet MS"/>
                <a:ea typeface="Trebuchet MS"/>
                <a:cs typeface="Trebuchet MS"/>
                <a:sym typeface="Trebuchet MS"/>
              </a:rPr>
              <a:t>Slide credit: Ray Mooney</a:t>
            </a:r>
            <a:endParaRPr sz="1400" dirty="0">
              <a:latin typeface="Trebuchet MS"/>
              <a:ea typeface="Trebuchet MS"/>
              <a:cs typeface="Trebuchet MS"/>
              <a:sym typeface="Trebuchet MS"/>
            </a:endParaRPr>
          </a:p>
        </p:txBody>
      </p:sp>
    </p:spTree>
    <p:extLst>
      <p:ext uri="{BB962C8B-B14F-4D97-AF65-F5344CB8AC3E}">
        <p14:creationId xmlns:p14="http://schemas.microsoft.com/office/powerpoint/2010/main" val="2905291245"/>
      </p:ext>
    </p:extLst>
  </p:cSld>
  <p:clrMapOvr>
    <a:masterClrMapping/>
  </p:clrMapOvr>
  <p:timing>
    <p:tnLst>
      <p:par>
        <p:cTn id="1" dur="indefinite" restart="never" nodeType="tmRoot"/>
      </p:par>
    </p:tn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317500" y="654050"/>
            <a:ext cx="8637588" cy="830263"/>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lgn="l" eaLnBrk="1" hangingPunct="1">
              <a:defRPr/>
            </a:pPr>
            <a:r>
              <a:rPr lang="en-US" sz="3200" b="1" dirty="0"/>
              <a:t>Second and third steps</a:t>
            </a:r>
          </a:p>
        </p:txBody>
      </p:sp>
      <p:pic>
        <p:nvPicPr>
          <p:cNvPr id="3471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6351588"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347149" name="Group 13"/>
          <p:cNvGrpSpPr>
            <a:grpSpLocks/>
          </p:cNvGrpSpPr>
          <p:nvPr/>
        </p:nvGrpSpPr>
        <p:grpSpPr bwMode="auto">
          <a:xfrm>
            <a:off x="838200" y="3886200"/>
            <a:ext cx="2625725" cy="2200275"/>
            <a:chOff x="528" y="2448"/>
            <a:chExt cx="1654" cy="1386"/>
          </a:xfrm>
        </p:grpSpPr>
        <p:pic>
          <p:nvPicPr>
            <p:cNvPr id="3471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 y="2448"/>
              <a:ext cx="1376" cy="12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47144" name="Text Box 8"/>
            <p:cNvSpPr txBox="1">
              <a:spLocks noChangeArrowheads="1"/>
            </p:cNvSpPr>
            <p:nvPr/>
          </p:nvSpPr>
          <p:spPr bwMode="auto">
            <a:xfrm>
              <a:off x="528" y="3504"/>
              <a:ext cx="743" cy="33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{D1, D2, D8}</a:t>
              </a:r>
            </a:p>
            <a:p>
              <a:pPr>
                <a:defRPr/>
              </a:pPr>
              <a:r>
                <a:rPr lang="en-US" sz="1400" i="1">
                  <a:latin typeface="Times New Roman" charset="0"/>
                  <a:ea typeface="ＭＳ Ｐゴシック" charset="0"/>
                </a:rPr>
                <a:t>        No</a:t>
              </a:r>
              <a:endParaRPr lang="en-US" sz="1800">
                <a:latin typeface="Times New Roman" charset="0"/>
                <a:ea typeface="ＭＳ Ｐゴシック" charset="0"/>
              </a:endParaRPr>
            </a:p>
          </p:txBody>
        </p:sp>
        <p:sp>
          <p:nvSpPr>
            <p:cNvPr id="347145" name="Text Box 9"/>
            <p:cNvSpPr txBox="1">
              <a:spLocks noChangeArrowheads="1"/>
            </p:cNvSpPr>
            <p:nvPr/>
          </p:nvSpPr>
          <p:spPr bwMode="auto">
            <a:xfrm>
              <a:off x="1584" y="3504"/>
              <a:ext cx="598" cy="33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{D9, D11}</a:t>
              </a:r>
            </a:p>
            <a:p>
              <a:pPr>
                <a:defRPr/>
              </a:pPr>
              <a:r>
                <a:rPr lang="en-US" sz="1400" i="1">
                  <a:latin typeface="Times New Roman" charset="0"/>
                  <a:ea typeface="ＭＳ Ｐゴシック" charset="0"/>
                </a:rPr>
                <a:t>        Yes</a:t>
              </a:r>
              <a:endParaRPr lang="en-US" sz="1800">
                <a:latin typeface="Times New Roman" charset="0"/>
                <a:ea typeface="ＭＳ Ｐゴシック" charset="0"/>
              </a:endParaRPr>
            </a:p>
          </p:txBody>
        </p:sp>
      </p:grpSp>
      <p:grpSp>
        <p:nvGrpSpPr>
          <p:cNvPr id="347150" name="Group 14"/>
          <p:cNvGrpSpPr>
            <a:grpSpLocks/>
          </p:cNvGrpSpPr>
          <p:nvPr/>
        </p:nvGrpSpPr>
        <p:grpSpPr bwMode="auto">
          <a:xfrm>
            <a:off x="5029200" y="4064000"/>
            <a:ext cx="2635250" cy="2098675"/>
            <a:chOff x="3168" y="2560"/>
            <a:chExt cx="1660" cy="1322"/>
          </a:xfrm>
        </p:grpSpPr>
        <p:pic>
          <p:nvPicPr>
            <p:cNvPr id="34714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2560"/>
              <a:ext cx="1272" cy="11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47147" name="Text Box 11"/>
            <p:cNvSpPr txBox="1">
              <a:spLocks noChangeArrowheads="1"/>
            </p:cNvSpPr>
            <p:nvPr/>
          </p:nvSpPr>
          <p:spPr bwMode="auto">
            <a:xfrm>
              <a:off x="3168" y="3552"/>
              <a:ext cx="799" cy="33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{D4, D5, D10}</a:t>
              </a:r>
            </a:p>
            <a:p>
              <a:pPr>
                <a:defRPr/>
              </a:pPr>
              <a:r>
                <a:rPr lang="en-US" sz="1400" i="1">
                  <a:latin typeface="Times New Roman" charset="0"/>
                  <a:ea typeface="ＭＳ Ｐゴシック" charset="0"/>
                </a:rPr>
                <a:t>        Yes</a:t>
              </a:r>
              <a:endParaRPr lang="en-US" sz="1800">
                <a:latin typeface="Times New Roman" charset="0"/>
                <a:ea typeface="ＭＳ Ｐゴシック" charset="0"/>
              </a:endParaRPr>
            </a:p>
          </p:txBody>
        </p:sp>
        <p:sp>
          <p:nvSpPr>
            <p:cNvPr id="347148" name="Text Box 12"/>
            <p:cNvSpPr txBox="1">
              <a:spLocks noChangeArrowheads="1"/>
            </p:cNvSpPr>
            <p:nvPr/>
          </p:nvSpPr>
          <p:spPr bwMode="auto">
            <a:xfrm>
              <a:off x="4224" y="3552"/>
              <a:ext cx="604" cy="33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{D6, D14}</a:t>
              </a:r>
            </a:p>
            <a:p>
              <a:pPr>
                <a:defRPr/>
              </a:pPr>
              <a:r>
                <a:rPr lang="en-US" sz="1400" i="1">
                  <a:latin typeface="Times New Roman" charset="0"/>
                  <a:ea typeface="ＭＳ Ｐゴシック" charset="0"/>
                </a:rPr>
                <a:t>        No</a:t>
              </a:r>
              <a:endParaRPr lang="en-US" sz="1800">
                <a:latin typeface="Times New Roman" charset="0"/>
                <a:ea typeface="ＭＳ Ｐゴシック" charset="0"/>
              </a:endParaRPr>
            </a:p>
          </p:txBody>
        </p:sp>
      </p:grpSp>
    </p:spTree>
    <p:extLst>
      <p:ext uri="{BB962C8B-B14F-4D97-AF65-F5344CB8AC3E}">
        <p14:creationId xmlns:p14="http://schemas.microsoft.com/office/powerpoint/2010/main" val="819164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71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7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1026"/>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b="1" dirty="0"/>
              <a:t>ID3: algorithm</a:t>
            </a:r>
          </a:p>
        </p:txBody>
      </p:sp>
      <p:sp>
        <p:nvSpPr>
          <p:cNvPr id="423939" name="Rectangle 1027"/>
          <p:cNvSpPr>
            <a:spLocks noGrp="1" noChangeArrowheads="1"/>
          </p:cNvSpPr>
          <p:nvPr>
            <p:ph idx="1"/>
          </p:nvPr>
        </p:nvSpPr>
        <p:spPr>
          <a:xfrm>
            <a:off x="328613" y="1628775"/>
            <a:ext cx="8662987" cy="442753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lnSpcReduction="10000"/>
          </a:bodyPr>
          <a:lstStyle/>
          <a:p>
            <a:pPr eaLnBrk="1" hangingPunct="1">
              <a:lnSpc>
                <a:spcPct val="90000"/>
              </a:lnSpc>
              <a:buFont typeface="Wingdings" panose="05000000000000000000" pitchFamily="2" charset="2"/>
              <a:buNone/>
            </a:pPr>
            <a:r>
              <a:rPr lang="en-US" altLang="en-US" sz="1800" dirty="0" smtClean="0"/>
              <a:t>ID3(</a:t>
            </a:r>
            <a:r>
              <a:rPr lang="en-US" altLang="en-US" sz="1800" i="1" dirty="0" smtClean="0"/>
              <a:t>X, T, </a:t>
            </a:r>
            <a:r>
              <a:rPr lang="en-US" altLang="en-US" sz="1800" i="1" dirty="0" err="1" smtClean="0"/>
              <a:t>Attrs</a:t>
            </a:r>
            <a:r>
              <a:rPr lang="en-US" altLang="en-US" sz="1800" dirty="0" smtClean="0"/>
              <a:t>)	</a:t>
            </a:r>
            <a:r>
              <a:rPr lang="en-US" altLang="en-US" sz="1800" i="1" dirty="0" smtClean="0"/>
              <a:t>X</a:t>
            </a:r>
            <a:r>
              <a:rPr lang="en-US" altLang="en-US" sz="1800" dirty="0" smtClean="0"/>
              <a:t>: training examples: </a:t>
            </a:r>
          </a:p>
          <a:p>
            <a:pPr eaLnBrk="1" hangingPunct="1">
              <a:lnSpc>
                <a:spcPct val="90000"/>
              </a:lnSpc>
              <a:buFont typeface="Wingdings" panose="05000000000000000000" pitchFamily="2" charset="2"/>
              <a:buNone/>
            </a:pPr>
            <a:r>
              <a:rPr lang="en-US" altLang="en-US" sz="1800" i="1" dirty="0" smtClean="0"/>
              <a:t>			T</a:t>
            </a:r>
            <a:r>
              <a:rPr lang="en-US" altLang="en-US" sz="1800" dirty="0" smtClean="0"/>
              <a:t>: target attribute (e.g. </a:t>
            </a:r>
            <a:r>
              <a:rPr lang="en-US" altLang="en-US" sz="1800" i="1" dirty="0" smtClean="0">
                <a:latin typeface="Times New Roman" panose="02020603050405020304" pitchFamily="18" charset="0"/>
              </a:rPr>
              <a:t>PlayTennis</a:t>
            </a:r>
            <a:r>
              <a:rPr lang="en-US" altLang="en-US" sz="1800" dirty="0" smtClean="0"/>
              <a:t>), 			</a:t>
            </a:r>
          </a:p>
          <a:p>
            <a:pPr eaLnBrk="1" hangingPunct="1">
              <a:lnSpc>
                <a:spcPct val="90000"/>
              </a:lnSpc>
              <a:buFont typeface="Wingdings" panose="05000000000000000000" pitchFamily="2" charset="2"/>
              <a:buNone/>
            </a:pPr>
            <a:r>
              <a:rPr lang="en-US" altLang="en-US" sz="1800" i="1" dirty="0" smtClean="0"/>
              <a:t>			</a:t>
            </a:r>
            <a:r>
              <a:rPr lang="en-US" altLang="en-US" sz="1800" i="1" dirty="0" err="1" smtClean="0"/>
              <a:t>Attrs</a:t>
            </a:r>
            <a:r>
              <a:rPr lang="en-US" altLang="en-US" sz="1800" dirty="0" smtClean="0"/>
              <a:t>: other attributes, initially all attributes</a:t>
            </a:r>
          </a:p>
          <a:p>
            <a:pPr eaLnBrk="1" hangingPunct="1">
              <a:lnSpc>
                <a:spcPct val="90000"/>
              </a:lnSpc>
              <a:buFont typeface="Wingdings" panose="05000000000000000000" pitchFamily="2" charset="2"/>
              <a:buNone/>
            </a:pPr>
            <a:r>
              <a:rPr lang="en-US" altLang="en-US" sz="1800" dirty="0" smtClean="0"/>
              <a:t>  Create </a:t>
            </a:r>
            <a:r>
              <a:rPr lang="en-US" altLang="en-US" sz="1800" i="1" dirty="0" smtClean="0"/>
              <a:t>Root</a:t>
            </a:r>
            <a:r>
              <a:rPr lang="en-US" altLang="en-US" sz="1800" dirty="0" smtClean="0"/>
              <a:t> node</a:t>
            </a:r>
          </a:p>
          <a:p>
            <a:pPr eaLnBrk="1" hangingPunct="1">
              <a:lnSpc>
                <a:spcPct val="90000"/>
              </a:lnSpc>
              <a:buFont typeface="Wingdings" panose="05000000000000000000" pitchFamily="2" charset="2"/>
              <a:buNone/>
            </a:pPr>
            <a:r>
              <a:rPr lang="en-US" altLang="en-US" sz="1800" dirty="0" smtClean="0"/>
              <a:t>  </a:t>
            </a:r>
            <a:r>
              <a:rPr lang="en-US" altLang="en-US" sz="1800" i="1" dirty="0" smtClean="0">
                <a:solidFill>
                  <a:schemeClr val="tx2"/>
                </a:solidFill>
              </a:rPr>
              <a:t>If</a:t>
            </a:r>
            <a:r>
              <a:rPr lang="en-US" altLang="en-US" sz="1800" dirty="0" smtClean="0">
                <a:solidFill>
                  <a:schemeClr val="tx2"/>
                </a:solidFill>
              </a:rPr>
              <a:t> </a:t>
            </a:r>
            <a:r>
              <a:rPr lang="en-US" altLang="en-US" sz="1800" dirty="0" smtClean="0"/>
              <a:t>all X's are +, </a:t>
            </a:r>
            <a:r>
              <a:rPr lang="en-US" altLang="en-US" sz="1800" i="1" dirty="0" smtClean="0">
                <a:solidFill>
                  <a:schemeClr val="tx2"/>
                </a:solidFill>
              </a:rPr>
              <a:t>return</a:t>
            </a:r>
            <a:r>
              <a:rPr lang="en-US" altLang="en-US" sz="1800" dirty="0" smtClean="0"/>
              <a:t> </a:t>
            </a:r>
            <a:r>
              <a:rPr lang="en-US" altLang="en-US" sz="1800" i="1" dirty="0" smtClean="0"/>
              <a:t>Root</a:t>
            </a:r>
            <a:r>
              <a:rPr lang="en-US" altLang="en-US" sz="1800" dirty="0" smtClean="0"/>
              <a:t> with class +</a:t>
            </a:r>
            <a:endParaRPr lang="en-US" altLang="en-US" sz="1800" i="1" dirty="0" smtClean="0"/>
          </a:p>
          <a:p>
            <a:pPr eaLnBrk="1" hangingPunct="1">
              <a:lnSpc>
                <a:spcPct val="90000"/>
              </a:lnSpc>
              <a:buFont typeface="Wingdings" panose="05000000000000000000" pitchFamily="2" charset="2"/>
              <a:buNone/>
            </a:pPr>
            <a:r>
              <a:rPr lang="en-US" altLang="en-US" sz="1800" i="1" dirty="0" smtClean="0"/>
              <a:t>  </a:t>
            </a:r>
            <a:r>
              <a:rPr lang="en-US" altLang="en-US" sz="1800" i="1" dirty="0" smtClean="0">
                <a:solidFill>
                  <a:schemeClr val="tx2"/>
                </a:solidFill>
              </a:rPr>
              <a:t>If</a:t>
            </a:r>
            <a:r>
              <a:rPr lang="en-US" altLang="en-US" sz="1800" dirty="0" smtClean="0"/>
              <a:t> all X's are </a:t>
            </a:r>
            <a:r>
              <a:rPr lang="en-US" altLang="en-US" sz="1800" dirty="0" smtClean="0">
                <a:latin typeface="Times" panose="02020603050405020304" pitchFamily="18" charset="0"/>
              </a:rPr>
              <a:t>–</a:t>
            </a:r>
            <a:r>
              <a:rPr lang="en-US" altLang="en-US" sz="1800" dirty="0" smtClean="0"/>
              <a:t>, </a:t>
            </a:r>
            <a:r>
              <a:rPr lang="en-US" altLang="en-US" sz="1800" i="1" dirty="0" smtClean="0">
                <a:solidFill>
                  <a:schemeClr val="tx2"/>
                </a:solidFill>
              </a:rPr>
              <a:t>return</a:t>
            </a:r>
            <a:r>
              <a:rPr lang="en-US" altLang="en-US" sz="1800" dirty="0" smtClean="0"/>
              <a:t> </a:t>
            </a:r>
            <a:r>
              <a:rPr lang="en-US" altLang="en-US" sz="1800" i="1" dirty="0" smtClean="0"/>
              <a:t>Root </a:t>
            </a:r>
            <a:r>
              <a:rPr lang="en-US" altLang="en-US" sz="1800" dirty="0" smtClean="0"/>
              <a:t>with class</a:t>
            </a:r>
            <a:r>
              <a:rPr lang="en-US" altLang="en-US" sz="1800" b="1" dirty="0" smtClean="0"/>
              <a:t> </a:t>
            </a:r>
            <a:r>
              <a:rPr lang="en-US" altLang="en-US" sz="1800" dirty="0" smtClean="0">
                <a:latin typeface="Times" panose="02020603050405020304" pitchFamily="18" charset="0"/>
              </a:rPr>
              <a:t>–</a:t>
            </a:r>
            <a:endParaRPr lang="en-US" altLang="en-US" sz="1800" i="1" dirty="0" smtClean="0"/>
          </a:p>
          <a:p>
            <a:pPr eaLnBrk="1" hangingPunct="1">
              <a:lnSpc>
                <a:spcPct val="90000"/>
              </a:lnSpc>
              <a:buFont typeface="Wingdings" panose="05000000000000000000" pitchFamily="2" charset="2"/>
              <a:buNone/>
            </a:pPr>
            <a:r>
              <a:rPr lang="en-US" altLang="en-US" sz="1800" i="1" dirty="0" smtClean="0"/>
              <a:t>  </a:t>
            </a:r>
            <a:r>
              <a:rPr lang="en-US" altLang="en-US" sz="1800" i="1" dirty="0" smtClean="0">
                <a:solidFill>
                  <a:schemeClr val="tx2"/>
                </a:solidFill>
              </a:rPr>
              <a:t>If</a:t>
            </a:r>
            <a:r>
              <a:rPr lang="en-US" altLang="en-US" sz="1800" i="1" dirty="0" smtClean="0"/>
              <a:t> </a:t>
            </a:r>
            <a:r>
              <a:rPr lang="en-US" altLang="en-US" sz="1800" i="1" dirty="0" err="1" smtClean="0"/>
              <a:t>Attrs</a:t>
            </a:r>
            <a:r>
              <a:rPr lang="en-US" altLang="en-US" sz="1800" dirty="0" smtClean="0"/>
              <a:t> is empty </a:t>
            </a:r>
            <a:r>
              <a:rPr lang="en-US" altLang="en-US" sz="1800" i="1" dirty="0" smtClean="0">
                <a:solidFill>
                  <a:schemeClr val="tx2"/>
                </a:solidFill>
              </a:rPr>
              <a:t>return</a:t>
            </a:r>
            <a:r>
              <a:rPr lang="en-US" altLang="en-US" sz="1800" dirty="0" smtClean="0"/>
              <a:t> </a:t>
            </a:r>
            <a:r>
              <a:rPr lang="en-US" altLang="en-US" sz="1800" i="1" dirty="0" smtClean="0"/>
              <a:t>Root </a:t>
            </a:r>
            <a:r>
              <a:rPr lang="en-US" altLang="en-US" sz="1800" dirty="0" smtClean="0"/>
              <a:t>with class</a:t>
            </a:r>
            <a:r>
              <a:rPr lang="en-US" altLang="en-US" sz="1800" i="1" dirty="0" smtClean="0"/>
              <a:t> </a:t>
            </a:r>
            <a:r>
              <a:rPr lang="en-US" altLang="en-US" sz="1800" dirty="0" smtClean="0"/>
              <a:t>most common value of </a:t>
            </a:r>
            <a:r>
              <a:rPr lang="en-US" altLang="en-US" sz="1800" i="1" dirty="0" smtClean="0"/>
              <a:t>T </a:t>
            </a:r>
            <a:r>
              <a:rPr lang="en-US" altLang="en-US" sz="1800" dirty="0" smtClean="0"/>
              <a:t>in</a:t>
            </a:r>
            <a:r>
              <a:rPr lang="en-US" altLang="en-US" sz="1800" i="1" dirty="0" smtClean="0"/>
              <a:t> X</a:t>
            </a:r>
          </a:p>
          <a:p>
            <a:pPr eaLnBrk="1" hangingPunct="1">
              <a:lnSpc>
                <a:spcPct val="90000"/>
              </a:lnSpc>
              <a:buFont typeface="Wingdings" panose="05000000000000000000" pitchFamily="2" charset="2"/>
              <a:buNone/>
            </a:pPr>
            <a:r>
              <a:rPr lang="en-US" altLang="en-US" sz="1800" i="1" dirty="0" smtClean="0"/>
              <a:t>  </a:t>
            </a:r>
            <a:r>
              <a:rPr lang="en-US" altLang="en-US" sz="1800" i="1" dirty="0" smtClean="0">
                <a:solidFill>
                  <a:schemeClr val="tx2"/>
                </a:solidFill>
              </a:rPr>
              <a:t>else</a:t>
            </a:r>
            <a:endParaRPr lang="en-US" altLang="en-US" sz="1800" i="1" dirty="0" smtClean="0"/>
          </a:p>
          <a:p>
            <a:pPr eaLnBrk="1" hangingPunct="1">
              <a:lnSpc>
                <a:spcPct val="90000"/>
              </a:lnSpc>
              <a:buFont typeface="Wingdings" panose="05000000000000000000" pitchFamily="2" charset="2"/>
              <a:buNone/>
            </a:pPr>
            <a:r>
              <a:rPr lang="en-US" altLang="en-US" sz="1800" i="1" dirty="0" smtClean="0"/>
              <a:t>	A </a:t>
            </a:r>
            <a:r>
              <a:rPr lang="en-US" altLang="en-US" sz="1800" i="1" dirty="0" smtClean="0">
                <a:sym typeface="Symbol" panose="05050102010706020507" pitchFamily="18" charset="2"/>
              </a:rPr>
              <a:t> </a:t>
            </a:r>
            <a:r>
              <a:rPr lang="en-US" altLang="en-US" sz="1800" dirty="0" smtClean="0"/>
              <a:t>best attribute; decision attribute for Root </a:t>
            </a:r>
            <a:r>
              <a:rPr lang="en-US" altLang="en-US" sz="1800" i="1" dirty="0" smtClean="0">
                <a:sym typeface="Symbol" panose="05050102010706020507" pitchFamily="18" charset="2"/>
              </a:rPr>
              <a:t> A</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a:t>
            </a:r>
            <a:r>
              <a:rPr lang="en-US" altLang="en-US" sz="1800" dirty="0" smtClean="0">
                <a:solidFill>
                  <a:schemeClr val="tx2"/>
                </a:solidFill>
                <a:sym typeface="Symbol" panose="05050102010706020507" pitchFamily="18" charset="2"/>
              </a:rPr>
              <a:t>For each</a:t>
            </a:r>
            <a:r>
              <a:rPr lang="en-US" altLang="en-US" sz="1800" dirty="0" smtClean="0">
                <a:sym typeface="Symbol" panose="05050102010706020507" pitchFamily="18" charset="2"/>
              </a:rPr>
              <a:t> possible value</a:t>
            </a:r>
            <a:r>
              <a:rPr lang="en-US" altLang="en-US" sz="1800" i="1" dirty="0" smtClean="0">
                <a:sym typeface="Symbol" panose="05050102010706020507" pitchFamily="18" charset="2"/>
              </a:rPr>
              <a:t> v</a:t>
            </a:r>
            <a:r>
              <a:rPr lang="en-US" altLang="en-US" sz="1800" i="1" baseline="-25000" dirty="0" smtClean="0">
                <a:latin typeface="Arial" panose="020B0604020202020204" pitchFamily="34" charset="0"/>
              </a:rPr>
              <a:t>i</a:t>
            </a:r>
            <a:r>
              <a:rPr lang="en-US" altLang="en-US" sz="1800" i="1" dirty="0" smtClean="0">
                <a:sym typeface="Symbol" panose="05050102010706020507" pitchFamily="18" charset="2"/>
              </a:rPr>
              <a:t> </a:t>
            </a:r>
            <a:r>
              <a:rPr lang="en-US" altLang="en-US" sz="1800" dirty="0" smtClean="0">
                <a:sym typeface="Symbol" panose="05050102010706020507" pitchFamily="18" charset="2"/>
              </a:rPr>
              <a:t>of </a:t>
            </a:r>
            <a:r>
              <a:rPr lang="en-US" altLang="en-US" sz="1800" i="1" dirty="0" smtClean="0">
                <a:sym typeface="Symbol" panose="05050102010706020507" pitchFamily="18" charset="2"/>
              </a:rPr>
              <a:t>A:</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 </a:t>
            </a:r>
            <a:r>
              <a:rPr lang="en-US" altLang="en-US" sz="1800" dirty="0" smtClean="0">
                <a:sym typeface="Symbol" panose="05050102010706020507" pitchFamily="18" charset="2"/>
              </a:rPr>
              <a:t>add a new branch below</a:t>
            </a:r>
            <a:r>
              <a:rPr lang="en-US" altLang="en-US" sz="1800" i="1" dirty="0" smtClean="0">
                <a:sym typeface="Symbol" panose="05050102010706020507" pitchFamily="18" charset="2"/>
              </a:rPr>
              <a:t> Root, </a:t>
            </a:r>
            <a:r>
              <a:rPr lang="en-US" altLang="en-US" sz="1800" dirty="0" smtClean="0">
                <a:sym typeface="Symbol" panose="05050102010706020507" pitchFamily="18" charset="2"/>
              </a:rPr>
              <a:t>for test</a:t>
            </a:r>
            <a:r>
              <a:rPr lang="en-US" altLang="en-US" sz="1800" i="1" dirty="0" smtClean="0">
                <a:sym typeface="Symbol" panose="05050102010706020507" pitchFamily="18" charset="2"/>
              </a:rPr>
              <a:t> A = v</a:t>
            </a:r>
            <a:r>
              <a:rPr lang="en-US" altLang="en-US" sz="1800" i="1" baseline="-25000" dirty="0" smtClean="0">
                <a:latin typeface="Arial" panose="020B0604020202020204" pitchFamily="34" charset="0"/>
              </a:rPr>
              <a:t>i</a:t>
            </a:r>
            <a:endParaRPr lang="en-US" altLang="en-US" sz="1800" i="1" dirty="0" smtClean="0">
              <a:sym typeface="Symbol" panose="05050102010706020507" pitchFamily="18" charset="2"/>
            </a:endParaRP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 X</a:t>
            </a:r>
            <a:r>
              <a:rPr lang="en-US" altLang="en-US" sz="1800" i="1" baseline="-25000" dirty="0" smtClean="0">
                <a:latin typeface="Arial" panose="020B0604020202020204" pitchFamily="34" charset="0"/>
              </a:rPr>
              <a:t>i </a:t>
            </a:r>
            <a:r>
              <a:rPr lang="en-US" altLang="en-US" sz="1800" i="1" dirty="0" smtClean="0">
                <a:sym typeface="Symbol" panose="05050102010706020507" pitchFamily="18" charset="2"/>
              </a:rPr>
              <a:t> </a:t>
            </a:r>
            <a:r>
              <a:rPr lang="en-US" altLang="en-US" sz="1800" dirty="0" smtClean="0">
                <a:sym typeface="Symbol" panose="05050102010706020507" pitchFamily="18" charset="2"/>
              </a:rPr>
              <a:t>subset of</a:t>
            </a:r>
            <a:r>
              <a:rPr lang="en-US" altLang="en-US" sz="1800" i="1" dirty="0" smtClean="0">
                <a:sym typeface="Symbol" panose="05050102010706020507" pitchFamily="18" charset="2"/>
              </a:rPr>
              <a:t> X </a:t>
            </a:r>
            <a:r>
              <a:rPr lang="en-US" altLang="en-US" sz="1800" dirty="0" smtClean="0">
                <a:sym typeface="Symbol" panose="05050102010706020507" pitchFamily="18" charset="2"/>
              </a:rPr>
              <a:t>with</a:t>
            </a:r>
            <a:r>
              <a:rPr lang="en-US" altLang="en-US" sz="1800" i="1" dirty="0" smtClean="0">
                <a:sym typeface="Symbol" panose="05050102010706020507" pitchFamily="18" charset="2"/>
              </a:rPr>
              <a:t> A = v</a:t>
            </a:r>
            <a:r>
              <a:rPr lang="en-US" altLang="en-US" sz="1800" i="1" baseline="-25000" dirty="0" smtClean="0">
                <a:latin typeface="Arial" panose="020B0604020202020204" pitchFamily="34" charset="0"/>
              </a:rPr>
              <a:t>i</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 </a:t>
            </a:r>
            <a:r>
              <a:rPr lang="en-US" altLang="en-US" sz="1800" i="1" dirty="0" smtClean="0">
                <a:solidFill>
                  <a:schemeClr val="tx2"/>
                </a:solidFill>
                <a:sym typeface="Symbol" panose="05050102010706020507" pitchFamily="18" charset="2"/>
              </a:rPr>
              <a:t>If</a:t>
            </a:r>
            <a:r>
              <a:rPr lang="en-US" altLang="en-US" sz="1800" i="1" dirty="0" smtClean="0">
                <a:sym typeface="Symbol" panose="05050102010706020507" pitchFamily="18" charset="2"/>
              </a:rPr>
              <a:t> X</a:t>
            </a:r>
            <a:r>
              <a:rPr lang="en-US" altLang="en-US" sz="1800" i="1" baseline="-25000" dirty="0" smtClean="0">
                <a:latin typeface="Arial" panose="020B0604020202020204" pitchFamily="34" charset="0"/>
              </a:rPr>
              <a:t>i</a:t>
            </a:r>
            <a:r>
              <a:rPr lang="en-US" altLang="en-US" sz="1800" i="1" dirty="0" smtClean="0">
                <a:sym typeface="Symbol" panose="05050102010706020507" pitchFamily="18" charset="2"/>
              </a:rPr>
              <a:t> </a:t>
            </a:r>
            <a:r>
              <a:rPr lang="en-US" altLang="en-US" sz="1800" dirty="0" smtClean="0">
                <a:sym typeface="Symbol" panose="05050102010706020507" pitchFamily="18" charset="2"/>
              </a:rPr>
              <a:t>is empty</a:t>
            </a:r>
            <a:r>
              <a:rPr lang="en-US" altLang="en-US" sz="1800" i="1" dirty="0" smtClean="0">
                <a:sym typeface="Symbol" panose="05050102010706020507" pitchFamily="18" charset="2"/>
              </a:rPr>
              <a:t> </a:t>
            </a:r>
            <a:r>
              <a:rPr lang="en-US" altLang="en-US" sz="1800" i="1" dirty="0" smtClean="0">
                <a:solidFill>
                  <a:schemeClr val="tx2"/>
                </a:solidFill>
                <a:sym typeface="Symbol" panose="05050102010706020507" pitchFamily="18" charset="2"/>
              </a:rPr>
              <a:t>then</a:t>
            </a:r>
            <a:r>
              <a:rPr lang="en-US" altLang="en-US" sz="1800" i="1" dirty="0" smtClean="0">
                <a:sym typeface="Symbol" panose="05050102010706020507" pitchFamily="18" charset="2"/>
              </a:rPr>
              <a:t> </a:t>
            </a:r>
            <a:r>
              <a:rPr lang="en-US" altLang="en-US" sz="1800" dirty="0" smtClean="0">
                <a:sym typeface="Symbol" panose="05050102010706020507" pitchFamily="18" charset="2"/>
              </a:rPr>
              <a:t>add a new leaf with class the most common value of </a:t>
            </a:r>
            <a:r>
              <a:rPr lang="en-US" altLang="en-US" sz="1800" i="1" dirty="0" smtClean="0">
                <a:sym typeface="Symbol" panose="05050102010706020507" pitchFamily="18" charset="2"/>
              </a:rPr>
              <a:t>T</a:t>
            </a:r>
            <a:r>
              <a:rPr lang="en-US" altLang="en-US" sz="1800" dirty="0" smtClean="0">
                <a:sym typeface="Symbol" panose="05050102010706020507" pitchFamily="18" charset="2"/>
              </a:rPr>
              <a:t> in </a:t>
            </a:r>
            <a:r>
              <a:rPr lang="en-US" altLang="en-US" sz="1800" i="1" dirty="0" smtClean="0">
                <a:sym typeface="Symbol" panose="05050102010706020507" pitchFamily="18" charset="2"/>
              </a:rPr>
              <a:t>X</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a:t>
            </a:r>
            <a:r>
              <a:rPr lang="en-US" altLang="en-US" sz="1800" i="1" dirty="0" smtClean="0">
                <a:solidFill>
                  <a:schemeClr val="tx2"/>
                </a:solidFill>
                <a:sym typeface="Symbol" panose="05050102010706020507" pitchFamily="18" charset="2"/>
              </a:rPr>
              <a:t>else</a:t>
            </a:r>
            <a:r>
              <a:rPr lang="en-US" altLang="en-US" sz="1800" i="1" dirty="0" smtClean="0">
                <a:sym typeface="Symbol" panose="05050102010706020507" pitchFamily="18" charset="2"/>
              </a:rPr>
              <a:t> </a:t>
            </a:r>
            <a:r>
              <a:rPr lang="en-US" altLang="en-US" sz="1800" dirty="0" smtClean="0">
                <a:sym typeface="Symbol" panose="05050102010706020507" pitchFamily="18" charset="2"/>
              </a:rPr>
              <a:t>add the subtree generated by</a:t>
            </a:r>
            <a:r>
              <a:rPr lang="en-US" altLang="en-US" sz="1800" i="1" dirty="0" smtClean="0">
                <a:sym typeface="Symbol" panose="05050102010706020507" pitchFamily="18" charset="2"/>
              </a:rPr>
              <a:t> </a:t>
            </a:r>
            <a:r>
              <a:rPr lang="en-US" altLang="en-US" sz="1800" dirty="0" smtClean="0">
                <a:sym typeface="Symbol" panose="05050102010706020507" pitchFamily="18" charset="2"/>
              </a:rPr>
              <a:t>ID3(</a:t>
            </a:r>
            <a:r>
              <a:rPr lang="en-US" altLang="en-US" sz="1800" i="1" dirty="0" smtClean="0">
                <a:sym typeface="Symbol" panose="05050102010706020507" pitchFamily="18" charset="2"/>
              </a:rPr>
              <a:t>X</a:t>
            </a:r>
            <a:r>
              <a:rPr lang="en-US" altLang="en-US" sz="1800" i="1" baseline="-25000" dirty="0" smtClean="0">
                <a:latin typeface="Arial" panose="020B0604020202020204" pitchFamily="34" charset="0"/>
              </a:rPr>
              <a:t>i</a:t>
            </a:r>
            <a:r>
              <a:rPr lang="en-US" altLang="en-US" sz="1800" i="1" dirty="0" smtClean="0">
                <a:sym typeface="Symbol" panose="05050102010706020507" pitchFamily="18" charset="2"/>
              </a:rPr>
              <a:t>, T, </a:t>
            </a:r>
            <a:r>
              <a:rPr lang="en-US" altLang="en-US" sz="1800" i="1" dirty="0" err="1" smtClean="0">
                <a:sym typeface="Symbol" panose="05050102010706020507" pitchFamily="18" charset="2"/>
              </a:rPr>
              <a:t>Attrs</a:t>
            </a:r>
            <a:r>
              <a:rPr lang="en-US" altLang="en-US" sz="1800" i="1" dirty="0" smtClean="0">
                <a:sym typeface="Symbol" panose="05050102010706020507" pitchFamily="18" charset="2"/>
              </a:rPr>
              <a:t> </a:t>
            </a:r>
            <a:r>
              <a:rPr lang="en-US" altLang="en-US" sz="1800" b="1" dirty="0" smtClean="0">
                <a:sym typeface="Symbol" panose="05050102010706020507" pitchFamily="18" charset="2"/>
              </a:rPr>
              <a:t></a:t>
            </a:r>
            <a:r>
              <a:rPr lang="en-US" altLang="en-US" sz="1800" i="1" dirty="0" smtClean="0">
                <a:sym typeface="Symbol" panose="05050102010706020507" pitchFamily="18" charset="2"/>
              </a:rPr>
              <a:t> </a:t>
            </a:r>
            <a:r>
              <a:rPr lang="en-US" altLang="en-US" sz="1800" dirty="0" smtClean="0">
                <a:sym typeface="Symbol" panose="05050102010706020507" pitchFamily="18" charset="2"/>
              </a:rPr>
              <a:t>{</a:t>
            </a:r>
            <a:r>
              <a:rPr lang="en-US" altLang="en-US" sz="1800" i="1" dirty="0" smtClean="0">
                <a:sym typeface="Symbol" panose="05050102010706020507" pitchFamily="18" charset="2"/>
              </a:rPr>
              <a:t>A</a:t>
            </a:r>
            <a:r>
              <a:rPr lang="en-US" altLang="en-US" sz="1800" dirty="0" smtClean="0">
                <a:sym typeface="Symbol" panose="05050102010706020507" pitchFamily="18" charset="2"/>
              </a:rPr>
              <a:t>})</a:t>
            </a:r>
            <a:endParaRPr lang="en-US" altLang="en-US" sz="1800" i="1" dirty="0" smtClean="0">
              <a:sym typeface="Symbol" panose="05050102010706020507" pitchFamily="18" charset="2"/>
            </a:endParaRP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a:t>
            </a:r>
            <a:r>
              <a:rPr lang="en-US" altLang="en-US" sz="1800" i="1" dirty="0" smtClean="0">
                <a:solidFill>
                  <a:schemeClr val="tx2"/>
                </a:solidFill>
                <a:sym typeface="Symbol" panose="05050102010706020507" pitchFamily="18" charset="2"/>
              </a:rPr>
              <a:t>return</a:t>
            </a:r>
            <a:r>
              <a:rPr lang="en-US" altLang="en-US" sz="1800" i="1" dirty="0" smtClean="0">
                <a:sym typeface="Symbol" panose="05050102010706020507" pitchFamily="18" charset="2"/>
              </a:rPr>
              <a:t> Root</a:t>
            </a:r>
          </a:p>
        </p:txBody>
      </p:sp>
    </p:spTree>
    <p:extLst>
      <p:ext uri="{BB962C8B-B14F-4D97-AF65-F5344CB8AC3E}">
        <p14:creationId xmlns:p14="http://schemas.microsoft.com/office/powerpoint/2010/main" val="1996827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33337" y="533400"/>
            <a:ext cx="8637587" cy="70802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b="1" dirty="0"/>
              <a:t>Prefer shorter hypotheses:  Occam's </a:t>
            </a:r>
            <a:r>
              <a:rPr lang="en-US" b="1" dirty="0" smtClean="0"/>
              <a:t>razor</a:t>
            </a:r>
            <a:endParaRPr lang="en-US" b="1" dirty="0"/>
          </a:p>
        </p:txBody>
      </p:sp>
      <p:sp>
        <p:nvSpPr>
          <p:cNvPr id="320515" name="Rectangle 3"/>
          <p:cNvSpPr>
            <a:spLocks noGrp="1" noChangeArrowheads="1"/>
          </p:cNvSpPr>
          <p:nvPr>
            <p:ph idx="1"/>
          </p:nvPr>
        </p:nvSpPr>
        <p:spPr>
          <a:xfrm>
            <a:off x="395288" y="1412875"/>
            <a:ext cx="8208962" cy="49688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92500" lnSpcReduction="10000"/>
          </a:bodyPr>
          <a:lstStyle/>
          <a:p>
            <a:pPr eaLnBrk="1" hangingPunct="1">
              <a:lnSpc>
                <a:spcPct val="90000"/>
              </a:lnSpc>
              <a:buFont typeface="Wingdings" charset="0"/>
              <a:buChar char="§"/>
              <a:defRPr/>
            </a:pPr>
            <a:r>
              <a:rPr lang="en-US" dirty="0" smtClean="0">
                <a:ea typeface="+mn-ea"/>
                <a:cs typeface="+mn-cs"/>
              </a:rPr>
              <a:t>Why prefer shorter hypotheses?</a:t>
            </a:r>
          </a:p>
          <a:p>
            <a:pPr eaLnBrk="1" hangingPunct="1">
              <a:lnSpc>
                <a:spcPct val="90000"/>
              </a:lnSpc>
              <a:buFont typeface="Wingdings" charset="0"/>
              <a:buChar char="§"/>
              <a:defRPr/>
            </a:pPr>
            <a:r>
              <a:rPr lang="en-US" dirty="0" smtClean="0">
                <a:ea typeface="+mn-ea"/>
                <a:cs typeface="+mn-cs"/>
              </a:rPr>
              <a:t>Arguments in favor:</a:t>
            </a:r>
          </a:p>
          <a:p>
            <a:pPr lvl="1" eaLnBrk="1" hangingPunct="1">
              <a:lnSpc>
                <a:spcPct val="90000"/>
              </a:lnSpc>
              <a:buFont typeface="Wingdings" charset="0"/>
              <a:buChar char="§"/>
              <a:defRPr/>
            </a:pPr>
            <a:r>
              <a:rPr lang="en-US" dirty="0" smtClean="0">
                <a:ea typeface="+mn-ea"/>
              </a:rPr>
              <a:t>There are fewer short hypotheses than long ones</a:t>
            </a:r>
          </a:p>
          <a:p>
            <a:pPr lvl="1" eaLnBrk="1" hangingPunct="1">
              <a:lnSpc>
                <a:spcPct val="90000"/>
              </a:lnSpc>
              <a:buFont typeface="Wingdings" charset="0"/>
              <a:buChar char="§"/>
              <a:defRPr/>
            </a:pPr>
            <a:r>
              <a:rPr lang="en-US" dirty="0" smtClean="0">
                <a:ea typeface="+mn-ea"/>
              </a:rPr>
              <a:t>If a short hypothesis fits data unlikely to be a coincidence</a:t>
            </a:r>
          </a:p>
          <a:p>
            <a:pPr lvl="1" eaLnBrk="1" hangingPunct="1">
              <a:lnSpc>
                <a:spcPct val="90000"/>
              </a:lnSpc>
              <a:buFont typeface="Wingdings" charset="0"/>
              <a:buChar char="§"/>
              <a:defRPr/>
            </a:pPr>
            <a:r>
              <a:rPr lang="en-US" dirty="0" smtClean="0">
                <a:ea typeface="+mn-ea"/>
              </a:rPr>
              <a:t>Elegance and aesthetics</a:t>
            </a:r>
          </a:p>
          <a:p>
            <a:pPr eaLnBrk="1" hangingPunct="1">
              <a:lnSpc>
                <a:spcPct val="90000"/>
              </a:lnSpc>
              <a:buFont typeface="Wingdings" charset="0"/>
              <a:buChar char="§"/>
              <a:defRPr/>
            </a:pPr>
            <a:r>
              <a:rPr lang="en-US" dirty="0" smtClean="0">
                <a:ea typeface="+mn-ea"/>
                <a:cs typeface="+mn-cs"/>
              </a:rPr>
              <a:t>Arguments against:</a:t>
            </a:r>
          </a:p>
          <a:p>
            <a:pPr lvl="1" eaLnBrk="1" hangingPunct="1">
              <a:lnSpc>
                <a:spcPct val="90000"/>
              </a:lnSpc>
              <a:buFont typeface="Wingdings" charset="0"/>
              <a:buChar char="§"/>
              <a:defRPr/>
            </a:pPr>
            <a:r>
              <a:rPr lang="en-US" dirty="0" smtClean="0">
                <a:ea typeface="+mn-ea"/>
              </a:rPr>
              <a:t>Not every short hypothesis is a reasonable one.</a:t>
            </a:r>
          </a:p>
          <a:p>
            <a:pPr>
              <a:lnSpc>
                <a:spcPct val="90000"/>
              </a:lnSpc>
              <a:buFont typeface="Wingdings" charset="0"/>
              <a:buChar char="§"/>
              <a:defRPr/>
            </a:pPr>
            <a:r>
              <a:rPr lang="en-US" dirty="0" smtClean="0"/>
              <a:t>Occam's </a:t>
            </a:r>
            <a:r>
              <a:rPr lang="en-US" dirty="0"/>
              <a:t>razor says that when presented with competing </a:t>
            </a:r>
            <a:r>
              <a:rPr lang="en-US" dirty="0">
                <a:hlinkClick r:id="rId3" tooltip="Hypothesis"/>
              </a:rPr>
              <a:t>hypotheses</a:t>
            </a:r>
            <a:r>
              <a:rPr lang="en-US" dirty="0"/>
              <a:t> that make the </a:t>
            </a:r>
            <a:r>
              <a:rPr lang="en-US" b="1" u="sng" dirty="0"/>
              <a:t>same</a:t>
            </a:r>
            <a:r>
              <a:rPr lang="en-US" dirty="0"/>
              <a:t> predictions, one should select the solution </a:t>
            </a:r>
            <a:r>
              <a:rPr lang="en-US" dirty="0" smtClean="0"/>
              <a:t>which is simple</a:t>
            </a:r>
            <a:r>
              <a:rPr lang="en-US" dirty="0" smtClean="0">
                <a:ea typeface="+mn-ea"/>
                <a:cs typeface="+mn-cs"/>
              </a:rPr>
              <a:t>"</a:t>
            </a:r>
          </a:p>
          <a:p>
            <a:pPr lvl="1" eaLnBrk="1" hangingPunct="1">
              <a:lnSpc>
                <a:spcPct val="90000"/>
              </a:lnSpc>
              <a:buFont typeface="Wingdings" charset="0"/>
              <a:buChar char="§"/>
              <a:defRPr/>
            </a:pPr>
            <a:endParaRPr lang="en-US" dirty="0" smtClean="0">
              <a:ea typeface="+mn-ea"/>
            </a:endParaRPr>
          </a:p>
          <a:p>
            <a:pPr lvl="1" eaLnBrk="1" hangingPunct="1">
              <a:lnSpc>
                <a:spcPct val="90000"/>
              </a:lnSpc>
              <a:buFont typeface="Wingdings" charset="0"/>
              <a:buChar char="§"/>
              <a:defRPr/>
            </a:pPr>
            <a:endParaRPr lang="en-US" dirty="0" smtClean="0">
              <a:ea typeface="+mn-ea"/>
            </a:endParaRPr>
          </a:p>
        </p:txBody>
      </p:sp>
    </p:spTree>
    <p:extLst>
      <p:ext uri="{BB962C8B-B14F-4D97-AF65-F5344CB8AC3E}">
        <p14:creationId xmlns:p14="http://schemas.microsoft.com/office/powerpoint/2010/main" val="2311108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a:xfrm>
            <a:off x="0" y="457200"/>
            <a:ext cx="6120680" cy="850106"/>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Issues in decision trees learning</a:t>
            </a:r>
          </a:p>
        </p:txBody>
      </p:sp>
      <p:sp>
        <p:nvSpPr>
          <p:cNvPr id="382979" name="Rectangle 3"/>
          <p:cNvSpPr>
            <a:spLocks noGrp="1" noChangeArrowheads="1"/>
          </p:cNvSpPr>
          <p:nvPr>
            <p:ph idx="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a:bodyPr>
          <a:lstStyle/>
          <a:p>
            <a:pPr eaLnBrk="1" hangingPunct="1">
              <a:lnSpc>
                <a:spcPct val="90000"/>
              </a:lnSpc>
              <a:buFont typeface="Wingdings" charset="0"/>
              <a:buChar char="§"/>
              <a:defRPr/>
            </a:pPr>
            <a:r>
              <a:rPr lang="en-US" dirty="0" smtClean="0">
                <a:ea typeface="+mn-ea"/>
                <a:cs typeface="+mn-cs"/>
              </a:rPr>
              <a:t>Overfitting</a:t>
            </a:r>
          </a:p>
          <a:p>
            <a:pPr lvl="1" eaLnBrk="1" hangingPunct="1">
              <a:lnSpc>
                <a:spcPct val="90000"/>
              </a:lnSpc>
              <a:buFont typeface="Wingdings" charset="0"/>
              <a:buChar char="§"/>
              <a:defRPr/>
            </a:pPr>
            <a:r>
              <a:rPr lang="en-US" dirty="0" smtClean="0">
                <a:ea typeface="+mn-ea"/>
              </a:rPr>
              <a:t>Reduced error pruning</a:t>
            </a:r>
          </a:p>
          <a:p>
            <a:pPr lvl="1" eaLnBrk="1" hangingPunct="1">
              <a:lnSpc>
                <a:spcPct val="90000"/>
              </a:lnSpc>
              <a:buFont typeface="Wingdings" charset="0"/>
              <a:buChar char="§"/>
              <a:defRPr/>
            </a:pPr>
            <a:r>
              <a:rPr lang="en-US" dirty="0" smtClean="0">
                <a:ea typeface="+mn-ea"/>
              </a:rPr>
              <a:t>Rule post-pruning</a:t>
            </a:r>
          </a:p>
          <a:p>
            <a:pPr eaLnBrk="1" hangingPunct="1">
              <a:lnSpc>
                <a:spcPct val="90000"/>
              </a:lnSpc>
              <a:buFont typeface="Wingdings" charset="0"/>
              <a:buChar char="§"/>
              <a:defRPr/>
            </a:pPr>
            <a:r>
              <a:rPr lang="en-US" dirty="0" smtClean="0">
                <a:ea typeface="+mn-ea"/>
                <a:cs typeface="+mn-cs"/>
              </a:rPr>
              <a:t>Extensions</a:t>
            </a:r>
          </a:p>
          <a:p>
            <a:pPr lvl="1" eaLnBrk="1" hangingPunct="1">
              <a:lnSpc>
                <a:spcPct val="90000"/>
              </a:lnSpc>
              <a:buFont typeface="Wingdings" charset="0"/>
              <a:buChar char="§"/>
              <a:defRPr/>
            </a:pPr>
            <a:r>
              <a:rPr lang="en-US" dirty="0" smtClean="0">
                <a:ea typeface="+mn-ea"/>
              </a:rPr>
              <a:t>Continuous valued attributes</a:t>
            </a:r>
          </a:p>
          <a:p>
            <a:pPr lvl="1" eaLnBrk="1" hangingPunct="1">
              <a:lnSpc>
                <a:spcPct val="90000"/>
              </a:lnSpc>
              <a:buFont typeface="Wingdings" charset="0"/>
              <a:buChar char="§"/>
              <a:defRPr/>
            </a:pPr>
            <a:r>
              <a:rPr lang="en-US" dirty="0" smtClean="0">
                <a:ea typeface="+mn-ea"/>
              </a:rPr>
              <a:t>Handling training examples with missing attribute values</a:t>
            </a:r>
          </a:p>
          <a:p>
            <a:pPr marL="0" indent="0" eaLnBrk="1" hangingPunct="1">
              <a:lnSpc>
                <a:spcPct val="90000"/>
              </a:lnSpc>
              <a:buNone/>
              <a:defRPr/>
            </a:pPr>
            <a:endParaRPr lang="en-US" dirty="0" smtClean="0">
              <a:ea typeface="+mn-ea"/>
              <a:cs typeface="+mn-cs"/>
            </a:endParaRPr>
          </a:p>
        </p:txBody>
      </p:sp>
    </p:spTree>
    <p:extLst>
      <p:ext uri="{BB962C8B-B14F-4D97-AF65-F5344CB8AC3E}">
        <p14:creationId xmlns:p14="http://schemas.microsoft.com/office/powerpoint/2010/main" val="3690086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Overfitting: definition</a:t>
            </a:r>
          </a:p>
        </p:txBody>
      </p:sp>
      <p:sp>
        <p:nvSpPr>
          <p:cNvPr id="388100" name="Rectangle 4"/>
          <p:cNvSpPr>
            <a:spLocks noGrp="1" noChangeArrowheads="1"/>
          </p:cNvSpPr>
          <p:nvPr>
            <p:ph idx="1"/>
          </p:nvPr>
        </p:nvSpPr>
        <p:spPr>
          <a:xfrm>
            <a:off x="328613" y="1628775"/>
            <a:ext cx="8208962" cy="442753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92500" lnSpcReduction="20000"/>
          </a:bodyPr>
          <a:lstStyle/>
          <a:p>
            <a:r>
              <a:rPr lang="en-US" b="1" dirty="0" smtClean="0"/>
              <a:t>overfitting</a:t>
            </a:r>
            <a:r>
              <a:rPr lang="en-US" dirty="0" smtClean="0"/>
              <a:t> </a:t>
            </a:r>
            <a:r>
              <a:rPr lang="en-US" dirty="0"/>
              <a:t>is "the production of an analysis that corresponds too closely or exactly to a particular set of </a:t>
            </a:r>
            <a:r>
              <a:rPr lang="en-US" dirty="0" smtClean="0"/>
              <a:t>data</a:t>
            </a:r>
          </a:p>
          <a:p>
            <a:r>
              <a:rPr lang="en-US" altLang="en-US" dirty="0"/>
              <a:t>Building trees that “adapt too much” to the training examples may lead to “</a:t>
            </a:r>
            <a:r>
              <a:rPr lang="en-US" altLang="ja-JP" dirty="0"/>
              <a:t>overfitting</a:t>
            </a:r>
            <a:r>
              <a:rPr lang="en-US" altLang="en-US" dirty="0"/>
              <a:t>”</a:t>
            </a:r>
            <a:r>
              <a:rPr lang="en-US" altLang="ja-JP" dirty="0"/>
              <a:t>.</a:t>
            </a:r>
          </a:p>
          <a:p>
            <a:r>
              <a:rPr lang="en-US" dirty="0" smtClean="0"/>
              <a:t>May </a:t>
            </a:r>
            <a:r>
              <a:rPr lang="en-US" dirty="0"/>
              <a:t>therefore fail to fit additional data or predict future observations </a:t>
            </a:r>
            <a:r>
              <a:rPr lang="en-US" dirty="0" smtClean="0"/>
              <a:t>reliably </a:t>
            </a:r>
          </a:p>
          <a:p>
            <a:r>
              <a:rPr lang="en-US" b="1" dirty="0" smtClean="0"/>
              <a:t>overfitted </a:t>
            </a:r>
            <a:r>
              <a:rPr lang="en-US" b="1" dirty="0"/>
              <a:t>model</a:t>
            </a:r>
            <a:r>
              <a:rPr lang="en-US" dirty="0"/>
              <a:t> is a </a:t>
            </a:r>
            <a:r>
              <a:rPr lang="en-US" dirty="0">
                <a:hlinkClick r:id="rId3" tooltip="Statistical model"/>
              </a:rPr>
              <a:t>statistical model</a:t>
            </a:r>
            <a:r>
              <a:rPr lang="en-US" dirty="0"/>
              <a:t> that contains more </a:t>
            </a:r>
            <a:r>
              <a:rPr lang="en-US" dirty="0">
                <a:hlinkClick r:id="rId4" tooltip="Parameter"/>
              </a:rPr>
              <a:t>parameters</a:t>
            </a:r>
            <a:r>
              <a:rPr lang="en-US" dirty="0"/>
              <a:t> than can be justified by the data</a:t>
            </a:r>
            <a:endParaRPr lang="en-US" altLang="en-US" dirty="0" smtClean="0">
              <a:latin typeface="Times New Roman" panose="02020603050405020304" pitchFamily="18" charset="0"/>
            </a:endParaRPr>
          </a:p>
          <a:p>
            <a:pPr eaLnBrk="1" hangingPunct="1">
              <a:buFont typeface="Wingdings" panose="05000000000000000000" pitchFamily="2" charset="2"/>
              <a:buNone/>
            </a:pPr>
            <a:endParaRPr lang="en-US" altLang="en-US" dirty="0" smtClean="0">
              <a:latin typeface="Times New Roman" panose="02020603050405020304" pitchFamily="18" charset="0"/>
            </a:endParaRPr>
          </a:p>
        </p:txBody>
      </p:sp>
    </p:spTree>
    <p:extLst>
      <p:ext uri="{BB962C8B-B14F-4D97-AF65-F5344CB8AC3E}">
        <p14:creationId xmlns:p14="http://schemas.microsoft.com/office/powerpoint/2010/main" val="130431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304800" y="374650"/>
            <a:ext cx="8637588" cy="830263"/>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Example</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76350"/>
            <a:ext cx="6921500" cy="4914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85028" name="Rectangle 4"/>
          <p:cNvSpPr>
            <a:spLocks noChangeArrowheads="1"/>
          </p:cNvSpPr>
          <p:nvPr/>
        </p:nvSpPr>
        <p:spPr bwMode="auto">
          <a:xfrm>
            <a:off x="511735" y="1371600"/>
            <a:ext cx="6934200" cy="5181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85030" name="Text Box 6"/>
          <p:cNvSpPr txBox="1">
            <a:spLocks noChangeArrowheads="1"/>
          </p:cNvSpPr>
          <p:nvPr/>
        </p:nvSpPr>
        <p:spPr bwMode="auto">
          <a:xfrm>
            <a:off x="533400" y="5991225"/>
            <a:ext cx="66294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2000" b="0" dirty="0">
                <a:latin typeface="Times New Roman" charset="0"/>
                <a:ea typeface="ＭＳ Ｐゴシック" charset="0"/>
                <a:sym typeface="Symbol" charset="0"/>
              </a:rPr>
              <a:t> </a:t>
            </a:r>
            <a:r>
              <a:rPr lang="en-US" sz="2000" b="0" dirty="0">
                <a:solidFill>
                  <a:schemeClr val="tx2"/>
                </a:solidFill>
                <a:latin typeface="Times New Roman" charset="0"/>
                <a:ea typeface="ＭＳ Ｐゴシック" charset="0"/>
                <a:sym typeface="Symbol" charset="0"/>
              </a:rPr>
              <a:t>D15     </a:t>
            </a:r>
            <a:r>
              <a:rPr lang="en-US" sz="2000" b="0" dirty="0">
                <a:solidFill>
                  <a:schemeClr val="tx2"/>
                </a:solidFill>
                <a:latin typeface="Times New Roman" charset="0"/>
                <a:ea typeface="ＭＳ Ｐゴシック" charset="0"/>
              </a:rPr>
              <a:t>Sunny              Hot             Normal     Strong           No</a:t>
            </a:r>
            <a:endParaRPr lang="en-US" sz="2000" b="0" dirty="0">
              <a:solidFill>
                <a:schemeClr val="tx2"/>
              </a:solidFill>
              <a:latin typeface="Times New Roman" charset="0"/>
              <a:ea typeface="ＭＳ Ｐゴシック" charset="0"/>
              <a:sym typeface="Symbol" charset="0"/>
            </a:endParaRPr>
          </a:p>
        </p:txBody>
      </p:sp>
    </p:spTree>
    <p:extLst>
      <p:ext uri="{BB962C8B-B14F-4D97-AF65-F5344CB8AC3E}">
        <p14:creationId xmlns:p14="http://schemas.microsoft.com/office/powerpoint/2010/main" val="381852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323850" y="398463"/>
            <a:ext cx="8637588" cy="830262"/>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Overfitting in decision trees</a:t>
            </a:r>
          </a:p>
        </p:txBody>
      </p:sp>
      <p:pic>
        <p:nvPicPr>
          <p:cNvPr id="334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371600"/>
            <a:ext cx="6705600" cy="3983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34853" name="Text Box 5"/>
          <p:cNvSpPr txBox="1">
            <a:spLocks noChangeArrowheads="1"/>
          </p:cNvSpPr>
          <p:nvPr/>
        </p:nvSpPr>
        <p:spPr bwMode="auto">
          <a:xfrm>
            <a:off x="381000" y="5410200"/>
            <a:ext cx="8545513"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000" b="0">
                <a:sym typeface="Symbol" panose="05050102010706020507" pitchFamily="18" charset="2"/>
              </a:rPr>
              <a:t></a:t>
            </a:r>
            <a:r>
              <a:rPr lang="en-US" altLang="en-US" sz="2000" b="0" i="1"/>
              <a:t>Outlook=Sunny, Temp=Hot, Humidity=Normal, Wind=Strong, PlayTennis=No </a:t>
            </a:r>
            <a:r>
              <a:rPr lang="en-US" altLang="en-US" sz="2000" b="0">
                <a:sym typeface="Symbol" panose="05050102010706020507" pitchFamily="18" charset="2"/>
              </a:rPr>
              <a:t></a:t>
            </a:r>
          </a:p>
          <a:p>
            <a:pPr eaLnBrk="1" hangingPunct="1"/>
            <a:endParaRPr lang="en-US" altLang="en-US" sz="2000" b="0">
              <a:latin typeface="Arial" panose="020B0604020202020204" pitchFamily="34" charset="0"/>
            </a:endParaRPr>
          </a:p>
          <a:p>
            <a:pPr eaLnBrk="1" hangingPunct="1"/>
            <a:r>
              <a:rPr lang="en-US" altLang="en-US" sz="2000" b="0">
                <a:latin typeface="Arial" panose="020B0604020202020204" pitchFamily="34" charset="0"/>
              </a:rPr>
              <a:t>New noisy example causes splitting of second leaf node.</a:t>
            </a:r>
            <a:endParaRPr lang="en-US" altLang="en-US" sz="2000" b="0">
              <a:sym typeface="Symbol" panose="05050102010706020507" pitchFamily="18" charset="2"/>
            </a:endParaRPr>
          </a:p>
        </p:txBody>
      </p:sp>
    </p:spTree>
    <p:extLst>
      <p:ext uri="{BB962C8B-B14F-4D97-AF65-F5344CB8AC3E}">
        <p14:creationId xmlns:p14="http://schemas.microsoft.com/office/powerpoint/2010/main" val="2804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xfrm>
            <a:off x="152400" y="457200"/>
            <a:ext cx="6120680" cy="850106"/>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Avoid overfitting in Decision Trees</a:t>
            </a:r>
          </a:p>
        </p:txBody>
      </p:sp>
      <p:sp>
        <p:nvSpPr>
          <p:cNvPr id="321539" name="Rectangle 3"/>
          <p:cNvSpPr>
            <a:spLocks noGrp="1" noChangeArrowheads="1"/>
          </p:cNvSpPr>
          <p:nvPr>
            <p:ph idx="1"/>
          </p:nvPr>
        </p:nvSpPr>
        <p:spPr>
          <a:xfrm>
            <a:off x="395288" y="1773238"/>
            <a:ext cx="8208962" cy="4367212"/>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lnSpcReduction="10000"/>
          </a:bodyPr>
          <a:lstStyle/>
          <a:p>
            <a:pPr eaLnBrk="1" hangingPunct="1">
              <a:lnSpc>
                <a:spcPct val="90000"/>
              </a:lnSpc>
              <a:buFont typeface="Wingdings" charset="0"/>
              <a:buChar char="§"/>
              <a:defRPr/>
            </a:pPr>
            <a:r>
              <a:rPr lang="en-US" dirty="0" smtClean="0">
                <a:ea typeface="+mn-ea"/>
                <a:cs typeface="+mn-cs"/>
              </a:rPr>
              <a:t>Two strategies:</a:t>
            </a:r>
          </a:p>
          <a:p>
            <a:pPr marL="914400" lvl="1" indent="-457200">
              <a:lnSpc>
                <a:spcPct val="90000"/>
              </a:lnSpc>
              <a:buFont typeface="+mj-lt"/>
              <a:buAutoNum type="arabicPeriod"/>
              <a:defRPr/>
            </a:pPr>
            <a:r>
              <a:rPr lang="en-US" dirty="0" smtClean="0">
                <a:ea typeface="+mn-ea"/>
              </a:rPr>
              <a:t>Stop growing the tree earlier </a:t>
            </a:r>
            <a:r>
              <a:rPr lang="en-US" dirty="0" smtClean="0"/>
              <a:t>the tree</a:t>
            </a:r>
            <a:r>
              <a:rPr lang="en-US" dirty="0" smtClean="0">
                <a:ea typeface="+mn-ea"/>
              </a:rPr>
              <a:t>, before perfect classification</a:t>
            </a:r>
          </a:p>
          <a:p>
            <a:pPr marL="914400" lvl="1" indent="-457200" eaLnBrk="1" hangingPunct="1">
              <a:lnSpc>
                <a:spcPct val="90000"/>
              </a:lnSpc>
              <a:buFont typeface="+mj-lt"/>
              <a:buAutoNum type="arabicPeriod"/>
              <a:defRPr/>
            </a:pPr>
            <a:r>
              <a:rPr lang="en-US" dirty="0" smtClean="0">
                <a:ea typeface="+mn-ea"/>
              </a:rPr>
              <a:t>Allow the tree to </a:t>
            </a:r>
            <a:r>
              <a:rPr lang="en-US" i="1" dirty="0" smtClean="0">
                <a:ea typeface="+mn-ea"/>
              </a:rPr>
              <a:t>overfit</a:t>
            </a:r>
            <a:r>
              <a:rPr lang="en-US" dirty="0" smtClean="0">
                <a:ea typeface="+mn-ea"/>
              </a:rPr>
              <a:t> the data, and then </a:t>
            </a:r>
            <a:r>
              <a:rPr lang="en-US" i="1" dirty="0" smtClean="0">
                <a:ea typeface="+mn-ea"/>
              </a:rPr>
              <a:t>post-prune</a:t>
            </a:r>
            <a:r>
              <a:rPr lang="en-US" dirty="0" smtClean="0">
                <a:ea typeface="+mn-ea"/>
              </a:rPr>
              <a:t> the tree</a:t>
            </a:r>
          </a:p>
          <a:p>
            <a:pPr eaLnBrk="1" hangingPunct="1">
              <a:lnSpc>
                <a:spcPct val="90000"/>
              </a:lnSpc>
              <a:buFont typeface="Wingdings" charset="0"/>
              <a:buChar char="§"/>
              <a:defRPr/>
            </a:pPr>
            <a:r>
              <a:rPr lang="en-US" dirty="0" smtClean="0">
                <a:ea typeface="+mn-ea"/>
              </a:rPr>
              <a:t>Training and validation set</a:t>
            </a:r>
          </a:p>
          <a:p>
            <a:pPr lvl="1" eaLnBrk="1" hangingPunct="1">
              <a:lnSpc>
                <a:spcPct val="90000"/>
              </a:lnSpc>
              <a:buFont typeface="Wingdings" charset="0"/>
              <a:buChar char="§"/>
              <a:defRPr/>
            </a:pPr>
            <a:r>
              <a:rPr lang="en-US" dirty="0" smtClean="0">
                <a:ea typeface="+mn-ea"/>
              </a:rPr>
              <a:t>split the training in two parts (training and validation) and use validation to assess the utility of</a:t>
            </a:r>
            <a:r>
              <a:rPr lang="en-US" i="1" dirty="0" smtClean="0">
                <a:ea typeface="+mn-ea"/>
              </a:rPr>
              <a:t> post-pruning</a:t>
            </a:r>
          </a:p>
          <a:p>
            <a:pPr lvl="2" eaLnBrk="1" hangingPunct="1">
              <a:lnSpc>
                <a:spcPct val="90000"/>
              </a:lnSpc>
              <a:buFont typeface="Wingdings" charset="0"/>
              <a:buChar char="§"/>
              <a:defRPr/>
            </a:pPr>
            <a:r>
              <a:rPr lang="en-US" i="1" dirty="0">
                <a:ea typeface="+mn-ea"/>
              </a:rPr>
              <a:t>Reduced error pruning</a:t>
            </a:r>
          </a:p>
          <a:p>
            <a:pPr lvl="2" eaLnBrk="1" hangingPunct="1">
              <a:lnSpc>
                <a:spcPct val="90000"/>
              </a:lnSpc>
              <a:buFont typeface="Wingdings" charset="0"/>
              <a:buChar char="§"/>
              <a:defRPr/>
            </a:pPr>
            <a:r>
              <a:rPr lang="en-US" i="1" dirty="0" smtClean="0">
                <a:ea typeface="+mn-ea"/>
              </a:rPr>
              <a:t>Rule </a:t>
            </a:r>
            <a:r>
              <a:rPr lang="en-US" i="1" smtClean="0">
                <a:ea typeface="+mn-ea"/>
              </a:rPr>
              <a:t>post pruning</a:t>
            </a:r>
            <a:endParaRPr lang="en-US" i="1" dirty="0" smtClean="0">
              <a:ea typeface="+mn-ea"/>
            </a:endParaRPr>
          </a:p>
        </p:txBody>
      </p:sp>
    </p:spTree>
    <p:extLst>
      <p:ext uri="{BB962C8B-B14F-4D97-AF65-F5344CB8AC3E}">
        <p14:creationId xmlns:p14="http://schemas.microsoft.com/office/powerpoint/2010/main" val="4058378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317500" y="714375"/>
            <a:ext cx="8637588" cy="76993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b="1" dirty="0"/>
              <a:t>Reduced-error </a:t>
            </a:r>
            <a:r>
              <a:rPr lang="en-US" b="1" dirty="0" smtClean="0"/>
              <a:t>pruning</a:t>
            </a:r>
            <a:endParaRPr lang="en-US" b="1" dirty="0"/>
          </a:p>
        </p:txBody>
      </p:sp>
      <p:sp>
        <p:nvSpPr>
          <p:cNvPr id="322563" name="Rectangle 3"/>
          <p:cNvSpPr>
            <a:spLocks noGrp="1" noChangeArrowheads="1"/>
          </p:cNvSpPr>
          <p:nvPr>
            <p:ph idx="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92500" lnSpcReduction="20000"/>
          </a:bodyPr>
          <a:lstStyle/>
          <a:p>
            <a:pPr eaLnBrk="1" hangingPunct="1">
              <a:buFont typeface="Wingdings" charset="0"/>
              <a:buChar char="§"/>
              <a:defRPr/>
            </a:pPr>
            <a:r>
              <a:rPr lang="en-US" dirty="0" smtClean="0">
                <a:ea typeface="+mn-ea"/>
                <a:cs typeface="+mn-cs"/>
              </a:rPr>
              <a:t>Each node is a candidate for pruning</a:t>
            </a:r>
          </a:p>
          <a:p>
            <a:pPr eaLnBrk="1" hangingPunct="1">
              <a:buFont typeface="Wingdings" charset="0"/>
              <a:buChar char="§"/>
              <a:defRPr/>
            </a:pPr>
            <a:r>
              <a:rPr lang="en-US" i="1" dirty="0" smtClean="0">
                <a:ea typeface="+mn-ea"/>
                <a:cs typeface="+mn-cs"/>
              </a:rPr>
              <a:t>Pruning </a:t>
            </a:r>
            <a:r>
              <a:rPr lang="en-US" dirty="0" smtClean="0">
                <a:ea typeface="+mn-ea"/>
                <a:cs typeface="+mn-cs"/>
              </a:rPr>
              <a:t>consists in removing a subtree rooted in a node: the node becomes a leaf and is assigned the most common classification</a:t>
            </a:r>
          </a:p>
          <a:p>
            <a:pPr eaLnBrk="1" hangingPunct="1">
              <a:buFont typeface="Wingdings" charset="0"/>
              <a:buChar char="§"/>
              <a:defRPr/>
            </a:pPr>
            <a:r>
              <a:rPr lang="en-US" dirty="0" smtClean="0">
                <a:ea typeface="+mn-ea"/>
                <a:cs typeface="+mn-cs"/>
              </a:rPr>
              <a:t>Nodes are removed only if the resulting tree performs no worse </a:t>
            </a:r>
            <a:r>
              <a:rPr lang="en-US" dirty="0" smtClean="0">
                <a:solidFill>
                  <a:srgbClr val="007373"/>
                </a:solidFill>
                <a:ea typeface="+mn-ea"/>
                <a:cs typeface="+mn-cs"/>
              </a:rPr>
              <a:t>on the validation set</a:t>
            </a:r>
            <a:r>
              <a:rPr lang="en-US" dirty="0" smtClean="0">
                <a:ea typeface="+mn-ea"/>
                <a:cs typeface="+mn-cs"/>
              </a:rPr>
              <a:t>.</a:t>
            </a:r>
          </a:p>
          <a:p>
            <a:pPr eaLnBrk="1" hangingPunct="1">
              <a:buFont typeface="Wingdings" charset="0"/>
              <a:buChar char="§"/>
              <a:defRPr/>
            </a:pPr>
            <a:r>
              <a:rPr lang="en-US" dirty="0" smtClean="0">
                <a:ea typeface="+mn-ea"/>
                <a:cs typeface="+mn-cs"/>
              </a:rPr>
              <a:t>Nodes are pruned iteratively: at each iteration the node  whose removal most increases accuracy on the validation set is pruned.</a:t>
            </a:r>
          </a:p>
          <a:p>
            <a:pPr eaLnBrk="1" hangingPunct="1">
              <a:buFont typeface="Wingdings" charset="0"/>
              <a:buChar char="§"/>
              <a:defRPr/>
            </a:pPr>
            <a:r>
              <a:rPr lang="en-US" dirty="0" smtClean="0">
                <a:ea typeface="+mn-ea"/>
                <a:cs typeface="+mn-cs"/>
              </a:rPr>
              <a:t>Pruning stops when no pruning increases accuracy</a:t>
            </a:r>
          </a:p>
        </p:txBody>
      </p:sp>
    </p:spTree>
    <p:extLst>
      <p:ext uri="{BB962C8B-B14F-4D97-AF65-F5344CB8AC3E}">
        <p14:creationId xmlns:p14="http://schemas.microsoft.com/office/powerpoint/2010/main" val="2928606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b="1" dirty="0"/>
              <a:t>Rule post-pruning</a:t>
            </a:r>
          </a:p>
        </p:txBody>
      </p:sp>
      <p:sp>
        <p:nvSpPr>
          <p:cNvPr id="323587" name="Rectangle 3"/>
          <p:cNvSpPr>
            <a:spLocks noGrp="1" noChangeArrowheads="1"/>
          </p:cNvSpPr>
          <p:nvPr>
            <p:ph idx="1"/>
          </p:nvPr>
        </p:nvSpPr>
        <p:spPr>
          <a:xfrm>
            <a:off x="328613" y="1700213"/>
            <a:ext cx="8208962" cy="43561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85000" lnSpcReduction="10000"/>
          </a:bodyPr>
          <a:lstStyle/>
          <a:p>
            <a:pPr marL="457200" indent="-457200" eaLnBrk="1" hangingPunct="1">
              <a:lnSpc>
                <a:spcPct val="90000"/>
              </a:lnSpc>
              <a:buFont typeface="Arial" panose="020B0604020202020204" pitchFamily="34" charset="0"/>
              <a:buAutoNum type="arabicPeriod"/>
            </a:pPr>
            <a:r>
              <a:rPr lang="en-US" altLang="en-US" dirty="0" smtClean="0"/>
              <a:t>Create the decision tree from the training set</a:t>
            </a:r>
          </a:p>
          <a:p>
            <a:pPr marL="457200" indent="-457200" eaLnBrk="1" hangingPunct="1">
              <a:lnSpc>
                <a:spcPct val="90000"/>
              </a:lnSpc>
              <a:buFont typeface="Arial" panose="020B0604020202020204" pitchFamily="34" charset="0"/>
              <a:buAutoNum type="arabicPeriod"/>
            </a:pPr>
            <a:r>
              <a:rPr lang="en-US" altLang="en-US" dirty="0" smtClean="0"/>
              <a:t>Convert the tree into an equivalent set of rules</a:t>
            </a:r>
          </a:p>
          <a:p>
            <a:pPr marL="838200" lvl="1" indent="-381000" eaLnBrk="1" hangingPunct="1">
              <a:lnSpc>
                <a:spcPct val="90000"/>
              </a:lnSpc>
            </a:pPr>
            <a:r>
              <a:rPr lang="en-US" altLang="en-US" dirty="0" smtClean="0"/>
              <a:t>Each path corresponds to a rule</a:t>
            </a:r>
          </a:p>
          <a:p>
            <a:pPr marL="838200" lvl="1" indent="-381000" eaLnBrk="1" hangingPunct="1">
              <a:lnSpc>
                <a:spcPct val="90000"/>
              </a:lnSpc>
            </a:pPr>
            <a:r>
              <a:rPr lang="en-US" altLang="en-US" dirty="0" smtClean="0"/>
              <a:t>Each node along a path corresponds to a pre-condition</a:t>
            </a:r>
          </a:p>
          <a:p>
            <a:pPr marL="838200" lvl="1" indent="-381000" eaLnBrk="1" hangingPunct="1">
              <a:lnSpc>
                <a:spcPct val="90000"/>
              </a:lnSpc>
            </a:pPr>
            <a:r>
              <a:rPr lang="en-US" altLang="en-US" dirty="0" smtClean="0"/>
              <a:t>Each leaf classification to the post-condition</a:t>
            </a:r>
          </a:p>
          <a:p>
            <a:pPr marL="457200" indent="-457200" eaLnBrk="1" hangingPunct="1">
              <a:lnSpc>
                <a:spcPct val="90000"/>
              </a:lnSpc>
              <a:buFont typeface="Arial" panose="020B0604020202020204" pitchFamily="34" charset="0"/>
              <a:buAutoNum type="arabicPeriod"/>
            </a:pPr>
            <a:r>
              <a:rPr lang="en-US" altLang="en-US" dirty="0" smtClean="0"/>
              <a:t>Prune (generalize) each rule by removing those preconditions whose removal improves accuracy …</a:t>
            </a:r>
          </a:p>
          <a:p>
            <a:pPr marL="838200" lvl="1" indent="-381000" eaLnBrk="1" hangingPunct="1">
              <a:lnSpc>
                <a:spcPct val="90000"/>
              </a:lnSpc>
            </a:pPr>
            <a:r>
              <a:rPr lang="en-US" altLang="en-US" dirty="0" smtClean="0"/>
              <a:t>… over validation set</a:t>
            </a:r>
          </a:p>
          <a:p>
            <a:pPr marL="457200" indent="-457200" eaLnBrk="1" hangingPunct="1">
              <a:lnSpc>
                <a:spcPct val="90000"/>
              </a:lnSpc>
              <a:buFont typeface="Arial" panose="020B0604020202020204" pitchFamily="34" charset="0"/>
              <a:buAutoNum type="arabicPeriod"/>
            </a:pPr>
            <a:r>
              <a:rPr lang="en-US" altLang="en-US" dirty="0" smtClean="0"/>
              <a:t>Sort the rules in estimated order of accuracy, and consider them in sequence when classifying new instances</a:t>
            </a:r>
          </a:p>
          <a:p>
            <a:pPr marL="457200" indent="-457200" eaLnBrk="1" hangingPunct="1">
              <a:lnSpc>
                <a:spcPct val="90000"/>
              </a:lnSpc>
              <a:buFont typeface="Arial" panose="020B0604020202020204" pitchFamily="34" charset="0"/>
              <a:buNone/>
            </a:pPr>
            <a:endParaRPr lang="en-US" altLang="en-US" sz="2000" dirty="0" smtClean="0"/>
          </a:p>
          <a:p>
            <a:pPr marL="457200" indent="-457200" eaLnBrk="1" hangingPunct="1">
              <a:lnSpc>
                <a:spcPct val="90000"/>
              </a:lnSpc>
              <a:buFont typeface="Arial" panose="020B0604020202020204" pitchFamily="34" charset="0"/>
              <a:buAutoNum type="arabicPeriod"/>
            </a:pPr>
            <a:endParaRPr lang="en-US" altLang="en-US" sz="2000" dirty="0" smtClean="0"/>
          </a:p>
        </p:txBody>
      </p:sp>
    </p:spTree>
    <p:extLst>
      <p:ext uri="{BB962C8B-B14F-4D97-AF65-F5344CB8AC3E}">
        <p14:creationId xmlns:p14="http://schemas.microsoft.com/office/powerpoint/2010/main" val="2870532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06"/>
          <p:cNvSpPr txBox="1">
            <a:spLocks noGrp="1"/>
          </p:cNvSpPr>
          <p:nvPr>
            <p:ph type="title"/>
          </p:nvPr>
        </p:nvSpPr>
        <p:spPr>
          <a:xfrm>
            <a:off x="2829825" y="261200"/>
            <a:ext cx="36519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None/>
            </a:pPr>
            <a:r>
              <a:rPr lang="en-US" sz="3600" dirty="0">
                <a:solidFill>
                  <a:srgbClr val="000000"/>
                </a:solidFill>
              </a:rPr>
              <a:t>ML in Practice</a:t>
            </a:r>
            <a:endParaRPr sz="3600" dirty="0">
              <a:solidFill>
                <a:srgbClr val="000000"/>
              </a:solidFill>
            </a:endParaRPr>
          </a:p>
        </p:txBody>
      </p:sp>
      <p:sp>
        <p:nvSpPr>
          <p:cNvPr id="1432" name="Google Shape;1432;p106"/>
          <p:cNvSpPr txBox="1"/>
          <p:nvPr/>
        </p:nvSpPr>
        <p:spPr>
          <a:xfrm>
            <a:off x="1323339" y="1376680"/>
            <a:ext cx="7375525" cy="2235200"/>
          </a:xfrm>
          <a:prstGeom prst="rect">
            <a:avLst/>
          </a:prstGeom>
          <a:noFill/>
          <a:ln>
            <a:noFill/>
          </a:ln>
        </p:spPr>
        <p:txBody>
          <a:bodyPr spcFirstLastPara="1" wrap="square" lIns="0" tIns="91425" rIns="0" bIns="0" anchor="t" anchorCtr="0">
            <a:noAutofit/>
          </a:bodyPr>
          <a:lstStyle/>
          <a:p>
            <a:pPr marL="355600" indent="-342900" fontAlgn="auto">
              <a:spcBef>
                <a:spcPts val="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Understand domain, prior knowledge, and goals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Data integration, selection, cleaning, pre-processing, etc.</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Learn models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5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Interpret results</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Consolidate and deploy discovered knowledge</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433" name="Google Shape;1433;p106"/>
          <p:cNvSpPr txBox="1"/>
          <p:nvPr/>
        </p:nvSpPr>
        <p:spPr>
          <a:xfrm>
            <a:off x="78752" y="6569500"/>
            <a:ext cx="3093300" cy="2388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1400" kern="0">
                <a:solidFill>
                  <a:srgbClr val="000000"/>
                </a:solidFill>
                <a:latin typeface="Trebuchet MS" panose="020B0603020202020204"/>
                <a:ea typeface="Trebuchet MS" panose="020B0603020202020204"/>
                <a:cs typeface="Trebuchet MS" panose="020B0603020202020204"/>
                <a:sym typeface="Trebuchet MS" panose="020B0603020202020204"/>
              </a:rPr>
              <a:t>Based on a slide by Pedro Domingos</a:t>
            </a:r>
            <a:endParaRPr sz="1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434" name="Google Shape;1434;p106"/>
          <p:cNvSpPr/>
          <p:nvPr/>
        </p:nvSpPr>
        <p:spPr>
          <a:xfrm>
            <a:off x="139700" y="1435100"/>
            <a:ext cx="1168400" cy="2286000"/>
          </a:xfrm>
          <a:prstGeom prst="rect">
            <a:avLst/>
          </a:prstGeom>
          <a:blipFill rotWithShape="1">
            <a:blip r:embed="rId3"/>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5" name="Google Shape;1435;p106"/>
          <p:cNvSpPr/>
          <p:nvPr/>
        </p:nvSpPr>
        <p:spPr>
          <a:xfrm>
            <a:off x="203063" y="1476286"/>
            <a:ext cx="1041536" cy="2155913"/>
          </a:xfrm>
          <a:prstGeom prst="rect">
            <a:avLst/>
          </a:prstGeom>
          <a:blipFill rotWithShape="1">
            <a:blip r:embed="rId4"/>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6" name="Google Shape;1436;p106"/>
          <p:cNvSpPr/>
          <p:nvPr/>
        </p:nvSpPr>
        <p:spPr>
          <a:xfrm>
            <a:off x="203200" y="1476278"/>
            <a:ext cx="1041400" cy="2156460"/>
          </a:xfrm>
          <a:custGeom>
            <a:avLst/>
            <a:gdLst/>
            <a:ahLst/>
            <a:cxnLst/>
            <a:rect l="l" t="t" r="r" b="b"/>
            <a:pathLst>
              <a:path w="1041400" h="2156460" extrusionOk="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437" name="Google Shape;1437;p106"/>
          <p:cNvSpPr txBox="1"/>
          <p:nvPr/>
        </p:nvSpPr>
        <p:spPr>
          <a:xfrm>
            <a:off x="356871" y="2429125"/>
            <a:ext cx="1041300" cy="3912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Loop</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Tree>
    <p:extLst>
      <p:ext uri="{BB962C8B-B14F-4D97-AF65-F5344CB8AC3E}">
        <p14:creationId xmlns:p14="http://schemas.microsoft.com/office/powerpoint/2010/main" val="352927755"/>
      </p:ext>
    </p:extLst>
  </p:cSld>
  <p:clrMapOvr>
    <a:masterClrMapping/>
  </p:clrMapOvr>
  <p:timing>
    <p:tnLst>
      <p:par>
        <p:cTn id="1" dur="indefinite" restart="never" nodeType="tmRoot"/>
      </p:par>
    </p:tn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317500" y="654050"/>
            <a:ext cx="8637588" cy="830263"/>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lgn="l">
              <a:defRPr/>
            </a:pPr>
            <a:r>
              <a:rPr lang="en-US" sz="3200" b="1" dirty="0"/>
              <a:t>Converting to rules</a:t>
            </a:r>
          </a:p>
        </p:txBody>
      </p:sp>
      <p:pic>
        <p:nvPicPr>
          <p:cNvPr id="337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52600"/>
            <a:ext cx="7162800" cy="4194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37925" name="Text Box 5"/>
          <p:cNvSpPr txBox="1">
            <a:spLocks noChangeArrowheads="1"/>
          </p:cNvSpPr>
          <p:nvPr/>
        </p:nvSpPr>
        <p:spPr bwMode="auto">
          <a:xfrm>
            <a:off x="685800" y="5791200"/>
            <a:ext cx="7848600"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b="0"/>
              <a:t>(</a:t>
            </a:r>
            <a:r>
              <a:rPr lang="en-US" altLang="en-US" b="0" i="1"/>
              <a:t>Outlook=Sunny</a:t>
            </a:r>
            <a:r>
              <a:rPr lang="en-US" altLang="en-US" b="0"/>
              <a:t>)</a:t>
            </a:r>
            <a:r>
              <a:rPr lang="en-US" altLang="en-US" b="0">
                <a:sym typeface="Symbol" panose="05050102010706020507" pitchFamily="18" charset="2"/>
              </a:rPr>
              <a:t></a:t>
            </a:r>
            <a:r>
              <a:rPr lang="en-US" altLang="en-US" b="0"/>
              <a:t>(</a:t>
            </a:r>
            <a:r>
              <a:rPr lang="en-US" altLang="en-US" b="0" i="1"/>
              <a:t>Humidity</a:t>
            </a:r>
            <a:r>
              <a:rPr lang="en-US" altLang="en-US" b="0"/>
              <a:t>=</a:t>
            </a:r>
            <a:r>
              <a:rPr lang="en-US" altLang="en-US" b="0" i="1"/>
              <a:t>High</a:t>
            </a:r>
            <a:r>
              <a:rPr lang="en-US" altLang="en-US" b="0"/>
              <a:t>) ⇒ (</a:t>
            </a:r>
            <a:r>
              <a:rPr lang="en-US" altLang="en-US" b="0" i="1"/>
              <a:t>PlayTennis=No</a:t>
            </a:r>
            <a:r>
              <a:rPr lang="en-US" altLang="en-US" b="0"/>
              <a:t>)</a:t>
            </a:r>
            <a:endParaRPr lang="en-US" altLang="en-US"/>
          </a:p>
        </p:txBody>
      </p:sp>
    </p:spTree>
    <p:extLst>
      <p:ext uri="{BB962C8B-B14F-4D97-AF65-F5344CB8AC3E}">
        <p14:creationId xmlns:p14="http://schemas.microsoft.com/office/powerpoint/2010/main" val="117598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Rule Post-Pruning</a:t>
            </a:r>
          </a:p>
        </p:txBody>
      </p:sp>
      <p:sp>
        <p:nvSpPr>
          <p:cNvPr id="13315" name="Rectangle 3"/>
          <p:cNvSpPr>
            <a:spLocks noGrp="1" noChangeArrowheads="1"/>
          </p:cNvSpPr>
          <p:nvPr>
            <p:ph type="body" idx="1"/>
          </p:nvPr>
        </p:nvSpPr>
        <p:spPr>
          <a:xfrm>
            <a:off x="457200" y="1447800"/>
            <a:ext cx="8229600" cy="4678363"/>
          </a:xfrm>
        </p:spPr>
        <p:txBody>
          <a:bodyPr/>
          <a:lstStyle/>
          <a:p>
            <a:r>
              <a:rPr lang="en-US" altLang="en-US"/>
              <a:t>Convert tree to rules (one for each path from root to a leaf)</a:t>
            </a:r>
          </a:p>
          <a:p>
            <a:r>
              <a:rPr lang="en-US" altLang="en-US"/>
              <a:t>For each antecedent in a rule, remove it if error rate on validation set does not decrease</a:t>
            </a:r>
          </a:p>
          <a:p>
            <a:r>
              <a:rPr lang="en-US" altLang="en-US"/>
              <a:t>Sort final rule set by accuracy</a:t>
            </a:r>
          </a:p>
        </p:txBody>
      </p:sp>
      <p:sp>
        <p:nvSpPr>
          <p:cNvPr id="13316" name="Text Box 4"/>
          <p:cNvSpPr txBox="1">
            <a:spLocks noChangeArrowheads="1"/>
          </p:cNvSpPr>
          <p:nvPr/>
        </p:nvSpPr>
        <p:spPr bwMode="auto">
          <a:xfrm>
            <a:off x="533400" y="4878388"/>
            <a:ext cx="482917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latin typeface="Courier New" panose="02070309020205020404" pitchFamily="49" charset="0"/>
              </a:rPr>
              <a:t>Outlook=sunny ^ humidity=high -&gt; No</a:t>
            </a:r>
          </a:p>
          <a:p>
            <a:r>
              <a:rPr lang="en-US" altLang="en-US" sz="1600">
                <a:latin typeface="Courier New" panose="02070309020205020404" pitchFamily="49" charset="0"/>
              </a:rPr>
              <a:t>Outlook=sunny ^ humidity=normal -&gt; Yes</a:t>
            </a:r>
          </a:p>
          <a:p>
            <a:r>
              <a:rPr lang="en-US" altLang="en-US" sz="1600">
                <a:latin typeface="Courier New" panose="02070309020205020404" pitchFamily="49" charset="0"/>
              </a:rPr>
              <a:t>Outlook=overcast -&gt; Yes</a:t>
            </a:r>
          </a:p>
          <a:p>
            <a:r>
              <a:rPr lang="en-US" altLang="en-US" sz="1600">
                <a:latin typeface="Courier New" panose="02070309020205020404" pitchFamily="49" charset="0"/>
              </a:rPr>
              <a:t>Outlook=rain ^ wind=strong -&gt; No</a:t>
            </a:r>
          </a:p>
          <a:p>
            <a:r>
              <a:rPr lang="en-US" altLang="en-US" sz="1600">
                <a:latin typeface="Courier New" panose="02070309020205020404" pitchFamily="49" charset="0"/>
              </a:rPr>
              <a:t>Outlook=rain ^ wind=weak -&gt; Yes</a:t>
            </a:r>
          </a:p>
        </p:txBody>
      </p:sp>
      <p:sp>
        <p:nvSpPr>
          <p:cNvPr id="13317" name="Text Box 5"/>
          <p:cNvSpPr txBox="1">
            <a:spLocks noChangeArrowheads="1"/>
          </p:cNvSpPr>
          <p:nvPr/>
        </p:nvSpPr>
        <p:spPr bwMode="auto">
          <a:xfrm>
            <a:off x="5410200" y="4721225"/>
            <a:ext cx="311785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Compare first rule to:</a:t>
            </a:r>
          </a:p>
          <a:p>
            <a:r>
              <a:rPr lang="en-US" altLang="en-US" sz="1600">
                <a:latin typeface="Courier New" panose="02070309020205020404" pitchFamily="49" charset="0"/>
              </a:rPr>
              <a:t>    Outlook=sunny-&gt;No</a:t>
            </a:r>
          </a:p>
          <a:p>
            <a:r>
              <a:rPr lang="en-US" altLang="en-US" sz="1600">
                <a:latin typeface="Courier New" panose="02070309020205020404" pitchFamily="49" charset="0"/>
              </a:rPr>
              <a:t>    Humidity=high-&gt;No</a:t>
            </a:r>
          </a:p>
          <a:p>
            <a:r>
              <a:rPr lang="en-US" altLang="en-US"/>
              <a:t>Calculate accuracy of 3 rules</a:t>
            </a:r>
          </a:p>
          <a:p>
            <a:r>
              <a:rPr lang="en-US" altLang="en-US"/>
              <a:t>based on validation set and </a:t>
            </a:r>
          </a:p>
          <a:p>
            <a:r>
              <a:rPr lang="en-US" altLang="en-US"/>
              <a:t>pick best version.</a:t>
            </a:r>
          </a:p>
        </p:txBody>
      </p:sp>
    </p:spTree>
    <p:extLst>
      <p:ext uri="{BB962C8B-B14F-4D97-AF65-F5344CB8AC3E}">
        <p14:creationId xmlns:p14="http://schemas.microsoft.com/office/powerpoint/2010/main" val="3256125332"/>
      </p:ext>
    </p:extLst>
  </p:cSld>
  <p:clrMapOvr>
    <a:masterClrMapping/>
  </p:clrMapOvr>
  <p:timing>
    <p:tnLst>
      <p:par>
        <p:cTn id="1" dur="indefinite" restart="never" nodeType="tmRoot"/>
      </p:par>
    </p:tn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b="1" dirty="0"/>
              <a:t>Why converting to rules?</a:t>
            </a:r>
          </a:p>
        </p:txBody>
      </p:sp>
      <p:sp>
        <p:nvSpPr>
          <p:cNvPr id="390147" name="Rectangle 3"/>
          <p:cNvSpPr>
            <a:spLocks noGrp="1" noChangeArrowheads="1"/>
          </p:cNvSpPr>
          <p:nvPr>
            <p:ph idx="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92500" lnSpcReduction="10000"/>
          </a:bodyPr>
          <a:lstStyle/>
          <a:p>
            <a:pPr eaLnBrk="1" hangingPunct="1">
              <a:buFont typeface="Wingdings" charset="0"/>
              <a:buChar char="§"/>
              <a:defRPr/>
            </a:pPr>
            <a:r>
              <a:rPr lang="en-US" dirty="0" smtClean="0">
                <a:ea typeface="+mn-ea"/>
                <a:cs typeface="+mn-cs"/>
              </a:rPr>
              <a:t>Each distinct path produces a different rule: a condition removal may be based on a local (contextual) criterion. Node pruning is global and affects all the rules</a:t>
            </a:r>
          </a:p>
          <a:p>
            <a:pPr eaLnBrk="1" hangingPunct="1">
              <a:buFont typeface="Wingdings" charset="0"/>
              <a:buChar char="§"/>
              <a:defRPr/>
            </a:pPr>
            <a:r>
              <a:rPr lang="en-US" dirty="0" smtClean="0"/>
              <a:t>Provides flexibility of not removing entire node</a:t>
            </a:r>
            <a:endParaRPr lang="en-US" dirty="0" smtClean="0">
              <a:ea typeface="+mn-ea"/>
              <a:cs typeface="+mn-cs"/>
            </a:endParaRPr>
          </a:p>
          <a:p>
            <a:pPr eaLnBrk="1" hangingPunct="1">
              <a:buFont typeface="Wingdings" charset="0"/>
              <a:buChar char="§"/>
              <a:defRPr/>
            </a:pPr>
            <a:r>
              <a:rPr lang="en-US" dirty="0" smtClean="0">
                <a:ea typeface="+mn-ea"/>
                <a:cs typeface="+mn-cs"/>
              </a:rPr>
              <a:t>In rule form, tests are not ordered and there is no book-keeping involved when conditions (nodes) are removed</a:t>
            </a:r>
          </a:p>
          <a:p>
            <a:pPr eaLnBrk="1" hangingPunct="1">
              <a:buFont typeface="Wingdings" charset="0"/>
              <a:buChar char="§"/>
              <a:defRPr/>
            </a:pPr>
            <a:r>
              <a:rPr lang="en-US" dirty="0" smtClean="0">
                <a:ea typeface="+mn-ea"/>
                <a:cs typeface="+mn-cs"/>
              </a:rPr>
              <a:t>Converting to rules improves readability for humans</a:t>
            </a:r>
          </a:p>
          <a:p>
            <a:pPr eaLnBrk="1" hangingPunct="1">
              <a:buFont typeface="Wingdings" charset="0"/>
              <a:buChar char="§"/>
              <a:defRPr/>
            </a:pPr>
            <a:endParaRPr lang="en-US" dirty="0" smtClean="0">
              <a:ea typeface="+mn-ea"/>
              <a:cs typeface="+mn-cs"/>
            </a:endParaRPr>
          </a:p>
        </p:txBody>
      </p:sp>
    </p:spTree>
    <p:extLst>
      <p:ext uri="{BB962C8B-B14F-4D97-AF65-F5344CB8AC3E}">
        <p14:creationId xmlns:p14="http://schemas.microsoft.com/office/powerpoint/2010/main" val="3437644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241300" y="644525"/>
            <a:ext cx="8637588" cy="76835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b="1" dirty="0"/>
              <a:t>Dealing with continuous-valued attributes</a:t>
            </a:r>
          </a:p>
        </p:txBody>
      </p:sp>
      <p:sp>
        <p:nvSpPr>
          <p:cNvPr id="324611" name="Rectangle 3"/>
          <p:cNvSpPr>
            <a:spLocks noGrp="1" noChangeArrowheads="1"/>
          </p:cNvSpPr>
          <p:nvPr>
            <p:ph idx="1"/>
          </p:nvPr>
        </p:nvSpPr>
        <p:spPr>
          <a:xfrm>
            <a:off x="151747" y="1412875"/>
            <a:ext cx="8763000" cy="5040313"/>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lnSpcReduction="10000"/>
          </a:bodyPr>
          <a:lstStyle/>
          <a:p>
            <a:pPr eaLnBrk="1" hangingPunct="1">
              <a:lnSpc>
                <a:spcPct val="90000"/>
              </a:lnSpc>
              <a:spcAft>
                <a:spcPct val="20000"/>
              </a:spcAft>
              <a:buFont typeface="Wingdings" charset="0"/>
              <a:buChar char="§"/>
              <a:defRPr/>
            </a:pPr>
            <a:r>
              <a:rPr lang="en-US" dirty="0" smtClean="0">
                <a:ea typeface="+mn-ea"/>
                <a:cs typeface="+mn-cs"/>
              </a:rPr>
              <a:t>Given a continuous-valued attribute </a:t>
            </a:r>
            <a:r>
              <a:rPr lang="en-US" i="1" dirty="0" smtClean="0">
                <a:latin typeface="Times New Roman" charset="0"/>
                <a:ea typeface="+mn-ea"/>
                <a:cs typeface="+mn-cs"/>
              </a:rPr>
              <a:t>A</a:t>
            </a:r>
            <a:r>
              <a:rPr lang="en-US" dirty="0" smtClean="0">
                <a:ea typeface="+mn-ea"/>
                <a:cs typeface="+mn-cs"/>
              </a:rPr>
              <a:t>, dynamically create a new attribute </a:t>
            </a:r>
            <a:r>
              <a:rPr lang="en-US" i="1" dirty="0" smtClean="0">
                <a:latin typeface="Times New Roman" charset="0"/>
                <a:ea typeface="+mn-ea"/>
                <a:cs typeface="+mn-cs"/>
              </a:rPr>
              <a:t>A</a:t>
            </a:r>
            <a:r>
              <a:rPr lang="en-US" i="1" baseline="-25000" dirty="0" smtClean="0">
                <a:latin typeface="Times New Roman" charset="0"/>
                <a:ea typeface="+mn-ea"/>
                <a:cs typeface="+mn-cs"/>
              </a:rPr>
              <a:t>c</a:t>
            </a:r>
            <a:endParaRPr lang="en-US" dirty="0" smtClean="0">
              <a:ea typeface="+mn-ea"/>
              <a:cs typeface="+mn-cs"/>
            </a:endParaRPr>
          </a:p>
          <a:p>
            <a:pPr eaLnBrk="1" hangingPunct="1">
              <a:lnSpc>
                <a:spcPct val="90000"/>
              </a:lnSpc>
              <a:spcBef>
                <a:spcPct val="0"/>
              </a:spcBef>
              <a:buFont typeface="Wingdings" charset="0"/>
              <a:buNone/>
              <a:defRPr/>
            </a:pPr>
            <a:r>
              <a:rPr lang="en-US" i="1" dirty="0" smtClean="0">
                <a:latin typeface="Times New Roman" charset="0"/>
                <a:ea typeface="+mn-ea"/>
                <a:cs typeface="+mn-cs"/>
              </a:rPr>
              <a:t>		A</a:t>
            </a:r>
            <a:r>
              <a:rPr lang="en-US" i="1" baseline="-25000" dirty="0" smtClean="0">
                <a:latin typeface="Times New Roman" charset="0"/>
                <a:ea typeface="+mn-ea"/>
                <a:cs typeface="+mn-cs"/>
              </a:rPr>
              <a:t>c </a:t>
            </a:r>
            <a:r>
              <a:rPr lang="en-US" i="1" dirty="0" smtClean="0">
                <a:latin typeface="Times New Roman" charset="0"/>
                <a:ea typeface="+mn-ea"/>
                <a:cs typeface="+mn-cs"/>
              </a:rPr>
              <a:t>= </a:t>
            </a:r>
            <a:r>
              <a:rPr lang="en-US" dirty="0" smtClean="0">
                <a:latin typeface="Times New Roman" charset="0"/>
                <a:ea typeface="+mn-ea"/>
                <a:cs typeface="+mn-cs"/>
              </a:rPr>
              <a:t>True</a:t>
            </a:r>
            <a:r>
              <a:rPr lang="en-US" i="1" dirty="0" smtClean="0">
                <a:latin typeface="Times New Roman" charset="0"/>
                <a:ea typeface="+mn-ea"/>
                <a:cs typeface="+mn-cs"/>
              </a:rPr>
              <a:t> if A &lt;</a:t>
            </a:r>
            <a:r>
              <a:rPr lang="en-US" dirty="0" smtClean="0">
                <a:latin typeface="Times New Roman" charset="0"/>
                <a:ea typeface="+mn-ea"/>
                <a:cs typeface="+mn-cs"/>
              </a:rPr>
              <a:t> </a:t>
            </a:r>
            <a:r>
              <a:rPr lang="en-US" i="1" dirty="0" smtClean="0">
                <a:latin typeface="Times New Roman" charset="0"/>
                <a:ea typeface="+mn-ea"/>
                <a:cs typeface="+mn-cs"/>
              </a:rPr>
              <a:t>c, </a:t>
            </a:r>
            <a:r>
              <a:rPr lang="en-US" dirty="0" smtClean="0">
                <a:latin typeface="Times New Roman" charset="0"/>
                <a:ea typeface="+mn-ea"/>
                <a:cs typeface="+mn-cs"/>
              </a:rPr>
              <a:t>False</a:t>
            </a:r>
            <a:r>
              <a:rPr lang="en-US" i="1" dirty="0" smtClean="0">
                <a:latin typeface="Times New Roman" charset="0"/>
                <a:ea typeface="+mn-ea"/>
                <a:cs typeface="+mn-cs"/>
              </a:rPr>
              <a:t> otherwise</a:t>
            </a:r>
          </a:p>
          <a:p>
            <a:pPr eaLnBrk="1" hangingPunct="1">
              <a:lnSpc>
                <a:spcPct val="90000"/>
              </a:lnSpc>
              <a:buFont typeface="Wingdings" charset="0"/>
              <a:buChar char="§"/>
              <a:defRPr/>
            </a:pPr>
            <a:r>
              <a:rPr lang="en-US" dirty="0" smtClean="0">
                <a:ea typeface="+mn-ea"/>
                <a:cs typeface="Tw Cen MT"/>
              </a:rPr>
              <a:t>How to determine threshold value </a:t>
            </a:r>
            <a:r>
              <a:rPr lang="en-US" i="1" dirty="0" smtClean="0">
                <a:ea typeface="+mn-ea"/>
                <a:cs typeface="Tw Cen MT"/>
              </a:rPr>
              <a:t>c </a:t>
            </a:r>
            <a:r>
              <a:rPr lang="en-US" dirty="0" smtClean="0">
                <a:ea typeface="+mn-ea"/>
                <a:cs typeface="Tw Cen MT"/>
              </a:rPr>
              <a:t>? </a:t>
            </a:r>
          </a:p>
          <a:p>
            <a:pPr eaLnBrk="1" hangingPunct="1">
              <a:lnSpc>
                <a:spcPct val="90000"/>
              </a:lnSpc>
              <a:buFont typeface="Wingdings" charset="0"/>
              <a:buChar char="§"/>
              <a:defRPr/>
            </a:pPr>
            <a:r>
              <a:rPr lang="en-US" dirty="0" smtClean="0">
                <a:ea typeface="+mn-ea"/>
                <a:cs typeface="Tw Cen MT"/>
              </a:rPr>
              <a:t>Example. </a:t>
            </a:r>
            <a:r>
              <a:rPr lang="en-US" i="1" dirty="0" smtClean="0">
                <a:latin typeface="Times New Roman" charset="0"/>
                <a:ea typeface="+mn-ea"/>
                <a:cs typeface="+mn-cs"/>
              </a:rPr>
              <a:t>Temperature </a:t>
            </a:r>
            <a:r>
              <a:rPr lang="en-US" dirty="0" smtClean="0">
                <a:ea typeface="+mn-ea"/>
                <a:cs typeface="Tw Cen MT"/>
              </a:rPr>
              <a:t>in the </a:t>
            </a:r>
            <a:r>
              <a:rPr lang="en-US" i="1" dirty="0" smtClean="0">
                <a:latin typeface="Times New Roman" charset="0"/>
                <a:ea typeface="+mn-ea"/>
                <a:cs typeface="+mn-cs"/>
              </a:rPr>
              <a:t>PlayTennis</a:t>
            </a:r>
            <a:r>
              <a:rPr lang="en-US" dirty="0" smtClean="0">
                <a:latin typeface="Arial" charset="0"/>
                <a:ea typeface="+mn-ea"/>
                <a:cs typeface="+mn-cs"/>
              </a:rPr>
              <a:t> </a:t>
            </a:r>
            <a:r>
              <a:rPr lang="en-US" dirty="0" smtClean="0">
                <a:ea typeface="+mn-ea"/>
                <a:cs typeface="Tw Cen MT"/>
              </a:rPr>
              <a:t>example</a:t>
            </a:r>
          </a:p>
          <a:p>
            <a:pPr lvl="1" eaLnBrk="1" hangingPunct="1">
              <a:lnSpc>
                <a:spcPct val="90000"/>
              </a:lnSpc>
              <a:buFont typeface="Wingdings" charset="0"/>
              <a:buChar char="§"/>
              <a:defRPr/>
            </a:pPr>
            <a:r>
              <a:rPr lang="en-US" dirty="0" smtClean="0">
                <a:ea typeface="+mn-ea"/>
                <a:cs typeface="Tw Cen MT"/>
              </a:rPr>
              <a:t>Sort </a:t>
            </a:r>
            <a:r>
              <a:rPr lang="en-US" dirty="0">
                <a:ea typeface="+mn-ea"/>
                <a:cs typeface="Tw Cen MT"/>
              </a:rPr>
              <a:t>the examples according to </a:t>
            </a:r>
            <a:r>
              <a:rPr lang="en-US" i="1" dirty="0" smtClean="0">
                <a:ea typeface="+mn-ea"/>
                <a:cs typeface="Tw Cen MT"/>
              </a:rPr>
              <a:t>Temperature</a:t>
            </a:r>
            <a:endParaRPr lang="en-US" dirty="0" smtClean="0">
              <a:ea typeface="+mn-ea"/>
              <a:cs typeface="Tw Cen MT"/>
            </a:endParaRPr>
          </a:p>
          <a:p>
            <a:pPr lvl="1" eaLnBrk="1" hangingPunct="1">
              <a:lnSpc>
                <a:spcPct val="90000"/>
              </a:lnSpc>
              <a:spcBef>
                <a:spcPts val="600"/>
              </a:spcBef>
              <a:buFont typeface="Wingdings" charset="0"/>
              <a:buNone/>
              <a:defRPr/>
            </a:pPr>
            <a:r>
              <a:rPr lang="en-US" i="1" dirty="0" smtClean="0">
                <a:latin typeface="Times New Roman" charset="0"/>
                <a:ea typeface="+mn-ea"/>
              </a:rPr>
              <a:t>	Temperature   </a:t>
            </a:r>
            <a:r>
              <a:rPr lang="en-US" dirty="0" smtClean="0">
                <a:latin typeface="Times New Roman" charset="0"/>
                <a:ea typeface="+mn-ea"/>
              </a:rPr>
              <a:t>40    48      </a:t>
            </a:r>
            <a:r>
              <a:rPr lang="en-US" sz="2400" b="1" dirty="0" smtClean="0">
                <a:solidFill>
                  <a:schemeClr val="tx2"/>
                </a:solidFill>
                <a:latin typeface="Times New Roman" charset="0"/>
                <a:ea typeface="+mn-ea"/>
              </a:rPr>
              <a:t>|</a:t>
            </a:r>
            <a:r>
              <a:rPr lang="en-US" dirty="0">
                <a:latin typeface="Times New Roman" charset="0"/>
              </a:rPr>
              <a:t> </a:t>
            </a:r>
            <a:r>
              <a:rPr lang="en-US" dirty="0" smtClean="0">
                <a:latin typeface="Times New Roman" charset="0"/>
              </a:rPr>
              <a:t>    </a:t>
            </a:r>
            <a:r>
              <a:rPr lang="en-US" dirty="0" smtClean="0">
                <a:latin typeface="Times New Roman" charset="0"/>
                <a:ea typeface="+mn-ea"/>
              </a:rPr>
              <a:t>60    72	 80       </a:t>
            </a:r>
            <a:r>
              <a:rPr lang="en-US" sz="2400" b="1" dirty="0" smtClean="0">
                <a:solidFill>
                  <a:schemeClr val="tx2"/>
                </a:solidFill>
                <a:latin typeface="Times New Roman" charset="0"/>
                <a:ea typeface="+mn-ea"/>
              </a:rPr>
              <a:t>|</a:t>
            </a:r>
            <a:r>
              <a:rPr lang="en-US" dirty="0" smtClean="0">
                <a:latin typeface="Times New Roman" charset="0"/>
                <a:ea typeface="+mn-ea"/>
              </a:rPr>
              <a:t>      90</a:t>
            </a:r>
          </a:p>
          <a:p>
            <a:pPr lvl="1" eaLnBrk="1" hangingPunct="1">
              <a:lnSpc>
                <a:spcPct val="90000"/>
              </a:lnSpc>
              <a:buFont typeface="Wingdings" charset="0"/>
              <a:buNone/>
              <a:defRPr/>
            </a:pPr>
            <a:r>
              <a:rPr lang="en-US" i="1" dirty="0" smtClean="0">
                <a:latin typeface="Times New Roman" charset="0"/>
                <a:ea typeface="+mn-ea"/>
              </a:rPr>
              <a:t>	PlayTennis</a:t>
            </a:r>
            <a:r>
              <a:rPr lang="en-US" i="1" dirty="0">
                <a:latin typeface="Times New Roman" charset="0"/>
              </a:rPr>
              <a:t> </a:t>
            </a:r>
            <a:r>
              <a:rPr lang="en-US" i="1" dirty="0" smtClean="0">
                <a:latin typeface="Times New Roman" charset="0"/>
              </a:rPr>
              <a:t>    </a:t>
            </a:r>
            <a:r>
              <a:rPr lang="en-US" dirty="0" smtClean="0">
                <a:latin typeface="Times New Roman" charset="0"/>
                <a:ea typeface="+mn-ea"/>
              </a:rPr>
              <a:t>No   No  </a:t>
            </a:r>
            <a:r>
              <a:rPr lang="en-US" i="1" dirty="0" smtClean="0">
                <a:solidFill>
                  <a:srgbClr val="CC3300"/>
                </a:solidFill>
                <a:latin typeface="Times New Roman" charset="0"/>
                <a:ea typeface="+mn-ea"/>
              </a:rPr>
              <a:t>  54</a:t>
            </a:r>
            <a:r>
              <a:rPr lang="en-US" dirty="0">
                <a:latin typeface="Times New Roman" charset="0"/>
              </a:rPr>
              <a:t> </a:t>
            </a:r>
            <a:r>
              <a:rPr lang="en-US" dirty="0" smtClean="0">
                <a:latin typeface="Times New Roman" charset="0"/>
              </a:rPr>
              <a:t>  </a:t>
            </a:r>
            <a:r>
              <a:rPr lang="en-US" dirty="0" smtClean="0">
                <a:latin typeface="Times New Roman" charset="0"/>
                <a:ea typeface="+mn-ea"/>
              </a:rPr>
              <a:t>Yes</a:t>
            </a:r>
            <a:r>
              <a:rPr lang="en-US" dirty="0" smtClean="0">
                <a:latin typeface="Times New Roman" charset="0"/>
              </a:rPr>
              <a:t>   </a:t>
            </a:r>
            <a:r>
              <a:rPr lang="en-US" dirty="0" smtClean="0">
                <a:latin typeface="Times New Roman" charset="0"/>
                <a:ea typeface="+mn-ea"/>
              </a:rPr>
              <a:t>Yes	 Yes   </a:t>
            </a:r>
            <a:r>
              <a:rPr lang="en-US" i="1" dirty="0" smtClean="0">
                <a:solidFill>
                  <a:srgbClr val="CC3300"/>
                </a:solidFill>
                <a:latin typeface="Times New Roman" charset="0"/>
                <a:ea typeface="+mn-ea"/>
              </a:rPr>
              <a:t>85     </a:t>
            </a:r>
            <a:r>
              <a:rPr lang="en-US" dirty="0" smtClean="0">
                <a:latin typeface="Times New Roman" charset="0"/>
                <a:ea typeface="+mn-ea"/>
              </a:rPr>
              <a:t>No</a:t>
            </a:r>
            <a:endParaRPr lang="en-US" dirty="0" smtClean="0">
              <a:latin typeface="Arial" charset="0"/>
              <a:ea typeface="+mn-ea"/>
            </a:endParaRPr>
          </a:p>
          <a:p>
            <a:pPr lvl="1" eaLnBrk="1" hangingPunct="1">
              <a:lnSpc>
                <a:spcPct val="90000"/>
              </a:lnSpc>
              <a:buFont typeface="Wingdings" charset="0"/>
              <a:buChar char="§"/>
              <a:defRPr/>
            </a:pPr>
            <a:r>
              <a:rPr lang="en-US" dirty="0" smtClean="0">
                <a:ea typeface="+mn-ea"/>
                <a:cs typeface="Tw Cen MT"/>
              </a:rPr>
              <a:t>Determine candidate thresholds by averaging consecutive values where there is a change in classification: (48+60)/2=54 and (80+90)/2=85</a:t>
            </a:r>
          </a:p>
        </p:txBody>
      </p:sp>
    </p:spTree>
    <p:extLst>
      <p:ext uri="{BB962C8B-B14F-4D97-AF65-F5344CB8AC3E}">
        <p14:creationId xmlns:p14="http://schemas.microsoft.com/office/powerpoint/2010/main" val="968972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398463" y="476250"/>
            <a:ext cx="8637587" cy="83185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Problems with information gain</a:t>
            </a:r>
          </a:p>
        </p:txBody>
      </p:sp>
      <p:sp>
        <p:nvSpPr>
          <p:cNvPr id="325635" name="Rectangle 3"/>
          <p:cNvSpPr>
            <a:spLocks noGrp="1" noChangeArrowheads="1"/>
          </p:cNvSpPr>
          <p:nvPr>
            <p:ph idx="1"/>
          </p:nvPr>
        </p:nvSpPr>
        <p:spPr>
          <a:xfrm>
            <a:off x="395288" y="1628775"/>
            <a:ext cx="8208962" cy="41148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85000" lnSpcReduction="20000"/>
          </a:bodyPr>
          <a:lstStyle/>
          <a:p>
            <a:pPr eaLnBrk="1" hangingPunct="1">
              <a:lnSpc>
                <a:spcPct val="90000"/>
              </a:lnSpc>
            </a:pPr>
            <a:r>
              <a:rPr lang="en-US" altLang="en-US" dirty="0" smtClean="0"/>
              <a:t>Natural bias of information gain: it favors attributes with many possible values.</a:t>
            </a:r>
          </a:p>
          <a:p>
            <a:pPr eaLnBrk="1" hangingPunct="1">
              <a:lnSpc>
                <a:spcPct val="90000"/>
              </a:lnSpc>
            </a:pPr>
            <a:r>
              <a:rPr lang="en-US" altLang="en-US" dirty="0" smtClean="0"/>
              <a:t>Consider the attribute </a:t>
            </a:r>
            <a:r>
              <a:rPr lang="en-US" altLang="en-US" i="1" dirty="0" smtClean="0">
                <a:latin typeface="Times New Roman" panose="02020603050405020304" pitchFamily="18" charset="0"/>
              </a:rPr>
              <a:t>Date</a:t>
            </a:r>
            <a:r>
              <a:rPr lang="en-US" altLang="en-US" i="1" dirty="0" smtClean="0"/>
              <a:t> </a:t>
            </a:r>
            <a:r>
              <a:rPr lang="en-US" altLang="en-US" dirty="0" smtClean="0"/>
              <a:t>in the</a:t>
            </a:r>
            <a:r>
              <a:rPr lang="en-US" altLang="en-US" i="1" dirty="0" smtClean="0"/>
              <a:t> </a:t>
            </a:r>
            <a:r>
              <a:rPr lang="en-US" altLang="en-US" i="1" dirty="0" smtClean="0">
                <a:latin typeface="Times New Roman" panose="02020603050405020304" pitchFamily="18" charset="0"/>
              </a:rPr>
              <a:t>PlayTennis</a:t>
            </a:r>
            <a:r>
              <a:rPr lang="en-US" altLang="en-US" i="1" dirty="0" smtClean="0"/>
              <a:t> </a:t>
            </a:r>
            <a:r>
              <a:rPr lang="en-US" altLang="en-US" dirty="0" smtClean="0"/>
              <a:t>example. </a:t>
            </a:r>
          </a:p>
          <a:p>
            <a:pPr lvl="1" eaLnBrk="1" hangingPunct="1">
              <a:lnSpc>
                <a:spcPct val="90000"/>
              </a:lnSpc>
            </a:pPr>
            <a:r>
              <a:rPr lang="en-US" altLang="en-US" i="1" dirty="0" smtClean="0">
                <a:latin typeface="Times New Roman" panose="02020603050405020304" pitchFamily="18" charset="0"/>
              </a:rPr>
              <a:t>Date</a:t>
            </a:r>
            <a:r>
              <a:rPr lang="en-US" altLang="en-US" dirty="0" smtClean="0"/>
              <a:t> would have the highest information gain since it perfectly separates the training data.</a:t>
            </a:r>
          </a:p>
          <a:p>
            <a:pPr lvl="1" eaLnBrk="1" hangingPunct="1">
              <a:lnSpc>
                <a:spcPct val="90000"/>
              </a:lnSpc>
            </a:pPr>
            <a:r>
              <a:rPr lang="en-US" altLang="en-US" dirty="0" smtClean="0"/>
              <a:t>It would be selected at the root resulting in a very broad tree</a:t>
            </a:r>
          </a:p>
          <a:p>
            <a:pPr lvl="1" eaLnBrk="1" hangingPunct="1">
              <a:lnSpc>
                <a:spcPct val="90000"/>
              </a:lnSpc>
            </a:pPr>
            <a:r>
              <a:rPr lang="en-US" altLang="en-US" dirty="0" smtClean="0"/>
              <a:t>Very good on the training, this tree would perform poorly in predicting unknown instances. Overfitting.</a:t>
            </a:r>
          </a:p>
          <a:p>
            <a:pPr eaLnBrk="1" hangingPunct="1">
              <a:lnSpc>
                <a:spcPct val="90000"/>
              </a:lnSpc>
            </a:pPr>
            <a:r>
              <a:rPr lang="en-US" altLang="en-US" dirty="0" smtClean="0"/>
              <a:t>The problem is that the partition is too specific, too many small classes are generated.</a:t>
            </a:r>
          </a:p>
          <a:p>
            <a:pPr eaLnBrk="1" hangingPunct="1">
              <a:lnSpc>
                <a:spcPct val="90000"/>
              </a:lnSpc>
            </a:pPr>
            <a:r>
              <a:rPr lang="en-US" altLang="en-US" dirty="0" smtClean="0"/>
              <a:t>We need to look at alternative measures …</a:t>
            </a:r>
          </a:p>
        </p:txBody>
      </p:sp>
    </p:spTree>
    <p:extLst>
      <p:ext uri="{BB962C8B-B14F-4D97-AF65-F5344CB8AC3E}">
        <p14:creationId xmlns:p14="http://schemas.microsoft.com/office/powerpoint/2010/main" val="1372205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b="1" dirty="0"/>
              <a:t>An alternative measure: gain ratio</a:t>
            </a:r>
          </a:p>
        </p:txBody>
      </p:sp>
      <p:sp>
        <p:nvSpPr>
          <p:cNvPr id="391171" name="Rectangle 3"/>
          <p:cNvSpPr>
            <a:spLocks noGrp="1" noChangeArrowheads="1"/>
          </p:cNvSpPr>
          <p:nvPr>
            <p:ph idx="1"/>
          </p:nvPr>
        </p:nvSpPr>
        <p:spPr>
          <a:xfrm>
            <a:off x="304800" y="1752600"/>
            <a:ext cx="8610600" cy="44958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lvl="2" eaLnBrk="1" hangingPunct="1">
              <a:lnSpc>
                <a:spcPct val="90000"/>
              </a:lnSpc>
              <a:buFont typeface="Wingdings" panose="05000000000000000000" pitchFamily="2" charset="2"/>
              <a:buNone/>
            </a:pPr>
            <a:r>
              <a:rPr lang="en-US" altLang="en-US" sz="1600" i="1" dirty="0" smtClean="0">
                <a:latin typeface="Times New Roman" panose="02020603050405020304" pitchFamily="18" charset="0"/>
              </a:rPr>
              <a:t>			         c      </a:t>
            </a:r>
            <a:r>
              <a:rPr lang="en-US" altLang="en-US" sz="2000" i="1" dirty="0" smtClean="0">
                <a:latin typeface="Times New Roman" panose="02020603050405020304" pitchFamily="18" charset="0"/>
              </a:rPr>
              <a:t>|S</a:t>
            </a:r>
            <a:r>
              <a:rPr lang="en-US" altLang="en-US" sz="2000" i="1" baseline="-25000" dirty="0" smtClean="0">
                <a:latin typeface="Times New Roman" panose="02020603050405020304" pitchFamily="18" charset="0"/>
              </a:rPr>
              <a:t>i </a:t>
            </a:r>
            <a:r>
              <a:rPr lang="en-US" altLang="en-US" sz="2000" i="1" dirty="0" smtClean="0">
                <a:latin typeface="Times New Roman" panose="02020603050405020304" pitchFamily="18" charset="0"/>
              </a:rPr>
              <a:t>|	  |S</a:t>
            </a:r>
            <a:r>
              <a:rPr lang="en-US" altLang="en-US" sz="2000" i="1" baseline="-25000" dirty="0" smtClean="0">
                <a:latin typeface="Times New Roman" panose="02020603050405020304" pitchFamily="18" charset="0"/>
              </a:rPr>
              <a:t>i </a:t>
            </a:r>
            <a:r>
              <a:rPr lang="en-US" altLang="en-US" sz="2000" i="1" dirty="0" smtClean="0">
                <a:latin typeface="Times New Roman" panose="02020603050405020304" pitchFamily="18" charset="0"/>
              </a:rPr>
              <a:t>|</a:t>
            </a:r>
          </a:p>
          <a:p>
            <a:pPr eaLnBrk="1" hangingPunct="1">
              <a:lnSpc>
                <a:spcPct val="80000"/>
              </a:lnSpc>
              <a:spcBef>
                <a:spcPct val="0"/>
              </a:spcBef>
              <a:buFont typeface="Wingdings" panose="05000000000000000000" pitchFamily="2" charset="2"/>
              <a:buNone/>
            </a:pPr>
            <a:r>
              <a:rPr lang="en-US" altLang="en-US" sz="2000" i="1" dirty="0" smtClean="0">
                <a:latin typeface="Times New Roman" panose="02020603050405020304" pitchFamily="18" charset="0"/>
              </a:rPr>
              <a:t>	SplitInformation</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r>
              <a:rPr lang="en-US" altLang="en-US" sz="2000" dirty="0" smtClean="0">
                <a:sym typeface="Symbol" panose="05050102010706020507" pitchFamily="18" charset="2"/>
              </a:rPr>
              <a:t> − </a:t>
            </a:r>
            <a:r>
              <a:rPr lang="en-US" altLang="en-US" sz="2800" dirty="0" smtClean="0">
                <a:sym typeface="Symbol" panose="05050102010706020507" pitchFamily="18" charset="2"/>
              </a:rPr>
              <a:t></a:t>
            </a:r>
            <a:r>
              <a:rPr lang="en-US" altLang="en-US" sz="2000" dirty="0" smtClean="0">
                <a:sym typeface="Symbol" panose="05050102010706020507" pitchFamily="18" charset="2"/>
              </a:rPr>
              <a:t> 	        </a:t>
            </a:r>
            <a:r>
              <a:rPr lang="en-US" altLang="en-US" sz="2000" i="1" dirty="0" smtClean="0">
                <a:latin typeface="Times New Roman" panose="02020603050405020304" pitchFamily="18" charset="0"/>
              </a:rPr>
              <a:t>log</a:t>
            </a:r>
            <a:r>
              <a:rPr lang="en-US" altLang="en-US" sz="2000" baseline="-25000" dirty="0" smtClean="0">
                <a:latin typeface="Times New Roman" panose="02020603050405020304" pitchFamily="18" charset="0"/>
              </a:rPr>
              <a:t>2</a:t>
            </a:r>
            <a:r>
              <a:rPr lang="en-US" altLang="en-US" sz="2000" dirty="0" smtClean="0">
                <a:sym typeface="Symbol" panose="05050102010706020507" pitchFamily="18" charset="2"/>
              </a:rPr>
              <a:t> </a:t>
            </a:r>
            <a:r>
              <a:rPr lang="en-US" altLang="en-US" sz="2000" i="1" dirty="0" smtClean="0">
                <a:latin typeface="Times New Roman" panose="02020603050405020304" pitchFamily="18" charset="0"/>
              </a:rPr>
              <a:t>					        	                   </a:t>
            </a:r>
            <a:r>
              <a:rPr lang="en-US" altLang="en-US" sz="1600" i="1" dirty="0" err="1" smtClean="0">
                <a:latin typeface="Times New Roman" panose="02020603050405020304" pitchFamily="18" charset="0"/>
              </a:rPr>
              <a:t>i</a:t>
            </a:r>
            <a:r>
              <a:rPr lang="en-US" altLang="en-US" sz="1600" i="1" dirty="0" smtClean="0">
                <a:latin typeface="Times New Roman" panose="02020603050405020304" pitchFamily="18" charset="0"/>
              </a:rPr>
              <a:t>=1</a:t>
            </a:r>
            <a:r>
              <a:rPr lang="en-US" altLang="en-US" sz="2000" i="1" dirty="0" smtClean="0">
                <a:latin typeface="Times New Roman" panose="02020603050405020304" pitchFamily="18" charset="0"/>
              </a:rPr>
              <a:t>  	|S |            |S |</a:t>
            </a:r>
          </a:p>
          <a:p>
            <a:pPr eaLnBrk="1" hangingPunct="1">
              <a:lnSpc>
                <a:spcPct val="90000"/>
              </a:lnSpc>
              <a:spcBef>
                <a:spcPct val="0"/>
              </a:spcBef>
            </a:pPr>
            <a:r>
              <a:rPr lang="en-US" altLang="en-US" sz="1800" i="1" dirty="0" smtClean="0">
                <a:latin typeface="Times New Roman" panose="02020603050405020304" pitchFamily="18" charset="0"/>
              </a:rPr>
              <a:t>S</a:t>
            </a:r>
            <a:r>
              <a:rPr lang="en-US" altLang="en-US" sz="2800" i="1" baseline="-25000" dirty="0" smtClean="0">
                <a:latin typeface="Times New Roman" panose="02020603050405020304" pitchFamily="18" charset="0"/>
              </a:rPr>
              <a:t>i</a:t>
            </a:r>
            <a:r>
              <a:rPr lang="en-US" altLang="en-US" sz="2000" dirty="0" smtClean="0">
                <a:latin typeface="Arial" panose="020B0604020202020204" pitchFamily="34" charset="0"/>
              </a:rPr>
              <a:t> </a:t>
            </a:r>
            <a:r>
              <a:rPr lang="en-US" altLang="en-US" sz="2000" dirty="0" smtClean="0"/>
              <a:t>are the sets obtained by partitioning on value </a:t>
            </a:r>
            <a:r>
              <a:rPr lang="en-US" altLang="en-US" sz="2000" i="1" dirty="0" err="1" smtClean="0">
                <a:latin typeface="Times New Roman" panose="02020603050405020304" pitchFamily="18" charset="0"/>
              </a:rPr>
              <a:t>i</a:t>
            </a:r>
            <a:r>
              <a:rPr lang="en-US" altLang="en-US" sz="2000" i="1" dirty="0" smtClean="0">
                <a:latin typeface="Times New Roman" panose="02020603050405020304" pitchFamily="18" charset="0"/>
              </a:rPr>
              <a:t> </a:t>
            </a:r>
            <a:r>
              <a:rPr lang="en-US" altLang="en-US" sz="2000" dirty="0" smtClean="0"/>
              <a:t>of</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A</a:t>
            </a:r>
            <a:endParaRPr lang="en-US" altLang="en-US" sz="2000" i="1" dirty="0" smtClean="0"/>
          </a:p>
          <a:p>
            <a:pPr eaLnBrk="1" hangingPunct="1">
              <a:lnSpc>
                <a:spcPct val="90000"/>
              </a:lnSpc>
              <a:spcBef>
                <a:spcPct val="0"/>
              </a:spcBef>
            </a:pPr>
            <a:r>
              <a:rPr lang="en-US" altLang="en-US" sz="2000" i="1" dirty="0" smtClean="0"/>
              <a:t>SplitInformation </a:t>
            </a:r>
            <a:r>
              <a:rPr lang="en-US" altLang="en-US" sz="2000" dirty="0" smtClean="0"/>
              <a:t>measures the entropy of </a:t>
            </a:r>
            <a:r>
              <a:rPr lang="en-US" altLang="en-US" sz="2000" i="1" dirty="0" smtClean="0"/>
              <a:t>S</a:t>
            </a:r>
            <a:r>
              <a:rPr lang="en-US" altLang="en-US" sz="2000" dirty="0" smtClean="0"/>
              <a:t> with respect to the values of </a:t>
            </a:r>
            <a:r>
              <a:rPr lang="en-US" altLang="en-US" sz="2000" i="1" dirty="0" smtClean="0"/>
              <a:t>A</a:t>
            </a:r>
            <a:r>
              <a:rPr lang="en-US" altLang="en-US" sz="2000" dirty="0" smtClean="0"/>
              <a:t>. The more uniformly dispersed the data the higher it is</a:t>
            </a:r>
            <a:r>
              <a:rPr lang="en-US" altLang="en-US" sz="2000" dirty="0" smtClean="0">
                <a:latin typeface="Arial" panose="020B0604020202020204" pitchFamily="34" charset="0"/>
              </a:rPr>
              <a:t>.</a:t>
            </a:r>
            <a:endParaRPr lang="en-US" altLang="en-US" sz="2000" i="1" dirty="0" smtClean="0">
              <a:latin typeface="Times New Roman" panose="02020603050405020304" pitchFamily="18" charset="0"/>
            </a:endParaRPr>
          </a:p>
          <a:p>
            <a:pPr eaLnBrk="1" hangingPunct="1">
              <a:lnSpc>
                <a:spcPct val="80000"/>
              </a:lnSpc>
              <a:spcBef>
                <a:spcPct val="50000"/>
              </a:spcBef>
              <a:buFont typeface="Wingdings" panose="05000000000000000000" pitchFamily="2" charset="2"/>
              <a:buNone/>
            </a:pPr>
            <a:r>
              <a:rPr lang="en-US" altLang="en-US" sz="2000" i="1" dirty="0" smtClean="0">
                <a:latin typeface="Times New Roman" panose="02020603050405020304" pitchFamily="18" charset="0"/>
              </a:rPr>
              <a:t>				             Gain</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endParaRPr lang="en-US" altLang="en-US" sz="2000" i="1" dirty="0" smtClean="0">
              <a:latin typeface="Times New Roman" panose="02020603050405020304" pitchFamily="18" charset="0"/>
            </a:endParaRPr>
          </a:p>
          <a:p>
            <a:pPr eaLnBrk="1" hangingPunct="1">
              <a:lnSpc>
                <a:spcPct val="80000"/>
              </a:lnSpc>
              <a:spcBef>
                <a:spcPct val="0"/>
              </a:spcBef>
              <a:buFont typeface="Wingdings" panose="05000000000000000000" pitchFamily="2" charset="2"/>
              <a:buNone/>
            </a:pPr>
            <a:r>
              <a:rPr lang="en-US" altLang="en-US" sz="2000" i="1" dirty="0" smtClean="0">
                <a:latin typeface="Times New Roman" panose="02020603050405020304" pitchFamily="18" charset="0"/>
              </a:rPr>
              <a:t>    		GainRatio</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r>
              <a:rPr lang="en-US" altLang="en-US" sz="2000" dirty="0" smtClean="0">
                <a:sym typeface="Symbol" panose="05050102010706020507" pitchFamily="18" charset="2"/>
              </a:rPr>
              <a:t></a:t>
            </a:r>
          </a:p>
          <a:p>
            <a:pPr eaLnBrk="1" hangingPunct="1">
              <a:lnSpc>
                <a:spcPct val="80000"/>
              </a:lnSpc>
              <a:spcBef>
                <a:spcPct val="0"/>
              </a:spcBef>
              <a:buFont typeface="Wingdings" panose="05000000000000000000" pitchFamily="2" charset="2"/>
              <a:buNone/>
            </a:pPr>
            <a:r>
              <a:rPr lang="en-US" altLang="en-US" sz="2000" dirty="0" smtClean="0">
                <a:sym typeface="Symbol" panose="05050102010706020507" pitchFamily="18" charset="2"/>
              </a:rPr>
              <a:t>				     </a:t>
            </a:r>
            <a:r>
              <a:rPr lang="en-US" altLang="en-US" sz="2000" i="1" dirty="0" smtClean="0">
                <a:latin typeface="Times New Roman" panose="02020603050405020304" pitchFamily="18" charset="0"/>
              </a:rPr>
              <a:t>SplitInformation</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p>
          <a:p>
            <a:pPr eaLnBrk="1" hangingPunct="1">
              <a:lnSpc>
                <a:spcPct val="90000"/>
              </a:lnSpc>
              <a:spcBef>
                <a:spcPct val="50000"/>
              </a:spcBef>
            </a:pPr>
            <a:r>
              <a:rPr lang="en-US" altLang="en-US" sz="2000" i="1" dirty="0" smtClean="0">
                <a:latin typeface="Times New Roman" panose="02020603050405020304" pitchFamily="18" charset="0"/>
              </a:rPr>
              <a:t>GainRatio </a:t>
            </a:r>
            <a:r>
              <a:rPr lang="en-US" altLang="en-US" sz="2000" dirty="0" smtClean="0"/>
              <a:t>penalizes attributes that split examples in many small classes such as</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Date</a:t>
            </a:r>
            <a:r>
              <a:rPr lang="en-US" altLang="en-US" sz="2000" i="1" dirty="0" smtClean="0"/>
              <a:t>. </a:t>
            </a:r>
            <a:r>
              <a:rPr lang="en-US" altLang="en-US" sz="2000" dirty="0" smtClean="0"/>
              <a:t>Let </a:t>
            </a:r>
            <a:r>
              <a:rPr lang="en-US" altLang="en-US" sz="2000" i="1" dirty="0" smtClean="0">
                <a:latin typeface="Times New Roman" panose="02020603050405020304" pitchFamily="18" charset="0"/>
              </a:rPr>
              <a:t>|S |=n, Date </a:t>
            </a:r>
            <a:r>
              <a:rPr lang="en-US" altLang="en-US" sz="2000" dirty="0" smtClean="0"/>
              <a:t>splits examples in</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n </a:t>
            </a:r>
            <a:r>
              <a:rPr lang="en-US" altLang="en-US" sz="2000" dirty="0" smtClean="0"/>
              <a:t>classes</a:t>
            </a:r>
            <a:endParaRPr lang="en-US" altLang="en-US" sz="2000" i="1" dirty="0" smtClean="0"/>
          </a:p>
          <a:p>
            <a:pPr lvl="1" eaLnBrk="1" hangingPunct="1">
              <a:lnSpc>
                <a:spcPct val="90000"/>
              </a:lnSpc>
              <a:spcBef>
                <a:spcPct val="0"/>
              </a:spcBef>
            </a:pPr>
            <a:r>
              <a:rPr lang="en-US" altLang="en-US" sz="1800" i="1" dirty="0" smtClean="0">
                <a:latin typeface="Times New Roman" panose="02020603050405020304" pitchFamily="18" charset="0"/>
              </a:rPr>
              <a:t>SplitInformation</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S</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Date</a:t>
            </a:r>
            <a:r>
              <a:rPr lang="en-US" altLang="en-US" sz="1800" dirty="0" smtClean="0">
                <a:latin typeface="Times New Roman" panose="02020603050405020304" pitchFamily="18" charset="0"/>
              </a:rPr>
              <a:t>)= −[(1/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 </a:t>
            </a:r>
            <a:r>
              <a:rPr lang="en-US" altLang="en-US" sz="1800" dirty="0" smtClean="0">
                <a:latin typeface="Times New Roman" panose="02020603050405020304" pitchFamily="18" charset="0"/>
              </a:rPr>
              <a:t>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 </a:t>
            </a:r>
            <a:r>
              <a:rPr lang="en-US" altLang="en-US" sz="1800" dirty="0" smtClean="0">
                <a:latin typeface="Times New Roman" panose="02020603050405020304" pitchFamily="18" charset="0"/>
              </a:rPr>
              <a:t>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a:t>
            </a:r>
            <a:r>
              <a:rPr lang="en-US" altLang="en-US" sz="1800" dirty="0" smtClean="0">
                <a:latin typeface="Times New Roman" panose="02020603050405020304" pitchFamily="18" charset="0"/>
              </a:rPr>
              <a:t>1/</a:t>
            </a:r>
            <a:r>
              <a:rPr lang="en-US" altLang="en-US" sz="1800" i="1" dirty="0" smtClean="0">
                <a:latin typeface="Times New Roman" panose="02020603050405020304" pitchFamily="18" charset="0"/>
              </a:rPr>
              <a:t>n </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a:t>
            </a:r>
            <a:r>
              <a:rPr lang="en-US" altLang="en-US" sz="1800" i="1" dirty="0" smtClean="0">
                <a:latin typeface="Times New Roman" panose="02020603050405020304" pitchFamily="18" charset="0"/>
              </a:rPr>
              <a:t>n</a:t>
            </a:r>
          </a:p>
          <a:p>
            <a:pPr eaLnBrk="1" hangingPunct="1">
              <a:lnSpc>
                <a:spcPct val="90000"/>
              </a:lnSpc>
              <a:spcBef>
                <a:spcPct val="30000"/>
              </a:spcBef>
            </a:pPr>
            <a:r>
              <a:rPr lang="en-US" altLang="en-US" sz="2000" dirty="0" smtClean="0"/>
              <a:t>Compare with </a:t>
            </a:r>
            <a:r>
              <a:rPr lang="en-US" altLang="en-US" sz="2000" i="1" dirty="0" smtClean="0">
                <a:latin typeface="Times New Roman" panose="02020603050405020304" pitchFamily="18" charset="0"/>
              </a:rPr>
              <a:t>A</a:t>
            </a:r>
            <a:r>
              <a:rPr lang="en-US" altLang="en-US" sz="2000" dirty="0" smtClean="0">
                <a:latin typeface="Arial" panose="020B0604020202020204" pitchFamily="34" charset="0"/>
              </a:rPr>
              <a:t>, </a:t>
            </a:r>
            <a:r>
              <a:rPr lang="en-US" altLang="en-US" sz="2000" dirty="0" smtClean="0"/>
              <a:t>which splits data in two even classes</a:t>
            </a:r>
            <a:r>
              <a:rPr lang="en-US" altLang="en-US" sz="2000" dirty="0" smtClean="0">
                <a:latin typeface="Arial" panose="020B0604020202020204" pitchFamily="34" charset="0"/>
              </a:rPr>
              <a:t>:</a:t>
            </a:r>
          </a:p>
          <a:p>
            <a:pPr lvl="1" eaLnBrk="1" hangingPunct="1">
              <a:lnSpc>
                <a:spcPct val="90000"/>
              </a:lnSpc>
              <a:spcBef>
                <a:spcPct val="0"/>
              </a:spcBef>
            </a:pPr>
            <a:r>
              <a:rPr lang="en-US" altLang="en-US" sz="1800" i="1" dirty="0" smtClean="0">
                <a:latin typeface="Times New Roman" panose="02020603050405020304" pitchFamily="18" charset="0"/>
              </a:rPr>
              <a:t>SplitInformation</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S</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A</a:t>
            </a:r>
            <a:r>
              <a:rPr lang="en-US" altLang="en-US" sz="1800" dirty="0" smtClean="0">
                <a:latin typeface="Times New Roman" panose="02020603050405020304" pitchFamily="18" charset="0"/>
              </a:rPr>
              <a:t>)= − [(1/2 log</a:t>
            </a:r>
            <a:r>
              <a:rPr lang="en-US" altLang="en-US" sz="1800" baseline="-25000" dirty="0" smtClean="0">
                <a:latin typeface="Times New Roman" panose="02020603050405020304" pitchFamily="18" charset="0"/>
              </a:rPr>
              <a:t>2</a:t>
            </a:r>
            <a:r>
              <a:rPr lang="en-US" altLang="en-US" sz="1800" dirty="0" smtClean="0">
                <a:latin typeface="Times New Roman" panose="02020603050405020304" pitchFamily="18" charset="0"/>
              </a:rPr>
              <a:t>1/2)+ (1/2 log</a:t>
            </a:r>
            <a:r>
              <a:rPr lang="en-US" altLang="en-US" sz="1800" baseline="-25000" dirty="0" smtClean="0">
                <a:latin typeface="Times New Roman" panose="02020603050405020304" pitchFamily="18" charset="0"/>
              </a:rPr>
              <a:t>2</a:t>
            </a:r>
            <a:r>
              <a:rPr lang="en-US" altLang="en-US" sz="1800" dirty="0" smtClean="0">
                <a:latin typeface="Times New Roman" panose="02020603050405020304" pitchFamily="18" charset="0"/>
              </a:rPr>
              <a:t>1/2) ]= − [− 1/2 −1/2]=1</a:t>
            </a:r>
            <a:endParaRPr lang="en-US" altLang="en-US" sz="1800" dirty="0" smtClean="0">
              <a:latin typeface="Arial" panose="020B0604020202020204" pitchFamily="34" charset="0"/>
            </a:endParaRPr>
          </a:p>
          <a:p>
            <a:pPr eaLnBrk="1" hangingPunct="1">
              <a:lnSpc>
                <a:spcPct val="90000"/>
              </a:lnSpc>
              <a:spcBef>
                <a:spcPct val="0"/>
              </a:spcBef>
              <a:buFont typeface="Wingdings" panose="05000000000000000000" pitchFamily="2" charset="2"/>
              <a:buNone/>
            </a:pPr>
            <a:endParaRPr lang="en-US" altLang="en-US" sz="2000" i="1" dirty="0" smtClean="0">
              <a:latin typeface="Times New Roman" panose="02020603050405020304" pitchFamily="18" charset="0"/>
            </a:endParaRPr>
          </a:p>
        </p:txBody>
      </p:sp>
      <p:sp>
        <p:nvSpPr>
          <p:cNvPr id="391172" name="Line 4"/>
          <p:cNvSpPr>
            <a:spLocks noChangeShapeType="1"/>
          </p:cNvSpPr>
          <p:nvPr/>
        </p:nvSpPr>
        <p:spPr bwMode="auto">
          <a:xfrm>
            <a:off x="3886200" y="2276475"/>
            <a:ext cx="533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3" name="Line 5"/>
          <p:cNvSpPr>
            <a:spLocks noChangeShapeType="1"/>
          </p:cNvSpPr>
          <p:nvPr/>
        </p:nvSpPr>
        <p:spPr bwMode="auto">
          <a:xfrm>
            <a:off x="5076825" y="2276475"/>
            <a:ext cx="457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4" name="Line 6"/>
          <p:cNvSpPr>
            <a:spLocks noChangeShapeType="1"/>
          </p:cNvSpPr>
          <p:nvPr/>
        </p:nvSpPr>
        <p:spPr bwMode="auto">
          <a:xfrm>
            <a:off x="3433763" y="4076700"/>
            <a:ext cx="2362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2325342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b="1" dirty="0"/>
              <a:t>Handling </a:t>
            </a:r>
            <a:r>
              <a:rPr lang="en-US" b="1" dirty="0" smtClean="0"/>
              <a:t>missing values training </a:t>
            </a:r>
            <a:r>
              <a:rPr lang="en-US" b="1" dirty="0"/>
              <a:t>data</a:t>
            </a:r>
          </a:p>
        </p:txBody>
      </p:sp>
      <p:sp>
        <p:nvSpPr>
          <p:cNvPr id="326659" name="Rectangle 3"/>
          <p:cNvSpPr>
            <a:spLocks noGrp="1" noChangeArrowheads="1"/>
          </p:cNvSpPr>
          <p:nvPr>
            <p:ph idx="1"/>
          </p:nvPr>
        </p:nvSpPr>
        <p:spPr>
          <a:xfrm>
            <a:off x="228600" y="1524000"/>
            <a:ext cx="8208962" cy="4611687"/>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lnSpcReduction="10000"/>
          </a:bodyPr>
          <a:lstStyle/>
          <a:p>
            <a:pPr marL="457200" indent="-457200" eaLnBrk="1" hangingPunct="1">
              <a:buFont typeface="Wingdings" charset="0"/>
              <a:buChar char="§"/>
              <a:defRPr/>
            </a:pPr>
            <a:r>
              <a:rPr lang="en-US" dirty="0" smtClean="0">
                <a:ea typeface="+mn-ea"/>
                <a:cs typeface="+mn-cs"/>
              </a:rPr>
              <a:t>How to cope with the problem that the value of some attribute may be missing?</a:t>
            </a:r>
          </a:p>
          <a:p>
            <a:pPr marL="457200" indent="-457200" eaLnBrk="1" hangingPunct="1">
              <a:buFont typeface="Wingdings" charset="0"/>
              <a:buChar char="§"/>
              <a:defRPr/>
            </a:pPr>
            <a:r>
              <a:rPr lang="en-US" dirty="0" smtClean="0">
                <a:ea typeface="+mn-ea"/>
                <a:cs typeface="+mn-cs"/>
              </a:rPr>
              <a:t>The strategy: use other examples to guess attribute</a:t>
            </a:r>
          </a:p>
          <a:p>
            <a:pPr marL="838200" lvl="1" indent="-381000" eaLnBrk="1" hangingPunct="1">
              <a:buFont typeface="Arial" charset="0"/>
              <a:buAutoNum type="arabicPeriod"/>
              <a:defRPr/>
            </a:pPr>
            <a:r>
              <a:rPr lang="en-US" dirty="0" smtClean="0">
                <a:ea typeface="+mn-ea"/>
              </a:rPr>
              <a:t>Assign the value that is most common among the training examples at the node</a:t>
            </a:r>
          </a:p>
          <a:p>
            <a:pPr marL="838200" lvl="1" indent="-381000" eaLnBrk="1" hangingPunct="1">
              <a:buFont typeface="Arial" charset="0"/>
              <a:buAutoNum type="arabicPeriod"/>
              <a:defRPr/>
            </a:pPr>
            <a:r>
              <a:rPr lang="en-US" dirty="0" smtClean="0">
                <a:ea typeface="+mn-ea"/>
              </a:rPr>
              <a:t>Assign a probability to each value, based on frequencies, and assign values to missing attribute, according to this probability distribution</a:t>
            </a:r>
          </a:p>
        </p:txBody>
      </p:sp>
    </p:spTree>
    <p:extLst>
      <p:ext uri="{BB962C8B-B14F-4D97-AF65-F5344CB8AC3E}">
        <p14:creationId xmlns:p14="http://schemas.microsoft.com/office/powerpoint/2010/main" val="302141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Suited for following classification problems:</a:t>
            </a:r>
          </a:p>
          <a:p>
            <a:r>
              <a:rPr lang="en-US" dirty="0" smtClean="0"/>
              <a:t>Applications whose Instances </a:t>
            </a:r>
            <a:r>
              <a:rPr lang="en-US" dirty="0"/>
              <a:t>are represented by attribute-value pairs. </a:t>
            </a:r>
            <a:endParaRPr lang="en-US" dirty="0" smtClean="0"/>
          </a:p>
          <a:p>
            <a:r>
              <a:rPr lang="en-US" dirty="0"/>
              <a:t>The </a:t>
            </a:r>
            <a:r>
              <a:rPr lang="en-US" dirty="0" smtClean="0"/>
              <a:t>target function </a:t>
            </a:r>
            <a:r>
              <a:rPr lang="en-US" dirty="0"/>
              <a:t>has discrete output values</a:t>
            </a:r>
            <a:endParaRPr lang="en-US" dirty="0" smtClean="0"/>
          </a:p>
          <a:p>
            <a:r>
              <a:rPr lang="en-US" dirty="0"/>
              <a:t> Disjunctive descriptions may be required</a:t>
            </a:r>
            <a:endParaRPr lang="en-US" dirty="0" smtClean="0"/>
          </a:p>
          <a:p>
            <a:r>
              <a:rPr lang="en-US" dirty="0"/>
              <a:t> The training data may contain missing attribute </a:t>
            </a:r>
            <a:r>
              <a:rPr lang="en-US" dirty="0" smtClean="0"/>
              <a:t>values</a:t>
            </a:r>
          </a:p>
          <a:p>
            <a:pPr marL="0" indent="0">
              <a:buNone/>
            </a:pPr>
            <a:endParaRPr lang="en-US" dirty="0" smtClean="0"/>
          </a:p>
          <a:p>
            <a:pPr marL="0" indent="0">
              <a:buNone/>
            </a:pPr>
            <a:r>
              <a:rPr lang="en-US" dirty="0" smtClean="0"/>
              <a:t>Real world applications</a:t>
            </a:r>
          </a:p>
          <a:p>
            <a:r>
              <a:rPr lang="en-US" dirty="0" smtClean="0"/>
              <a:t>Biomedical applications</a:t>
            </a:r>
          </a:p>
          <a:p>
            <a:r>
              <a:rPr lang="en-US" dirty="0" smtClean="0"/>
              <a:t>Manufacturing</a:t>
            </a:r>
          </a:p>
          <a:p>
            <a:r>
              <a:rPr lang="en-US" dirty="0" smtClean="0"/>
              <a:t>Banking sector</a:t>
            </a:r>
          </a:p>
          <a:p>
            <a:r>
              <a:rPr lang="en-US" dirty="0" smtClean="0"/>
              <a:t>Make-Buy decisions</a:t>
            </a:r>
          </a:p>
          <a:p>
            <a:endParaRPr lang="en-US" dirty="0"/>
          </a:p>
        </p:txBody>
      </p:sp>
    </p:spTree>
    <p:extLst>
      <p:ext uri="{BB962C8B-B14F-4D97-AF65-F5344CB8AC3E}">
        <p14:creationId xmlns:p14="http://schemas.microsoft.com/office/powerpoint/2010/main" val="4504996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6516216" cy="762000"/>
          </a:xfrm>
        </p:spPr>
        <p:txBody>
          <a:bodyPr/>
          <a:lstStyle/>
          <a:p>
            <a:r>
              <a:rPr lang="en-IN" sz="4400" b="1" dirty="0" smtClean="0">
                <a:latin typeface="+mn-lt"/>
              </a:rPr>
              <a:t>Recommended Readings</a:t>
            </a:r>
            <a:endParaRPr lang="en-IN" sz="4400" b="1" dirty="0">
              <a:latin typeface="+mn-lt"/>
            </a:endParaRPr>
          </a:p>
        </p:txBody>
      </p:sp>
      <p:sp>
        <p:nvSpPr>
          <p:cNvPr id="3" name="Content Placeholder 2"/>
          <p:cNvSpPr>
            <a:spLocks noGrp="1"/>
          </p:cNvSpPr>
          <p:nvPr>
            <p:ph idx="1"/>
          </p:nvPr>
        </p:nvSpPr>
        <p:spPr>
          <a:xfrm>
            <a:off x="457200" y="1600201"/>
            <a:ext cx="8229600" cy="3276599"/>
          </a:xfrm>
        </p:spPr>
        <p:txBody>
          <a:bodyPr>
            <a:normAutofit/>
          </a:bodyPr>
          <a:lstStyle/>
          <a:p>
            <a:r>
              <a:rPr lang="en-IN" sz="2800" dirty="0" smtClean="0"/>
              <a:t>Tom M. Mitchell, Machine Learning, The McGraw-Hill Companies, Inc. International Edition 1997. </a:t>
            </a:r>
            <a:r>
              <a:rPr lang="en-IN" sz="2800" b="1" dirty="0" smtClean="0">
                <a:solidFill>
                  <a:srgbClr val="FF0000"/>
                </a:solidFill>
              </a:rPr>
              <a:t>[Ch. 1]</a:t>
            </a:r>
            <a:endParaRPr lang="en-US" sz="2800" b="1" dirty="0" smtClean="0">
              <a:solidFill>
                <a:srgbClr val="FF0000"/>
              </a:solidFill>
            </a:endParaRPr>
          </a:p>
          <a:p>
            <a:r>
              <a:rPr lang="en-US" sz="2800" b="1" dirty="0" smtClean="0">
                <a:solidFill>
                  <a:srgbClr val="FF0000"/>
                </a:solidFill>
                <a:hlinkClick r:id="rId2"/>
              </a:rPr>
              <a:t>http://www.cs.princeton.edu/courses/archive/spr08/cos511/</a:t>
            </a:r>
            <a:r>
              <a:rPr lang="en-US" sz="2800" b="1" dirty="0" smtClean="0">
                <a:solidFill>
                  <a:srgbClr val="FF0000"/>
                </a:solidFill>
              </a:rPr>
              <a:t> [Web]</a:t>
            </a:r>
          </a:p>
          <a:p>
            <a:r>
              <a:rPr lang="en-US" sz="2800" dirty="0">
                <a:hlinkClick r:id="rId3"/>
              </a:rPr>
              <a:t>https://www.softwaretestinghelp.com/machine-learning-tools/</a:t>
            </a:r>
            <a:endParaRPr lang="en-US" sz="2800" b="1" dirty="0" smtClean="0">
              <a:solidFill>
                <a:srgbClr val="FF0000"/>
              </a:solidFill>
            </a:endParaRPr>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419600"/>
            <a:ext cx="6096000" cy="1143000"/>
          </a:xfrm>
        </p:spPr>
        <p:txBody>
          <a:bodyPr/>
          <a:lstStyle/>
          <a:p>
            <a:r>
              <a:rPr lang="en-US" dirty="0" smtClean="0"/>
              <a:t>Thank you for your time!!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905000"/>
            <a:ext cx="1981200" cy="2246539"/>
          </a:xfrm>
          <a:prstGeom prst="rect">
            <a:avLst/>
          </a:prstGeom>
        </p:spPr>
      </p:pic>
    </p:spTree>
    <p:extLst>
      <p:ext uri="{BB962C8B-B14F-4D97-AF65-F5344CB8AC3E}">
        <p14:creationId xmlns:p14="http://schemas.microsoft.com/office/powerpoint/2010/main" val="223209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362200" y="3352800"/>
            <a:ext cx="6172200" cy="1066800"/>
          </a:xfrm>
        </p:spPr>
        <p:txBody>
          <a:bodyPr/>
          <a:lstStyle/>
          <a:p>
            <a:pPr algn="ctr" fontAlgn="auto">
              <a:spcAft>
                <a:spcPts val="0"/>
              </a:spcAft>
              <a:defRPr/>
            </a:pPr>
            <a:r>
              <a:rPr lang="en-US" sz="4000" dirty="0">
                <a:solidFill>
                  <a:srgbClr val="FFFF66"/>
                </a:solidFill>
              </a:rPr>
              <a:t>Machine Learning</a:t>
            </a:r>
            <a:br>
              <a:rPr lang="en-US" sz="4000" dirty="0">
                <a:solidFill>
                  <a:srgbClr val="FFFF66"/>
                </a:solidFill>
              </a:rPr>
            </a:br>
            <a:r>
              <a:rPr lang="en-US" sz="4000" dirty="0">
                <a:solidFill>
                  <a:srgbClr val="FFFF66"/>
                </a:solidFill>
              </a:rPr>
              <a:t>DSECL    ZG565</a:t>
            </a:r>
            <a:endParaRPr lang="en-US" sz="4000" dirty="0">
              <a:solidFill>
                <a:srgbClr val="FFFF66"/>
              </a:solidFill>
              <a:latin typeface="+mn-lt"/>
            </a:endParaRPr>
          </a:p>
        </p:txBody>
      </p:sp>
      <p:sp>
        <p:nvSpPr>
          <p:cNvPr id="5" name="Content Placeholder 1"/>
          <p:cNvSpPr>
            <a:spLocks noGrp="1"/>
          </p:cNvSpPr>
          <p:nvPr>
            <p:ph sz="quarter" idx="4294967295"/>
          </p:nvPr>
        </p:nvSpPr>
        <p:spPr>
          <a:xfrm>
            <a:off x="2895600" y="4572000"/>
            <a:ext cx="5791200" cy="990600"/>
          </a:xfrm>
          <a:prstGeom prst="rect">
            <a:avLst/>
          </a:prstGeom>
        </p:spPr>
        <p:txBody>
          <a:bodyPr rtlCol="0">
            <a:normAutofit fontScale="70000" lnSpcReduction="20000"/>
          </a:bodyPr>
          <a:lstStyle/>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Dr. Chetana Gavankar, </a:t>
            </a:r>
            <a:r>
              <a:rPr lang="en-US" sz="2800" dirty="0" err="1">
                <a:solidFill>
                  <a:schemeClr val="bg1"/>
                </a:solidFill>
                <a:cs typeface="Courier New" pitchFamily="49" charset="0"/>
              </a:rPr>
              <a:t>Ph.D</a:t>
            </a:r>
            <a:r>
              <a:rPr lang="en-US" sz="2800" dirty="0">
                <a:solidFill>
                  <a:schemeClr val="bg1"/>
                </a:solidFill>
                <a:cs typeface="Courier New" pitchFamily="49" charset="0"/>
              </a:rPr>
              <a:t>,</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Chetana.gavankar@pilani.bits-pilani.ac.in</a:t>
            </a:r>
          </a:p>
          <a:p>
            <a:pPr marL="365760" indent="-256032" algn="r" fontAlgn="auto">
              <a:lnSpc>
                <a:spcPct val="100000"/>
              </a:lnSpc>
              <a:spcAft>
                <a:spcPts val="0"/>
              </a:spcAft>
              <a:buClr>
                <a:schemeClr val="accent1"/>
              </a:buClr>
              <a:buSzPct val="68000"/>
              <a:buNone/>
              <a:defRPr/>
            </a:pPr>
            <a:endParaRPr lang="en-US" sz="2800" dirty="0" smtClean="0">
              <a:solidFill>
                <a:schemeClr val="bg1"/>
              </a:solidFill>
              <a:latin typeface="+mn-lt"/>
              <a:cs typeface="Courier New" pitchFamily="49" charset="0"/>
            </a:endParaRPr>
          </a:p>
        </p:txBody>
      </p:sp>
    </p:spTree>
    <p:extLst>
      <p:ext uri="{BB962C8B-B14F-4D97-AF65-F5344CB8AC3E}">
        <p14:creationId xmlns:p14="http://schemas.microsoft.com/office/powerpoint/2010/main" val="10594674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4294200"/>
            <a:ext cx="8458200" cy="2209800"/>
          </a:xfrm>
        </p:spPr>
        <p:txBody>
          <a:bodyPr rtlCol="0">
            <a:normAutofit/>
          </a:bodyPr>
          <a:lstStyle/>
          <a:p>
            <a:pPr marL="365760" indent="-256032" algn="ctr" fontAlgn="auto">
              <a:lnSpc>
                <a:spcPct val="100000"/>
              </a:lnSpc>
              <a:spcAft>
                <a:spcPts val="0"/>
              </a:spcAft>
              <a:buClr>
                <a:schemeClr val="accent1"/>
              </a:buClr>
              <a:buSzPct val="68000"/>
              <a:defRPr/>
            </a:pPr>
            <a:r>
              <a:rPr lang="en-US" sz="3600" dirty="0">
                <a:latin typeface="+mn-lt"/>
                <a:cs typeface="Courier New" pitchFamily="49" charset="0"/>
              </a:rPr>
              <a:t>Lecture No. – 2 | Math Preliminaries</a:t>
            </a:r>
          </a:p>
          <a:p>
            <a:pPr marL="365760" indent="-256032" algn="ctr" fontAlgn="auto">
              <a:lnSpc>
                <a:spcPct val="100000"/>
              </a:lnSpc>
              <a:spcAft>
                <a:spcPts val="0"/>
              </a:spcAft>
              <a:buClr>
                <a:schemeClr val="accent1"/>
              </a:buClr>
              <a:buSzPct val="68000"/>
              <a:defRPr/>
            </a:pPr>
            <a:r>
              <a:rPr lang="en-US" sz="3600" dirty="0">
                <a:latin typeface="+mn-lt"/>
                <a:cs typeface="Courier New" pitchFamily="49" charset="0"/>
              </a:rPr>
              <a:t>Date – </a:t>
            </a:r>
            <a:r>
              <a:rPr lang="en-US" sz="3600" dirty="0" smtClean="0">
                <a:latin typeface="+mn-lt"/>
                <a:cs typeface="Courier New" pitchFamily="49" charset="0"/>
              </a:rPr>
              <a:t>06/09/2020</a:t>
            </a:r>
            <a:endParaRPr lang="en-US" sz="36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600" dirty="0">
                <a:latin typeface="+mn-lt"/>
                <a:cs typeface="Courier New" pitchFamily="49" charset="0"/>
              </a:rPr>
              <a:t>Time – </a:t>
            </a:r>
            <a:r>
              <a:rPr lang="en-US" sz="3600" dirty="0" smtClean="0">
                <a:latin typeface="+mn-lt"/>
                <a:cs typeface="Courier New" pitchFamily="49" charset="0"/>
              </a:rPr>
              <a:t>2:00 PM </a:t>
            </a:r>
            <a:r>
              <a:rPr lang="en-US" sz="3600" dirty="0">
                <a:latin typeface="+mn-lt"/>
                <a:cs typeface="Courier New" pitchFamily="49" charset="0"/>
              </a:rPr>
              <a:t>– 4</a:t>
            </a:r>
            <a:r>
              <a:rPr lang="en-US" sz="3600" dirty="0" smtClean="0">
                <a:latin typeface="+mn-lt"/>
                <a:cs typeface="Courier New" pitchFamily="49" charset="0"/>
              </a:rPr>
              <a:t>:00 PM</a:t>
            </a:r>
            <a:endParaRPr lang="en-US" sz="3600" dirty="0">
              <a:latin typeface="+mn-lt"/>
              <a:cs typeface="Courier New" pitchFamily="49" charset="0"/>
            </a:endParaRPr>
          </a:p>
        </p:txBody>
      </p:sp>
      <p:sp>
        <p:nvSpPr>
          <p:cNvPr id="3" name="Google Shape;292;p47">
            <a:extLst>
              <a:ext uri="{FF2B5EF4-FFF2-40B4-BE49-F238E27FC236}">
                <a16:creationId xmlns:a16="http://schemas.microsoft.com/office/drawing/2014/main" id="{366F6C36-8DDB-476E-98C5-1E9501A72093}"/>
              </a:ext>
            </a:extLst>
          </p:cNvPr>
          <p:cNvSpPr txBox="1"/>
          <p:nvPr/>
        </p:nvSpPr>
        <p:spPr>
          <a:xfrm>
            <a:off x="76200" y="5852125"/>
            <a:ext cx="9067800" cy="968400"/>
          </a:xfrm>
          <a:prstGeom prst="rect">
            <a:avLst/>
          </a:prstGeom>
          <a:noFill/>
          <a:ln>
            <a:noFill/>
          </a:ln>
        </p:spPr>
        <p:txBody>
          <a:bodyPr spcFirstLastPara="1" wrap="square" lIns="0" tIns="12700" rIns="0" bIns="0" anchor="t" anchorCtr="0">
            <a:noAutofit/>
          </a:bodyPr>
          <a:lstStyle/>
          <a:p>
            <a:pPr marR="176530" lvl="0">
              <a:lnSpc>
                <a:spcPct val="120000"/>
              </a:lnSpc>
              <a:spcBef>
                <a:spcPts val="1170"/>
              </a:spcBef>
              <a:spcAft>
                <a:spcPts val="0"/>
              </a:spcAft>
            </a:pPr>
            <a:r>
              <a:rPr lang="en-US" sz="1400" dirty="0">
                <a:ea typeface="Trebuchet MS"/>
                <a:cs typeface="Trebuchet MS"/>
                <a:sym typeface="Trebuchet MS"/>
              </a:rPr>
              <a:t>These slides are prepared by the instructor, with grateful acknowledgement of </a:t>
            </a:r>
            <a:r>
              <a:rPr lang="en-US" sz="1400" dirty="0" smtClean="0">
                <a:ea typeface="Trebuchet MS"/>
                <a:cs typeface="Trebuchet MS"/>
                <a:sym typeface="Trebuchet MS"/>
              </a:rPr>
              <a:t>Prof</a:t>
            </a:r>
            <a:r>
              <a:rPr lang="en-US" sz="1400" dirty="0">
                <a:ea typeface="Trebuchet MS"/>
                <a:cs typeface="Trebuchet MS"/>
                <a:sym typeface="Trebuchet MS"/>
              </a:rPr>
              <a:t>. </a:t>
            </a:r>
            <a:r>
              <a:rPr lang="en-US" sz="1400" dirty="0" err="1">
                <a:ea typeface="Trebuchet MS"/>
                <a:cs typeface="Trebuchet MS"/>
                <a:sym typeface="Trebuchet MS"/>
              </a:rPr>
              <a:t>Sugato</a:t>
            </a:r>
            <a:r>
              <a:rPr lang="en-US" sz="1400" dirty="0">
                <a:ea typeface="Trebuchet MS"/>
                <a:cs typeface="Trebuchet MS"/>
                <a:sym typeface="Trebuchet MS"/>
              </a:rPr>
              <a:t> </a:t>
            </a:r>
            <a:r>
              <a:rPr lang="en-US" sz="1400" dirty="0" err="1" smtClean="0">
                <a:ea typeface="Trebuchet MS"/>
                <a:cs typeface="Trebuchet MS"/>
                <a:sym typeface="Trebuchet MS"/>
              </a:rPr>
              <a:t>Ghosal</a:t>
            </a:r>
            <a:r>
              <a:rPr lang="en-US" sz="1400" dirty="0" smtClean="0">
                <a:ea typeface="Trebuchet MS"/>
                <a:cs typeface="Trebuchet MS"/>
                <a:sym typeface="Trebuchet MS"/>
              </a:rPr>
              <a:t> </a:t>
            </a:r>
            <a:r>
              <a:rPr lang="en-US" sz="1400" dirty="0">
                <a:ea typeface="Trebuchet MS"/>
                <a:cs typeface="Trebuchet MS"/>
                <a:sym typeface="Trebuchet MS"/>
              </a:rPr>
              <a:t>from BITS </a:t>
            </a:r>
            <a:r>
              <a:rPr lang="en-US" sz="1400" dirty="0" err="1">
                <a:ea typeface="Trebuchet MS"/>
                <a:cs typeface="Trebuchet MS"/>
                <a:sym typeface="Trebuchet MS"/>
              </a:rPr>
              <a:t>Pilani</a:t>
            </a:r>
            <a:r>
              <a:rPr lang="en-US" sz="1400" dirty="0">
                <a:ea typeface="Trebuchet MS"/>
                <a:cs typeface="Trebuchet MS"/>
                <a:sym typeface="Trebuchet MS"/>
              </a:rPr>
              <a:t> and  many others who made  their course materials freely available online.</a:t>
            </a:r>
          </a:p>
        </p:txBody>
      </p:sp>
    </p:spTree>
    <p:extLst>
      <p:ext uri="{BB962C8B-B14F-4D97-AF65-F5344CB8AC3E}">
        <p14:creationId xmlns:p14="http://schemas.microsoft.com/office/powerpoint/2010/main" val="22943397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lnSpc>
                <a:spcPct val="90000"/>
              </a:lnSpc>
              <a:spcBef>
                <a:spcPts val="480"/>
              </a:spcBef>
              <a:buClr>
                <a:schemeClr val="dk1"/>
              </a:buClr>
              <a:buSzPts val="2400"/>
              <a:buChar char="•"/>
            </a:pPr>
            <a:r>
              <a:rPr lang="en-US" sz="3200" dirty="0" smtClean="0"/>
              <a:t>Linear </a:t>
            </a:r>
            <a:r>
              <a:rPr lang="en-US" sz="3200" dirty="0"/>
              <a:t>Algebra Review</a:t>
            </a:r>
          </a:p>
          <a:p>
            <a:pPr lvl="0">
              <a:lnSpc>
                <a:spcPct val="90000"/>
              </a:lnSpc>
              <a:spcBef>
                <a:spcPts val="480"/>
              </a:spcBef>
              <a:buSzPts val="2400"/>
              <a:buChar char="•"/>
            </a:pPr>
            <a:r>
              <a:rPr lang="en-US" sz="3200" dirty="0"/>
              <a:t>Calculus Review</a:t>
            </a:r>
          </a:p>
          <a:p>
            <a:pPr lvl="0">
              <a:lnSpc>
                <a:spcPct val="90000"/>
              </a:lnSpc>
              <a:spcBef>
                <a:spcPts val="480"/>
              </a:spcBef>
              <a:buSzPts val="2400"/>
              <a:buChar char="•"/>
            </a:pPr>
            <a:r>
              <a:rPr lang="en-US" sz="3200" dirty="0"/>
              <a:t>Probability </a:t>
            </a:r>
            <a:r>
              <a:rPr lang="en-US" sz="3200" dirty="0" smtClean="0"/>
              <a:t>Theory </a:t>
            </a:r>
            <a:endParaRPr lang="en-US" sz="3200" dirty="0"/>
          </a:p>
          <a:p>
            <a:pPr lvl="0">
              <a:lnSpc>
                <a:spcPct val="90000"/>
              </a:lnSpc>
              <a:spcBef>
                <a:spcPts val="480"/>
              </a:spcBef>
              <a:buSzPts val="2400"/>
              <a:buChar char="•"/>
            </a:pPr>
            <a:r>
              <a:rPr lang="en-US" sz="3200" dirty="0"/>
              <a:t>Decision </a:t>
            </a:r>
            <a:r>
              <a:rPr lang="en-US" sz="3200" dirty="0" smtClean="0"/>
              <a:t>Theory</a:t>
            </a:r>
            <a:endParaRPr lang="en-US" sz="3200" dirty="0"/>
          </a:p>
        </p:txBody>
      </p:sp>
      <p:sp>
        <p:nvSpPr>
          <p:cNvPr id="3" name="Content Placeholder 2"/>
          <p:cNvSpPr>
            <a:spLocks noGrp="1"/>
          </p:cNvSpPr>
          <p:nvPr>
            <p:ph sz="quarter" idx="10"/>
          </p:nvPr>
        </p:nvSpPr>
        <p:spPr/>
        <p:txBody>
          <a:bodyPr/>
          <a:lstStyle/>
          <a:p>
            <a:r>
              <a:rPr lang="en-US" dirty="0" smtClean="0"/>
              <a:t>Session Content</a:t>
            </a:r>
            <a:endParaRPr lang="en-US" dirty="0"/>
          </a:p>
        </p:txBody>
      </p:sp>
    </p:spTree>
    <p:extLst>
      <p:ext uri="{BB962C8B-B14F-4D97-AF65-F5344CB8AC3E}">
        <p14:creationId xmlns:p14="http://schemas.microsoft.com/office/powerpoint/2010/main" val="16041966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1"/>
          <p:cNvSpPr txBox="1">
            <a:spLocks noGrp="1"/>
          </p:cNvSpPr>
          <p:nvPr>
            <p:ph type="title" idx="4294967295"/>
          </p:nvPr>
        </p:nvSpPr>
        <p:spPr>
          <a:xfrm>
            <a:off x="0" y="0"/>
            <a:ext cx="9144000" cy="685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Linear algebra Review</a:t>
            </a:r>
            <a:endParaRPr dirty="0"/>
          </a:p>
        </p:txBody>
      </p:sp>
      <p:sp>
        <p:nvSpPr>
          <p:cNvPr id="315" name="Google Shape;315;p51"/>
          <p:cNvSpPr txBox="1"/>
          <p:nvPr/>
        </p:nvSpPr>
        <p:spPr>
          <a:xfrm>
            <a:off x="0" y="6019800"/>
            <a:ext cx="638754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See </a:t>
            </a:r>
            <a:r>
              <a:rPr lang="en-US" sz="1800" u="sng" dirty="0">
                <a:solidFill>
                  <a:schemeClr val="hlink"/>
                </a:solidFill>
                <a:latin typeface="Calibri"/>
                <a:ea typeface="Calibri"/>
                <a:cs typeface="Calibri"/>
                <a:sym typeface="Calibri"/>
                <a:hlinkClick r:id="rId3"/>
              </a:rPr>
              <a:t>http://cs229.stanford.edu/section/cs229-linalg.pdf</a:t>
            </a:r>
            <a:r>
              <a:rPr lang="en-US" sz="1800" dirty="0">
                <a:solidFill>
                  <a:srgbClr val="000000"/>
                </a:solidFill>
                <a:latin typeface="Calibri"/>
                <a:ea typeface="Calibri"/>
                <a:cs typeface="Calibri"/>
                <a:sym typeface="Calibri"/>
              </a:rPr>
              <a:t> f</a:t>
            </a:r>
            <a:r>
              <a:rPr lang="en-US" sz="1800" dirty="0">
                <a:solidFill>
                  <a:schemeClr val="dk1"/>
                </a:solidFill>
                <a:latin typeface="Calibri"/>
                <a:ea typeface="Calibri"/>
                <a:cs typeface="Calibri"/>
                <a:sym typeface="Calibri"/>
              </a:rPr>
              <a:t>or more</a:t>
            </a:r>
            <a:endParaRPr dirty="0"/>
          </a:p>
        </p:txBody>
      </p:sp>
    </p:spTree>
    <p:extLst>
      <p:ext uri="{BB962C8B-B14F-4D97-AF65-F5344CB8AC3E}">
        <p14:creationId xmlns:p14="http://schemas.microsoft.com/office/powerpoint/2010/main" val="8493070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2"/>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Vectors and Matrices</a:t>
            </a:r>
            <a:endParaRPr/>
          </a:p>
        </p:txBody>
      </p:sp>
      <p:sp>
        <p:nvSpPr>
          <p:cNvPr id="321" name="Google Shape;321;p52"/>
          <p:cNvSpPr txBox="1">
            <a:spLocks noGrp="1"/>
          </p:cNvSpPr>
          <p:nvPr>
            <p:ph type="body" idx="4294967295"/>
          </p:nvPr>
        </p:nvSpPr>
        <p:spPr>
          <a:xfrm>
            <a:off x="0" y="1600200"/>
            <a:ext cx="89154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smtClean="0"/>
              <a:t>Collections </a:t>
            </a:r>
            <a:r>
              <a:rPr lang="en-US" dirty="0"/>
              <a:t>of ordered numbers that represent </a:t>
            </a:r>
            <a:r>
              <a:rPr lang="en-US" dirty="0" smtClean="0"/>
              <a:t>movements </a:t>
            </a:r>
            <a:r>
              <a:rPr lang="en-US" dirty="0"/>
              <a:t>in space, </a:t>
            </a:r>
            <a:r>
              <a:rPr lang="en-US" dirty="0" smtClean="0"/>
              <a:t>word </a:t>
            </a:r>
            <a:r>
              <a:rPr lang="en-US" dirty="0"/>
              <a:t>counts, movie ratings, pixel </a:t>
            </a:r>
            <a:r>
              <a:rPr lang="en-US" dirty="0" smtClean="0"/>
              <a:t>brightness, </a:t>
            </a:r>
            <a:r>
              <a:rPr lang="en-US" dirty="0"/>
              <a:t>etc. </a:t>
            </a:r>
            <a:endParaRPr lang="en-US" dirty="0" smtClean="0"/>
          </a:p>
          <a:p>
            <a:pPr lvl="0">
              <a:spcBef>
                <a:spcPts val="0"/>
              </a:spcBef>
              <a:spcAft>
                <a:spcPts val="0"/>
              </a:spcAft>
              <a:buClr>
                <a:schemeClr val="dk1"/>
              </a:buClr>
              <a:buSzPts val="3200"/>
            </a:pPr>
            <a:r>
              <a:rPr lang="en-US" dirty="0" smtClean="0"/>
              <a:t>Vector </a:t>
            </a:r>
            <a:r>
              <a:rPr lang="en-US" dirty="0"/>
              <a:t>is a mathematical quantity that has magnitude and </a:t>
            </a:r>
            <a:r>
              <a:rPr lang="en-US" dirty="0" smtClean="0"/>
              <a:t>direction</a:t>
            </a:r>
          </a:p>
          <a:p>
            <a:pPr marL="0" lvl="0" indent="0">
              <a:spcBef>
                <a:spcPts val="0"/>
              </a:spcBef>
              <a:spcAft>
                <a:spcPts val="0"/>
              </a:spcAft>
              <a:buClr>
                <a:schemeClr val="dk1"/>
              </a:buClr>
              <a:buSzPts val="3200"/>
              <a:buNone/>
            </a:pPr>
            <a:endParaRPr lang="en-US" dirty="0" smtClean="0"/>
          </a:p>
          <a:p>
            <a:pPr lvl="0">
              <a:spcBef>
                <a:spcPts val="0"/>
              </a:spcBef>
              <a:spcAft>
                <a:spcPts val="0"/>
              </a:spcAft>
              <a:buClr>
                <a:schemeClr val="dk1"/>
              </a:buClr>
              <a:buSzPts val="3200"/>
            </a:pPr>
            <a:endParaRPr dirty="0"/>
          </a:p>
          <a:p>
            <a:pPr marL="0" lvl="0" indent="0" algn="l" rtl="0">
              <a:spcBef>
                <a:spcPts val="640"/>
              </a:spcBef>
              <a:spcAft>
                <a:spcPts val="0"/>
              </a:spcAft>
              <a:buClr>
                <a:schemeClr val="dk1"/>
              </a:buClr>
              <a:buSzPts val="3200"/>
              <a:buNone/>
            </a:pPr>
            <a:endParaRPr dirty="0"/>
          </a:p>
        </p:txBody>
      </p:sp>
    </p:spTree>
    <p:extLst>
      <p:ext uri="{BB962C8B-B14F-4D97-AF65-F5344CB8AC3E}">
        <p14:creationId xmlns:p14="http://schemas.microsoft.com/office/powerpoint/2010/main" val="11925206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spc="-150" dirty="0">
                <a:latin typeface="Arial" pitchFamily="34" charset="0"/>
                <a:ea typeface="+mn-ea"/>
                <a:cs typeface="Arial" pitchFamily="34" charset="0"/>
              </a:rPr>
              <a:t>Lab </a:t>
            </a:r>
            <a:r>
              <a:rPr lang="en-US" sz="3600" b="1" spc="-150" dirty="0" smtClean="0">
                <a:latin typeface="Arial" pitchFamily="34" charset="0"/>
                <a:ea typeface="+mn-ea"/>
                <a:cs typeface="Arial" pitchFamily="34" charset="0"/>
              </a:rPr>
              <a:t>Plan </a:t>
            </a:r>
            <a:endParaRPr lang="en-US" sz="3600" b="1" spc="-150" dirty="0">
              <a:latin typeface="Arial" pitchFamily="34" charset="0"/>
              <a:ea typeface="+mn-ea"/>
              <a:cs typeface="Arial"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06257883"/>
              </p:ext>
            </p:extLst>
          </p:nvPr>
        </p:nvGraphicFramePr>
        <p:xfrm>
          <a:off x="502568" y="1424693"/>
          <a:ext cx="8245118" cy="3804768"/>
        </p:xfrm>
        <a:graphic>
          <a:graphicData uri="http://schemas.openxmlformats.org/drawingml/2006/table">
            <a:tbl>
              <a:tblPr bandRow="1">
                <a:tableStyleId>{5C22544A-7EE6-4342-B048-85BDC9FD1C3A}</a:tableStyleId>
              </a:tblPr>
              <a:tblGrid>
                <a:gridCol w="1509670">
                  <a:extLst>
                    <a:ext uri="{9D8B030D-6E8A-4147-A177-3AD203B41FA5}">
                      <a16:colId xmlns:a16="http://schemas.microsoft.com/office/drawing/2014/main" val="20000"/>
                    </a:ext>
                  </a:extLst>
                </a:gridCol>
                <a:gridCol w="6735448">
                  <a:extLst>
                    <a:ext uri="{9D8B030D-6E8A-4147-A177-3AD203B41FA5}">
                      <a16:colId xmlns:a16="http://schemas.microsoft.com/office/drawing/2014/main" val="20001"/>
                    </a:ext>
                  </a:extLst>
                </a:gridCol>
              </a:tblGrid>
              <a:tr h="685800">
                <a:tc>
                  <a:txBody>
                    <a:bodyPr/>
                    <a:lstStyle/>
                    <a:p>
                      <a:pPr marL="0" marR="0">
                        <a:lnSpc>
                          <a:spcPct val="115000"/>
                        </a:lnSpc>
                        <a:spcBef>
                          <a:spcPts val="0"/>
                        </a:spcBef>
                        <a:spcAft>
                          <a:spcPts val="0"/>
                        </a:spcAft>
                      </a:pPr>
                      <a:r>
                        <a:rPr lang="en-IN" sz="2400" dirty="0">
                          <a:effectLst/>
                        </a:rPr>
                        <a:t>Lab No.</a:t>
                      </a:r>
                      <a:endParaRPr lang="en-US" sz="2400" dirty="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IN" sz="2400" dirty="0">
                          <a:effectLst/>
                        </a:rPr>
                        <a:t>Lab Objective</a:t>
                      </a:r>
                      <a:endParaRPr lang="en-US" sz="24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000"/>
                  </a:ext>
                </a:extLst>
              </a:tr>
              <a:tr h="519828">
                <a:tc>
                  <a:txBody>
                    <a:bodyPr/>
                    <a:lstStyle/>
                    <a:p>
                      <a:pPr marL="0" marR="0">
                        <a:lnSpc>
                          <a:spcPct val="115000"/>
                        </a:lnSpc>
                        <a:spcBef>
                          <a:spcPts val="0"/>
                        </a:spcBef>
                        <a:spcAft>
                          <a:spcPts val="0"/>
                        </a:spcAft>
                      </a:pPr>
                      <a:r>
                        <a:rPr lang="en-IN" sz="2400">
                          <a:effectLst/>
                        </a:rPr>
                        <a:t>1</a:t>
                      </a:r>
                      <a:endParaRPr lang="en-US" sz="24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IN" sz="2400" dirty="0">
                          <a:effectLst/>
                        </a:rPr>
                        <a:t>Linear Regression and Gradient </a:t>
                      </a:r>
                      <a:r>
                        <a:rPr lang="en-IN" sz="2400" dirty="0" smtClean="0">
                          <a:effectLst/>
                        </a:rPr>
                        <a:t>Descent Algorithm</a:t>
                      </a:r>
                      <a:endParaRPr lang="en-US" sz="24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001"/>
                  </a:ext>
                </a:extLst>
              </a:tr>
              <a:tr h="519828">
                <a:tc>
                  <a:txBody>
                    <a:bodyPr/>
                    <a:lstStyle/>
                    <a:p>
                      <a:pPr marL="0" marR="0">
                        <a:lnSpc>
                          <a:spcPct val="115000"/>
                        </a:lnSpc>
                        <a:spcBef>
                          <a:spcPts val="0"/>
                        </a:spcBef>
                        <a:spcAft>
                          <a:spcPts val="0"/>
                        </a:spcAft>
                      </a:pPr>
                      <a:r>
                        <a:rPr lang="en-IN" sz="2400">
                          <a:effectLst/>
                        </a:rPr>
                        <a:t>2</a:t>
                      </a:r>
                      <a:endParaRPr lang="en-US" sz="24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IN" sz="2400" dirty="0" smtClean="0">
                          <a:effectLst/>
                        </a:rPr>
                        <a:t>Naïve</a:t>
                      </a:r>
                      <a:r>
                        <a:rPr lang="en-IN" sz="2400" baseline="0" dirty="0" smtClean="0">
                          <a:effectLst/>
                        </a:rPr>
                        <a:t> Bayes C</a:t>
                      </a:r>
                      <a:r>
                        <a:rPr lang="en-IN" sz="2400" dirty="0" smtClean="0">
                          <a:effectLst/>
                        </a:rPr>
                        <a:t>lassifier</a:t>
                      </a:r>
                      <a:endParaRPr lang="en-US" sz="24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002"/>
                  </a:ext>
                </a:extLst>
              </a:tr>
              <a:tr h="519828">
                <a:tc>
                  <a:txBody>
                    <a:bodyPr/>
                    <a:lstStyle/>
                    <a:p>
                      <a:pPr marL="0" marR="0">
                        <a:lnSpc>
                          <a:spcPct val="115000"/>
                        </a:lnSpc>
                        <a:spcBef>
                          <a:spcPts val="0"/>
                        </a:spcBef>
                        <a:spcAft>
                          <a:spcPts val="0"/>
                        </a:spcAft>
                      </a:pPr>
                      <a:r>
                        <a:rPr lang="en-IN" sz="2400">
                          <a:effectLst/>
                        </a:rPr>
                        <a:t>3</a:t>
                      </a:r>
                      <a:endParaRPr lang="en-US" sz="24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IN" sz="2400" dirty="0" smtClean="0">
                          <a:effectLst/>
                        </a:rPr>
                        <a:t>Logistic Regression Classifier</a:t>
                      </a:r>
                      <a:endParaRPr lang="en-US" sz="2400" dirty="0" smtClean="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003"/>
                  </a:ext>
                </a:extLst>
              </a:tr>
              <a:tr h="519828">
                <a:tc>
                  <a:txBody>
                    <a:bodyPr/>
                    <a:lstStyle/>
                    <a:p>
                      <a:pPr marL="0" marR="0">
                        <a:lnSpc>
                          <a:spcPct val="115000"/>
                        </a:lnSpc>
                        <a:spcBef>
                          <a:spcPts val="0"/>
                        </a:spcBef>
                        <a:spcAft>
                          <a:spcPts val="0"/>
                        </a:spcAft>
                      </a:pPr>
                      <a:r>
                        <a:rPr lang="en-IN" sz="2400">
                          <a:effectLst/>
                        </a:rPr>
                        <a:t>4</a:t>
                      </a:r>
                      <a:endParaRPr lang="en-US" sz="24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2400" dirty="0" smtClean="0">
                          <a:solidFill>
                            <a:srgbClr val="000000"/>
                          </a:solidFill>
                          <a:effectLst/>
                          <a:latin typeface="Calibri" panose="020F0502020204030204" pitchFamily="34" charset="0"/>
                          <a:ea typeface="Calibri" panose="020F0502020204030204" pitchFamily="34" charset="0"/>
                        </a:rPr>
                        <a:t>Decision</a:t>
                      </a:r>
                      <a:r>
                        <a:rPr lang="en-US" sz="2400" baseline="0" dirty="0" smtClean="0">
                          <a:solidFill>
                            <a:srgbClr val="000000"/>
                          </a:solidFill>
                          <a:effectLst/>
                          <a:latin typeface="Calibri" panose="020F0502020204030204" pitchFamily="34" charset="0"/>
                          <a:ea typeface="Calibri" panose="020F0502020204030204" pitchFamily="34" charset="0"/>
                        </a:rPr>
                        <a:t> Tree</a:t>
                      </a:r>
                      <a:endParaRPr lang="en-US" sz="24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004"/>
                  </a:ext>
                </a:extLst>
              </a:tr>
              <a:tr h="519828">
                <a:tc>
                  <a:txBody>
                    <a:bodyPr/>
                    <a:lstStyle/>
                    <a:p>
                      <a:pPr marL="0" marR="0">
                        <a:lnSpc>
                          <a:spcPct val="115000"/>
                        </a:lnSpc>
                        <a:spcBef>
                          <a:spcPts val="0"/>
                        </a:spcBef>
                        <a:spcAft>
                          <a:spcPts val="0"/>
                        </a:spcAft>
                      </a:pPr>
                      <a:r>
                        <a:rPr lang="en-IN" sz="2400">
                          <a:effectLst/>
                        </a:rPr>
                        <a:t>5</a:t>
                      </a:r>
                      <a:endParaRPr lang="en-US" sz="24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2400" dirty="0" smtClean="0">
                          <a:solidFill>
                            <a:srgbClr val="000000"/>
                          </a:solidFill>
                          <a:effectLst/>
                          <a:latin typeface="Calibri" panose="020F0502020204030204" pitchFamily="34" charset="0"/>
                          <a:ea typeface="Calibri" panose="020F0502020204030204" pitchFamily="34" charset="0"/>
                        </a:rPr>
                        <a:t>Neural Network</a:t>
                      </a:r>
                      <a:endParaRPr lang="en-US" sz="24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005"/>
                  </a:ext>
                </a:extLst>
              </a:tr>
              <a:tr h="519828">
                <a:tc>
                  <a:txBody>
                    <a:bodyPr/>
                    <a:lstStyle/>
                    <a:p>
                      <a:pPr marL="0" marR="0">
                        <a:lnSpc>
                          <a:spcPct val="115000"/>
                        </a:lnSpc>
                        <a:spcBef>
                          <a:spcPts val="0"/>
                        </a:spcBef>
                        <a:spcAft>
                          <a:spcPts val="0"/>
                        </a:spcAft>
                      </a:pPr>
                      <a:r>
                        <a:rPr lang="en-IN" sz="2400">
                          <a:effectLst/>
                        </a:rPr>
                        <a:t>6</a:t>
                      </a:r>
                      <a:endParaRPr lang="en-US" sz="240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IN" sz="2400" dirty="0" smtClean="0">
                          <a:effectLst/>
                        </a:rPr>
                        <a:t>SVM</a:t>
                      </a:r>
                      <a:endParaRPr lang="en-US" sz="2400" dirty="0">
                        <a:solidFill>
                          <a:srgbClr val="000000"/>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006"/>
                  </a:ext>
                </a:extLst>
              </a:tr>
            </a:tbl>
          </a:graphicData>
        </a:graphic>
      </p:graphicFrame>
      <p:sp>
        <p:nvSpPr>
          <p:cNvPr id="8" name="TextBox 7"/>
          <p:cNvSpPr txBox="1"/>
          <p:nvPr/>
        </p:nvSpPr>
        <p:spPr>
          <a:xfrm>
            <a:off x="487328" y="5257231"/>
            <a:ext cx="8459182" cy="1077218"/>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Labs not graded</a:t>
            </a:r>
          </a:p>
          <a:p>
            <a:pPr marL="285750" indent="-285750">
              <a:buFont typeface="Arial" panose="020B0604020202020204" pitchFamily="34" charset="0"/>
              <a:buChar char="•"/>
            </a:pPr>
            <a:r>
              <a:rPr lang="en-US" b="1" dirty="0" smtClean="0"/>
              <a:t>Lab recordings available at CSIS virtual labs</a:t>
            </a:r>
          </a:p>
          <a:p>
            <a:pPr marL="285750" indent="-285750">
              <a:buFont typeface="Arial" panose="020B0604020202020204" pitchFamily="34" charset="0"/>
              <a:buChar char="•"/>
            </a:pPr>
            <a:r>
              <a:rPr lang="en-US" b="1" dirty="0" smtClean="0"/>
              <a:t>Webinars will be conducted for lab sessions</a:t>
            </a:r>
          </a:p>
          <a:p>
            <a:pPr marL="285750" indent="-285750">
              <a:buFont typeface="Arial" panose="020B0604020202020204" pitchFamily="34" charset="0"/>
              <a:buChar char="•"/>
            </a:pPr>
            <a:r>
              <a:rPr lang="en-US" b="1" dirty="0" smtClean="0"/>
              <a:t>Labs will be conducted in Python</a:t>
            </a:r>
            <a:endParaRPr lang="en-US" b="1" dirty="0"/>
          </a:p>
        </p:txBody>
      </p:sp>
    </p:spTree>
    <p:extLst>
      <p:ext uri="{BB962C8B-B14F-4D97-AF65-F5344CB8AC3E}">
        <p14:creationId xmlns:p14="http://schemas.microsoft.com/office/powerpoint/2010/main" val="4757701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4"/>
          <p:cNvSpPr txBox="1">
            <a:spLocks noGrp="1"/>
          </p:cNvSpPr>
          <p:nvPr>
            <p:ph type="title" idx="4294967295"/>
          </p:nvPr>
        </p:nvSpPr>
        <p:spPr>
          <a:xfrm>
            <a:off x="186117" y="381000"/>
            <a:ext cx="8229600" cy="9906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4400"/>
              <a:buFont typeface="Calibri"/>
              <a:buNone/>
            </a:pPr>
            <a:r>
              <a:rPr lang="en-US" dirty="0" smtClean="0"/>
              <a:t>Vectors</a:t>
            </a:r>
            <a:endParaRPr dirty="0"/>
          </a:p>
        </p:txBody>
      </p:sp>
      <p:sp>
        <p:nvSpPr>
          <p:cNvPr id="337" name="Google Shape;337;p54"/>
          <p:cNvSpPr txBox="1">
            <a:spLocks noGrp="1"/>
          </p:cNvSpPr>
          <p:nvPr>
            <p:ph type="body" idx="4294967295"/>
          </p:nvPr>
        </p:nvSpPr>
        <p:spPr>
          <a:xfrm>
            <a:off x="203579" y="3848184"/>
            <a:ext cx="4097338" cy="2362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600"/>
              <a:buChar char="•"/>
            </a:pPr>
            <a:r>
              <a:rPr lang="en-US" sz="2600"/>
              <a:t>Vectors can represent an offset in 2D or 3D space</a:t>
            </a:r>
            <a:endParaRPr/>
          </a:p>
          <a:p>
            <a:pPr marL="342900" lvl="0" indent="-342900" algn="l" rtl="0">
              <a:spcBef>
                <a:spcPts val="520"/>
              </a:spcBef>
              <a:spcAft>
                <a:spcPts val="0"/>
              </a:spcAft>
              <a:buClr>
                <a:schemeClr val="dk1"/>
              </a:buClr>
              <a:buSzPts val="2600"/>
              <a:buChar char="•"/>
            </a:pPr>
            <a:r>
              <a:rPr lang="en-US" sz="2600"/>
              <a:t>Points are just vectors from the origin</a:t>
            </a:r>
            <a:endParaRPr/>
          </a:p>
          <a:p>
            <a:pPr marL="342900" lvl="0" indent="-177800" algn="l" rtl="0">
              <a:spcBef>
                <a:spcPts val="520"/>
              </a:spcBef>
              <a:spcAft>
                <a:spcPts val="0"/>
              </a:spcAft>
              <a:buClr>
                <a:schemeClr val="dk1"/>
              </a:buClr>
              <a:buSzPts val="2600"/>
              <a:buNone/>
            </a:pPr>
            <a:endParaRPr sz="2600"/>
          </a:p>
        </p:txBody>
      </p:sp>
      <p:sp>
        <p:nvSpPr>
          <p:cNvPr id="340" name="Google Shape;340;p54"/>
          <p:cNvSpPr txBox="1"/>
          <p:nvPr/>
        </p:nvSpPr>
        <p:spPr>
          <a:xfrm>
            <a:off x="4953000" y="1676400"/>
            <a:ext cx="4032730" cy="483076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600"/>
              <a:buFont typeface="Arial"/>
              <a:buChar char="•"/>
            </a:pPr>
            <a:r>
              <a:rPr lang="en-US" sz="2600" b="0" i="0" u="none" strike="noStrike" cap="none" dirty="0">
                <a:solidFill>
                  <a:srgbClr val="000000"/>
                </a:solidFill>
                <a:latin typeface="Calibri"/>
                <a:ea typeface="Calibri"/>
                <a:cs typeface="Calibri"/>
                <a:sym typeface="Calibri"/>
              </a:rPr>
              <a:t>Data can also be treated as a </a:t>
            </a:r>
            <a:r>
              <a:rPr lang="en-US" sz="2600" b="0" i="0" u="none" strike="noStrike" cap="none" dirty="0" smtClean="0">
                <a:solidFill>
                  <a:srgbClr val="000000"/>
                </a:solidFill>
                <a:latin typeface="Calibri"/>
                <a:ea typeface="Calibri"/>
                <a:cs typeface="Calibri"/>
                <a:sym typeface="Calibri"/>
              </a:rPr>
              <a:t>vector</a:t>
            </a:r>
          </a:p>
          <a:p>
            <a:pPr marL="342900" marR="0" lvl="0" indent="-342900" algn="l" rtl="0">
              <a:lnSpc>
                <a:spcPct val="100000"/>
              </a:lnSpc>
              <a:spcBef>
                <a:spcPts val="520"/>
              </a:spcBef>
              <a:spcAft>
                <a:spcPts val="0"/>
              </a:spcAft>
              <a:buClr>
                <a:srgbClr val="000000"/>
              </a:buClr>
              <a:buSzPts val="2600"/>
              <a:buFont typeface="Arial"/>
              <a:buChar char="•"/>
            </a:pPr>
            <a:r>
              <a:rPr lang="en-US" sz="2600" b="0" i="0" u="none" strike="noStrike" cap="none" dirty="0" smtClean="0">
                <a:solidFill>
                  <a:srgbClr val="000000"/>
                </a:solidFill>
                <a:latin typeface="Calibri"/>
                <a:ea typeface="Calibri"/>
                <a:cs typeface="Calibri"/>
                <a:sym typeface="Calibri"/>
              </a:rPr>
              <a:t>Such vectors don’t have a geometric interpretation, but calculations like “distance” still have value</a:t>
            </a:r>
            <a:endParaRPr dirty="0"/>
          </a:p>
        </p:txBody>
      </p:sp>
      <p:pic>
        <p:nvPicPr>
          <p:cNvPr id="341" name="Google Shape;341;p54"/>
          <p:cNvPicPr preferRelativeResize="0"/>
          <p:nvPr/>
        </p:nvPicPr>
        <p:blipFill rotWithShape="1">
          <a:blip r:embed="rId3">
            <a:alphaModFix/>
          </a:blip>
          <a:srcRect/>
          <a:stretch/>
        </p:blipFill>
        <p:spPr>
          <a:xfrm>
            <a:off x="914779" y="1684421"/>
            <a:ext cx="2349159" cy="2043222"/>
          </a:xfrm>
          <a:prstGeom prst="rect">
            <a:avLst/>
          </a:prstGeom>
          <a:noFill/>
          <a:ln>
            <a:noFill/>
          </a:ln>
        </p:spPr>
      </p:pic>
    </p:spTree>
    <p:extLst>
      <p:ext uri="{BB962C8B-B14F-4D97-AF65-F5344CB8AC3E}">
        <p14:creationId xmlns:p14="http://schemas.microsoft.com/office/powerpoint/2010/main" val="27234521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5"/>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Vector</a:t>
            </a:r>
            <a:endParaRPr/>
          </a:p>
        </p:txBody>
      </p:sp>
      <p:sp>
        <p:nvSpPr>
          <p:cNvPr id="347" name="Google Shape;347;p55"/>
          <p:cNvSpPr txBox="1">
            <a:spLocks noGrp="1"/>
          </p:cNvSpPr>
          <p:nvPr>
            <p:ph type="body" idx="4294967295"/>
          </p:nvPr>
        </p:nvSpPr>
        <p:spPr>
          <a:xfrm>
            <a:off x="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A column vector                    where</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342900" algn="l" rtl="0">
              <a:spcBef>
                <a:spcPts val="640"/>
              </a:spcBef>
              <a:spcAft>
                <a:spcPts val="0"/>
              </a:spcAft>
              <a:buClr>
                <a:schemeClr val="dk1"/>
              </a:buClr>
              <a:buSzPts val="3200"/>
              <a:buChar char="•"/>
            </a:pPr>
            <a:r>
              <a:rPr lang="en-US" dirty="0"/>
              <a:t>A row vector                    where</a:t>
            </a:r>
            <a:endParaRPr dirty="0"/>
          </a:p>
          <a:p>
            <a:pPr marL="342900" lvl="0" indent="-139700" algn="l" rtl="0">
              <a:spcBef>
                <a:spcPts val="640"/>
              </a:spcBef>
              <a:spcAft>
                <a:spcPts val="0"/>
              </a:spcAft>
              <a:buClr>
                <a:schemeClr val="dk1"/>
              </a:buClr>
              <a:buSzPts val="3200"/>
              <a:buNone/>
            </a:pPr>
            <a:endParaRPr dirty="0"/>
          </a:p>
          <a:p>
            <a:pPr marL="342900" lvl="0" indent="-342900" algn="l" rtl="0">
              <a:spcBef>
                <a:spcPts val="640"/>
              </a:spcBef>
              <a:spcAft>
                <a:spcPts val="0"/>
              </a:spcAft>
              <a:buClr>
                <a:schemeClr val="dk1"/>
              </a:buClr>
              <a:buSzPts val="3200"/>
              <a:buNone/>
            </a:pPr>
            <a:r>
              <a:rPr lang="en-US" dirty="0"/>
              <a:t>        </a:t>
            </a:r>
          </a:p>
          <a:p>
            <a:pPr marL="342900" lvl="0" indent="-342900" algn="l" rtl="0">
              <a:spcBef>
                <a:spcPts val="640"/>
              </a:spcBef>
              <a:spcAft>
                <a:spcPts val="0"/>
              </a:spcAft>
              <a:buClr>
                <a:schemeClr val="dk1"/>
              </a:buClr>
              <a:buSzPts val="3200"/>
              <a:buNone/>
            </a:pPr>
            <a:r>
              <a:rPr lang="en-US" dirty="0"/>
              <a:t>		denotes the transpose operation</a:t>
            </a:r>
            <a:endParaRPr dirty="0"/>
          </a:p>
          <a:p>
            <a:pPr marL="342900" lvl="0" indent="-139700" algn="l" rtl="0">
              <a:spcBef>
                <a:spcPts val="640"/>
              </a:spcBef>
              <a:spcAft>
                <a:spcPts val="0"/>
              </a:spcAft>
              <a:buClr>
                <a:schemeClr val="dk1"/>
              </a:buClr>
              <a:buSzPts val="3200"/>
              <a:buNone/>
            </a:pPr>
            <a:endParaRPr dirty="0"/>
          </a:p>
        </p:txBody>
      </p:sp>
      <p:pic>
        <p:nvPicPr>
          <p:cNvPr id="350" name="Google Shape;350;p55" descr="addin_tmp.png"/>
          <p:cNvPicPr preferRelativeResize="0"/>
          <p:nvPr/>
        </p:nvPicPr>
        <p:blipFill rotWithShape="1">
          <a:blip r:embed="rId3">
            <a:alphaModFix/>
          </a:blip>
          <a:srcRect/>
          <a:stretch/>
        </p:blipFill>
        <p:spPr>
          <a:xfrm>
            <a:off x="3714264" y="1676400"/>
            <a:ext cx="1620000" cy="356949"/>
          </a:xfrm>
          <a:prstGeom prst="rect">
            <a:avLst/>
          </a:prstGeom>
          <a:noFill/>
          <a:ln>
            <a:noFill/>
          </a:ln>
        </p:spPr>
      </p:pic>
      <p:pic>
        <p:nvPicPr>
          <p:cNvPr id="351" name="Google Shape;351;p55" descr="addin_tmp.png"/>
          <p:cNvPicPr preferRelativeResize="0"/>
          <p:nvPr/>
        </p:nvPicPr>
        <p:blipFill rotWithShape="1">
          <a:blip r:embed="rId4">
            <a:alphaModFix/>
          </a:blip>
          <a:srcRect/>
          <a:stretch/>
        </p:blipFill>
        <p:spPr>
          <a:xfrm>
            <a:off x="3720244" y="2182419"/>
            <a:ext cx="1308956" cy="1779981"/>
          </a:xfrm>
          <a:prstGeom prst="rect">
            <a:avLst/>
          </a:prstGeom>
          <a:noFill/>
          <a:ln>
            <a:noFill/>
          </a:ln>
        </p:spPr>
      </p:pic>
      <p:pic>
        <p:nvPicPr>
          <p:cNvPr id="352" name="Google Shape;352;p55" descr="addin_tmp.png"/>
          <p:cNvPicPr preferRelativeResize="0"/>
          <p:nvPr/>
        </p:nvPicPr>
        <p:blipFill rotWithShape="1">
          <a:blip r:embed="rId5">
            <a:alphaModFix/>
          </a:blip>
          <a:srcRect/>
          <a:stretch/>
        </p:blipFill>
        <p:spPr>
          <a:xfrm>
            <a:off x="3104400" y="4113890"/>
            <a:ext cx="1620000" cy="305710"/>
          </a:xfrm>
          <a:prstGeom prst="rect">
            <a:avLst/>
          </a:prstGeom>
          <a:noFill/>
          <a:ln>
            <a:noFill/>
          </a:ln>
        </p:spPr>
      </p:pic>
      <p:pic>
        <p:nvPicPr>
          <p:cNvPr id="353" name="Google Shape;353;p55" descr="addin_tmp.png"/>
          <p:cNvPicPr preferRelativeResize="0"/>
          <p:nvPr/>
        </p:nvPicPr>
        <p:blipFill rotWithShape="1">
          <a:blip r:embed="rId6">
            <a:alphaModFix/>
          </a:blip>
          <a:srcRect/>
          <a:stretch/>
        </p:blipFill>
        <p:spPr>
          <a:xfrm>
            <a:off x="2800800" y="4724400"/>
            <a:ext cx="3600000" cy="415584"/>
          </a:xfrm>
          <a:prstGeom prst="rect">
            <a:avLst/>
          </a:prstGeom>
          <a:noFill/>
          <a:ln>
            <a:noFill/>
          </a:ln>
        </p:spPr>
      </p:pic>
      <p:pic>
        <p:nvPicPr>
          <p:cNvPr id="354" name="Google Shape;354;p55" descr="addin_tmp.png"/>
          <p:cNvPicPr preferRelativeResize="0"/>
          <p:nvPr/>
        </p:nvPicPr>
        <p:blipFill rotWithShape="1">
          <a:blip r:embed="rId7">
            <a:alphaModFix/>
          </a:blip>
          <a:srcRect/>
          <a:stretch/>
        </p:blipFill>
        <p:spPr>
          <a:xfrm>
            <a:off x="554400" y="5638800"/>
            <a:ext cx="360000" cy="360000"/>
          </a:xfrm>
          <a:prstGeom prst="rect">
            <a:avLst/>
          </a:prstGeom>
          <a:noFill/>
          <a:ln>
            <a:noFill/>
          </a:ln>
        </p:spPr>
      </p:pic>
    </p:spTree>
    <p:extLst>
      <p:ext uri="{BB962C8B-B14F-4D97-AF65-F5344CB8AC3E}">
        <p14:creationId xmlns:p14="http://schemas.microsoft.com/office/powerpoint/2010/main" val="14080095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6"/>
          <p:cNvSpPr txBox="1">
            <a:spLocks noGrp="1"/>
          </p:cNvSpPr>
          <p:nvPr>
            <p:ph type="title" idx="4294967295"/>
          </p:nvPr>
        </p:nvSpPr>
        <p:spPr>
          <a:xfrm>
            <a:off x="-2286000" y="441053"/>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Inner Product</a:t>
            </a:r>
            <a:endParaRPr dirty="0"/>
          </a:p>
        </p:txBody>
      </p:sp>
      <p:sp>
        <p:nvSpPr>
          <p:cNvPr id="360" name="Google Shape;360;p56"/>
          <p:cNvSpPr txBox="1">
            <a:spLocks noGrp="1"/>
          </p:cNvSpPr>
          <p:nvPr>
            <p:ph type="body" idx="4294967295"/>
          </p:nvPr>
        </p:nvSpPr>
        <p:spPr>
          <a:xfrm>
            <a:off x="0" y="1469644"/>
            <a:ext cx="9144000" cy="53975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Multiply corresponding entries of two vectors and add up the result</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342900" algn="l" rtl="0">
              <a:spcBef>
                <a:spcPts val="640"/>
              </a:spcBef>
              <a:spcAft>
                <a:spcPts val="0"/>
              </a:spcAft>
              <a:buClr>
                <a:schemeClr val="dk1"/>
              </a:buClr>
              <a:buSzPts val="3200"/>
              <a:buChar char="•"/>
            </a:pPr>
            <a:r>
              <a:rPr lang="en-US" dirty="0" smtClean="0"/>
              <a:t>If </a:t>
            </a:r>
            <a:r>
              <a:rPr lang="en-US" dirty="0"/>
              <a:t>B is a unit vector, then A·B gives the length of A which lies in the direction of B (projection)</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0" lvl="0" indent="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p:txBody>
      </p:sp>
      <p:pic>
        <p:nvPicPr>
          <p:cNvPr id="363" name="Google Shape;363;p56" descr="addin_tmp.png"/>
          <p:cNvPicPr preferRelativeResize="0"/>
          <p:nvPr/>
        </p:nvPicPr>
        <p:blipFill rotWithShape="1">
          <a:blip r:embed="rId3">
            <a:alphaModFix/>
          </a:blip>
          <a:srcRect/>
          <a:stretch/>
        </p:blipFill>
        <p:spPr>
          <a:xfrm>
            <a:off x="1466137" y="2590520"/>
            <a:ext cx="6211725" cy="1144481"/>
          </a:xfrm>
          <a:prstGeom prst="rect">
            <a:avLst/>
          </a:prstGeom>
          <a:noFill/>
          <a:ln>
            <a:noFill/>
          </a:ln>
        </p:spPr>
      </p:pic>
      <p:pic>
        <p:nvPicPr>
          <p:cNvPr id="364" name="Google Shape;364;p56" descr="http://upload.wikimedia.org/wikipedia/commons/thumb/3/3e/Dot_Product.svg/500px-Dot_Product.svg.png"/>
          <p:cNvPicPr preferRelativeResize="0"/>
          <p:nvPr/>
        </p:nvPicPr>
        <p:blipFill rotWithShape="1">
          <a:blip r:embed="rId4">
            <a:alphaModFix/>
          </a:blip>
          <a:srcRect/>
          <a:stretch/>
        </p:blipFill>
        <p:spPr>
          <a:xfrm>
            <a:off x="990600" y="4741468"/>
            <a:ext cx="1905000" cy="1615441"/>
          </a:xfrm>
          <a:prstGeom prst="rect">
            <a:avLst/>
          </a:prstGeom>
          <a:noFill/>
          <a:ln>
            <a:noFill/>
          </a:ln>
        </p:spPr>
      </p:pic>
      <p:sp>
        <p:nvSpPr>
          <p:cNvPr id="365" name="Google Shape;365;p56"/>
          <p:cNvSpPr txBox="1"/>
          <p:nvPr/>
        </p:nvSpPr>
        <p:spPr>
          <a:xfrm>
            <a:off x="3479366" y="5179857"/>
            <a:ext cx="346575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(if B is unit-length hence norm is 1)</a:t>
            </a:r>
            <a:endParaRPr/>
          </a:p>
        </p:txBody>
      </p:sp>
    </p:spTree>
    <p:extLst>
      <p:ext uri="{BB962C8B-B14F-4D97-AF65-F5344CB8AC3E}">
        <p14:creationId xmlns:p14="http://schemas.microsoft.com/office/powerpoint/2010/main" val="10540029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7"/>
          <p:cNvSpPr txBox="1">
            <a:spLocks noGrp="1"/>
          </p:cNvSpPr>
          <p:nvPr>
            <p:ph type="body" idx="4294967295"/>
          </p:nvPr>
        </p:nvSpPr>
        <p:spPr>
          <a:xfrm>
            <a:off x="76200" y="1388862"/>
            <a:ext cx="8229600" cy="4525962"/>
          </a:xfrm>
          <a:prstGeom prst="rect">
            <a:avLst/>
          </a:prstGeom>
          <a:noFill/>
          <a:ln>
            <a:noFill/>
          </a:ln>
        </p:spPr>
        <p:txBody>
          <a:bodyPr spcFirstLastPara="1" wrap="square" lIns="91425" tIns="45700" rIns="91425" bIns="45700" anchor="t" anchorCtr="0">
            <a:noAutofit/>
          </a:bodyPr>
          <a:lstStyle/>
          <a:p>
            <a:pPr lvl="0">
              <a:spcBef>
                <a:spcPts val="0"/>
              </a:spcBef>
              <a:spcAft>
                <a:spcPts val="0"/>
              </a:spcAft>
              <a:buClr>
                <a:schemeClr val="dk1"/>
              </a:buClr>
              <a:buSzPts val="3200"/>
            </a:pPr>
            <a:r>
              <a:rPr lang="en-US" sz="2000" b="1" dirty="0" smtClean="0"/>
              <a:t>Norm</a:t>
            </a:r>
            <a:r>
              <a:rPr lang="en-US" sz="2000" dirty="0" smtClean="0"/>
              <a:t> </a:t>
            </a:r>
            <a:r>
              <a:rPr lang="en-US" sz="2000" dirty="0"/>
              <a:t>is a </a:t>
            </a:r>
            <a:r>
              <a:rPr lang="en-US" sz="2000" dirty="0">
                <a:hlinkClick r:id="rId3" tooltip="Function (mathematics)"/>
              </a:rPr>
              <a:t>function</a:t>
            </a:r>
            <a:r>
              <a:rPr lang="en-US" sz="2000" dirty="0"/>
              <a:t> that assigns a strictly positive </a:t>
            </a:r>
            <a:r>
              <a:rPr lang="en-US" sz="2000" i="1" dirty="0"/>
              <a:t>length</a:t>
            </a:r>
            <a:r>
              <a:rPr lang="en-US" sz="2000" dirty="0"/>
              <a:t> or </a:t>
            </a:r>
            <a:r>
              <a:rPr lang="en-US" sz="2000" i="1" dirty="0"/>
              <a:t>size</a:t>
            </a:r>
            <a:r>
              <a:rPr lang="en-US" sz="2000" dirty="0"/>
              <a:t> to each </a:t>
            </a:r>
            <a:r>
              <a:rPr lang="en-US" sz="2000" dirty="0">
                <a:hlinkClick r:id="rId4" tooltip="Vector (mathematics and physics)"/>
              </a:rPr>
              <a:t>vector</a:t>
            </a:r>
            <a:r>
              <a:rPr lang="en-US" sz="2000" dirty="0"/>
              <a:t> in a </a:t>
            </a:r>
            <a:r>
              <a:rPr lang="en-US" sz="2000" dirty="0">
                <a:hlinkClick r:id="rId5" tooltip="Vector space"/>
              </a:rPr>
              <a:t>vector space</a:t>
            </a:r>
            <a:r>
              <a:rPr lang="en-US" sz="2000" dirty="0"/>
              <a:t>—except for the </a:t>
            </a:r>
            <a:r>
              <a:rPr lang="en-US" sz="2000" dirty="0">
                <a:hlinkClick r:id="rId6" tooltip="Zero vector"/>
              </a:rPr>
              <a:t>zero </a:t>
            </a:r>
            <a:r>
              <a:rPr lang="en-US" sz="2000" dirty="0" smtClean="0">
                <a:hlinkClick r:id="rId6" tooltip="Zero vector"/>
              </a:rPr>
              <a:t>vector</a:t>
            </a:r>
            <a:endParaRPr lang="en-US" sz="2000" dirty="0" smtClean="0"/>
          </a:p>
          <a:p>
            <a:pPr lvl="0">
              <a:spcBef>
                <a:spcPts val="0"/>
              </a:spcBef>
              <a:spcAft>
                <a:spcPts val="0"/>
              </a:spcAft>
              <a:buClr>
                <a:schemeClr val="dk1"/>
              </a:buClr>
              <a:buSzPts val="3200"/>
            </a:pPr>
            <a:endParaRPr lang="en-US" sz="2000" dirty="0" smtClean="0"/>
          </a:p>
          <a:p>
            <a:pPr>
              <a:spcBef>
                <a:spcPts val="0"/>
              </a:spcBef>
              <a:spcAft>
                <a:spcPts val="0"/>
              </a:spcAft>
              <a:buClr>
                <a:schemeClr val="dk1"/>
              </a:buClr>
              <a:buSzPts val="3200"/>
            </a:pPr>
            <a:r>
              <a:rPr lang="en-US" sz="1800" b="1" dirty="0" smtClean="0"/>
              <a:t>L</a:t>
            </a:r>
            <a:r>
              <a:rPr lang="en-US" sz="1800" b="1" baseline="30000" dirty="0" smtClean="0"/>
              <a:t>1</a:t>
            </a:r>
            <a:r>
              <a:rPr lang="en-US" sz="1800" b="1" dirty="0" smtClean="0"/>
              <a:t> norm - </a:t>
            </a:r>
            <a:r>
              <a:rPr lang="en-US" sz="1800" dirty="0" smtClean="0">
                <a:hlinkClick r:id="rId7" tooltip="Dimension (vector space)"/>
              </a:rPr>
              <a:t>One-dimensional</a:t>
            </a:r>
            <a:r>
              <a:rPr lang="en-US" sz="1800" dirty="0" smtClean="0"/>
              <a:t> </a:t>
            </a:r>
            <a:r>
              <a:rPr lang="en-US" sz="1800" dirty="0"/>
              <a:t>vector spaces</a:t>
            </a:r>
            <a:endParaRPr lang="en-US" sz="1800" b="1" dirty="0"/>
          </a:p>
          <a:p>
            <a:pPr marL="0" lvl="0" indent="0" algn="l" rtl="0">
              <a:spcBef>
                <a:spcPts val="640"/>
              </a:spcBef>
              <a:spcAft>
                <a:spcPts val="0"/>
              </a:spcAft>
              <a:buClr>
                <a:schemeClr val="dk1"/>
              </a:buClr>
              <a:buSzPts val="3200"/>
              <a:buNone/>
            </a:pPr>
            <a:endParaRPr sz="1800" b="1" dirty="0"/>
          </a:p>
          <a:p>
            <a:pPr marL="0" lvl="0" indent="0" algn="l" rtl="0">
              <a:spcBef>
                <a:spcPts val="640"/>
              </a:spcBef>
              <a:spcAft>
                <a:spcPts val="0"/>
              </a:spcAft>
              <a:buClr>
                <a:schemeClr val="dk1"/>
              </a:buClr>
              <a:buSzPts val="3200"/>
              <a:buNone/>
            </a:pPr>
            <a:endParaRPr sz="1800" b="1" dirty="0"/>
          </a:p>
          <a:p>
            <a:pPr lvl="0">
              <a:spcBef>
                <a:spcPts val="640"/>
              </a:spcBef>
              <a:spcAft>
                <a:spcPts val="0"/>
              </a:spcAft>
              <a:buClr>
                <a:schemeClr val="dk1"/>
              </a:buClr>
              <a:buSzPts val="3200"/>
            </a:pPr>
            <a:endParaRPr lang="en-US" sz="1800" b="1" dirty="0" smtClean="0"/>
          </a:p>
          <a:p>
            <a:pPr lvl="0">
              <a:spcBef>
                <a:spcPts val="640"/>
              </a:spcBef>
              <a:spcAft>
                <a:spcPts val="0"/>
              </a:spcAft>
              <a:buClr>
                <a:schemeClr val="dk1"/>
              </a:buClr>
              <a:buSzPts val="3200"/>
            </a:pPr>
            <a:r>
              <a:rPr lang="en-US" sz="1800" b="1" dirty="0" smtClean="0"/>
              <a:t>L</a:t>
            </a:r>
            <a:r>
              <a:rPr lang="en-US" sz="1800" b="1" baseline="30000" dirty="0" smtClean="0"/>
              <a:t>2</a:t>
            </a:r>
            <a:r>
              <a:rPr lang="en-US" sz="1800" b="1" dirty="0" smtClean="0"/>
              <a:t> norm - </a:t>
            </a:r>
            <a:r>
              <a:rPr lang="en-US" sz="1800" i="1" dirty="0"/>
              <a:t>n</a:t>
            </a:r>
            <a:r>
              <a:rPr lang="en-US" sz="1800" dirty="0"/>
              <a:t>-dimensional </a:t>
            </a:r>
            <a:r>
              <a:rPr lang="en-US" sz="1800" dirty="0">
                <a:hlinkClick r:id="rId8" tooltip="Euclidean space"/>
              </a:rPr>
              <a:t>Euclidean space</a:t>
            </a:r>
            <a:r>
              <a:rPr lang="en-US" sz="1800" dirty="0"/>
              <a:t> </a:t>
            </a:r>
            <a:r>
              <a:rPr lang="en-US" sz="1800" b="1" dirty="0"/>
              <a:t>R</a:t>
            </a:r>
            <a:r>
              <a:rPr lang="en-US" sz="1800" i="1" baseline="30000" dirty="0"/>
              <a:t>n</a:t>
            </a:r>
            <a:r>
              <a:rPr lang="en-US" sz="1800" dirty="0"/>
              <a:t>,</a:t>
            </a:r>
            <a:endParaRPr sz="1800" b="1" dirty="0"/>
          </a:p>
          <a:p>
            <a:pPr marL="342900" lvl="0" indent="-139700" algn="l" rtl="0">
              <a:spcBef>
                <a:spcPts val="640"/>
              </a:spcBef>
              <a:spcAft>
                <a:spcPts val="0"/>
              </a:spcAft>
              <a:buClr>
                <a:schemeClr val="dk1"/>
              </a:buClr>
              <a:buSzPts val="3200"/>
              <a:buNone/>
            </a:pPr>
            <a:endParaRPr sz="1800" b="1" dirty="0"/>
          </a:p>
          <a:p>
            <a:pPr eaLnBrk="0" hangingPunct="0">
              <a:spcBef>
                <a:spcPct val="0"/>
              </a:spcBef>
            </a:pPr>
            <a:endParaRPr lang="en-US" sz="1800" b="1" dirty="0" smtClean="0"/>
          </a:p>
          <a:p>
            <a:pPr eaLnBrk="0" hangingPunct="0">
              <a:spcBef>
                <a:spcPct val="0"/>
              </a:spcBef>
            </a:pPr>
            <a:endParaRPr lang="en-US" sz="1800" b="1" dirty="0"/>
          </a:p>
          <a:p>
            <a:pPr eaLnBrk="0" hangingPunct="0">
              <a:spcBef>
                <a:spcPct val="0"/>
              </a:spcBef>
            </a:pPr>
            <a:r>
              <a:rPr lang="en-US" sz="1800" b="1" dirty="0"/>
              <a:t>L</a:t>
            </a:r>
            <a:r>
              <a:rPr lang="en-US" sz="1800" b="1" baseline="30000" dirty="0"/>
              <a:t>p</a:t>
            </a:r>
            <a:r>
              <a:rPr lang="en-US" sz="1800" b="1" dirty="0"/>
              <a:t> norm </a:t>
            </a:r>
            <a:r>
              <a:rPr lang="en-US" sz="1800" dirty="0"/>
              <a:t>- </a:t>
            </a:r>
            <a:r>
              <a:rPr lang="en-US" altLang="en-US" sz="1800" dirty="0"/>
              <a:t>Let p ≥ 1 be a </a:t>
            </a:r>
            <a:r>
              <a:rPr lang="en-US" altLang="en-US" sz="1800" dirty="0" smtClean="0"/>
              <a:t>real </a:t>
            </a:r>
            <a:r>
              <a:rPr lang="en-US" altLang="en-US" sz="1800" dirty="0"/>
              <a:t>number. The p norm </a:t>
            </a:r>
            <a:r>
              <a:rPr lang="en-US" altLang="en-US" sz="1800" dirty="0" smtClean="0"/>
              <a:t>of vector x=(x</a:t>
            </a:r>
            <a:r>
              <a:rPr lang="en-US" altLang="en-US" sz="1800" baseline="-25000" dirty="0" smtClean="0"/>
              <a:t>1</a:t>
            </a:r>
            <a:r>
              <a:rPr lang="en-US" altLang="en-US" sz="1800" dirty="0" smtClean="0"/>
              <a:t>,</a:t>
            </a:r>
            <a:r>
              <a:rPr lang="en-US" altLang="en-US" sz="1800" dirty="0"/>
              <a:t> </a:t>
            </a:r>
            <a:r>
              <a:rPr lang="en-US" altLang="en-US" sz="1800" dirty="0" smtClean="0"/>
              <a:t>x</a:t>
            </a:r>
            <a:r>
              <a:rPr lang="en-US" altLang="en-US" sz="1800" baseline="-25000" dirty="0"/>
              <a:t>2</a:t>
            </a:r>
            <a:r>
              <a:rPr lang="en-US" altLang="en-US" sz="1800" dirty="0" smtClean="0"/>
              <a:t>,…x</a:t>
            </a:r>
            <a:r>
              <a:rPr lang="en-US" altLang="en-US" sz="1800" baseline="-25000" dirty="0" smtClean="0"/>
              <a:t>n</a:t>
            </a:r>
            <a:r>
              <a:rPr lang="en-US" altLang="en-US" sz="1800" dirty="0" smtClean="0"/>
              <a:t>)</a:t>
            </a:r>
            <a:endParaRPr lang="en-US" altLang="en-US" sz="1800" dirty="0"/>
          </a:p>
        </p:txBody>
      </p:sp>
      <p:sp>
        <p:nvSpPr>
          <p:cNvPr id="374" name="Google Shape;374;p57"/>
          <p:cNvSpPr txBox="1">
            <a:spLocks noGrp="1"/>
          </p:cNvSpPr>
          <p:nvPr>
            <p:ph type="title" idx="4294967295"/>
          </p:nvPr>
        </p:nvSpPr>
        <p:spPr>
          <a:xfrm>
            <a:off x="-3124200" y="27329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Norms</a:t>
            </a:r>
            <a:endParaRPr dirty="0"/>
          </a:p>
        </p:txBody>
      </p:sp>
      <p:pic>
        <p:nvPicPr>
          <p:cNvPr id="371" name="Google Shape;371;p57"/>
          <p:cNvPicPr preferRelativeResize="0"/>
          <p:nvPr/>
        </p:nvPicPr>
        <p:blipFill rotWithShape="1">
          <a:blip r:embed="rId9">
            <a:alphaModFix/>
          </a:blip>
          <a:srcRect l="19288" t="26657" r="69518" b="64746"/>
          <a:stretch/>
        </p:blipFill>
        <p:spPr>
          <a:xfrm>
            <a:off x="1839034" y="2600229"/>
            <a:ext cx="2047165" cy="982639"/>
          </a:xfrm>
          <a:prstGeom prst="rect">
            <a:avLst/>
          </a:prstGeom>
          <a:noFill/>
          <a:ln>
            <a:noFill/>
          </a:ln>
        </p:spPr>
      </p:pic>
      <p:pic>
        <p:nvPicPr>
          <p:cNvPr id="372" name="Google Shape;372;p57"/>
          <p:cNvPicPr preferRelativeResize="0"/>
          <p:nvPr/>
        </p:nvPicPr>
        <p:blipFill rotWithShape="1">
          <a:blip r:embed="rId10">
            <a:alphaModFix/>
          </a:blip>
          <a:srcRect l="19552" t="48298" r="64850" b="45374"/>
          <a:stretch/>
        </p:blipFill>
        <p:spPr>
          <a:xfrm>
            <a:off x="1524000" y="4043471"/>
            <a:ext cx="2852383" cy="723332"/>
          </a:xfrm>
          <a:prstGeom prst="rect">
            <a:avLst/>
          </a:prstGeom>
          <a:noFill/>
          <a:ln>
            <a:noFill/>
          </a:ln>
        </p:spPr>
      </p:pic>
      <p:pic>
        <p:nvPicPr>
          <p:cNvPr id="373" name="Google Shape;373;p57"/>
          <p:cNvPicPr preferRelativeResize="0"/>
          <p:nvPr/>
        </p:nvPicPr>
        <p:blipFill rotWithShape="1">
          <a:blip r:embed="rId11">
            <a:alphaModFix/>
          </a:blip>
          <a:srcRect l="19179" t="34806" r="65000" b="57433"/>
          <a:stretch/>
        </p:blipFill>
        <p:spPr>
          <a:xfrm>
            <a:off x="2052413" y="5322940"/>
            <a:ext cx="2893326" cy="887105"/>
          </a:xfrm>
          <a:prstGeom prst="rect">
            <a:avLst/>
          </a:prstGeom>
          <a:noFill/>
          <a:ln>
            <a:noFill/>
          </a:ln>
        </p:spPr>
      </p:pic>
      <p:sp>
        <p:nvSpPr>
          <p:cNvPr id="3" name="AutoShape 2" descr="p"/>
          <p:cNvSpPr>
            <a:spLocks noChangeAspect="1" noChangeArrowheads="1"/>
          </p:cNvSpPr>
          <p:nvPr/>
        </p:nvSpPr>
        <p:spPr bwMode="auto">
          <a:xfrm>
            <a:off x="1755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3" descr="{\displaystyle \ell _{p}}"/>
          <p:cNvSpPr>
            <a:spLocks noChangeAspect="1" noChangeArrowheads="1"/>
          </p:cNvSpPr>
          <p:nvPr/>
        </p:nvSpPr>
        <p:spPr bwMode="auto">
          <a:xfrm>
            <a:off x="28019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splaystyle \mathbf {x} =(x_{1},\ldots ,x_{n})}"/>
          <p:cNvSpPr>
            <a:spLocks noChangeAspect="1" noChangeArrowheads="1"/>
          </p:cNvSpPr>
          <p:nvPr/>
        </p:nvSpPr>
        <p:spPr bwMode="auto">
          <a:xfrm>
            <a:off x="3746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0217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8"/>
          <p:cNvSpPr txBox="1">
            <a:spLocks noGrp="1"/>
          </p:cNvSpPr>
          <p:nvPr>
            <p:ph type="title" idx="4294967295"/>
          </p:nvPr>
        </p:nvSpPr>
        <p:spPr>
          <a:xfrm>
            <a:off x="-3124200" y="3429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Matrix</a:t>
            </a:r>
            <a:endParaRPr dirty="0"/>
          </a:p>
        </p:txBody>
      </p:sp>
      <p:sp>
        <p:nvSpPr>
          <p:cNvPr id="380" name="Google Shape;380;p58"/>
          <p:cNvSpPr txBox="1">
            <a:spLocks noGrp="1"/>
          </p:cNvSpPr>
          <p:nvPr>
            <p:ph type="body" idx="4294967295"/>
          </p:nvPr>
        </p:nvSpPr>
        <p:spPr>
          <a:xfrm>
            <a:off x="0" y="1676400"/>
            <a:ext cx="9144000" cy="4525963"/>
          </a:xfrm>
          <a:prstGeom prst="rect">
            <a:avLst/>
          </a:prstGeom>
          <a:blipFill rotWithShape="1">
            <a:blip r:embed="rId3">
              <a:alphaModFix/>
            </a:blip>
            <a:stretch>
              <a:fillRect l="-1703" t="-1751"/>
            </a:stretch>
          </a:blipFill>
          <a:ln>
            <a:noFill/>
          </a:ln>
        </p:spPr>
        <p:txBody>
          <a:bodyPr spcFirstLastPara="1" wrap="square" lIns="91425" tIns="45700" rIns="91425" bIns="45700" anchor="t" anchorCtr="0">
            <a:noAutofit/>
          </a:bodyPr>
          <a:lstStyle/>
          <a:p>
            <a:pPr marL="342900" lvl="0" indent="-342900" algn="l" rtl="0">
              <a:spcBef>
                <a:spcPts val="0"/>
              </a:spcBef>
              <a:spcAft>
                <a:spcPts val="0"/>
              </a:spcAft>
              <a:buSzPts val="3200"/>
              <a:buChar char="•"/>
            </a:pPr>
            <a:r>
              <a:rPr lang="en-US"/>
              <a:t> </a:t>
            </a:r>
            <a:endParaRPr/>
          </a:p>
        </p:txBody>
      </p:sp>
      <p:pic>
        <p:nvPicPr>
          <p:cNvPr id="383" name="Google Shape;383;p58" descr="addin_tmp.png"/>
          <p:cNvPicPr preferRelativeResize="0"/>
          <p:nvPr/>
        </p:nvPicPr>
        <p:blipFill rotWithShape="1">
          <a:blip r:embed="rId4">
            <a:alphaModFix/>
          </a:blip>
          <a:srcRect/>
          <a:stretch/>
        </p:blipFill>
        <p:spPr>
          <a:xfrm>
            <a:off x="1981200" y="2819400"/>
            <a:ext cx="4690864" cy="1651000"/>
          </a:xfrm>
          <a:prstGeom prst="rect">
            <a:avLst/>
          </a:prstGeom>
          <a:noFill/>
          <a:ln>
            <a:noFill/>
          </a:ln>
        </p:spPr>
      </p:pic>
      <p:pic>
        <p:nvPicPr>
          <p:cNvPr id="384" name="Google Shape;384;p58" descr="addin_tmp.png"/>
          <p:cNvPicPr preferRelativeResize="0"/>
          <p:nvPr/>
        </p:nvPicPr>
        <p:blipFill rotWithShape="1">
          <a:blip r:embed="rId5">
            <a:alphaModFix/>
          </a:blip>
          <a:srcRect/>
          <a:stretch/>
        </p:blipFill>
        <p:spPr>
          <a:xfrm>
            <a:off x="2423160" y="1828800"/>
            <a:ext cx="1158240" cy="194310"/>
          </a:xfrm>
          <a:prstGeom prst="rect">
            <a:avLst/>
          </a:prstGeom>
          <a:noFill/>
          <a:ln>
            <a:noFill/>
          </a:ln>
        </p:spPr>
      </p:pic>
      <p:pic>
        <p:nvPicPr>
          <p:cNvPr id="385" name="Google Shape;385;p58" descr="addin_tmp.png"/>
          <p:cNvPicPr preferRelativeResize="0"/>
          <p:nvPr/>
        </p:nvPicPr>
        <p:blipFill rotWithShape="1">
          <a:blip r:embed="rId6">
            <a:alphaModFix/>
          </a:blip>
          <a:srcRect/>
          <a:stretch/>
        </p:blipFill>
        <p:spPr>
          <a:xfrm>
            <a:off x="1125643" y="5309154"/>
            <a:ext cx="1084157" cy="177246"/>
          </a:xfrm>
          <a:prstGeom prst="rect">
            <a:avLst/>
          </a:prstGeom>
          <a:noFill/>
          <a:ln>
            <a:noFill/>
          </a:ln>
        </p:spPr>
      </p:pic>
      <p:pic>
        <p:nvPicPr>
          <p:cNvPr id="386" name="Google Shape;386;p58" descr="addin_tmp.png"/>
          <p:cNvPicPr preferRelativeResize="0"/>
          <p:nvPr/>
        </p:nvPicPr>
        <p:blipFill rotWithShape="1">
          <a:blip r:embed="rId7">
            <a:alphaModFix/>
          </a:blip>
          <a:srcRect/>
          <a:stretch/>
        </p:blipFill>
        <p:spPr>
          <a:xfrm>
            <a:off x="4724400" y="5148943"/>
            <a:ext cx="381000" cy="337457"/>
          </a:xfrm>
          <a:prstGeom prst="rect">
            <a:avLst/>
          </a:prstGeom>
          <a:noFill/>
          <a:ln>
            <a:noFill/>
          </a:ln>
        </p:spPr>
      </p:pic>
    </p:spTree>
    <p:extLst>
      <p:ext uri="{BB962C8B-B14F-4D97-AF65-F5344CB8AC3E}">
        <p14:creationId xmlns:p14="http://schemas.microsoft.com/office/powerpoint/2010/main" val="21299006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9"/>
          <p:cNvSpPr txBox="1">
            <a:spLocks noGrp="1"/>
          </p:cNvSpPr>
          <p:nvPr>
            <p:ph type="title" idx="4294967295"/>
          </p:nvPr>
        </p:nvSpPr>
        <p:spPr>
          <a:xfrm>
            <a:off x="-2005012" y="29130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Matrix Operations</a:t>
            </a:r>
            <a:endParaRPr dirty="0"/>
          </a:p>
        </p:txBody>
      </p:sp>
      <p:sp>
        <p:nvSpPr>
          <p:cNvPr id="392" name="Google Shape;392;p59"/>
          <p:cNvSpPr txBox="1">
            <a:spLocks noGrp="1"/>
          </p:cNvSpPr>
          <p:nvPr>
            <p:ph type="body" idx="4294967295"/>
          </p:nvPr>
        </p:nvSpPr>
        <p:spPr>
          <a:xfrm>
            <a:off x="0" y="990600"/>
            <a:ext cx="8229600" cy="4876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endParaRPr lang="en-US" sz="2000" dirty="0"/>
          </a:p>
          <a:p>
            <a:pPr marL="342900" lvl="0" indent="-342900" algn="l" rtl="0">
              <a:spcBef>
                <a:spcPts val="0"/>
              </a:spcBef>
              <a:spcAft>
                <a:spcPts val="0"/>
              </a:spcAft>
              <a:buClr>
                <a:schemeClr val="dk1"/>
              </a:buClr>
              <a:buSzPts val="3200"/>
              <a:buChar char="•"/>
            </a:pPr>
            <a:r>
              <a:rPr lang="en-US" sz="2000" dirty="0"/>
              <a:t>Addition</a:t>
            </a:r>
            <a:endParaRPr sz="2000" dirty="0"/>
          </a:p>
          <a:p>
            <a:pPr marL="342900" lvl="0" indent="-139700" algn="l" rtl="0">
              <a:spcBef>
                <a:spcPts val="640"/>
              </a:spcBef>
              <a:spcAft>
                <a:spcPts val="0"/>
              </a:spcAft>
              <a:buClr>
                <a:schemeClr val="dk1"/>
              </a:buClr>
              <a:buSzPts val="3200"/>
              <a:buNone/>
            </a:pPr>
            <a:endParaRPr sz="2000" dirty="0"/>
          </a:p>
          <a:p>
            <a:pPr marL="0" lvl="0" indent="0" algn="l" rtl="0">
              <a:spcBef>
                <a:spcPts val="640"/>
              </a:spcBef>
              <a:spcAft>
                <a:spcPts val="0"/>
              </a:spcAft>
              <a:buClr>
                <a:schemeClr val="dk1"/>
              </a:buClr>
              <a:buSzPts val="3200"/>
              <a:buNone/>
            </a:pPr>
            <a:endParaRPr lang="en-US" sz="2000" dirty="0"/>
          </a:p>
          <a:p>
            <a:pPr marL="0" lvl="0" indent="0" algn="l" rtl="0">
              <a:spcBef>
                <a:spcPts val="640"/>
              </a:spcBef>
              <a:spcAft>
                <a:spcPts val="0"/>
              </a:spcAft>
              <a:buClr>
                <a:schemeClr val="dk1"/>
              </a:buClr>
              <a:buSzPts val="3200"/>
              <a:buNone/>
            </a:pPr>
            <a:endParaRPr lang="en-US" sz="2000" dirty="0"/>
          </a:p>
          <a:p>
            <a:pPr marL="0" lvl="0" indent="0" algn="l" rtl="0">
              <a:spcBef>
                <a:spcPts val="640"/>
              </a:spcBef>
              <a:spcAft>
                <a:spcPts val="0"/>
              </a:spcAft>
              <a:buClr>
                <a:schemeClr val="dk1"/>
              </a:buClr>
              <a:buSzPts val="3200"/>
              <a:buNone/>
            </a:pPr>
            <a:endParaRPr sz="2000" dirty="0"/>
          </a:p>
          <a:p>
            <a:pPr marL="742950" lvl="1" indent="-285750" algn="l" rtl="0">
              <a:spcBef>
                <a:spcPts val="560"/>
              </a:spcBef>
              <a:spcAft>
                <a:spcPts val="0"/>
              </a:spcAft>
              <a:buClr>
                <a:schemeClr val="dk1"/>
              </a:buClr>
              <a:buSzPts val="2800"/>
              <a:buChar char="–"/>
            </a:pPr>
            <a:r>
              <a:rPr lang="en-US" sz="1800" dirty="0"/>
              <a:t>Can only add a matrix with matching dimensions, or a scalar. </a:t>
            </a:r>
            <a:endParaRPr sz="1800" dirty="0"/>
          </a:p>
          <a:p>
            <a:pPr marL="742950" lvl="1" indent="-107950" algn="l" rtl="0">
              <a:spcBef>
                <a:spcPts val="560"/>
              </a:spcBef>
              <a:spcAft>
                <a:spcPts val="0"/>
              </a:spcAft>
              <a:buClr>
                <a:schemeClr val="dk1"/>
              </a:buClr>
              <a:buSzPts val="2800"/>
              <a:buNone/>
            </a:pPr>
            <a:endParaRPr sz="1800" dirty="0"/>
          </a:p>
          <a:p>
            <a:pPr marL="457200" lvl="1" indent="0" algn="l" rtl="0">
              <a:spcBef>
                <a:spcPts val="560"/>
              </a:spcBef>
              <a:spcAft>
                <a:spcPts val="0"/>
              </a:spcAft>
              <a:buClr>
                <a:schemeClr val="dk1"/>
              </a:buClr>
              <a:buSzPts val="2800"/>
              <a:buNone/>
            </a:pPr>
            <a:endParaRPr sz="1800" dirty="0"/>
          </a:p>
        </p:txBody>
      </p:sp>
      <p:pic>
        <p:nvPicPr>
          <p:cNvPr id="395" name="Google Shape;395;p59"/>
          <p:cNvPicPr preferRelativeResize="0"/>
          <p:nvPr/>
        </p:nvPicPr>
        <p:blipFill rotWithShape="1">
          <a:blip r:embed="rId3">
            <a:alphaModFix/>
          </a:blip>
          <a:srcRect/>
          <a:stretch/>
        </p:blipFill>
        <p:spPr>
          <a:xfrm>
            <a:off x="1600200" y="1447800"/>
            <a:ext cx="6490536" cy="1254405"/>
          </a:xfrm>
          <a:prstGeom prst="rect">
            <a:avLst/>
          </a:prstGeom>
          <a:noFill/>
          <a:ln>
            <a:noFill/>
          </a:ln>
        </p:spPr>
      </p:pic>
      <p:pic>
        <p:nvPicPr>
          <p:cNvPr id="396" name="Google Shape;396;p59"/>
          <p:cNvPicPr preferRelativeResize="0"/>
          <p:nvPr/>
        </p:nvPicPr>
        <p:blipFill rotWithShape="1">
          <a:blip r:embed="rId4">
            <a:alphaModFix/>
          </a:blip>
          <a:srcRect/>
          <a:stretch/>
        </p:blipFill>
        <p:spPr>
          <a:xfrm>
            <a:off x="1840581" y="3581400"/>
            <a:ext cx="5486400" cy="1259840"/>
          </a:xfrm>
          <a:prstGeom prst="rect">
            <a:avLst/>
          </a:prstGeom>
          <a:noFill/>
          <a:ln>
            <a:noFill/>
          </a:ln>
        </p:spPr>
      </p:pic>
      <p:pic>
        <p:nvPicPr>
          <p:cNvPr id="397" name="Google Shape;397;p59"/>
          <p:cNvPicPr preferRelativeResize="0"/>
          <p:nvPr/>
        </p:nvPicPr>
        <p:blipFill rotWithShape="1">
          <a:blip r:embed="rId5">
            <a:alphaModFix/>
          </a:blip>
          <a:srcRect/>
          <a:stretch/>
        </p:blipFill>
        <p:spPr>
          <a:xfrm>
            <a:off x="2133600" y="5254416"/>
            <a:ext cx="4090988" cy="1070184"/>
          </a:xfrm>
          <a:prstGeom prst="rect">
            <a:avLst/>
          </a:prstGeom>
          <a:noFill/>
          <a:ln>
            <a:noFill/>
          </a:ln>
        </p:spPr>
      </p:pic>
      <p:sp>
        <p:nvSpPr>
          <p:cNvPr id="2" name="Rectangle 1">
            <a:extLst>
              <a:ext uri="{FF2B5EF4-FFF2-40B4-BE49-F238E27FC236}">
                <a16:creationId xmlns:a16="http://schemas.microsoft.com/office/drawing/2014/main" id="{DC1CC954-AA27-40CB-8B42-684B0BFAA29B}"/>
              </a:ext>
            </a:extLst>
          </p:cNvPr>
          <p:cNvSpPr/>
          <p:nvPr/>
        </p:nvSpPr>
        <p:spPr>
          <a:xfrm>
            <a:off x="330458" y="5085139"/>
            <a:ext cx="1167884" cy="338554"/>
          </a:xfrm>
          <a:prstGeom prst="rect">
            <a:avLst/>
          </a:prstGeom>
        </p:spPr>
        <p:txBody>
          <a:bodyPr wrap="none">
            <a:spAutoFit/>
          </a:bodyPr>
          <a:lstStyle/>
          <a:p>
            <a:pPr marL="342900" lvl="0" indent="-342900">
              <a:spcBef>
                <a:spcPts val="640"/>
              </a:spcBef>
              <a:spcAft>
                <a:spcPts val="0"/>
              </a:spcAft>
              <a:buClr>
                <a:schemeClr val="dk1"/>
              </a:buClr>
              <a:buSzPts val="3200"/>
              <a:buChar char="•"/>
            </a:pPr>
            <a:r>
              <a:rPr lang="en-US" dirty="0"/>
              <a:t>Scaling</a:t>
            </a:r>
          </a:p>
        </p:txBody>
      </p:sp>
    </p:spTree>
    <p:extLst>
      <p:ext uri="{BB962C8B-B14F-4D97-AF65-F5344CB8AC3E}">
        <p14:creationId xmlns:p14="http://schemas.microsoft.com/office/powerpoint/2010/main" val="39571847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0"/>
          <p:cNvSpPr txBox="1">
            <a:spLocks noGrp="1"/>
          </p:cNvSpPr>
          <p:nvPr>
            <p:ph type="body" idx="4294967295"/>
          </p:nvPr>
        </p:nvSpPr>
        <p:spPr>
          <a:xfrm>
            <a:off x="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Let X be an </a:t>
            </a:r>
            <a:r>
              <a:rPr lang="en-US" i="1" dirty="0" err="1">
                <a:solidFill>
                  <a:srgbClr val="FF0000"/>
                </a:solidFill>
              </a:rPr>
              <a:t>a</a:t>
            </a:r>
            <a:r>
              <a:rPr lang="en-US" dirty="0" err="1"/>
              <a:t>x</a:t>
            </a:r>
            <a:r>
              <a:rPr lang="en-US" i="1" dirty="0" err="1">
                <a:solidFill>
                  <a:srgbClr val="00B050"/>
                </a:solidFill>
              </a:rPr>
              <a:t>b</a:t>
            </a:r>
            <a:r>
              <a:rPr lang="en-US" dirty="0"/>
              <a:t> matrix, Y be an </a:t>
            </a:r>
            <a:r>
              <a:rPr lang="en-US" i="1" dirty="0" err="1">
                <a:solidFill>
                  <a:srgbClr val="00B050"/>
                </a:solidFill>
              </a:rPr>
              <a:t>b</a:t>
            </a:r>
            <a:r>
              <a:rPr lang="en-US" dirty="0" err="1"/>
              <a:t>x</a:t>
            </a:r>
            <a:r>
              <a:rPr lang="en-US" i="1" dirty="0" err="1">
                <a:solidFill>
                  <a:srgbClr val="0070C0"/>
                </a:solidFill>
              </a:rPr>
              <a:t>c</a:t>
            </a:r>
            <a:r>
              <a:rPr lang="en-US" dirty="0"/>
              <a:t> matrix</a:t>
            </a:r>
            <a:endParaRPr dirty="0"/>
          </a:p>
          <a:p>
            <a:pPr marL="342900" lvl="0" indent="-342900" algn="l" rtl="0">
              <a:spcBef>
                <a:spcPts val="640"/>
              </a:spcBef>
              <a:spcAft>
                <a:spcPts val="0"/>
              </a:spcAft>
              <a:buClr>
                <a:schemeClr val="dk1"/>
              </a:buClr>
              <a:buSzPts val="3200"/>
              <a:buChar char="•"/>
            </a:pPr>
            <a:r>
              <a:rPr lang="en-US" dirty="0"/>
              <a:t>Then Z = X*Y is an </a:t>
            </a:r>
            <a:r>
              <a:rPr lang="en-US" i="1" dirty="0" err="1">
                <a:solidFill>
                  <a:srgbClr val="FF0000"/>
                </a:solidFill>
              </a:rPr>
              <a:t>a</a:t>
            </a:r>
            <a:r>
              <a:rPr lang="en-US" dirty="0" err="1"/>
              <a:t>x</a:t>
            </a:r>
            <a:r>
              <a:rPr lang="en-US" i="1" dirty="0" err="1">
                <a:solidFill>
                  <a:srgbClr val="0070C0"/>
                </a:solidFill>
              </a:rPr>
              <a:t>c</a:t>
            </a:r>
            <a:r>
              <a:rPr lang="en-US" dirty="0"/>
              <a:t> matrix</a:t>
            </a:r>
            <a:endParaRPr dirty="0"/>
          </a:p>
          <a:p>
            <a:pPr marL="342900" lvl="0" indent="-342900" algn="l" rtl="0">
              <a:spcBef>
                <a:spcPts val="640"/>
              </a:spcBef>
              <a:spcAft>
                <a:spcPts val="0"/>
              </a:spcAft>
              <a:buClr>
                <a:schemeClr val="dk1"/>
              </a:buClr>
              <a:buSzPts val="3200"/>
              <a:buChar char="•"/>
            </a:pPr>
            <a:r>
              <a:rPr lang="en-US" dirty="0"/>
              <a:t>Second dimension of first matrix, and first dimension of first matrix have to be the same, for matrix multiplication to be </a:t>
            </a:r>
            <a:r>
              <a:rPr lang="en-US" dirty="0" smtClean="0"/>
              <a:t>possible</a:t>
            </a:r>
            <a:endParaRPr dirty="0"/>
          </a:p>
        </p:txBody>
      </p:sp>
      <p:sp>
        <p:nvSpPr>
          <p:cNvPr id="403" name="Google Shape;403;p60"/>
          <p:cNvSpPr txBox="1">
            <a:spLocks noGrp="1"/>
          </p:cNvSpPr>
          <p:nvPr>
            <p:ph type="title" idx="4294967295"/>
          </p:nvPr>
        </p:nvSpPr>
        <p:spPr>
          <a:xfrm>
            <a:off x="-1676400" y="3810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Matrix Multiplication</a:t>
            </a:r>
            <a:endParaRPr dirty="0"/>
          </a:p>
        </p:txBody>
      </p:sp>
    </p:spTree>
    <p:extLst>
      <p:ext uri="{BB962C8B-B14F-4D97-AF65-F5344CB8AC3E}">
        <p14:creationId xmlns:p14="http://schemas.microsoft.com/office/powerpoint/2010/main" val="5654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1"/>
          <p:cNvSpPr txBox="1">
            <a:spLocks noGrp="1"/>
          </p:cNvSpPr>
          <p:nvPr>
            <p:ph type="title" idx="4294967295"/>
          </p:nvPr>
        </p:nvSpPr>
        <p:spPr>
          <a:xfrm>
            <a:off x="-1752600" y="42183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Matrix Multiplication</a:t>
            </a:r>
            <a:endParaRPr dirty="0"/>
          </a:p>
        </p:txBody>
      </p:sp>
      <p:sp>
        <p:nvSpPr>
          <p:cNvPr id="409" name="Google Shape;409;p61"/>
          <p:cNvSpPr txBox="1">
            <a:spLocks noGrp="1"/>
          </p:cNvSpPr>
          <p:nvPr>
            <p:ph type="body" idx="4294967295"/>
          </p:nvPr>
        </p:nvSpPr>
        <p:spPr>
          <a:xfrm>
            <a:off x="15240" y="1592262"/>
            <a:ext cx="8229600" cy="5257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The product AB is:</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0" lvl="0" indent="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342900" algn="l" rtl="0">
              <a:spcBef>
                <a:spcPts val="640"/>
              </a:spcBef>
              <a:spcAft>
                <a:spcPts val="0"/>
              </a:spcAft>
              <a:buClr>
                <a:schemeClr val="dk1"/>
              </a:buClr>
              <a:buSzPts val="3200"/>
              <a:buChar char="•"/>
            </a:pPr>
            <a:r>
              <a:rPr lang="en-US" dirty="0"/>
              <a:t>Each entry in the result is (that row of A) dot product with (that column of B)</a:t>
            </a:r>
            <a:endParaRPr dirty="0"/>
          </a:p>
        </p:txBody>
      </p:sp>
      <p:pic>
        <p:nvPicPr>
          <p:cNvPr id="412" name="Google Shape;412;p61" descr="http://upload.wikimedia.org/wikipedia/en/thumb/e/eb/Matrix_multiplication_diagram_2.svg/500px-Matrix_multiplication_diagram_2.svg.png"/>
          <p:cNvPicPr preferRelativeResize="0"/>
          <p:nvPr/>
        </p:nvPicPr>
        <p:blipFill rotWithShape="1">
          <a:blip r:embed="rId3">
            <a:alphaModFix/>
          </a:blip>
          <a:srcRect/>
          <a:stretch/>
        </p:blipFill>
        <p:spPr>
          <a:xfrm>
            <a:off x="4876800" y="1645920"/>
            <a:ext cx="3765451" cy="3306067"/>
          </a:xfrm>
          <a:prstGeom prst="rect">
            <a:avLst/>
          </a:prstGeom>
          <a:noFill/>
          <a:ln>
            <a:noFill/>
          </a:ln>
        </p:spPr>
      </p:pic>
    </p:spTree>
    <p:extLst>
      <p:ext uri="{BB962C8B-B14F-4D97-AF65-F5344CB8AC3E}">
        <p14:creationId xmlns:p14="http://schemas.microsoft.com/office/powerpoint/2010/main" val="25787479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3"/>
          <p:cNvSpPr txBox="1">
            <a:spLocks noGrp="1"/>
          </p:cNvSpPr>
          <p:nvPr>
            <p:ph type="title" idx="4294967295"/>
          </p:nvPr>
        </p:nvSpPr>
        <p:spPr>
          <a:xfrm>
            <a:off x="-990600" y="3810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Different types of product</a:t>
            </a:r>
            <a:endParaRPr dirty="0"/>
          </a:p>
        </p:txBody>
      </p:sp>
      <p:sp>
        <p:nvSpPr>
          <p:cNvPr id="431" name="Google Shape;431;p63"/>
          <p:cNvSpPr txBox="1">
            <a:spLocks noGrp="1"/>
          </p:cNvSpPr>
          <p:nvPr>
            <p:ph type="body" idx="4294967295"/>
          </p:nvPr>
        </p:nvSpPr>
        <p:spPr>
          <a:xfrm>
            <a:off x="630238" y="1600200"/>
            <a:ext cx="8513762"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960"/>
              <a:buChar char="•"/>
            </a:pPr>
            <a:r>
              <a:rPr lang="en-US" sz="2960" b="1" i="1"/>
              <a:t>x, y </a:t>
            </a:r>
            <a:r>
              <a:rPr lang="en-US" sz="2960"/>
              <a:t>= column vectors (nx1)</a:t>
            </a:r>
            <a:endParaRPr/>
          </a:p>
          <a:p>
            <a:pPr marL="342900" lvl="0" indent="-342900" algn="l" rtl="0">
              <a:lnSpc>
                <a:spcPct val="80000"/>
              </a:lnSpc>
              <a:spcBef>
                <a:spcPts val="592"/>
              </a:spcBef>
              <a:spcAft>
                <a:spcPts val="0"/>
              </a:spcAft>
              <a:buClr>
                <a:schemeClr val="dk1"/>
              </a:buClr>
              <a:buSzPts val="2960"/>
              <a:buChar char="•"/>
            </a:pPr>
            <a:r>
              <a:rPr lang="en-US" sz="2960" b="1" i="1"/>
              <a:t>X, Y </a:t>
            </a:r>
            <a:r>
              <a:rPr lang="en-US" sz="2960"/>
              <a:t>= matrices (mxn)</a:t>
            </a:r>
            <a:endParaRPr/>
          </a:p>
          <a:p>
            <a:pPr marL="342900" lvl="0" indent="-342900" algn="l" rtl="0">
              <a:lnSpc>
                <a:spcPct val="80000"/>
              </a:lnSpc>
              <a:spcBef>
                <a:spcPts val="592"/>
              </a:spcBef>
              <a:spcAft>
                <a:spcPts val="0"/>
              </a:spcAft>
              <a:buClr>
                <a:schemeClr val="dk1"/>
              </a:buClr>
              <a:buSzPts val="2960"/>
              <a:buChar char="•"/>
            </a:pPr>
            <a:r>
              <a:rPr lang="en-US" sz="2960" i="1"/>
              <a:t>x, y </a:t>
            </a:r>
            <a:r>
              <a:rPr lang="en-US" sz="2960"/>
              <a:t>= scalars (1x1)</a:t>
            </a:r>
            <a:endParaRPr/>
          </a:p>
          <a:p>
            <a:pPr marL="342900" lvl="0" indent="-154940" algn="l" rtl="0">
              <a:lnSpc>
                <a:spcPct val="80000"/>
              </a:lnSpc>
              <a:spcBef>
                <a:spcPts val="592"/>
              </a:spcBef>
              <a:spcAft>
                <a:spcPts val="0"/>
              </a:spcAft>
              <a:buClr>
                <a:schemeClr val="dk1"/>
              </a:buClr>
              <a:buSzPts val="2960"/>
              <a:buNone/>
            </a:pPr>
            <a:endParaRPr sz="2960" b="1" i="1"/>
          </a:p>
          <a:p>
            <a:pPr marL="342900" lvl="0" indent="-342900" algn="l" rtl="0">
              <a:lnSpc>
                <a:spcPct val="80000"/>
              </a:lnSpc>
              <a:spcBef>
                <a:spcPts val="592"/>
              </a:spcBef>
              <a:spcAft>
                <a:spcPts val="0"/>
              </a:spcAft>
              <a:buClr>
                <a:schemeClr val="dk1"/>
              </a:buClr>
              <a:buSzPts val="2960"/>
              <a:buChar char="•"/>
            </a:pPr>
            <a:r>
              <a:rPr lang="en-US" sz="2960" b="1" i="1"/>
              <a:t>x</a:t>
            </a:r>
            <a:r>
              <a:rPr lang="en-US" sz="2960" i="1" baseline="30000"/>
              <a:t>T </a:t>
            </a:r>
            <a:r>
              <a:rPr lang="en-US" sz="2960" b="1" i="1"/>
              <a:t>y</a:t>
            </a:r>
            <a:r>
              <a:rPr lang="en-US" sz="2960" i="1"/>
              <a:t> </a:t>
            </a:r>
            <a:r>
              <a:rPr lang="en-US" sz="2960"/>
              <a:t>=</a:t>
            </a:r>
            <a:r>
              <a:rPr lang="en-US" sz="2960" b="1" i="1"/>
              <a:t> x</a:t>
            </a:r>
            <a:r>
              <a:rPr lang="en-US" sz="2960" i="1"/>
              <a:t> · </a:t>
            </a:r>
            <a:r>
              <a:rPr lang="en-US" sz="2960" b="1" i="1"/>
              <a:t>y</a:t>
            </a:r>
            <a:r>
              <a:rPr lang="en-US" sz="2960" i="1"/>
              <a:t> </a:t>
            </a:r>
            <a:r>
              <a:rPr lang="en-US" sz="2960"/>
              <a:t>=</a:t>
            </a:r>
            <a:r>
              <a:rPr lang="en-US" sz="2960" i="1"/>
              <a:t> </a:t>
            </a:r>
            <a:r>
              <a:rPr lang="en-US" sz="2960"/>
              <a:t>inner product (1xn x nx1 = scalar)</a:t>
            </a:r>
            <a:endParaRPr/>
          </a:p>
          <a:p>
            <a:pPr marL="342900" lvl="0" indent="-342900" algn="l" rtl="0">
              <a:lnSpc>
                <a:spcPct val="80000"/>
              </a:lnSpc>
              <a:spcBef>
                <a:spcPts val="592"/>
              </a:spcBef>
              <a:spcAft>
                <a:spcPts val="0"/>
              </a:spcAft>
              <a:buClr>
                <a:schemeClr val="dk1"/>
              </a:buClr>
              <a:buSzPts val="2960"/>
              <a:buChar char="•"/>
            </a:pPr>
            <a:r>
              <a:rPr lang="en-US" sz="2960" b="1" i="1"/>
              <a:t>x</a:t>
            </a:r>
            <a:r>
              <a:rPr lang="en-US" sz="2960" i="1"/>
              <a:t> </a:t>
            </a:r>
            <a:r>
              <a:rPr lang="en-US" sz="2960"/>
              <a:t>⊗</a:t>
            </a:r>
            <a:r>
              <a:rPr lang="en-US" sz="2960" i="1"/>
              <a:t> </a:t>
            </a:r>
            <a:r>
              <a:rPr lang="en-US" sz="2960" b="1" i="1"/>
              <a:t>y</a:t>
            </a:r>
            <a:r>
              <a:rPr lang="en-US" sz="2960" i="1"/>
              <a:t> </a:t>
            </a:r>
            <a:r>
              <a:rPr lang="en-US" sz="2960"/>
              <a:t>=</a:t>
            </a:r>
            <a:r>
              <a:rPr lang="en-US" sz="2960" i="1"/>
              <a:t> </a:t>
            </a:r>
            <a:r>
              <a:rPr lang="en-US" sz="2960" b="1" i="1"/>
              <a:t>x y</a:t>
            </a:r>
            <a:r>
              <a:rPr lang="en-US" sz="2960" i="1" baseline="30000"/>
              <a:t>T </a:t>
            </a:r>
            <a:r>
              <a:rPr lang="en-US" sz="2960"/>
              <a:t>=</a:t>
            </a:r>
            <a:r>
              <a:rPr lang="en-US" sz="2960" i="1"/>
              <a:t> </a:t>
            </a:r>
            <a:r>
              <a:rPr lang="en-US" sz="2960"/>
              <a:t>outer product (nx1 x 1xn = matrix)</a:t>
            </a:r>
            <a:endParaRPr/>
          </a:p>
          <a:p>
            <a:pPr marL="342900" lvl="0" indent="-154940" algn="l" rtl="0">
              <a:lnSpc>
                <a:spcPct val="80000"/>
              </a:lnSpc>
              <a:spcBef>
                <a:spcPts val="592"/>
              </a:spcBef>
              <a:spcAft>
                <a:spcPts val="0"/>
              </a:spcAft>
              <a:buClr>
                <a:schemeClr val="dk1"/>
              </a:buClr>
              <a:buSzPts val="2960"/>
              <a:buNone/>
            </a:pPr>
            <a:endParaRPr sz="2960"/>
          </a:p>
          <a:p>
            <a:pPr marL="342900" lvl="0" indent="-342900" algn="l" rtl="0">
              <a:lnSpc>
                <a:spcPct val="80000"/>
              </a:lnSpc>
              <a:spcBef>
                <a:spcPts val="592"/>
              </a:spcBef>
              <a:spcAft>
                <a:spcPts val="0"/>
              </a:spcAft>
              <a:buClr>
                <a:schemeClr val="dk1"/>
              </a:buClr>
              <a:buSzPts val="2960"/>
              <a:buChar char="•"/>
            </a:pPr>
            <a:r>
              <a:rPr lang="en-US" sz="2960" b="1" i="1"/>
              <a:t>X</a:t>
            </a:r>
            <a:r>
              <a:rPr lang="en-US" sz="2960" b="1"/>
              <a:t> * </a:t>
            </a:r>
            <a:r>
              <a:rPr lang="en-US" sz="2960" b="1" i="1"/>
              <a:t>Y</a:t>
            </a:r>
            <a:r>
              <a:rPr lang="en-US" sz="2960" b="1"/>
              <a:t> </a:t>
            </a:r>
            <a:r>
              <a:rPr lang="en-US" sz="2960"/>
              <a:t> = matrix product</a:t>
            </a:r>
            <a:endParaRPr/>
          </a:p>
          <a:p>
            <a:pPr marL="342900" lvl="0" indent="-342900" algn="l" rtl="0">
              <a:lnSpc>
                <a:spcPct val="80000"/>
              </a:lnSpc>
              <a:spcBef>
                <a:spcPts val="592"/>
              </a:spcBef>
              <a:spcAft>
                <a:spcPts val="0"/>
              </a:spcAft>
              <a:buClr>
                <a:schemeClr val="dk1"/>
              </a:buClr>
              <a:buSzPts val="2960"/>
              <a:buChar char="•"/>
            </a:pPr>
            <a:r>
              <a:rPr lang="en-US" sz="2960" b="1" i="1"/>
              <a:t>X</a:t>
            </a:r>
            <a:r>
              <a:rPr lang="en-US" sz="2960" b="1"/>
              <a:t> .* </a:t>
            </a:r>
            <a:r>
              <a:rPr lang="en-US" sz="2960" b="1" i="1"/>
              <a:t>Y</a:t>
            </a:r>
            <a:r>
              <a:rPr lang="en-US" sz="2960" b="1"/>
              <a:t> </a:t>
            </a:r>
            <a:r>
              <a:rPr lang="en-US" sz="2960"/>
              <a:t>= element-wise product</a:t>
            </a:r>
            <a:endParaRPr sz="2960" b="1"/>
          </a:p>
        </p:txBody>
      </p:sp>
    </p:spTree>
    <p:extLst>
      <p:ext uri="{BB962C8B-B14F-4D97-AF65-F5344CB8AC3E}">
        <p14:creationId xmlns:p14="http://schemas.microsoft.com/office/powerpoint/2010/main" val="58822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4"/>
          <p:cNvSpPr txBox="1">
            <a:spLocks noGrp="1"/>
          </p:cNvSpPr>
          <p:nvPr>
            <p:ph type="body" idx="4294967295"/>
          </p:nvPr>
        </p:nvSpPr>
        <p:spPr>
          <a:xfrm>
            <a:off x="152400" y="1605821"/>
            <a:ext cx="8229600" cy="396557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960"/>
              <a:buChar char="•"/>
            </a:pPr>
            <a:r>
              <a:rPr lang="en-US" sz="2960" dirty="0"/>
              <a:t>Given a matrix </a:t>
            </a:r>
            <a:r>
              <a:rPr lang="en-US" sz="2960" b="1" dirty="0"/>
              <a:t>A</a:t>
            </a:r>
            <a:r>
              <a:rPr lang="en-US" sz="2960" dirty="0"/>
              <a:t>, its inverse </a:t>
            </a:r>
            <a:r>
              <a:rPr lang="en-US" sz="2960" b="1" dirty="0"/>
              <a:t>A</a:t>
            </a:r>
            <a:r>
              <a:rPr lang="en-US" sz="2960" b="1" baseline="30000" dirty="0"/>
              <a:t>-1</a:t>
            </a:r>
            <a:r>
              <a:rPr lang="en-US" sz="2960" baseline="30000" dirty="0"/>
              <a:t>  </a:t>
            </a:r>
            <a:r>
              <a:rPr lang="en-US" sz="2960" dirty="0"/>
              <a:t>is a matrix such that </a:t>
            </a:r>
            <a:r>
              <a:rPr lang="en-US" sz="2960" b="1" dirty="0"/>
              <a:t>AA</a:t>
            </a:r>
            <a:r>
              <a:rPr lang="en-US" sz="2960" b="1" baseline="30000" dirty="0"/>
              <a:t>-1 </a:t>
            </a:r>
            <a:r>
              <a:rPr lang="en-US" sz="2960" b="1" dirty="0"/>
              <a:t>= A</a:t>
            </a:r>
            <a:r>
              <a:rPr lang="en-US" sz="2960" b="1" baseline="30000" dirty="0"/>
              <a:t>-1</a:t>
            </a:r>
            <a:r>
              <a:rPr lang="en-US" sz="2960" b="1" dirty="0"/>
              <a:t>A = </a:t>
            </a:r>
            <a:r>
              <a:rPr lang="en-US" sz="2960" b="1" dirty="0">
                <a:latin typeface="Times New Roman"/>
                <a:ea typeface="Times New Roman"/>
                <a:cs typeface="Times New Roman"/>
                <a:sym typeface="Times New Roman"/>
              </a:rPr>
              <a:t>I</a:t>
            </a:r>
            <a:endParaRPr dirty="0"/>
          </a:p>
          <a:p>
            <a:pPr marL="342900" lvl="0" indent="-154940" algn="l" rtl="0">
              <a:spcBef>
                <a:spcPts val="592"/>
              </a:spcBef>
              <a:spcAft>
                <a:spcPts val="0"/>
              </a:spcAft>
              <a:buClr>
                <a:schemeClr val="dk1"/>
              </a:buClr>
              <a:buSzPts val="2960"/>
              <a:buNone/>
            </a:pPr>
            <a:endParaRPr sz="2960" dirty="0"/>
          </a:p>
          <a:p>
            <a:pPr marL="342900" lvl="0" indent="-342900" algn="l" rtl="0">
              <a:spcBef>
                <a:spcPts val="592"/>
              </a:spcBef>
              <a:spcAft>
                <a:spcPts val="0"/>
              </a:spcAft>
              <a:buClr>
                <a:schemeClr val="dk1"/>
              </a:buClr>
              <a:buSzPts val="2960"/>
              <a:buChar char="•"/>
            </a:pPr>
            <a:r>
              <a:rPr lang="en-US" sz="2960" dirty="0"/>
              <a:t>E.g.</a:t>
            </a:r>
            <a:endParaRPr dirty="0"/>
          </a:p>
          <a:p>
            <a:pPr marL="0" lvl="0" indent="0" algn="l" rtl="0">
              <a:spcBef>
                <a:spcPts val="592"/>
              </a:spcBef>
              <a:spcAft>
                <a:spcPts val="0"/>
              </a:spcAft>
              <a:buClr>
                <a:schemeClr val="dk1"/>
              </a:buClr>
              <a:buSzPts val="2960"/>
              <a:buNone/>
            </a:pPr>
            <a:endParaRPr sz="2960" dirty="0"/>
          </a:p>
          <a:p>
            <a:pPr marL="342900" lvl="0" indent="-342900" algn="l" rtl="0">
              <a:spcBef>
                <a:spcPts val="592"/>
              </a:spcBef>
              <a:spcAft>
                <a:spcPts val="0"/>
              </a:spcAft>
              <a:buClr>
                <a:schemeClr val="dk1"/>
              </a:buClr>
              <a:buSzPts val="2960"/>
              <a:buChar char="•"/>
            </a:pPr>
            <a:r>
              <a:rPr lang="en-US" sz="2960" dirty="0"/>
              <a:t>Inverse does not always exist. If </a:t>
            </a:r>
            <a:r>
              <a:rPr lang="en-US" sz="2960" b="1" dirty="0"/>
              <a:t>A</a:t>
            </a:r>
            <a:r>
              <a:rPr lang="en-US" sz="2960" b="1" baseline="30000" dirty="0"/>
              <a:t>-1</a:t>
            </a:r>
            <a:r>
              <a:rPr lang="en-US" sz="2960" dirty="0"/>
              <a:t> exists, </a:t>
            </a:r>
            <a:r>
              <a:rPr lang="en-US" sz="2960" b="1" dirty="0"/>
              <a:t>A</a:t>
            </a:r>
            <a:r>
              <a:rPr lang="en-US" sz="2960" dirty="0"/>
              <a:t> is </a:t>
            </a:r>
            <a:r>
              <a:rPr lang="en-US" sz="2960" i="1" dirty="0"/>
              <a:t>invertible</a:t>
            </a:r>
            <a:r>
              <a:rPr lang="en-US" sz="2960" dirty="0"/>
              <a:t> or </a:t>
            </a:r>
            <a:r>
              <a:rPr lang="en-US" sz="2960" i="1" dirty="0"/>
              <a:t>non-singular</a:t>
            </a:r>
            <a:r>
              <a:rPr lang="en-US" sz="2960" dirty="0"/>
              <a:t>. Otherwise, it’s </a:t>
            </a:r>
            <a:r>
              <a:rPr lang="en-US" sz="2960" i="1" dirty="0"/>
              <a:t>singular</a:t>
            </a:r>
            <a:r>
              <a:rPr lang="en-US" sz="2960" dirty="0"/>
              <a:t>.</a:t>
            </a:r>
            <a:endParaRPr dirty="0"/>
          </a:p>
        </p:txBody>
      </p:sp>
      <p:sp>
        <p:nvSpPr>
          <p:cNvPr id="439" name="Google Shape;439;p64"/>
          <p:cNvSpPr txBox="1"/>
          <p:nvPr/>
        </p:nvSpPr>
        <p:spPr>
          <a:xfrm>
            <a:off x="-3237333" y="38100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Calibri"/>
              <a:buNone/>
            </a:pPr>
            <a:r>
              <a:rPr lang="en-US" sz="4400" b="0" i="0" u="none" strike="noStrike" cap="none" dirty="0">
                <a:solidFill>
                  <a:srgbClr val="000000"/>
                </a:solidFill>
                <a:latin typeface="Calibri"/>
                <a:ea typeface="Calibri"/>
                <a:cs typeface="Calibri"/>
                <a:sym typeface="Calibri"/>
              </a:rPr>
              <a:t>Inverse</a:t>
            </a:r>
            <a:endParaRPr dirty="0"/>
          </a:p>
        </p:txBody>
      </p:sp>
      <p:pic>
        <p:nvPicPr>
          <p:cNvPr id="440" name="Google Shape;440;p64"/>
          <p:cNvPicPr preferRelativeResize="0"/>
          <p:nvPr/>
        </p:nvPicPr>
        <p:blipFill rotWithShape="1">
          <a:blip r:embed="rId3">
            <a:alphaModFix/>
          </a:blip>
          <a:srcRect/>
          <a:stretch/>
        </p:blipFill>
        <p:spPr>
          <a:xfrm>
            <a:off x="1600200" y="2743200"/>
            <a:ext cx="3379875" cy="1175609"/>
          </a:xfrm>
          <a:prstGeom prst="rect">
            <a:avLst/>
          </a:prstGeom>
          <a:noFill/>
          <a:ln>
            <a:noFill/>
          </a:ln>
        </p:spPr>
      </p:pic>
    </p:spTree>
    <p:extLst>
      <p:ext uri="{BB962C8B-B14F-4D97-AF65-F5344CB8AC3E}">
        <p14:creationId xmlns:p14="http://schemas.microsoft.com/office/powerpoint/2010/main" val="290404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0" y="525959"/>
            <a:ext cx="4362092" cy="769441"/>
          </a:xfrm>
          <a:prstGeom prst="rect">
            <a:avLst/>
          </a:prstGeom>
          <a:noFill/>
          <a:ln w="9525">
            <a:noFill/>
            <a:miter lim="800000"/>
            <a:headEnd/>
            <a:tailEnd/>
          </a:ln>
          <a:effectLst/>
        </p:spPr>
        <p:txBody>
          <a:bodyPr wrap="none">
            <a:spAutoFit/>
          </a:bodyPr>
          <a:lstStyle/>
          <a:p>
            <a:r>
              <a:rPr lang="en-US" sz="4400" b="1" baseline="0" dirty="0" smtClean="0">
                <a:latin typeface="+mn-lt"/>
              </a:rPr>
              <a:t>Machine Learning</a:t>
            </a:r>
            <a:endParaRPr lang="en-US" sz="4400" b="1" baseline="0" dirty="0">
              <a:latin typeface="+mn-lt"/>
            </a:endParaRPr>
          </a:p>
        </p:txBody>
      </p:sp>
      <p:sp>
        <p:nvSpPr>
          <p:cNvPr id="9" name="Rectangle 3"/>
          <p:cNvSpPr txBox="1">
            <a:spLocks noChangeArrowheads="1"/>
          </p:cNvSpPr>
          <p:nvPr/>
        </p:nvSpPr>
        <p:spPr>
          <a:xfrm>
            <a:off x="304800" y="1447800"/>
            <a:ext cx="8610600" cy="3810000"/>
          </a:xfrm>
          <a:prstGeom prst="rect">
            <a:avLst/>
          </a:prstGeom>
        </p:spPr>
        <p:txBody>
          <a:bodyPr/>
          <a:lstStyle/>
          <a:p>
            <a:pPr marL="342900" lvl="0" indent="-342900" algn="just" fontAlgn="auto">
              <a:spcBef>
                <a:spcPct val="20000"/>
              </a:spcBef>
              <a:spcAft>
                <a:spcPts val="0"/>
              </a:spcAft>
              <a:buFont typeface="Arial" pitchFamily="34" charset="0"/>
              <a:buChar char="•"/>
            </a:pPr>
            <a:r>
              <a:rPr lang="en-IN" sz="2800" b="1" dirty="0" smtClean="0">
                <a:latin typeface="+mn-lt"/>
              </a:rPr>
              <a:t>Machine learning</a:t>
            </a:r>
            <a:r>
              <a:rPr lang="en-IN" sz="2800" dirty="0" smtClean="0">
                <a:latin typeface="+mn-lt"/>
              </a:rPr>
              <a:t> is a scientific discipline that explores the construction and study of algorithms that can learn from data. </a:t>
            </a:r>
          </a:p>
          <a:p>
            <a:pPr marL="342900" lvl="0" indent="-342900" algn="just" fontAlgn="auto">
              <a:spcBef>
                <a:spcPct val="20000"/>
              </a:spcBef>
              <a:spcAft>
                <a:spcPts val="0"/>
              </a:spcAft>
              <a:buFont typeface="Arial" pitchFamily="34" charset="0"/>
              <a:buChar char="•"/>
            </a:pPr>
            <a:r>
              <a:rPr lang="en-IN" sz="2800" dirty="0" smtClean="0">
                <a:latin typeface="+mn-lt"/>
              </a:rPr>
              <a:t>Such algorithms operate by building a model based on inputs and using that to make predictions or decisions, rather than following only explicitly programmed instructions.</a:t>
            </a:r>
            <a:endParaRPr lang="en-US" sz="2800" dirty="0" smtClean="0">
              <a:latin typeface="+mn-lt"/>
            </a:endParaRPr>
          </a:p>
        </p:txBody>
      </p:sp>
      <p:sp>
        <p:nvSpPr>
          <p:cNvPr id="14"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28 October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5"/>
          <p:cNvSpPr txBox="1">
            <a:spLocks noGrp="1"/>
          </p:cNvSpPr>
          <p:nvPr>
            <p:ph type="title" idx="4294967295"/>
          </p:nvPr>
        </p:nvSpPr>
        <p:spPr>
          <a:xfrm>
            <a:off x="-2012851" y="32636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Matrix Operations</a:t>
            </a:r>
            <a:endParaRPr dirty="0"/>
          </a:p>
        </p:txBody>
      </p:sp>
      <p:sp>
        <p:nvSpPr>
          <p:cNvPr id="446" name="Google Shape;446;p65"/>
          <p:cNvSpPr txBox="1">
            <a:spLocks noGrp="1"/>
          </p:cNvSpPr>
          <p:nvPr>
            <p:ph type="body" idx="4294967295"/>
          </p:nvPr>
        </p:nvSpPr>
        <p:spPr>
          <a:xfrm>
            <a:off x="76200" y="1752600"/>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Transpose – flip matrix, so row 1 becomes column 1</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342900" algn="l" rtl="0">
              <a:spcBef>
                <a:spcPts val="640"/>
              </a:spcBef>
              <a:spcAft>
                <a:spcPts val="0"/>
              </a:spcAft>
              <a:buClr>
                <a:schemeClr val="dk1"/>
              </a:buClr>
              <a:buSzPts val="3200"/>
              <a:buChar char="•"/>
            </a:pPr>
            <a:r>
              <a:rPr lang="en-US" dirty="0"/>
              <a:t>A useful identity: </a:t>
            </a:r>
            <a:endParaRPr dirty="0"/>
          </a:p>
        </p:txBody>
      </p:sp>
      <p:pic>
        <p:nvPicPr>
          <p:cNvPr id="449" name="Google Shape;449;p65"/>
          <p:cNvPicPr preferRelativeResize="0"/>
          <p:nvPr/>
        </p:nvPicPr>
        <p:blipFill rotWithShape="1">
          <a:blip r:embed="rId3">
            <a:alphaModFix/>
          </a:blip>
          <a:srcRect/>
          <a:stretch/>
        </p:blipFill>
        <p:spPr>
          <a:xfrm>
            <a:off x="3962400" y="2574594"/>
            <a:ext cx="4384491" cy="2027238"/>
          </a:xfrm>
          <a:prstGeom prst="rect">
            <a:avLst/>
          </a:prstGeom>
          <a:noFill/>
          <a:ln>
            <a:noFill/>
          </a:ln>
        </p:spPr>
      </p:pic>
      <p:pic>
        <p:nvPicPr>
          <p:cNvPr id="450" name="Google Shape;450;p65"/>
          <p:cNvPicPr preferRelativeResize="0"/>
          <p:nvPr/>
        </p:nvPicPr>
        <p:blipFill rotWithShape="1">
          <a:blip r:embed="rId4">
            <a:alphaModFix/>
          </a:blip>
          <a:srcRect/>
          <a:stretch/>
        </p:blipFill>
        <p:spPr>
          <a:xfrm>
            <a:off x="752503" y="2895392"/>
            <a:ext cx="1809486" cy="1385642"/>
          </a:xfrm>
          <a:prstGeom prst="rect">
            <a:avLst/>
          </a:prstGeom>
          <a:noFill/>
          <a:ln>
            <a:noFill/>
          </a:ln>
        </p:spPr>
      </p:pic>
      <p:pic>
        <p:nvPicPr>
          <p:cNvPr id="451" name="Google Shape;451;p65"/>
          <p:cNvPicPr preferRelativeResize="0"/>
          <p:nvPr/>
        </p:nvPicPr>
        <p:blipFill rotWithShape="1">
          <a:blip r:embed="rId5">
            <a:alphaModFix/>
          </a:blip>
          <a:srcRect/>
          <a:stretch/>
        </p:blipFill>
        <p:spPr>
          <a:xfrm>
            <a:off x="2101949" y="5266581"/>
            <a:ext cx="4800600" cy="809625"/>
          </a:xfrm>
          <a:prstGeom prst="rect">
            <a:avLst/>
          </a:prstGeom>
          <a:noFill/>
          <a:ln>
            <a:noFill/>
          </a:ln>
        </p:spPr>
      </p:pic>
    </p:spTree>
    <p:extLst>
      <p:ext uri="{BB962C8B-B14F-4D97-AF65-F5344CB8AC3E}">
        <p14:creationId xmlns:p14="http://schemas.microsoft.com/office/powerpoint/2010/main" val="7369870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7"/>
          <p:cNvSpPr txBox="1">
            <a:spLocks noGrp="1"/>
          </p:cNvSpPr>
          <p:nvPr>
            <p:ph type="title" idx="4294967295"/>
          </p:nvPr>
        </p:nvSpPr>
        <p:spPr>
          <a:xfrm>
            <a:off x="-914400" y="43586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3600" dirty="0"/>
              <a:t>Matrix Operation Properties</a:t>
            </a:r>
            <a:endParaRPr sz="3600" dirty="0"/>
          </a:p>
        </p:txBody>
      </p:sp>
      <p:sp>
        <p:nvSpPr>
          <p:cNvPr id="466" name="Google Shape;466;p67"/>
          <p:cNvSpPr txBox="1">
            <a:spLocks noGrp="1"/>
          </p:cNvSpPr>
          <p:nvPr>
            <p:ph type="body" idx="4294967295"/>
          </p:nvPr>
        </p:nvSpPr>
        <p:spPr>
          <a:xfrm>
            <a:off x="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3200"/>
              <a:buChar char="•"/>
            </a:pPr>
            <a:r>
              <a:rPr lang="en-US"/>
              <a:t>Matrix addition is commutative and associative </a:t>
            </a:r>
            <a:endParaRPr/>
          </a:p>
          <a:p>
            <a:pPr marL="742950" lvl="1" indent="-285750" algn="l" rtl="0">
              <a:lnSpc>
                <a:spcPct val="90000"/>
              </a:lnSpc>
              <a:spcBef>
                <a:spcPts val="560"/>
              </a:spcBef>
              <a:spcAft>
                <a:spcPts val="0"/>
              </a:spcAft>
              <a:buClr>
                <a:schemeClr val="dk1"/>
              </a:buClr>
              <a:buSzPts val="2800"/>
              <a:buChar char="–"/>
            </a:pPr>
            <a:r>
              <a:rPr lang="en-US"/>
              <a:t>A + B  =  B + A</a:t>
            </a:r>
            <a:endParaRPr/>
          </a:p>
          <a:p>
            <a:pPr marL="742950" lvl="1" indent="-285750" algn="l" rtl="0">
              <a:lnSpc>
                <a:spcPct val="90000"/>
              </a:lnSpc>
              <a:spcBef>
                <a:spcPts val="560"/>
              </a:spcBef>
              <a:spcAft>
                <a:spcPts val="0"/>
              </a:spcAft>
              <a:buClr>
                <a:schemeClr val="dk1"/>
              </a:buClr>
              <a:buSzPts val="2800"/>
              <a:buChar char="–"/>
            </a:pPr>
            <a:r>
              <a:rPr lang="en-US"/>
              <a:t>A + (B + C)  =  (A + B) + C </a:t>
            </a:r>
            <a:endParaRPr/>
          </a:p>
          <a:p>
            <a:pPr marL="342900" lvl="0" indent="-342900" algn="l" rtl="0">
              <a:lnSpc>
                <a:spcPct val="90000"/>
              </a:lnSpc>
              <a:spcBef>
                <a:spcPts val="640"/>
              </a:spcBef>
              <a:spcAft>
                <a:spcPts val="0"/>
              </a:spcAft>
              <a:buClr>
                <a:schemeClr val="dk1"/>
              </a:buClr>
              <a:buSzPts val="3200"/>
              <a:buChar char="•"/>
            </a:pPr>
            <a:r>
              <a:rPr lang="en-US"/>
              <a:t>Matrix multiplication is associative and distributive but </a:t>
            </a:r>
            <a:r>
              <a:rPr lang="en-US" i="1"/>
              <a:t>not </a:t>
            </a:r>
            <a:r>
              <a:rPr lang="en-US"/>
              <a:t>commutative </a:t>
            </a:r>
            <a:endParaRPr/>
          </a:p>
          <a:p>
            <a:pPr marL="742950" lvl="1" indent="-285750" algn="l" rtl="0">
              <a:lnSpc>
                <a:spcPct val="90000"/>
              </a:lnSpc>
              <a:spcBef>
                <a:spcPts val="560"/>
              </a:spcBef>
              <a:spcAft>
                <a:spcPts val="0"/>
              </a:spcAft>
              <a:buClr>
                <a:schemeClr val="dk1"/>
              </a:buClr>
              <a:buSzPts val="2800"/>
              <a:buChar char="–"/>
            </a:pPr>
            <a:r>
              <a:rPr lang="en-US"/>
              <a:t>A(B*C)  =  (A*B)C </a:t>
            </a:r>
            <a:endParaRPr/>
          </a:p>
          <a:p>
            <a:pPr marL="742950" lvl="1" indent="-285750" algn="l" rtl="0">
              <a:lnSpc>
                <a:spcPct val="90000"/>
              </a:lnSpc>
              <a:spcBef>
                <a:spcPts val="560"/>
              </a:spcBef>
              <a:spcAft>
                <a:spcPts val="0"/>
              </a:spcAft>
              <a:buClr>
                <a:schemeClr val="dk1"/>
              </a:buClr>
              <a:buSzPts val="2800"/>
              <a:buChar char="–"/>
            </a:pPr>
            <a:r>
              <a:rPr lang="en-US"/>
              <a:t>A(B + C)  =  A*B + A*C</a:t>
            </a:r>
            <a:endParaRPr/>
          </a:p>
          <a:p>
            <a:pPr marL="742950" lvl="1" indent="-285750" algn="l" rtl="0">
              <a:lnSpc>
                <a:spcPct val="90000"/>
              </a:lnSpc>
              <a:spcBef>
                <a:spcPts val="560"/>
              </a:spcBef>
              <a:spcAft>
                <a:spcPts val="0"/>
              </a:spcAft>
              <a:buClr>
                <a:schemeClr val="dk1"/>
              </a:buClr>
              <a:buSzPts val="2800"/>
              <a:buChar char="–"/>
            </a:pPr>
            <a:r>
              <a:rPr lang="en-US"/>
              <a:t>A*B != B*A</a:t>
            </a:r>
            <a:endParaRPr/>
          </a:p>
        </p:txBody>
      </p:sp>
    </p:spTree>
    <p:extLst>
      <p:ext uri="{BB962C8B-B14F-4D97-AF65-F5344CB8AC3E}">
        <p14:creationId xmlns:p14="http://schemas.microsoft.com/office/powerpoint/2010/main" val="274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9"/>
          <p:cNvSpPr txBox="1">
            <a:spLocks noGrp="1"/>
          </p:cNvSpPr>
          <p:nvPr>
            <p:ph type="title" idx="4294967295"/>
          </p:nvPr>
        </p:nvSpPr>
        <p:spPr>
          <a:xfrm>
            <a:off x="-1524000" y="283782"/>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Linear independence</a:t>
            </a:r>
            <a:endParaRPr dirty="0"/>
          </a:p>
        </p:txBody>
      </p:sp>
      <p:sp>
        <p:nvSpPr>
          <p:cNvPr id="482" name="Google Shape;482;p69"/>
          <p:cNvSpPr txBox="1">
            <a:spLocks noGrp="1"/>
          </p:cNvSpPr>
          <p:nvPr>
            <p:ph type="body" idx="4294967295"/>
          </p:nvPr>
        </p:nvSpPr>
        <p:spPr>
          <a:xfrm>
            <a:off x="0" y="1417638"/>
            <a:ext cx="8229600" cy="4906962"/>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960"/>
              <a:buChar char="•"/>
            </a:pPr>
            <a:r>
              <a:rPr lang="en-US" sz="2800" dirty="0"/>
              <a:t>Suppose we have a set of vectors </a:t>
            </a:r>
            <a:r>
              <a:rPr lang="en-US" sz="2800" b="1" dirty="0">
                <a:latin typeface="Times New Roman"/>
                <a:ea typeface="Times New Roman"/>
                <a:cs typeface="Times New Roman"/>
                <a:sym typeface="Times New Roman"/>
              </a:rPr>
              <a:t>v</a:t>
            </a:r>
            <a:r>
              <a:rPr lang="en-US" sz="2800" b="1" baseline="-25000" dirty="0">
                <a:latin typeface="Times New Roman"/>
                <a:ea typeface="Times New Roman"/>
                <a:cs typeface="Times New Roman"/>
                <a:sym typeface="Times New Roman"/>
              </a:rPr>
              <a:t>1</a:t>
            </a:r>
            <a:r>
              <a:rPr lang="en-US" sz="2800" b="1" dirty="0">
                <a:latin typeface="Times New Roman"/>
                <a:ea typeface="Times New Roman"/>
                <a:cs typeface="Times New Roman"/>
                <a:sym typeface="Times New Roman"/>
              </a:rPr>
              <a:t>, …, v</a:t>
            </a:r>
            <a:r>
              <a:rPr lang="en-US" sz="2800" b="1" baseline="-25000" dirty="0">
                <a:latin typeface="Times New Roman"/>
                <a:ea typeface="Times New Roman"/>
                <a:cs typeface="Times New Roman"/>
                <a:sym typeface="Times New Roman"/>
              </a:rPr>
              <a:t>n</a:t>
            </a:r>
            <a:endParaRPr sz="2800" b="1" dirty="0">
              <a:latin typeface="Times New Roman"/>
              <a:ea typeface="Times New Roman"/>
              <a:cs typeface="Times New Roman"/>
              <a:sym typeface="Times New Roman"/>
            </a:endParaRPr>
          </a:p>
          <a:p>
            <a:pPr marL="342900" lvl="0" indent="-342900" algn="l" rtl="0">
              <a:lnSpc>
                <a:spcPct val="90000"/>
              </a:lnSpc>
              <a:spcBef>
                <a:spcPts val="592"/>
              </a:spcBef>
              <a:spcAft>
                <a:spcPts val="0"/>
              </a:spcAft>
              <a:buClr>
                <a:schemeClr val="dk1"/>
              </a:buClr>
              <a:buSzPts val="2960"/>
              <a:buChar char="•"/>
            </a:pPr>
            <a:r>
              <a:rPr lang="en-US" sz="2800" dirty="0"/>
              <a:t>If we can express </a:t>
            </a:r>
            <a:r>
              <a:rPr lang="en-US" sz="2800" b="1" dirty="0">
                <a:latin typeface="Times New Roman"/>
                <a:ea typeface="Times New Roman"/>
                <a:cs typeface="Times New Roman"/>
                <a:sym typeface="Times New Roman"/>
              </a:rPr>
              <a:t>v</a:t>
            </a:r>
            <a:r>
              <a:rPr lang="en-US" sz="2800" baseline="-25000" dirty="0"/>
              <a:t>1</a:t>
            </a:r>
            <a:r>
              <a:rPr lang="en-US" sz="2800" dirty="0"/>
              <a:t> as a linear combination of the other vectors </a:t>
            </a:r>
            <a:r>
              <a:rPr lang="en-US" sz="2800" b="1" dirty="0">
                <a:latin typeface="Times New Roman"/>
                <a:ea typeface="Times New Roman"/>
                <a:cs typeface="Times New Roman"/>
                <a:sym typeface="Times New Roman"/>
              </a:rPr>
              <a:t>v</a:t>
            </a:r>
            <a:r>
              <a:rPr lang="en-US" sz="2800" baseline="-25000" dirty="0"/>
              <a:t>2</a:t>
            </a:r>
            <a:r>
              <a:rPr lang="en-US" sz="2800" dirty="0"/>
              <a:t>…</a:t>
            </a:r>
            <a:r>
              <a:rPr lang="en-US" sz="2800" b="1" dirty="0">
                <a:latin typeface="Times New Roman"/>
                <a:ea typeface="Times New Roman"/>
                <a:cs typeface="Times New Roman"/>
                <a:sym typeface="Times New Roman"/>
              </a:rPr>
              <a:t>v</a:t>
            </a:r>
            <a:r>
              <a:rPr lang="en-US" sz="2800" baseline="-25000" dirty="0">
                <a:latin typeface="Times New Roman"/>
                <a:ea typeface="Times New Roman"/>
                <a:cs typeface="Times New Roman"/>
                <a:sym typeface="Times New Roman"/>
              </a:rPr>
              <a:t>n</a:t>
            </a:r>
            <a:r>
              <a:rPr lang="en-US" sz="2800" dirty="0"/>
              <a:t>, then </a:t>
            </a:r>
            <a:r>
              <a:rPr lang="en-US" sz="2800" b="1" dirty="0">
                <a:latin typeface="Times New Roman"/>
                <a:ea typeface="Times New Roman"/>
                <a:cs typeface="Times New Roman"/>
                <a:sym typeface="Times New Roman"/>
              </a:rPr>
              <a:t>v</a:t>
            </a:r>
            <a:r>
              <a:rPr lang="en-US" sz="2800" baseline="-25000" dirty="0"/>
              <a:t>1</a:t>
            </a:r>
            <a:r>
              <a:rPr lang="en-US" sz="2800" dirty="0"/>
              <a:t> is linearly </a:t>
            </a:r>
            <a:r>
              <a:rPr lang="en-US" sz="2800" i="1" dirty="0"/>
              <a:t>dependent</a:t>
            </a:r>
            <a:r>
              <a:rPr lang="en-US" sz="2800" dirty="0"/>
              <a:t> on the other vectors. </a:t>
            </a:r>
            <a:endParaRPr sz="2800" dirty="0"/>
          </a:p>
          <a:p>
            <a:pPr marL="742950" lvl="1" indent="-285750" algn="l" rtl="0">
              <a:lnSpc>
                <a:spcPct val="90000"/>
              </a:lnSpc>
              <a:spcBef>
                <a:spcPts val="518"/>
              </a:spcBef>
              <a:spcAft>
                <a:spcPts val="0"/>
              </a:spcAft>
              <a:buClr>
                <a:schemeClr val="dk1"/>
              </a:buClr>
              <a:buSzPts val="2590"/>
              <a:buChar char="–"/>
            </a:pPr>
            <a:r>
              <a:rPr lang="en-US" sz="2400" dirty="0"/>
              <a:t>The direction </a:t>
            </a:r>
            <a:r>
              <a:rPr lang="en-US" sz="2400" b="1" dirty="0">
                <a:latin typeface="Times New Roman"/>
                <a:ea typeface="Times New Roman"/>
                <a:cs typeface="Times New Roman"/>
                <a:sym typeface="Times New Roman"/>
              </a:rPr>
              <a:t>v</a:t>
            </a:r>
            <a:r>
              <a:rPr lang="en-US" sz="2400" baseline="-25000" dirty="0"/>
              <a:t>1</a:t>
            </a:r>
            <a:r>
              <a:rPr lang="en-US" sz="2400" dirty="0"/>
              <a:t> can be expressed as a combination of the directions </a:t>
            </a:r>
            <a:r>
              <a:rPr lang="en-US" sz="2400" b="1" dirty="0">
                <a:latin typeface="Times New Roman"/>
                <a:ea typeface="Times New Roman"/>
                <a:cs typeface="Times New Roman"/>
                <a:sym typeface="Times New Roman"/>
              </a:rPr>
              <a:t>v</a:t>
            </a:r>
            <a:r>
              <a:rPr lang="en-US" sz="2400" baseline="-25000" dirty="0"/>
              <a:t>2</a:t>
            </a:r>
            <a:r>
              <a:rPr lang="en-US" sz="2400" dirty="0"/>
              <a:t>…</a:t>
            </a:r>
            <a:r>
              <a:rPr lang="en-US" sz="2400" b="1" dirty="0" err="1">
                <a:latin typeface="Times New Roman"/>
                <a:ea typeface="Times New Roman"/>
                <a:cs typeface="Times New Roman"/>
                <a:sym typeface="Times New Roman"/>
              </a:rPr>
              <a:t>v</a:t>
            </a:r>
            <a:r>
              <a:rPr lang="en-US" sz="2400" baseline="-25000" dirty="0" err="1">
                <a:latin typeface="Times New Roman"/>
                <a:ea typeface="Times New Roman"/>
                <a:cs typeface="Times New Roman"/>
                <a:sym typeface="Times New Roman"/>
              </a:rPr>
              <a:t>n</a:t>
            </a:r>
            <a:r>
              <a:rPr lang="en-US" sz="2400" dirty="0" err="1"/>
              <a:t>.</a:t>
            </a:r>
            <a:r>
              <a:rPr lang="en-US" sz="2400" dirty="0"/>
              <a:t> (E.g. </a:t>
            </a:r>
            <a:r>
              <a:rPr lang="en-US" sz="2400" b="1" dirty="0">
                <a:latin typeface="Times New Roman"/>
                <a:ea typeface="Times New Roman"/>
                <a:cs typeface="Times New Roman"/>
                <a:sym typeface="Times New Roman"/>
              </a:rPr>
              <a:t>v</a:t>
            </a:r>
            <a:r>
              <a:rPr lang="en-US" sz="2400" baseline="-25000" dirty="0"/>
              <a:t>1</a:t>
            </a:r>
            <a:r>
              <a:rPr lang="en-US" sz="2400" dirty="0"/>
              <a:t> = .7</a:t>
            </a:r>
            <a:r>
              <a:rPr lang="en-US" sz="2400" b="1" dirty="0">
                <a:latin typeface="Times New Roman"/>
                <a:ea typeface="Times New Roman"/>
                <a:cs typeface="Times New Roman"/>
                <a:sym typeface="Times New Roman"/>
              </a:rPr>
              <a:t> v</a:t>
            </a:r>
            <a:r>
              <a:rPr lang="en-US" sz="2400" baseline="-25000" dirty="0"/>
              <a:t>2 </a:t>
            </a:r>
            <a:r>
              <a:rPr lang="en-US" sz="2400" dirty="0"/>
              <a:t>-.7</a:t>
            </a:r>
            <a:r>
              <a:rPr lang="en-US" sz="2400" b="1" dirty="0">
                <a:latin typeface="Times New Roman"/>
                <a:ea typeface="Times New Roman"/>
                <a:cs typeface="Times New Roman"/>
                <a:sym typeface="Times New Roman"/>
              </a:rPr>
              <a:t> v</a:t>
            </a:r>
            <a:r>
              <a:rPr lang="en-US" sz="2400" baseline="-25000" dirty="0"/>
              <a:t>4</a:t>
            </a:r>
            <a:r>
              <a:rPr lang="en-US" sz="2400" dirty="0"/>
              <a:t>)</a:t>
            </a:r>
            <a:endParaRPr sz="2400" dirty="0"/>
          </a:p>
          <a:p>
            <a:pPr marL="342900" lvl="0" indent="-342900" algn="l" rtl="0">
              <a:lnSpc>
                <a:spcPct val="90000"/>
              </a:lnSpc>
              <a:spcBef>
                <a:spcPts val="592"/>
              </a:spcBef>
              <a:spcAft>
                <a:spcPts val="0"/>
              </a:spcAft>
              <a:buClr>
                <a:schemeClr val="dk1"/>
              </a:buClr>
              <a:buSzPts val="2960"/>
              <a:buChar char="•"/>
            </a:pPr>
            <a:r>
              <a:rPr lang="en-US" sz="2800" dirty="0"/>
              <a:t>If no vector is linearly dependent on the rest of the set, the set is linearly </a:t>
            </a:r>
            <a:r>
              <a:rPr lang="en-US" sz="2800" i="1" dirty="0"/>
              <a:t>independent</a:t>
            </a:r>
            <a:r>
              <a:rPr lang="en-US" sz="2800" dirty="0"/>
              <a:t>.</a:t>
            </a:r>
            <a:endParaRPr sz="2800" dirty="0"/>
          </a:p>
          <a:p>
            <a:pPr marL="742950" lvl="1" indent="-285750" algn="l" rtl="0">
              <a:lnSpc>
                <a:spcPct val="90000"/>
              </a:lnSpc>
              <a:spcBef>
                <a:spcPts val="518"/>
              </a:spcBef>
              <a:spcAft>
                <a:spcPts val="0"/>
              </a:spcAft>
              <a:buClr>
                <a:schemeClr val="dk1"/>
              </a:buClr>
              <a:buSzPts val="2590"/>
              <a:buChar char="–"/>
            </a:pPr>
            <a:r>
              <a:rPr lang="en-US" sz="2400" dirty="0"/>
              <a:t>Common case: a set of vectors </a:t>
            </a:r>
            <a:r>
              <a:rPr lang="en-US" sz="2400" b="1" dirty="0">
                <a:latin typeface="Times New Roman"/>
                <a:ea typeface="Times New Roman"/>
                <a:cs typeface="Times New Roman"/>
                <a:sym typeface="Times New Roman"/>
              </a:rPr>
              <a:t>v</a:t>
            </a:r>
            <a:r>
              <a:rPr lang="en-US" sz="2400" b="1" baseline="-25000" dirty="0">
                <a:latin typeface="Times New Roman"/>
                <a:ea typeface="Times New Roman"/>
                <a:cs typeface="Times New Roman"/>
                <a:sym typeface="Times New Roman"/>
              </a:rPr>
              <a:t>1</a:t>
            </a:r>
            <a:r>
              <a:rPr lang="en-US" sz="2400" b="1" dirty="0">
                <a:latin typeface="Times New Roman"/>
                <a:ea typeface="Times New Roman"/>
                <a:cs typeface="Times New Roman"/>
                <a:sym typeface="Times New Roman"/>
              </a:rPr>
              <a:t>, …, v</a:t>
            </a:r>
            <a:r>
              <a:rPr lang="en-US" sz="2400" b="1" baseline="-25000" dirty="0">
                <a:latin typeface="Times New Roman"/>
                <a:ea typeface="Times New Roman"/>
                <a:cs typeface="Times New Roman"/>
                <a:sym typeface="Times New Roman"/>
              </a:rPr>
              <a:t>n</a:t>
            </a:r>
            <a:r>
              <a:rPr lang="en-US" sz="2400" dirty="0"/>
              <a:t> is always linearly independent if each vector is perpendicular to every other vector (and non-zero) </a:t>
            </a:r>
            <a:endParaRPr sz="2400" dirty="0"/>
          </a:p>
          <a:p>
            <a:pPr marL="342900" lvl="0" indent="-154940" algn="l" rtl="0">
              <a:lnSpc>
                <a:spcPct val="90000"/>
              </a:lnSpc>
              <a:spcBef>
                <a:spcPts val="592"/>
              </a:spcBef>
              <a:spcAft>
                <a:spcPts val="0"/>
              </a:spcAft>
              <a:buClr>
                <a:schemeClr val="dk1"/>
              </a:buClr>
              <a:buSzPts val="2960"/>
              <a:buNone/>
            </a:pPr>
            <a:endParaRPr sz="2800" baseline="-25000" dirty="0"/>
          </a:p>
        </p:txBody>
      </p:sp>
    </p:spTree>
    <p:extLst>
      <p:ext uri="{BB962C8B-B14F-4D97-AF65-F5344CB8AC3E}">
        <p14:creationId xmlns:p14="http://schemas.microsoft.com/office/powerpoint/2010/main" val="30968870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6"/>
          <p:cNvSpPr txBox="1">
            <a:spLocks noGrp="1"/>
          </p:cNvSpPr>
          <p:nvPr>
            <p:ph type="title" idx="4294967295"/>
          </p:nvPr>
        </p:nvSpPr>
        <p:spPr>
          <a:xfrm>
            <a:off x="-2590800" y="3810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Matrix Rank</a:t>
            </a:r>
            <a:endParaRPr dirty="0"/>
          </a:p>
        </p:txBody>
      </p:sp>
      <p:sp>
        <p:nvSpPr>
          <p:cNvPr id="457" name="Google Shape;457;p66"/>
          <p:cNvSpPr txBox="1">
            <a:spLocks noGrp="1"/>
          </p:cNvSpPr>
          <p:nvPr>
            <p:ph type="body" idx="4294967295"/>
          </p:nvPr>
        </p:nvSpPr>
        <p:spPr>
          <a:xfrm>
            <a:off x="0" y="1841710"/>
            <a:ext cx="90678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Column/row rank</a:t>
            </a:r>
            <a:endParaRPr dirty="0"/>
          </a:p>
          <a:p>
            <a:pPr marL="742950" lvl="1" indent="-285750" algn="l" rtl="0">
              <a:spcBef>
                <a:spcPts val="0"/>
              </a:spcBef>
              <a:spcAft>
                <a:spcPts val="0"/>
              </a:spcAft>
              <a:buSzPts val="1800"/>
              <a:buChar char="–"/>
            </a:pPr>
            <a:r>
              <a:rPr lang="en-US" dirty="0"/>
              <a:t>col-rank(A)=no. of </a:t>
            </a:r>
            <a:r>
              <a:rPr lang="en-US" dirty="0" smtClean="0"/>
              <a:t>linearly independent </a:t>
            </a:r>
            <a:r>
              <a:rPr lang="en-US" dirty="0"/>
              <a:t>columns</a:t>
            </a:r>
            <a:endParaRPr dirty="0"/>
          </a:p>
          <a:p>
            <a:pPr marL="742950" lvl="1" indent="-285750" algn="l" rtl="0">
              <a:spcBef>
                <a:spcPts val="0"/>
              </a:spcBef>
              <a:spcAft>
                <a:spcPts val="0"/>
              </a:spcAft>
              <a:buSzPts val="1800"/>
              <a:buChar char="–"/>
            </a:pPr>
            <a:r>
              <a:rPr lang="en-US" dirty="0"/>
              <a:t>row-rank(A)=no. </a:t>
            </a:r>
            <a:r>
              <a:rPr lang="en-US" dirty="0" smtClean="0"/>
              <a:t>of linearly </a:t>
            </a:r>
            <a:r>
              <a:rPr lang="en-US" dirty="0"/>
              <a:t>independent rows</a:t>
            </a:r>
            <a:endParaRPr dirty="0"/>
          </a:p>
          <a:p>
            <a:pPr lvl="0">
              <a:spcBef>
                <a:spcPts val="640"/>
              </a:spcBef>
              <a:spcAft>
                <a:spcPts val="0"/>
              </a:spcAft>
              <a:buClr>
                <a:schemeClr val="dk1"/>
              </a:buClr>
              <a:buSzPts val="3200"/>
            </a:pPr>
            <a:r>
              <a:rPr lang="en-US" dirty="0" smtClean="0"/>
              <a:t>Rank </a:t>
            </a:r>
            <a:r>
              <a:rPr lang="en-US" dirty="0"/>
              <a:t>of a matrix is the number of linearly independent rows or columns (whichever is smaller). </a:t>
            </a:r>
            <a:endParaRPr lang="en-US" dirty="0" smtClean="0"/>
          </a:p>
          <a:p>
            <a:pPr marL="342900" lvl="0" indent="-342900" algn="l" rtl="0">
              <a:spcBef>
                <a:spcPts val="640"/>
              </a:spcBef>
              <a:spcAft>
                <a:spcPts val="0"/>
              </a:spcAft>
              <a:buClr>
                <a:schemeClr val="dk1"/>
              </a:buClr>
              <a:buSzPts val="3200"/>
              <a:buChar char="•"/>
            </a:pPr>
            <a:r>
              <a:rPr lang="en-US" dirty="0" smtClean="0"/>
              <a:t>Column </a:t>
            </a:r>
            <a:r>
              <a:rPr lang="en-US" dirty="0"/>
              <a:t>rank always equals row rank</a:t>
            </a:r>
            <a:endParaRPr dirty="0"/>
          </a:p>
          <a:p>
            <a:pPr marL="342900" lvl="0" indent="-342900" algn="l" rtl="0">
              <a:spcBef>
                <a:spcPts val="640"/>
              </a:spcBef>
              <a:spcAft>
                <a:spcPts val="0"/>
              </a:spcAft>
              <a:buClr>
                <a:schemeClr val="dk1"/>
              </a:buClr>
              <a:buSzPts val="3200"/>
              <a:buChar char="•"/>
            </a:pPr>
            <a:r>
              <a:rPr lang="en-US" dirty="0" smtClean="0"/>
              <a:t>If </a:t>
            </a:r>
            <a:r>
              <a:rPr lang="en-US" dirty="0"/>
              <a:t>a matrix is not full rank, inverse doesn’t exist</a:t>
            </a:r>
            <a:endParaRPr dirty="0"/>
          </a:p>
          <a:p>
            <a:pPr marL="742950" lvl="1" indent="-285750" algn="l" rtl="0">
              <a:spcBef>
                <a:spcPts val="560"/>
              </a:spcBef>
              <a:spcAft>
                <a:spcPts val="0"/>
              </a:spcAft>
              <a:buClr>
                <a:schemeClr val="dk1"/>
              </a:buClr>
              <a:buSzPts val="2800"/>
              <a:buChar char="–"/>
            </a:pPr>
            <a:r>
              <a:rPr lang="en-US" dirty="0"/>
              <a:t>Inverse also doesn’t exist for non-square matrices</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a:p>
            <a:pPr marL="742950" lvl="1" indent="-285750" algn="l" rtl="0">
              <a:spcBef>
                <a:spcPts val="560"/>
              </a:spcBef>
              <a:spcAft>
                <a:spcPts val="0"/>
              </a:spcAft>
              <a:buClr>
                <a:schemeClr val="dk1"/>
              </a:buClr>
              <a:buSzPts val="2800"/>
              <a:buNone/>
            </a:pPr>
            <a:endParaRPr dirty="0"/>
          </a:p>
        </p:txBody>
      </p:sp>
    </p:spTree>
    <p:extLst>
      <p:ext uri="{BB962C8B-B14F-4D97-AF65-F5344CB8AC3E}">
        <p14:creationId xmlns:p14="http://schemas.microsoft.com/office/powerpoint/2010/main" val="155953147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Matrix Rank</a:t>
            </a:r>
            <a:endParaRPr lang="en-US" dirty="0"/>
          </a:p>
        </p:txBody>
      </p:sp>
      <p:sp>
        <p:nvSpPr>
          <p:cNvPr id="4" name="Rectangle 1"/>
          <p:cNvSpPr>
            <a:spLocks noGrp="1" noChangeArrowheads="1"/>
          </p:cNvSpPr>
          <p:nvPr>
            <p:ph idx="1"/>
          </p:nvPr>
        </p:nvSpPr>
        <p:spPr bwMode="auto">
          <a:xfrm>
            <a:off x="183630" y="1524000"/>
            <a:ext cx="8991600"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rgbClr val="242729"/>
                </a:solidFill>
                <a:latin typeface="inherit"/>
              </a:rPr>
              <a:t>R</a:t>
            </a:r>
            <a:r>
              <a:rPr kumimoji="0" lang="en-US" altLang="en-US" b="0" i="0" u="none" strike="noStrike" cap="none" normalizeH="0" baseline="0" dirty="0" smtClean="0">
                <a:ln>
                  <a:noFill/>
                </a:ln>
                <a:solidFill>
                  <a:srgbClr val="242729"/>
                </a:solidFill>
                <a:effectLst/>
                <a:latin typeface="inherit"/>
              </a:rPr>
              <a:t>ank of a matrix denotes the </a:t>
            </a:r>
            <a:r>
              <a:rPr kumimoji="0" lang="en-US" altLang="en-US" b="1" i="0" u="none" strike="noStrike" cap="none" normalizeH="0" baseline="0" dirty="0" smtClean="0">
                <a:ln>
                  <a:noFill/>
                </a:ln>
                <a:solidFill>
                  <a:srgbClr val="242729"/>
                </a:solidFill>
                <a:effectLst/>
                <a:latin typeface="inherit"/>
              </a:rPr>
              <a:t>information content</a:t>
            </a:r>
            <a:r>
              <a:rPr kumimoji="0" lang="en-US" altLang="en-US" b="0" i="0" u="none" strike="noStrike" cap="none" normalizeH="0" baseline="0" dirty="0" smtClean="0">
                <a:ln>
                  <a:noFill/>
                </a:ln>
                <a:solidFill>
                  <a:srgbClr val="242729"/>
                </a:solidFill>
                <a:effectLst/>
                <a:latin typeface="inherit"/>
              </a:rPr>
              <a:t> of the matrix. </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smtClean="0">
                <a:ln>
                  <a:noFill/>
                </a:ln>
                <a:solidFill>
                  <a:srgbClr val="242729"/>
                </a:solidFill>
                <a:effectLst/>
                <a:latin typeface="inherit"/>
              </a:rPr>
              <a:t>The lower the rank, the lower is the "information content". </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smtClean="0">
                <a:ln>
                  <a:noFill/>
                </a:ln>
                <a:solidFill>
                  <a:srgbClr val="242729"/>
                </a:solidFill>
                <a:effectLst/>
                <a:latin typeface="inherit"/>
              </a:rPr>
              <a:t>For instance, when we say a rank 1 matrix, the matrix can be written as a product of a column vector times a row vector </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smtClean="0">
                <a:ln>
                  <a:noFill/>
                </a:ln>
                <a:solidFill>
                  <a:srgbClr val="242729"/>
                </a:solidFill>
                <a:effectLst/>
                <a:latin typeface="inherit"/>
              </a:rPr>
              <a:t>i.e. if </a:t>
            </a:r>
            <a:r>
              <a:rPr kumimoji="0" lang="en-US" altLang="en-US" b="0" i="1" u="none" strike="noStrike" cap="none" normalizeH="0" baseline="0" dirty="0" smtClean="0">
                <a:ln>
                  <a:noFill/>
                </a:ln>
                <a:solidFill>
                  <a:srgbClr val="242729"/>
                </a:solidFill>
                <a:effectLst/>
                <a:latin typeface="MathJax_Math"/>
              </a:rPr>
              <a:t>u</a:t>
            </a:r>
            <a:r>
              <a:rPr kumimoji="0" lang="en-US" altLang="en-US" b="0" i="0" u="none" strike="noStrike" cap="none" normalizeH="0" baseline="0" dirty="0" smtClean="0">
                <a:ln>
                  <a:noFill/>
                </a:ln>
                <a:solidFill>
                  <a:srgbClr val="242729"/>
                </a:solidFill>
                <a:effectLst/>
                <a:latin typeface="inherit"/>
              </a:rPr>
              <a:t> and </a:t>
            </a:r>
            <a:r>
              <a:rPr kumimoji="0" lang="en-US" altLang="en-US" b="0" i="1" u="none" strike="noStrike" cap="none" normalizeH="0" baseline="0" dirty="0" smtClean="0">
                <a:ln>
                  <a:noFill/>
                </a:ln>
                <a:solidFill>
                  <a:srgbClr val="242729"/>
                </a:solidFill>
                <a:effectLst/>
                <a:latin typeface="MathJax_Math"/>
              </a:rPr>
              <a:t>v</a:t>
            </a:r>
            <a:r>
              <a:rPr kumimoji="0" lang="en-US" altLang="en-US" b="0" i="0" u="none" strike="noStrike" cap="none" normalizeH="0" baseline="0" dirty="0" smtClean="0">
                <a:ln>
                  <a:noFill/>
                </a:ln>
                <a:solidFill>
                  <a:srgbClr val="242729"/>
                </a:solidFill>
                <a:effectLst/>
                <a:latin typeface="inherit"/>
              </a:rPr>
              <a:t> are column vectors, matrix </a:t>
            </a:r>
            <a:r>
              <a:rPr kumimoji="0" lang="en-US" altLang="en-US" b="0" i="1" u="none" strike="noStrike" cap="none" normalizeH="0" baseline="0" dirty="0" smtClean="0">
                <a:ln>
                  <a:noFill/>
                </a:ln>
                <a:solidFill>
                  <a:srgbClr val="242729"/>
                </a:solidFill>
                <a:effectLst/>
                <a:latin typeface="MathJax_Math"/>
              </a:rPr>
              <a:t>u</a:t>
            </a:r>
            <a:r>
              <a:rPr kumimoji="0" lang="en-US" altLang="en-US" b="0" i="1" u="none" strike="noStrike" cap="none" normalizeH="0" baseline="0" dirty="0" smtClean="0">
                <a:ln>
                  <a:noFill/>
                </a:ln>
                <a:solidFill>
                  <a:srgbClr val="242729"/>
                </a:solidFill>
                <a:effectLst/>
                <a:latin typeface="inherit"/>
              </a:rPr>
              <a:t>v</a:t>
            </a:r>
            <a:r>
              <a:rPr kumimoji="0" lang="en-US" altLang="en-US" b="0" i="0" u="none" strike="noStrike" cap="none" normalizeH="0" baseline="30000" dirty="0" smtClean="0">
                <a:ln>
                  <a:noFill/>
                </a:ln>
                <a:solidFill>
                  <a:srgbClr val="242729"/>
                </a:solidFill>
                <a:effectLst/>
                <a:latin typeface="inherit"/>
              </a:rPr>
              <a:t>T</a:t>
            </a:r>
            <a:r>
              <a:rPr kumimoji="0" lang="en-US" altLang="en-US" b="0" i="0" u="none" strike="noStrike" cap="none" normalizeH="0" baseline="0" dirty="0" smtClean="0">
                <a:ln>
                  <a:noFill/>
                </a:ln>
                <a:solidFill>
                  <a:srgbClr val="242729"/>
                </a:solidFill>
                <a:effectLst/>
                <a:latin typeface="inherit"/>
              </a:rPr>
              <a:t> is a rank one matrix.</a:t>
            </a:r>
          </a:p>
          <a:p>
            <a:pPr fontAlgn="base">
              <a:spcBef>
                <a:spcPct val="0"/>
              </a:spcBef>
              <a:spcAft>
                <a:spcPct val="0"/>
              </a:spcAft>
              <a:buClrTx/>
              <a:buFont typeface="Arial" panose="020B0604020202020204" pitchFamily="34" charset="0"/>
              <a:buChar char="•"/>
            </a:pPr>
            <a:r>
              <a:rPr lang="en-US" altLang="en-US" dirty="0">
                <a:solidFill>
                  <a:srgbClr val="242729"/>
                </a:solidFill>
                <a:latin typeface="inherit"/>
              </a:rPr>
              <a:t>In general, if we know that a matrix </a:t>
            </a:r>
            <a:r>
              <a:rPr lang="en-US" altLang="en-US" i="1" dirty="0" smtClean="0">
                <a:solidFill>
                  <a:srgbClr val="242729"/>
                </a:solidFill>
                <a:latin typeface="MathJax_Math"/>
              </a:rPr>
              <a:t>A </a:t>
            </a:r>
            <a:r>
              <a:rPr lang="en-US" altLang="en-US" dirty="0" smtClean="0">
                <a:solidFill>
                  <a:srgbClr val="242729"/>
                </a:solidFill>
                <a:latin typeface="MathJax_Main"/>
              </a:rPr>
              <a:t>∈ </a:t>
            </a:r>
            <a:r>
              <a:rPr lang="en-US" altLang="en-US" dirty="0" smtClean="0">
                <a:solidFill>
                  <a:srgbClr val="242729"/>
                </a:solidFill>
                <a:latin typeface="MathJax_AMS"/>
              </a:rPr>
              <a:t>R of size </a:t>
            </a:r>
            <a:r>
              <a:rPr lang="en-US" altLang="en-US" i="1" dirty="0" err="1" smtClean="0">
                <a:solidFill>
                  <a:srgbClr val="242729"/>
                </a:solidFill>
                <a:latin typeface="MathJax_Math"/>
              </a:rPr>
              <a:t>m</a:t>
            </a:r>
            <a:r>
              <a:rPr lang="en-US" altLang="en-US" dirty="0" err="1" smtClean="0">
                <a:solidFill>
                  <a:srgbClr val="242729"/>
                </a:solidFill>
                <a:latin typeface="MathJax_Main"/>
              </a:rPr>
              <a:t>×</a:t>
            </a:r>
            <a:r>
              <a:rPr lang="en-US" altLang="en-US" i="1" dirty="0" err="1" smtClean="0">
                <a:solidFill>
                  <a:srgbClr val="242729"/>
                </a:solidFill>
                <a:latin typeface="MathJax_Math"/>
              </a:rPr>
              <a:t>n</a:t>
            </a:r>
            <a:r>
              <a:rPr lang="en-US" altLang="en-US" dirty="0" smtClean="0">
                <a:solidFill>
                  <a:srgbClr val="242729"/>
                </a:solidFill>
                <a:latin typeface="inherit"/>
              </a:rPr>
              <a:t> </a:t>
            </a:r>
            <a:r>
              <a:rPr lang="en-US" altLang="en-US" dirty="0">
                <a:solidFill>
                  <a:srgbClr val="242729"/>
                </a:solidFill>
                <a:latin typeface="inherit"/>
              </a:rPr>
              <a:t>is of rank </a:t>
            </a:r>
            <a:r>
              <a:rPr lang="en-US" altLang="en-US" i="1" dirty="0">
                <a:solidFill>
                  <a:srgbClr val="242729"/>
                </a:solidFill>
                <a:latin typeface="MathJax_Math"/>
              </a:rPr>
              <a:t>p</a:t>
            </a:r>
            <a:r>
              <a:rPr lang="en-US" altLang="en-US" dirty="0">
                <a:solidFill>
                  <a:srgbClr val="242729"/>
                </a:solidFill>
                <a:latin typeface="inherit"/>
              </a:rPr>
              <a:t>, then we can write </a:t>
            </a:r>
            <a:r>
              <a:rPr lang="en-US" altLang="en-US" i="1" dirty="0">
                <a:solidFill>
                  <a:srgbClr val="242729"/>
                </a:solidFill>
                <a:latin typeface="MathJax_Math"/>
              </a:rPr>
              <a:t>A</a:t>
            </a:r>
            <a:r>
              <a:rPr lang="en-US" altLang="en-US" dirty="0">
                <a:solidFill>
                  <a:srgbClr val="242729"/>
                </a:solidFill>
                <a:latin typeface="inherit"/>
              </a:rPr>
              <a:t> as UV</a:t>
            </a:r>
            <a:r>
              <a:rPr lang="en-US" altLang="en-US" baseline="30000" dirty="0">
                <a:solidFill>
                  <a:srgbClr val="242729"/>
                </a:solidFill>
                <a:latin typeface="inherit"/>
              </a:rPr>
              <a:t>T</a:t>
            </a:r>
            <a:r>
              <a:rPr lang="en-US" altLang="en-US" dirty="0">
                <a:solidFill>
                  <a:srgbClr val="242729"/>
                </a:solidFill>
                <a:latin typeface="inherit"/>
              </a:rPr>
              <a:t> where </a:t>
            </a:r>
            <a:r>
              <a:rPr lang="en-US" altLang="en-US" i="1" dirty="0" smtClean="0">
                <a:solidFill>
                  <a:srgbClr val="242729"/>
                </a:solidFill>
                <a:latin typeface="MathJax_Math"/>
              </a:rPr>
              <a:t>U </a:t>
            </a:r>
            <a:r>
              <a:rPr lang="en-US" altLang="en-US" dirty="0" smtClean="0">
                <a:solidFill>
                  <a:srgbClr val="242729"/>
                </a:solidFill>
                <a:latin typeface="MathJax_Main"/>
              </a:rPr>
              <a:t>∈ </a:t>
            </a:r>
            <a:r>
              <a:rPr lang="en-US" altLang="en-US" dirty="0" smtClean="0">
                <a:solidFill>
                  <a:srgbClr val="242729"/>
                </a:solidFill>
                <a:latin typeface="MathJax_AMS"/>
              </a:rPr>
              <a:t>R of size </a:t>
            </a:r>
            <a:r>
              <a:rPr lang="en-US" altLang="en-US" i="1" dirty="0" err="1" smtClean="0">
                <a:solidFill>
                  <a:srgbClr val="242729"/>
                </a:solidFill>
                <a:latin typeface="MathJax_Math"/>
              </a:rPr>
              <a:t>m</a:t>
            </a:r>
            <a:r>
              <a:rPr lang="en-US" altLang="en-US" dirty="0" err="1" smtClean="0">
                <a:solidFill>
                  <a:srgbClr val="242729"/>
                </a:solidFill>
                <a:latin typeface="MathJax_Main"/>
              </a:rPr>
              <a:t>×</a:t>
            </a:r>
            <a:r>
              <a:rPr lang="en-US" altLang="en-US" i="1" dirty="0" err="1" smtClean="0">
                <a:solidFill>
                  <a:srgbClr val="242729"/>
                </a:solidFill>
                <a:latin typeface="MathJax_Math"/>
              </a:rPr>
              <a:t>p</a:t>
            </a:r>
            <a:r>
              <a:rPr lang="en-US" altLang="en-US" dirty="0" smtClean="0">
                <a:solidFill>
                  <a:srgbClr val="242729"/>
                </a:solidFill>
                <a:latin typeface="inherit"/>
              </a:rPr>
              <a:t> </a:t>
            </a:r>
            <a:r>
              <a:rPr lang="en-US" altLang="en-US" dirty="0">
                <a:solidFill>
                  <a:srgbClr val="242729"/>
                </a:solidFill>
                <a:latin typeface="inherit"/>
              </a:rPr>
              <a:t>and is of rank </a:t>
            </a:r>
            <a:r>
              <a:rPr lang="en-US" altLang="en-US" i="1" dirty="0">
                <a:solidFill>
                  <a:srgbClr val="242729"/>
                </a:solidFill>
                <a:latin typeface="MathJax_Math"/>
              </a:rPr>
              <a:t>p</a:t>
            </a:r>
            <a:r>
              <a:rPr lang="en-US" altLang="en-US" dirty="0">
                <a:solidFill>
                  <a:srgbClr val="242729"/>
                </a:solidFill>
                <a:latin typeface="inherit"/>
              </a:rPr>
              <a:t> and </a:t>
            </a:r>
            <a:r>
              <a:rPr lang="en-US" altLang="en-US" i="1" dirty="0" smtClean="0">
                <a:solidFill>
                  <a:srgbClr val="242729"/>
                </a:solidFill>
                <a:latin typeface="MathJax_Math"/>
              </a:rPr>
              <a:t>V </a:t>
            </a:r>
            <a:r>
              <a:rPr lang="en-US" altLang="en-US" dirty="0" smtClean="0">
                <a:solidFill>
                  <a:srgbClr val="242729"/>
                </a:solidFill>
                <a:latin typeface="MathJax_Main"/>
              </a:rPr>
              <a:t>∈ </a:t>
            </a:r>
            <a:r>
              <a:rPr lang="en-US" altLang="en-US" dirty="0" smtClean="0">
                <a:solidFill>
                  <a:srgbClr val="242729"/>
                </a:solidFill>
                <a:latin typeface="MathJax_AMS"/>
              </a:rPr>
              <a:t>R of size </a:t>
            </a:r>
            <a:r>
              <a:rPr lang="en-US" altLang="en-US" i="1" dirty="0" err="1" smtClean="0">
                <a:solidFill>
                  <a:srgbClr val="242729"/>
                </a:solidFill>
                <a:latin typeface="MathJax_Math"/>
              </a:rPr>
              <a:t>n</a:t>
            </a:r>
            <a:r>
              <a:rPr lang="en-US" altLang="en-US" dirty="0" err="1" smtClean="0">
                <a:solidFill>
                  <a:srgbClr val="242729"/>
                </a:solidFill>
                <a:latin typeface="MathJax_Main"/>
              </a:rPr>
              <a:t>×</a:t>
            </a:r>
            <a:r>
              <a:rPr lang="en-US" altLang="en-US" i="1" dirty="0" err="1" smtClean="0">
                <a:solidFill>
                  <a:srgbClr val="242729"/>
                </a:solidFill>
                <a:latin typeface="MathJax_Math"/>
              </a:rPr>
              <a:t>p</a:t>
            </a:r>
            <a:r>
              <a:rPr lang="en-US" altLang="en-US" dirty="0" smtClean="0">
                <a:solidFill>
                  <a:srgbClr val="242729"/>
                </a:solidFill>
                <a:latin typeface="inherit"/>
              </a:rPr>
              <a:t> </a:t>
            </a:r>
            <a:r>
              <a:rPr lang="en-US" altLang="en-US" dirty="0">
                <a:solidFill>
                  <a:srgbClr val="242729"/>
                </a:solidFill>
                <a:latin typeface="inherit"/>
              </a:rPr>
              <a:t>and is of rank </a:t>
            </a:r>
            <a:r>
              <a:rPr lang="en-US" altLang="en-US" i="1" dirty="0">
                <a:solidFill>
                  <a:srgbClr val="242729"/>
                </a:solidFill>
                <a:latin typeface="MathJax_Math"/>
              </a:rPr>
              <a:t>p</a:t>
            </a:r>
            <a:endParaRPr lang="en-US" altLang="en-US" dirty="0"/>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smtClean="0">
              <a:ln>
                <a:noFill/>
              </a:ln>
              <a:solidFill>
                <a:srgbClr val="242729"/>
              </a:solidFill>
              <a:effectLst/>
              <a:latin typeface="inheri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smtClean="0">
              <a:ln>
                <a:noFill/>
              </a:ln>
              <a:solidFill>
                <a:srgbClr val="242729"/>
              </a:solidFill>
              <a:effectLst/>
              <a:latin typeface="inherit"/>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smtClean="0">
              <a:ln>
                <a:noFill/>
              </a:ln>
              <a:solidFill>
                <a:schemeClr val="tx1"/>
              </a:solidFill>
              <a:effectLst/>
            </a:endParaRPr>
          </a:p>
        </p:txBody>
      </p:sp>
      <p:sp>
        <p:nvSpPr>
          <p:cNvPr id="5" name="Rectangle 2"/>
          <p:cNvSpPr>
            <a:spLocks noChangeArrowheads="1"/>
          </p:cNvSpPr>
          <p:nvPr/>
        </p:nvSpPr>
        <p:spPr bwMode="auto">
          <a:xfrm>
            <a:off x="-119921" y="-10921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0187056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ltLang="en-US" dirty="0" smtClean="0">
              <a:solidFill>
                <a:srgbClr val="222222"/>
              </a:solidFill>
            </a:endParaRPr>
          </a:p>
          <a:p>
            <a:endParaRPr lang="en-US" altLang="en-US" dirty="0" smtClean="0">
              <a:solidFill>
                <a:srgbClr val="222222"/>
              </a:solidFill>
            </a:endParaRPr>
          </a:p>
          <a:p>
            <a:endParaRPr lang="en-US" altLang="en-US" dirty="0">
              <a:solidFill>
                <a:srgbClr val="222222"/>
              </a:solidFill>
            </a:endParaRPr>
          </a:p>
          <a:p>
            <a:endParaRPr lang="en-US" altLang="en-US" dirty="0">
              <a:solidFill>
                <a:srgbClr val="222222"/>
              </a:solidFill>
            </a:endParaRPr>
          </a:p>
          <a:p>
            <a:r>
              <a:rPr lang="en-US" altLang="en-US" dirty="0" smtClean="0">
                <a:solidFill>
                  <a:srgbClr val="222222"/>
                </a:solidFill>
              </a:rPr>
              <a:t>	Matrix has </a:t>
            </a:r>
            <a:r>
              <a:rPr lang="en-US" altLang="en-US" dirty="0">
                <a:solidFill>
                  <a:srgbClr val="222222"/>
                </a:solidFill>
              </a:rPr>
              <a:t>rank 2: the first two columns are </a:t>
            </a:r>
            <a:r>
              <a:rPr lang="en-US" altLang="en-US" dirty="0">
                <a:solidFill>
                  <a:srgbClr val="0645AD"/>
                </a:solidFill>
                <a:hlinkClick r:id="rId2" tooltip="Linear dependence"/>
              </a:rPr>
              <a:t>linearly independent</a:t>
            </a:r>
            <a:r>
              <a:rPr lang="en-US" altLang="en-US" dirty="0">
                <a:solidFill>
                  <a:srgbClr val="222222"/>
                </a:solidFill>
              </a:rPr>
              <a:t>, so the rank is at least 2, </a:t>
            </a:r>
            <a:endParaRPr lang="en-US" altLang="en-US" dirty="0" smtClean="0">
              <a:solidFill>
                <a:srgbClr val="222222"/>
              </a:solidFill>
            </a:endParaRPr>
          </a:p>
          <a:p>
            <a:pPr>
              <a:buFont typeface="Arial" panose="020B0604020202020204" pitchFamily="34" charset="0"/>
              <a:buChar char="•"/>
            </a:pPr>
            <a:r>
              <a:rPr lang="en-US" altLang="en-US" dirty="0" smtClean="0">
                <a:solidFill>
                  <a:srgbClr val="222222"/>
                </a:solidFill>
              </a:rPr>
              <a:t>the third column </a:t>
            </a:r>
            <a:r>
              <a:rPr lang="en-US" altLang="en-US" dirty="0">
                <a:solidFill>
                  <a:srgbClr val="222222"/>
                </a:solidFill>
              </a:rPr>
              <a:t>is a linear combination of the first two (the second subtracted from the first), the three columns are linearly dependent so the rank must be less than 3</a:t>
            </a:r>
            <a:endParaRPr lang="en-US" dirty="0"/>
          </a:p>
        </p:txBody>
      </p:sp>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371600" y="1752600"/>
            <a:ext cx="2286000" cy="1347107"/>
          </a:xfrm>
        </p:spPr>
      </p:pic>
      <p:sp>
        <p:nvSpPr>
          <p:cNvPr id="5" name="Google Shape;456;p66"/>
          <p:cNvSpPr txBox="1">
            <a:spLocks/>
          </p:cNvSpPr>
          <p:nvPr/>
        </p:nvSpPr>
        <p:spPr>
          <a:xfrm>
            <a:off x="152400" y="348343"/>
            <a:ext cx="8229600" cy="1143000"/>
          </a:xfrm>
          <a:prstGeom prst="rect">
            <a:avLst/>
          </a:prstGeom>
          <a:noFill/>
          <a:ln>
            <a:noFill/>
          </a:ln>
        </p:spPr>
        <p:txBody>
          <a:bodyPr spcFirstLastPara="1" vert="horz" wrap="square" lIns="91425" tIns="45700" rIns="91425" bIns="45700"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spcBef>
                <a:spcPts val="0"/>
              </a:spcBef>
              <a:spcAft>
                <a:spcPts val="0"/>
              </a:spcAft>
              <a:buClr>
                <a:schemeClr val="dk1"/>
              </a:buClr>
              <a:buSzPts val="4400"/>
              <a:buFont typeface="Calibri"/>
              <a:buNone/>
            </a:pPr>
            <a:r>
              <a:rPr lang="en-US" dirty="0" smtClean="0"/>
              <a:t>Matrix Rank : Example</a:t>
            </a:r>
            <a:endParaRPr lang="en-US" dirty="0"/>
          </a:p>
        </p:txBody>
      </p:sp>
    </p:spTree>
    <p:extLst>
      <p:ext uri="{BB962C8B-B14F-4D97-AF65-F5344CB8AC3E}">
        <p14:creationId xmlns:p14="http://schemas.microsoft.com/office/powerpoint/2010/main" val="10796451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40"/>
              </a:spcBef>
              <a:buClr>
                <a:schemeClr val="dk1"/>
              </a:buClr>
              <a:buSzPts val="3200"/>
              <a:buFont typeface="Arial" panose="020B0604020202020204" pitchFamily="34" charset="0"/>
              <a:buChar char="•"/>
            </a:pPr>
            <a:r>
              <a:rPr lang="en-US" sz="3200" dirty="0"/>
              <a:t>Orthogonal matrix is a square matrix whose columns and rows are orthogonal unit vectors (i.e., orthonormal vectors), i.e. QᵀQ=QQᵀ=I, where I is the identity matrix. </a:t>
            </a:r>
          </a:p>
          <a:p>
            <a:pPr>
              <a:spcBef>
                <a:spcPts val="640"/>
              </a:spcBef>
              <a:buClr>
                <a:schemeClr val="dk1"/>
              </a:buClr>
              <a:buSzPts val="3200"/>
              <a:buFont typeface="Arial" panose="020B0604020202020204" pitchFamily="34" charset="0"/>
              <a:buChar char="•"/>
            </a:pPr>
            <a:r>
              <a:rPr lang="en-US" sz="3200" dirty="0"/>
              <a:t>Matrix Q is orthogonal if its transpose is equal to its inverse: Qᵀ=Q⁻¹.</a:t>
            </a:r>
            <a:endParaRPr lang="en-US" sz="3200" baseline="30000" dirty="0"/>
          </a:p>
          <a:p>
            <a:endParaRPr lang="en-US" sz="3200" dirty="0"/>
          </a:p>
        </p:txBody>
      </p:sp>
      <p:sp>
        <p:nvSpPr>
          <p:cNvPr id="3" name="Content Placeholder 2"/>
          <p:cNvSpPr>
            <a:spLocks noGrp="1"/>
          </p:cNvSpPr>
          <p:nvPr>
            <p:ph sz="quarter" idx="10"/>
          </p:nvPr>
        </p:nvSpPr>
        <p:spPr/>
        <p:txBody>
          <a:bodyPr/>
          <a:lstStyle/>
          <a:p>
            <a:r>
              <a:rPr lang="en-US" dirty="0" smtClean="0"/>
              <a:t>Orthogonal Matrix</a:t>
            </a:r>
            <a:endParaRPr lang="en-US" dirty="0"/>
          </a:p>
        </p:txBody>
      </p:sp>
    </p:spTree>
    <p:extLst>
      <p:ext uri="{BB962C8B-B14F-4D97-AF65-F5344CB8AC3E}">
        <p14:creationId xmlns:p14="http://schemas.microsoft.com/office/powerpoint/2010/main" val="28174162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p:txBody>
          <a:bodyPr>
            <a:normAutofit lnSpcReduction="10000"/>
          </a:bodyPr>
          <a:lstStyle/>
          <a:p>
            <a:r>
              <a:rPr lang="en-US" altLang="en-US" smtClean="0"/>
              <a:t>The vector </a:t>
            </a:r>
            <a:r>
              <a:rPr lang="en-US" altLang="en-US" b="1" smtClean="0">
                <a:solidFill>
                  <a:srgbClr val="FF0000"/>
                </a:solidFill>
              </a:rPr>
              <a:t>x</a:t>
            </a:r>
            <a:r>
              <a:rPr lang="en-US" altLang="en-US" i="1" smtClean="0"/>
              <a:t> </a:t>
            </a:r>
            <a:r>
              <a:rPr lang="en-US" altLang="en-US" smtClean="0"/>
              <a:t>is an eigenvector of matrix </a:t>
            </a:r>
            <a:r>
              <a:rPr lang="en-US" altLang="en-US" b="1" i="1" smtClean="0">
                <a:solidFill>
                  <a:srgbClr val="FF0000"/>
                </a:solidFill>
              </a:rPr>
              <a:t>A</a:t>
            </a:r>
            <a:r>
              <a:rPr lang="en-US" altLang="en-US" i="1" smtClean="0"/>
              <a:t> </a:t>
            </a:r>
            <a:r>
              <a:rPr lang="en-US" altLang="en-US" smtClean="0"/>
              <a:t>and  </a:t>
            </a:r>
            <a:r>
              <a:rPr lang="el-GR" altLang="en-US" smtClean="0">
                <a:solidFill>
                  <a:srgbClr val="FF0000"/>
                </a:solidFill>
                <a:cs typeface="Times New Roman" panose="02020603050405020304" pitchFamily="18" charset="0"/>
              </a:rPr>
              <a:t>λ</a:t>
            </a:r>
            <a:r>
              <a:rPr lang="en-US" altLang="en-US" smtClean="0"/>
              <a:t> is an eigenvalue of </a:t>
            </a:r>
            <a:r>
              <a:rPr lang="en-US" altLang="en-US" i="1" smtClean="0"/>
              <a:t>A </a:t>
            </a:r>
            <a:r>
              <a:rPr lang="en-US" altLang="en-US" smtClean="0"/>
              <a:t>if: </a:t>
            </a:r>
            <a:r>
              <a:rPr lang="en-US" altLang="en-US" smtClean="0">
                <a:solidFill>
                  <a:srgbClr val="FF0000"/>
                </a:solidFill>
              </a:rPr>
              <a:t>Ax=</a:t>
            </a:r>
            <a:r>
              <a:rPr lang="el-GR" altLang="en-US" smtClean="0">
                <a:solidFill>
                  <a:srgbClr val="FF0000"/>
                </a:solidFill>
                <a:cs typeface="Times New Roman" panose="02020603050405020304" pitchFamily="18" charset="0"/>
              </a:rPr>
              <a:t> λ</a:t>
            </a:r>
            <a:r>
              <a:rPr lang="en-US" altLang="en-US" smtClean="0">
                <a:solidFill>
                  <a:srgbClr val="FF0000"/>
                </a:solidFill>
                <a:cs typeface="Times New Roman" panose="02020603050405020304" pitchFamily="18" charset="0"/>
              </a:rPr>
              <a:t>x</a:t>
            </a:r>
            <a:endParaRPr lang="en-US" altLang="en-US" smtClean="0">
              <a:solidFill>
                <a:srgbClr val="FF0000"/>
              </a:solidFill>
            </a:endParaRPr>
          </a:p>
          <a:p>
            <a:r>
              <a:rPr lang="en-US" altLang="en-US" smtClean="0"/>
              <a:t>Eigenvalues and eigenvectors are only defined for square matrices (i.e., </a:t>
            </a:r>
            <a:r>
              <a:rPr lang="en-US" altLang="en-US" i="1" smtClean="0"/>
              <a:t>m </a:t>
            </a:r>
            <a:r>
              <a:rPr lang="en-US" altLang="en-US" smtClean="0"/>
              <a:t>= </a:t>
            </a:r>
            <a:r>
              <a:rPr lang="en-US" altLang="en-US" i="1" smtClean="0"/>
              <a:t>n</a:t>
            </a:r>
            <a:r>
              <a:rPr lang="en-US" altLang="en-US" smtClean="0"/>
              <a:t>)</a:t>
            </a:r>
          </a:p>
          <a:p>
            <a:r>
              <a:rPr lang="en-US" altLang="en-US" smtClean="0"/>
              <a:t>Eigenvectors are not unique (e.g., if </a:t>
            </a:r>
            <a:r>
              <a:rPr lang="el-GR" altLang="en-US" smtClean="0">
                <a:cs typeface="Times New Roman" panose="02020603050405020304" pitchFamily="18" charset="0"/>
              </a:rPr>
              <a:t>λ</a:t>
            </a:r>
            <a:r>
              <a:rPr lang="en-US" altLang="en-US" i="1" smtClean="0"/>
              <a:t> </a:t>
            </a:r>
            <a:r>
              <a:rPr lang="en-US" altLang="en-US" smtClean="0"/>
              <a:t>is an eigenvector, so is </a:t>
            </a:r>
            <a:r>
              <a:rPr lang="en-US" altLang="en-US" i="1" smtClean="0"/>
              <a:t>k</a:t>
            </a:r>
            <a:r>
              <a:rPr lang="el-GR" altLang="en-US" smtClean="0">
                <a:cs typeface="Times New Roman" panose="02020603050405020304" pitchFamily="18" charset="0"/>
              </a:rPr>
              <a:t> λ</a:t>
            </a:r>
            <a:r>
              <a:rPr lang="en-US" altLang="en-US" smtClean="0"/>
              <a:t>) </a:t>
            </a:r>
          </a:p>
          <a:p>
            <a:r>
              <a:rPr lang="en-US" altLang="en-US" smtClean="0"/>
              <a:t>Zero vector is a trivial solution to the eigenvalue equation for any number </a:t>
            </a:r>
            <a:r>
              <a:rPr lang="el-GR" altLang="en-US" smtClean="0"/>
              <a:t>λ</a:t>
            </a:r>
            <a:r>
              <a:rPr lang="en-US" altLang="en-US" smtClean="0"/>
              <a:t> and is not considered as an eigenvector.</a:t>
            </a:r>
          </a:p>
          <a:p>
            <a:r>
              <a:rPr lang="en-US" altLang="en-US" b="1" smtClean="0"/>
              <a:t>Interpretation:</a:t>
            </a:r>
            <a:r>
              <a:rPr lang="en-US" altLang="en-US" smtClean="0"/>
              <a:t> the linear transformation implied by </a:t>
            </a:r>
            <a:r>
              <a:rPr lang="en-US" altLang="en-US" i="1" smtClean="0"/>
              <a:t>A </a:t>
            </a:r>
            <a:r>
              <a:rPr lang="en-US" altLang="en-US" smtClean="0"/>
              <a:t>cannot change the direction of the eigenvectors </a:t>
            </a:r>
            <a:r>
              <a:rPr lang="el-GR" altLang="en-US" smtClean="0"/>
              <a:t>λ</a:t>
            </a:r>
            <a:r>
              <a:rPr lang="en-US" altLang="en-US" smtClean="0"/>
              <a:t>, but change only their magnitude.</a:t>
            </a:r>
          </a:p>
          <a:p>
            <a:endParaRPr lang="en-US" altLang="en-US" smtClean="0"/>
          </a:p>
          <a:p>
            <a:pPr lvl="1"/>
            <a:endParaRPr lang="en-US" altLang="en-US" smtClean="0"/>
          </a:p>
        </p:txBody>
      </p:sp>
      <p:sp>
        <p:nvSpPr>
          <p:cNvPr id="19458" name="Rectangle 2"/>
          <p:cNvSpPr>
            <a:spLocks noGrp="1" noChangeArrowheads="1"/>
          </p:cNvSpPr>
          <p:nvPr>
            <p:ph type="title" idx="4294967295"/>
          </p:nvPr>
        </p:nvSpPr>
        <p:spPr>
          <a:xfrm>
            <a:off x="0" y="274638"/>
            <a:ext cx="8229600" cy="1143000"/>
          </a:xfrm>
        </p:spPr>
        <p:txBody>
          <a:bodyPr/>
          <a:lstStyle/>
          <a:p>
            <a:pPr>
              <a:defRPr/>
            </a:pPr>
            <a:r>
              <a:rPr lang="en-US" dirty="0"/>
              <a:t>Eigenvalues and Eigenvectors</a:t>
            </a:r>
          </a:p>
        </p:txBody>
      </p:sp>
      <p:sp>
        <p:nvSpPr>
          <p:cNvPr id="10244" name="Text Box 5"/>
          <p:cNvSpPr txBox="1">
            <a:spLocks noChangeArrowheads="1"/>
          </p:cNvSpPr>
          <p:nvPr/>
        </p:nvSpPr>
        <p:spPr bwMode="auto">
          <a:xfrm>
            <a:off x="4332288" y="1905000"/>
            <a:ext cx="2671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kumimoji="1" lang="en-US" altLang="en-US">
                <a:latin typeface="Times New Roman" panose="02020603050405020304" pitchFamily="18" charset="0"/>
              </a:rPr>
              <a:t>(assume non-zero x)</a:t>
            </a:r>
          </a:p>
        </p:txBody>
      </p:sp>
    </p:spTree>
    <p:extLst>
      <p:ext uri="{BB962C8B-B14F-4D97-AF65-F5344CB8AC3E}">
        <p14:creationId xmlns:p14="http://schemas.microsoft.com/office/powerpoint/2010/main" val="163740722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5" descr="PPT4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541" y="1387476"/>
            <a:ext cx="6781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descr="PPT4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041" y="2209335"/>
            <a:ext cx="640080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Text Box 7"/>
          <p:cNvSpPr txBox="1">
            <a:spLocks noChangeArrowheads="1"/>
          </p:cNvSpPr>
          <p:nvPr/>
        </p:nvSpPr>
        <p:spPr bwMode="auto">
          <a:xfrm>
            <a:off x="381000" y="3432174"/>
            <a:ext cx="6858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50000"/>
              </a:spcBef>
              <a:buClrTx/>
              <a:buSzTx/>
              <a:buFontTx/>
              <a:buNone/>
            </a:pPr>
            <a:r>
              <a:rPr lang="en-US" altLang="en-US" b="1" u="sng" dirty="0"/>
              <a:t>Example:</a:t>
            </a:r>
            <a:r>
              <a:rPr lang="en-US" altLang="en-US" dirty="0"/>
              <a:t>  Find </a:t>
            </a:r>
            <a:r>
              <a:rPr lang="en-US" altLang="en-US" dirty="0" smtClean="0"/>
              <a:t>Eigen pairs </a:t>
            </a:r>
            <a:r>
              <a:rPr lang="en-US" altLang="en-US" dirty="0"/>
              <a:t>of</a:t>
            </a:r>
          </a:p>
        </p:txBody>
      </p:sp>
      <p:pic>
        <p:nvPicPr>
          <p:cNvPr id="8200" name="Picture 8" descr="PPT4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361533"/>
            <a:ext cx="129540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Text Box 9"/>
          <p:cNvSpPr txBox="1">
            <a:spLocks noChangeArrowheads="1"/>
          </p:cNvSpPr>
          <p:nvPr/>
        </p:nvSpPr>
        <p:spPr bwMode="auto">
          <a:xfrm>
            <a:off x="228600" y="4205288"/>
            <a:ext cx="6629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50000"/>
              </a:spcBef>
              <a:buClrTx/>
              <a:buSzTx/>
              <a:buFontTx/>
              <a:buNone/>
            </a:pPr>
            <a:r>
              <a:rPr lang="en-US" altLang="en-US" b="1" u="sng" dirty="0"/>
              <a:t>Step I.</a:t>
            </a:r>
            <a:r>
              <a:rPr lang="en-US" altLang="en-US" dirty="0"/>
              <a:t> Find the eigenvalues. </a:t>
            </a:r>
          </a:p>
        </p:txBody>
      </p:sp>
      <p:pic>
        <p:nvPicPr>
          <p:cNvPr id="8202" name="Picture 10" descr="PPT42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5994" y="4159251"/>
            <a:ext cx="457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11" descr="PPT42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5181600"/>
            <a:ext cx="86868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a:xfrm>
            <a:off x="0" y="274638"/>
            <a:ext cx="8229600" cy="1143000"/>
          </a:xfrm>
          <a:prstGeom prst="rect">
            <a:avLst/>
          </a:prstGeom>
        </p:spPr>
        <p:txBody>
          <a:bodyPr vert="horz" lIns="91440" tIns="45720" rIns="91440" bIns="45720" rtlCol="0" anchor="ctr">
            <a:norm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a:defRPr/>
            </a:pPr>
            <a:r>
              <a:rPr lang="en-US" smtClean="0"/>
              <a:t>Eigenvalues and Eigenvectors</a:t>
            </a:r>
            <a:endParaRPr lang="en-US" dirty="0"/>
          </a:p>
        </p:txBody>
      </p:sp>
    </p:spTree>
    <p:extLst>
      <p:ext uri="{BB962C8B-B14F-4D97-AF65-F5344CB8AC3E}">
        <p14:creationId xmlns:p14="http://schemas.microsoft.com/office/powerpoint/2010/main" val="109174239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p:txBody>
          <a:bodyPr/>
          <a:lstStyle/>
          <a:p>
            <a:r>
              <a:rPr lang="en-US" altLang="en-US" smtClean="0"/>
              <a:t>To find the eigenvalues </a:t>
            </a:r>
            <a:r>
              <a:rPr lang="el-GR" altLang="en-US" smtClean="0">
                <a:cs typeface="Times New Roman" panose="02020603050405020304" pitchFamily="18" charset="0"/>
              </a:rPr>
              <a:t>λ</a:t>
            </a:r>
            <a:r>
              <a:rPr lang="en-US" altLang="en-US" smtClean="0"/>
              <a:t> of a matrix </a:t>
            </a:r>
            <a:r>
              <a:rPr lang="en-US" altLang="en-US" i="1" smtClean="0"/>
              <a:t>A</a:t>
            </a:r>
            <a:r>
              <a:rPr lang="en-US" altLang="en-US" smtClean="0"/>
              <a:t>, find the roots of the </a:t>
            </a:r>
            <a:r>
              <a:rPr lang="en-US" altLang="en-US" i="1" smtClean="0">
                <a:solidFill>
                  <a:srgbClr val="FF0000"/>
                </a:solidFill>
              </a:rPr>
              <a:t>characteristic polynomial </a:t>
            </a:r>
            <a:r>
              <a:rPr lang="en-US" altLang="en-US" smtClean="0"/>
              <a:t>:</a:t>
            </a:r>
          </a:p>
          <a:p>
            <a:endParaRPr lang="en-US" altLang="en-US" smtClean="0"/>
          </a:p>
        </p:txBody>
      </p:sp>
      <p:sp>
        <p:nvSpPr>
          <p:cNvPr id="20482" name="Rectangle 2"/>
          <p:cNvSpPr>
            <a:spLocks noGrp="1" noChangeArrowheads="1"/>
          </p:cNvSpPr>
          <p:nvPr>
            <p:ph type="title" idx="4294967295"/>
          </p:nvPr>
        </p:nvSpPr>
        <p:spPr>
          <a:xfrm>
            <a:off x="0" y="274638"/>
            <a:ext cx="8229600" cy="1143000"/>
          </a:xfrm>
        </p:spPr>
        <p:txBody>
          <a:bodyPr/>
          <a:lstStyle/>
          <a:p>
            <a:pPr>
              <a:defRPr/>
            </a:pPr>
            <a:r>
              <a:rPr lang="en-US" dirty="0"/>
              <a:t>Computing </a:t>
            </a:r>
            <a:r>
              <a:rPr lang="el-GR" dirty="0">
                <a:cs typeface="Times New Roman" pitchFamily="18" charset="0"/>
              </a:rPr>
              <a:t>λ</a:t>
            </a:r>
            <a:r>
              <a:rPr lang="en-US" dirty="0">
                <a:cs typeface="Times New Roman" pitchFamily="18" charset="0"/>
              </a:rPr>
              <a:t> and v</a:t>
            </a:r>
          </a:p>
        </p:txBody>
      </p:sp>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819400"/>
            <a:ext cx="2438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886200"/>
            <a:ext cx="19812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4342" name="Text Box 6"/>
          <p:cNvSpPr txBox="1">
            <a:spLocks noChangeArrowheads="1"/>
          </p:cNvSpPr>
          <p:nvPr/>
        </p:nvSpPr>
        <p:spPr bwMode="auto">
          <a:xfrm>
            <a:off x="533400" y="4267200"/>
            <a:ext cx="134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kumimoji="1" lang="en-US" altLang="en-US">
                <a:solidFill>
                  <a:schemeClr val="accent2"/>
                </a:solidFill>
                <a:latin typeface="Times New Roman" panose="02020603050405020304" pitchFamily="18" charset="0"/>
              </a:rPr>
              <a:t>Example:</a:t>
            </a:r>
          </a:p>
        </p:txBody>
      </p:sp>
      <p:pic>
        <p:nvPicPr>
          <p:cNvPr id="1434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5257800"/>
            <a:ext cx="59436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4344" name="AutoShape 10"/>
          <p:cNvSpPr>
            <a:spLocks noChangeArrowheads="1"/>
          </p:cNvSpPr>
          <p:nvPr/>
        </p:nvSpPr>
        <p:spPr bwMode="auto">
          <a:xfrm>
            <a:off x="7620000" y="4572000"/>
            <a:ext cx="381000" cy="457200"/>
          </a:xfrm>
          <a:prstGeom prst="downArrow">
            <a:avLst>
              <a:gd name="adj1" fmla="val 50000"/>
              <a:gd name="adj2" fmla="val 30000"/>
            </a:avLst>
          </a:prstGeom>
          <a:solidFill>
            <a:schemeClr val="accent1"/>
          </a:solidFill>
          <a:ln w="12700" cap="sq">
            <a:solidFill>
              <a:schemeClr val="tx1"/>
            </a:solidFill>
            <a:miter lim="800000"/>
            <a:headEnd type="none" w="sm" len="sm"/>
            <a:tailEnd type="none" w="sm" len="sm"/>
          </a:ln>
        </p:spPr>
        <p:txBody>
          <a:bodyPr vert="eaVert"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endParaRPr lang="en-US" altLang="en-US">
              <a:latin typeface="Times New Roman" panose="02020603050405020304" pitchFamily="18" charset="0"/>
            </a:endParaRPr>
          </a:p>
        </p:txBody>
      </p:sp>
      <p:sp>
        <p:nvSpPr>
          <p:cNvPr id="14345" name="Rectangle 1"/>
          <p:cNvSpPr>
            <a:spLocks noChangeArrowheads="1"/>
          </p:cNvSpPr>
          <p:nvPr/>
        </p:nvSpPr>
        <p:spPr bwMode="auto">
          <a:xfrm>
            <a:off x="7253288" y="3897313"/>
            <a:ext cx="1114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en-US">
                <a:solidFill>
                  <a:srgbClr val="FF0000"/>
                </a:solidFill>
                <a:latin typeface="Times New Roman" panose="02020603050405020304" pitchFamily="18" charset="0"/>
              </a:rPr>
              <a:t>Ax=</a:t>
            </a:r>
            <a:r>
              <a:rPr lang="el-GR" altLang="en-US">
                <a:solidFill>
                  <a:srgbClr val="FF0000"/>
                </a:solidFill>
                <a:latin typeface="Times New Roman" panose="02020603050405020304" pitchFamily="18" charset="0"/>
                <a:cs typeface="Times New Roman" panose="02020603050405020304" pitchFamily="18" charset="0"/>
              </a:rPr>
              <a:t> λ</a:t>
            </a:r>
            <a:r>
              <a:rPr lang="en-US" altLang="en-US">
                <a:solidFill>
                  <a:srgbClr val="FF0000"/>
                </a:solidFill>
                <a:latin typeface="Times New Roman" panose="02020603050405020304" pitchFamily="18" charset="0"/>
                <a:cs typeface="Times New Roman" panose="02020603050405020304" pitchFamily="18" charset="0"/>
              </a:rPr>
              <a:t>x</a:t>
            </a:r>
            <a:endParaRPr lang="en-US" altLang="en-US">
              <a:solidFill>
                <a:srgbClr val="FF0000"/>
              </a:solidFill>
              <a:latin typeface="Times New Roman" panose="02020603050405020304" pitchFamily="18" charset="0"/>
            </a:endParaRPr>
          </a:p>
        </p:txBody>
      </p:sp>
      <p:sp>
        <p:nvSpPr>
          <p:cNvPr id="1434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endParaRPr lang="en-US" altLang="en-US">
              <a:latin typeface="Times New Roman" panose="02020603050405020304" pitchFamily="18" charset="0"/>
            </a:endParaRPr>
          </a:p>
        </p:txBody>
      </p:sp>
      <p:graphicFrame>
        <p:nvGraphicFramePr>
          <p:cNvPr id="14347" name="Object 3"/>
          <p:cNvGraphicFramePr>
            <a:graphicFrameLocks noChangeAspect="1"/>
          </p:cNvGraphicFramePr>
          <p:nvPr/>
        </p:nvGraphicFramePr>
        <p:xfrm>
          <a:off x="6858000" y="5233988"/>
          <a:ext cx="1752600" cy="1090612"/>
        </p:xfrm>
        <a:graphic>
          <a:graphicData uri="http://schemas.openxmlformats.org/presentationml/2006/ole">
            <mc:AlternateContent xmlns:mc="http://schemas.openxmlformats.org/markup-compatibility/2006">
              <mc:Choice xmlns:v="urn:schemas-microsoft-com:vml" Requires="v">
                <p:oleObj spid="_x0000_s1026" name="Equation" r:id="rId7" imgW="1117600" imgH="889000" progId="Equation.3">
                  <p:embed/>
                </p:oleObj>
              </mc:Choice>
              <mc:Fallback>
                <p:oleObj name="Equation" r:id="rId7" imgW="1117600" imgH="889000" progId="Equation.3">
                  <p:embed/>
                  <p:pic>
                    <p:nvPicPr>
                      <p:cNvPr id="1434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5233988"/>
                        <a:ext cx="1752600"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6849360" y="6081120"/>
              <a:ext cx="360" cy="360"/>
            </p14:xfrm>
          </p:contentPart>
        </mc:Choice>
        <mc:Fallback xmlns="">
          <p:pic>
            <p:nvPicPr>
              <p:cNvPr id="2" name="Ink 1"/>
              <p:cNvPicPr/>
              <p:nvPr/>
            </p:nvPicPr>
            <p:blipFill>
              <a:blip r:embed="rId10"/>
              <a:stretch>
                <a:fillRect/>
              </a:stretch>
            </p:blipFill>
            <p:spPr>
              <a:xfrm>
                <a:off x="6840000" y="6071760"/>
                <a:ext cx="19080" cy="19080"/>
              </a:xfrm>
              <a:prstGeom prst="rect">
                <a:avLst/>
              </a:prstGeom>
            </p:spPr>
          </p:pic>
        </mc:Fallback>
      </mc:AlternateContent>
    </p:spTree>
    <p:extLst>
      <p:ext uri="{BB962C8B-B14F-4D97-AF65-F5344CB8AC3E}">
        <p14:creationId xmlns:p14="http://schemas.microsoft.com/office/powerpoint/2010/main" val="27285822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frac{1}{2} \left( h_\theta(x^{(i)}) - y^{(i)} \right)^2&#10;$&#10;% \delta_i^{(l)} = \left(\sum_j W_{ji}^{(l)} \delta_j^{(l+1)}\right) f'(z_i^{(l)})&#10;&#10;&#10;&#10;\end{document}"/>
  <p:tag name="IGUANATEXSIZE" val="2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i)}),y^{(i)}) = \frac{1}{2} \left( h_\theta(x^{(i)}) - y^{(i)} \right)^2&#10;$&#10;% \delta_i^{(l)} = \left(\sum_j W_{ji}^{(l)} \delta_j^{(l+1)}\right) f'(z_i^{(l)})&#10;&#10;&#10;&#10;\end{document}"/>
  <p:tag name="IGUANATEXSIZE" val="24"/>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ost = 0 if &#10;$ \displaystyle&#10;y = 1, h_\theta(x) = 1&#10;$&#10;&#10;\begin{tabular}{ll}&#10;But as &amp; &#10;$ \displaystyle&#10;h_\theta(x) \rightarrow 0&#10;$&#10;\\&#10;&amp;&#10;$ \displaystyle&#10;Cost \rightarrow \infty&#10;$&#10;\end{tabular}&#10;&#10;\hspace{3mm}&#10;&#10;Captures intuition that if $h_\theta(x) = 0$,&#10;&#10;(predict $P(y=1|x;\theta) = 0)$, but $y=1$, &#10;&#10;we'll penalize learning algorithm by a very &#10;&#10;large cost.&#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0 \le h_\theta(x) \le 1&#10;$&#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10;$&#10;&#10;&#10;&#10;\end{document}"/>
  <p:tag name="IGUANATEXSIZE" val="24"/>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frac{1}{1 + e^{- \theta^Tx}}&#10;$&#10;&#10;&#10;&#10;\end{document}"/>
  <p:tag name="IGUANATEXSIZE" val="24"/>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 \left[ &#10;\begin{array}{c}&#10;x_0 \\&#10;x_1 &#10;\end{array}&#10;\right]&#10;$&#10;$&#10;= \left[ &#10;\begin{array}{c}&#10;1 \\&#10;\mathrm{tumorSize}&#10;\end{array}&#10;\right]&#10;$&#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0.7&#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displaystyle&#10;P(y=0 |x;\theta) + P(y=1 |x;\theta) = 1&#10;$&#10;&#10;&#10;$ \displaystyle&#10;P(y=0 |x;\theta) = 1 - P(y=1 |x;\theta) &#10;$&#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10;&#10;\}&#10;% \delta_i^{(l)} = \left(\sum_j W_{ji}^{(l)} \delta_j^{(l+1)}\right) f'(z_i^{(l)})&#10;&#10;&#10;&#10;\end{document}"/>
  <p:tag name="IGUANATEXSIZE" val="24"/>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for $j=0$ and $j=1$)&#10;% \delta_i^{(l)} = \left(\sum_j W_{ji}^{(l)} \delta_j^{(l+1)}\right) f'(z_i^{(l)})&#10;&#10;&#10;&#10;\end{document}"/>
  <p:tag name="IGUANATEXSIZE" val="24"/>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color{blue}\mathrm{temp}1} := \theta_1 - \alpha \frac{\partial}{\partial \theta_1} J(\theta_0,\theta_1)$ &#10;&#10;$\theta_0 := {\color{blue}\mathrm{temp}0}$&#10;&#10;$\theta_1 := {\color{blue}\mathrm{temp}1}$ &#10;&#10;% \delta_i^{(l)} = \left(\sum_j W_{ji}^{(l)} \delta_j^{(l+1)}\right) f'(z_i^{(l)})&#10;&#10;&#10;&#10;\end{document}"/>
  <p:tag name="IGUANATEXSIZE" val="24"/>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theta_0 := {\color{blue}\mathrm{temp}0}$&#10;&#10;${\color{blue}\mathrm{temp}1} := \theta_1 - \alpha \frac{\partial}{\partial \theta_1} J(\theta_0,\theta_1)$ &#10;&#10;$\theta_1 := {\color{blue}\mathrm{temp}1}$ &#10;&#10;% \delta_i^{(l)} = \left(\sum_j W_{ji}^{(l)} \delta_j^{(l+1)}\right) f'(z_i^{(l)})&#10;&#10;&#10;&#10;\end{document}"/>
  <p:tag name="IGUANATEXSIZE" val="24"/>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rrrr}&#10;&amp; $M = 0$ &amp; $M = 1$ &amp; $M = 3$ &amp; $M = 9$ \\ \hline &#10;$w_{ 0}^{\star}$ &amp;        0.19  &amp;       0.82  &amp;       0.31  &amp;       0.35 \\&#10;$w_{ 1}^{\star}$ &amp;    &amp;      -1.27  &amp;       7.99  &amp;     232.37 \\&#10;$w_{ 2}^{\star}$ &amp;    &amp;   &amp;     -25.43  &amp;   -5321.83 \\&#10;$w_{ 3}^{\star}$ &amp;    &amp;   &amp;      17.37  &amp;   48568.31 \\&#10;$w_{ 4}^{\star}$ &amp;    &amp;   &amp;   &amp; -231639.30 \\&#10;$w_{ 5}^{\star}$ &amp;    &amp;   &amp;   &amp;  640042.26 \\&#10;$w_{ 6}^{\star}$ &amp;    &amp;   &amp;   &amp; -1061800.52 \\&#10;$w_{ 7}^{\star}$ &amp;    &amp;   &amp;   &amp; 1042400.18 \\&#10;$w_{ 8}^{\star}$ &amp;    &amp;   &amp;   &amp; -557682.99 \\&#10;$w_{ 9}^{\star}$ &amp;    &amp;   &amp;   &amp;  125201.43 \\&#10;\end{tabular}&#10;\end{document}&#10;"/>
  <p:tag name="FILENAME" val="TP_tmp"/>
  <p:tag name="FORMAT" val="png256"/>
  <p:tag name="RES" val="600"/>
  <p:tag name="BLEND" val="0"/>
  <p:tag name="TRANSPARENT" val="1"/>
  <p:tag name="TBUG" val="0"/>
  <p:tag name="ALLOWFS" val="0"/>
  <p:tag name="ORIGWIDTH" val="211"/>
  <p:tag name="PICTUREFILESIZE" val="27517"/>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frac{1}{2} \left( h_\theta(x^{(i)}) - y^{(i)} \right)^2&#10;$&#10;% \delta_i^{(l)} = \left(\sum_j W_{ji}^{(l)} \delta_j^{(l+1)}\right) f'(z_i^{(l)})&#10;&#10;&#10;&#10;\end{document}"/>
  <p:tag name="IGUANATEXSIZE" val="24"/>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i)}),y^{(i)}) = \frac{1}{2} \left( h_\theta(x^{(i)}) - y^{(i)} \right)^2&#10;$&#10;% \delta_i^{(l)} = \left(\sum_j W_{ji}^{(l)} \delta_j^{(l+1)}\right) f'(z_i^{(l)})&#10;&#10;&#10;&#10;\end{document}"/>
  <p:tag name="IGUANATEXSIZE" val="24"/>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ost = 0 if &#10;$ \displaystyle&#10;y = 1, h_\theta(x) = 1&#10;$&#10;&#10;\begin{tabular}{ll}&#10;But as &amp; &#10;$ \displaystyle&#10;h_\theta(x) \rightarrow 0&#10;$&#10;\\&#10;&amp;&#10;$ \displaystyle&#10;Cost \rightarrow \infty&#10;$&#10;\end{tabular}&#10;&#10;\hspace{3mm}&#10;&#10;Captures intuition that if $h_\theta(x) = 0$,&#10;&#10;(predict $P(y=1|x;\theta) = 0)$, but $y=1$, &#10;&#10;we'll penalize learning algorithm by a very &#10;&#10;large cost.&#10;&#10;\end{document}"/>
  <p:tag name="IGUANATEXSIZE" val="2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10;$&#10;&#10;&#10;&#10;\end{document}"/>
  <p:tag name="IGUANATEXSIZE" val="24"/>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frac{1}{1 + e^{- \theta^Tx}}&#10;$&#10;&#10;&#10;&#10;\end{document}"/>
  <p:tag name="IGUANATEXSIZE" val="24"/>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10;&#10;\}&#10;% \delta_i^{(l)} = \left(\sum_j W_{ji}^{(l)} \delta_j^{(l+1)}\right) f'(z_i^{(l)})&#10;&#10;&#10;&#10;\end{document}"/>
  <p:tag name="IGUANATEXSIZE" val="24"/>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for $j=0$ and $j=1$)&#10;% \delta_i^{(l)} = \left(\sum_j W_{ji}^{(l)} \delta_j^{(l+1)}\right) f'(z_i^{(l)})&#10;&#10;&#10;&#10;\end{document}"/>
  <p:tag name="IGUANATEXSIZE" val="24"/>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color{blue}\mathrm{temp}1} := \theta_1 - \alpha \frac{\partial}{\partial \theta_1} J(\theta_0,\theta_1)$ &#10;&#10;$\theta_0 := {\color{blue}\mathrm{temp}0}$&#10;&#10;$\theta_1 := {\color{blue}\mathrm{temp}1}$ &#10;&#10;% \delta_i^{(l)} = \left(\sum_j W_{ji}^{(l)} \delta_j^{(l+1)}\right) f'(z_i^{(l)})&#10;&#10;&#10;&#10;\end{document}"/>
  <p:tag name="IGUANATEXSIZE" val="24"/>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theta_0 := {\color{blue}\mathrm{temp}0}$&#10;&#10;${\color{blue}\mathrm{temp}1} := \theta_1 - \alpha \frac{\partial}{\partial \theta_1} J(\theta_0,\theta_1)$ &#10;&#10;$\theta_1 := {\color{blue}\mathrm{temp}1}$ &#10;&#10;% \delta_i^{(l)} = \left(\sum_j W_{ji}^{(l)} \delta_j^{(l+1)}\right) f'(z_i^{(l)})&#10;&#10;&#10;&#10;\end{document}"/>
  <p:tag name="IGUANATEXSIZE" val="24"/>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rrrr}&#10;&amp; $M = 0$ &amp; $M = 1$ &amp; $M = 3$ &amp; $M = 9$ \\ \hline &#10;$w_{ 0}^{\star}$ &amp;        0.19  &amp;       0.82  &amp;       0.31  &amp;       0.35 \\&#10;$w_{ 1}^{\star}$ &amp;    &amp;      -1.27  &amp;       7.99  &amp;     232.37 \\&#10;$w_{ 2}^{\star}$ &amp;    &amp;   &amp;     -25.43  &amp;   -5321.83 \\&#10;$w_{ 3}^{\star}$ &amp;    &amp;   &amp;      17.37  &amp;   48568.31 \\&#10;$w_{ 4}^{\star}$ &amp;    &amp;   &amp;   &amp; -231639.30 \\&#10;$w_{ 5}^{\star}$ &amp;    &amp;   &amp;   &amp;  640042.26 \\&#10;$w_{ 6}^{\star}$ &amp;    &amp;   &amp;   &amp; -1061800.52 \\&#10;$w_{ 7}^{\star}$ &amp;    &amp;   &amp;   &amp; 1042400.18 \\&#10;$w_{ 8}^{\star}$ &amp;    &amp;   &amp;   &amp; -557682.99 \\&#10;$w_{ 9}^{\star}$ &amp;    &amp;   &amp;   &amp;  125201.43 \\&#10;\end{tabular}&#10;\end{document}&#10;"/>
  <p:tag name="FILENAME" val="TP_tmp"/>
  <p:tag name="FORMAT" val="png256"/>
  <p:tag name="RES" val="600"/>
  <p:tag name="BLEND" val="0"/>
  <p:tag name="TRANSPARENT" val="1"/>
  <p:tag name="TBUG" val="0"/>
  <p:tag name="ALLOWFS" val="0"/>
  <p:tag name="ORIGWIDTH" val="211"/>
  <p:tag name="PICTUREFILESIZE" val="27517"/>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21726</TotalTime>
  <Words>36245</Words>
  <Application>Microsoft Office PowerPoint</Application>
  <PresentationFormat>On-screen Show (4:3)</PresentationFormat>
  <Paragraphs>4953</Paragraphs>
  <Slides>727</Slides>
  <Notes>200</Notes>
  <HiddenSlides>2</HiddenSlides>
  <MMClips>0</MMClips>
  <ScaleCrop>false</ScaleCrop>
  <HeadingPairs>
    <vt:vector size="8" baseType="variant">
      <vt:variant>
        <vt:lpstr>Fonts Used</vt:lpstr>
      </vt:variant>
      <vt:variant>
        <vt:i4>39</vt:i4>
      </vt:variant>
      <vt:variant>
        <vt:lpstr>Theme</vt:lpstr>
      </vt:variant>
      <vt:variant>
        <vt:i4>4</vt:i4>
      </vt:variant>
      <vt:variant>
        <vt:lpstr>Embedded OLE Servers</vt:lpstr>
      </vt:variant>
      <vt:variant>
        <vt:i4>5</vt:i4>
      </vt:variant>
      <vt:variant>
        <vt:lpstr>Slide Titles</vt:lpstr>
      </vt:variant>
      <vt:variant>
        <vt:i4>727</vt:i4>
      </vt:variant>
    </vt:vector>
  </HeadingPairs>
  <TitlesOfParts>
    <vt:vector size="775" baseType="lpstr">
      <vt:lpstr>맑은 고딕</vt:lpstr>
      <vt:lpstr>MS PGothic</vt:lpstr>
      <vt:lpstr>MS PGothic</vt:lpstr>
      <vt:lpstr>&amp;quot</vt:lpstr>
      <vt:lpstr>-apple-system</vt:lpstr>
      <vt:lpstr>Arial</vt:lpstr>
      <vt:lpstr>AvenirRoman</vt:lpstr>
      <vt:lpstr>Calibri</vt:lpstr>
      <vt:lpstr>Cambria</vt:lpstr>
      <vt:lpstr>Cambria Math</vt:lpstr>
      <vt:lpstr>Centaur</vt:lpstr>
      <vt:lpstr>cmmi10</vt:lpstr>
      <vt:lpstr>Comic Sans MS</vt:lpstr>
      <vt:lpstr>Consolas</vt:lpstr>
      <vt:lpstr>Courier New</vt:lpstr>
      <vt:lpstr>굴림</vt:lpstr>
      <vt:lpstr>Helvetica</vt:lpstr>
      <vt:lpstr>Helvetica Neue</vt:lpstr>
      <vt:lpstr>inherit</vt:lpstr>
      <vt:lpstr>MathJax_AMS</vt:lpstr>
      <vt:lpstr>MathJax_Main</vt:lpstr>
      <vt:lpstr>MathJax_Math</vt:lpstr>
      <vt:lpstr>MathJax_Math-italic</vt:lpstr>
      <vt:lpstr>MathJax_Size1</vt:lpstr>
      <vt:lpstr>medium-content-serif-font</vt:lpstr>
      <vt:lpstr>Menlo</vt:lpstr>
      <vt:lpstr>Monotype Sorts</vt:lpstr>
      <vt:lpstr>Noto Sans Symbols</vt:lpstr>
      <vt:lpstr>Open Sans</vt:lpstr>
      <vt:lpstr>PT Sans</vt:lpstr>
      <vt:lpstr>Roboto</vt:lpstr>
      <vt:lpstr>Symbol</vt:lpstr>
      <vt:lpstr>Tahoma</vt:lpstr>
      <vt:lpstr>Times</vt:lpstr>
      <vt:lpstr>Times New Roman</vt:lpstr>
      <vt:lpstr>Times-Roman</vt:lpstr>
      <vt:lpstr>Trebuchet MS</vt:lpstr>
      <vt:lpstr>Tw Cen MT</vt:lpstr>
      <vt:lpstr>Wingdings</vt:lpstr>
      <vt:lpstr>1_Office Theme</vt:lpstr>
      <vt:lpstr>Office Theme</vt:lpstr>
      <vt:lpstr>2_Office Theme</vt:lpstr>
      <vt:lpstr>3_Office Theme</vt:lpstr>
      <vt:lpstr>Equation</vt:lpstr>
      <vt:lpstr>VISIO</vt:lpstr>
      <vt:lpstr>비트맵 이미지</vt:lpstr>
      <vt:lpstr>Bitmap Image</vt:lpstr>
      <vt:lpstr>Worksheet</vt:lpstr>
      <vt:lpstr>Machine Learning DSECL    ZG565</vt:lpstr>
      <vt:lpstr>PowerPoint Presentation</vt:lpstr>
      <vt:lpstr>PowerPoint Presentation</vt:lpstr>
      <vt:lpstr>PowerPoint Presentation</vt:lpstr>
      <vt:lpstr>What We’ll Cover in this Course</vt:lpstr>
      <vt:lpstr>Books</vt:lpstr>
      <vt:lpstr>Evaluation Plan</vt:lpstr>
      <vt:lpstr>Lab Plan </vt:lpstr>
      <vt:lpstr>PowerPoint Presentation</vt:lpstr>
      <vt:lpstr>A Few Quotes</vt:lpstr>
      <vt:lpstr>Traditional Programming</vt:lpstr>
      <vt:lpstr>What is Machine Learning?</vt:lpstr>
      <vt:lpstr>What is Machine Learning?</vt:lpstr>
      <vt:lpstr>Example of Learning Problems</vt:lpstr>
      <vt:lpstr>A Checker Learning Problem</vt:lpstr>
      <vt:lpstr>A handwriting recognition learning problem</vt:lpstr>
      <vt:lpstr>A robot driving learning problem</vt:lpstr>
      <vt:lpstr>Where does ML fit in?</vt:lpstr>
      <vt:lpstr>Why is Machine Learning Important?</vt:lpstr>
      <vt:lpstr>PowerPoint Presentation</vt:lpstr>
      <vt:lpstr>When Do We Use Machine Learning?</vt:lpstr>
      <vt:lpstr>PowerPoint Presentation</vt:lpstr>
      <vt:lpstr>State of the Art Applications of Machine Learning  .</vt:lpstr>
      <vt:lpstr>Application Types</vt:lpstr>
      <vt:lpstr>It is very hard to say what makes a 2</vt:lpstr>
      <vt:lpstr>Autonomous Cars</vt:lpstr>
      <vt:lpstr>Learning of Object Parts</vt:lpstr>
      <vt:lpstr>Automatic Speech Recognition</vt:lpstr>
      <vt:lpstr>Robotics</vt:lpstr>
      <vt:lpstr>Types of Learning</vt:lpstr>
      <vt:lpstr>Supervised Learning: Regression</vt:lpstr>
      <vt:lpstr>Regression</vt:lpstr>
      <vt:lpstr>Regression Example</vt:lpstr>
      <vt:lpstr>Supervised Learning: Classification</vt:lpstr>
      <vt:lpstr>Classification</vt:lpstr>
      <vt:lpstr>Unsupervised Learning</vt:lpstr>
      <vt:lpstr>Unsupervised Learning</vt:lpstr>
      <vt:lpstr>Reinforcement Learning</vt:lpstr>
      <vt:lpstr>Supervised, Unsupervised and Reinforcement Learning Comparison</vt:lpstr>
      <vt:lpstr>Open source ML programming tools</vt:lpstr>
      <vt:lpstr>Open source ML programming tools</vt:lpstr>
      <vt:lpstr>PowerPoint Presentation</vt:lpstr>
      <vt:lpstr>PowerPoint Presentation</vt:lpstr>
      <vt:lpstr>Design a Learning System</vt:lpstr>
      <vt:lpstr>Designing a Learning System</vt:lpstr>
      <vt:lpstr>Designing a Learning System: An Example</vt:lpstr>
      <vt:lpstr>Choosing the training experience</vt:lpstr>
      <vt:lpstr>Choosing the training experience</vt:lpstr>
      <vt:lpstr>Choosing the training experience</vt:lpstr>
      <vt:lpstr>Choosing the training experience</vt:lpstr>
      <vt:lpstr>Choosing the training experience</vt:lpstr>
      <vt:lpstr>Choosing the Target Function</vt:lpstr>
      <vt:lpstr>Choosing the Target Function</vt:lpstr>
      <vt:lpstr>Choosing the Target Function</vt:lpstr>
      <vt:lpstr>Choosing the Target Function</vt:lpstr>
      <vt:lpstr>Choosing a Representation for the Target Function</vt:lpstr>
      <vt:lpstr>Choosing a Representation for the Target Function</vt:lpstr>
      <vt:lpstr>Choosing a Representation for the Target Function</vt:lpstr>
      <vt:lpstr>Choosing a Function Approximation Algorithm</vt:lpstr>
      <vt:lpstr>Choosing a Function Approximation Algorithm</vt:lpstr>
      <vt:lpstr>Choosing a Function Approximation Algorithm</vt:lpstr>
      <vt:lpstr>Choosing a Function Approximation Algorithm</vt:lpstr>
      <vt:lpstr>Final Design for Checkers Learning</vt:lpstr>
      <vt:lpstr>Final Design for Checkers Learning</vt:lpstr>
      <vt:lpstr>Issues in Machine Learning</vt:lpstr>
      <vt:lpstr>ML in a Nutshell</vt:lpstr>
      <vt:lpstr>Evaluation</vt:lpstr>
      <vt:lpstr>Evaluating Performance</vt:lpstr>
      <vt:lpstr>Evaluating Performance</vt:lpstr>
      <vt:lpstr>Training vs Testing</vt:lpstr>
      <vt:lpstr>Training vs. Test Distribution</vt:lpstr>
      <vt:lpstr>ML in Practice</vt:lpstr>
      <vt:lpstr>Recommended Readings</vt:lpstr>
      <vt:lpstr>Thank you for your time!!</vt:lpstr>
      <vt:lpstr>Machine Learning DSECL    ZG565</vt:lpstr>
      <vt:lpstr>PowerPoint Presentation</vt:lpstr>
      <vt:lpstr>PowerPoint Presentation</vt:lpstr>
      <vt:lpstr>Linear algebra Review</vt:lpstr>
      <vt:lpstr>Vectors and Matrices</vt:lpstr>
      <vt:lpstr>Vectors</vt:lpstr>
      <vt:lpstr>Vector</vt:lpstr>
      <vt:lpstr>Inner Product</vt:lpstr>
      <vt:lpstr>Norms</vt:lpstr>
      <vt:lpstr>Matrix</vt:lpstr>
      <vt:lpstr>Matrix Operations</vt:lpstr>
      <vt:lpstr>Matrix Multiplication</vt:lpstr>
      <vt:lpstr>Matrix Multiplication</vt:lpstr>
      <vt:lpstr>Different types of product</vt:lpstr>
      <vt:lpstr>PowerPoint Presentation</vt:lpstr>
      <vt:lpstr>Matrix Operations</vt:lpstr>
      <vt:lpstr>Matrix Operation Properties</vt:lpstr>
      <vt:lpstr>Linear independence</vt:lpstr>
      <vt:lpstr>Matrix Rank</vt:lpstr>
      <vt:lpstr>PowerPoint Presentation</vt:lpstr>
      <vt:lpstr>PowerPoint Presentation</vt:lpstr>
      <vt:lpstr>PowerPoint Presentation</vt:lpstr>
      <vt:lpstr>Eigenvalues and Eigenvectors</vt:lpstr>
      <vt:lpstr>PowerPoint Presentation</vt:lpstr>
      <vt:lpstr>Computing λ and v</vt:lpstr>
      <vt:lpstr>PowerPoint Presentation</vt:lpstr>
      <vt:lpstr>PowerPoint Presentation</vt:lpstr>
      <vt:lpstr>Positive Definite Matrices</vt:lpstr>
      <vt:lpstr>Positive Definite Matrices</vt:lpstr>
      <vt:lpstr>Positive Definite Matrices</vt:lpstr>
      <vt:lpstr>PowerPoint Presentation</vt:lpstr>
      <vt:lpstr>PowerPoint Presentation</vt:lpstr>
      <vt:lpstr>PowerPoint Presentation</vt:lpstr>
      <vt:lpstr>PowerPoint Presentation</vt:lpstr>
      <vt:lpstr>PowerPoint Presentation</vt:lpstr>
      <vt:lpstr>Calculus review</vt:lpstr>
      <vt:lpstr>Differentiation</vt:lpstr>
      <vt:lpstr>Derivative = rate of change</vt:lpstr>
      <vt:lpstr>Derivative = rate of change</vt:lpstr>
      <vt:lpstr>Ways to Write the Derivative</vt:lpstr>
      <vt:lpstr>Differentiation Formulas</vt:lpstr>
      <vt:lpstr>More Formulas</vt:lpstr>
      <vt:lpstr>Product and Quotient</vt:lpstr>
      <vt:lpstr>Chain Rule</vt:lpstr>
      <vt:lpstr>Try These</vt:lpstr>
      <vt:lpstr>Solutions</vt:lpstr>
      <vt:lpstr>Probability Review</vt:lpstr>
      <vt:lpstr>Probability Theory</vt:lpstr>
      <vt:lpstr>Probability Theory</vt:lpstr>
      <vt:lpstr>Random Variable</vt:lpstr>
      <vt:lpstr>Random Variable</vt:lpstr>
      <vt:lpstr>Random Variable</vt:lpstr>
      <vt:lpstr>Random Variable</vt:lpstr>
      <vt:lpstr>Probability Theory</vt:lpstr>
      <vt:lpstr>Probability Theory</vt:lpstr>
      <vt:lpstr>Probability Theory</vt:lpstr>
      <vt:lpstr>Probability Theory</vt:lpstr>
      <vt:lpstr>Probability Theory</vt:lpstr>
      <vt:lpstr>Bayes Rule</vt:lpstr>
      <vt:lpstr>Bayes Rule Example</vt:lpstr>
      <vt:lpstr>PowerPoint Presentation</vt:lpstr>
      <vt:lpstr>Thank you for your time!!</vt:lpstr>
      <vt:lpstr>Machine Learning DSECL    ZG565</vt:lpstr>
      <vt:lpstr>PowerPoint Presentation</vt:lpstr>
      <vt:lpstr>Session Content</vt:lpstr>
      <vt:lpstr>Probability Theory</vt:lpstr>
      <vt:lpstr>AXIOMS of Probability Theory</vt:lpstr>
      <vt:lpstr>Probability Theory</vt:lpstr>
      <vt:lpstr>Random Variable</vt:lpstr>
      <vt:lpstr>Random Variable</vt:lpstr>
      <vt:lpstr>Random Variable</vt:lpstr>
      <vt:lpstr>Random Variable</vt:lpstr>
      <vt:lpstr>Random Variable</vt:lpstr>
      <vt:lpstr>Probability Distributions</vt:lpstr>
      <vt:lpstr>Describing distributions</vt:lpstr>
      <vt:lpstr>Bernoulli Distribution</vt:lpstr>
      <vt:lpstr>Binomial Distribution</vt:lpstr>
      <vt:lpstr>Discrete Probability Distribution</vt:lpstr>
      <vt:lpstr>Estimate Probabilities from Data</vt:lpstr>
      <vt:lpstr>Probability Densities</vt:lpstr>
      <vt:lpstr>Probability Densities</vt:lpstr>
      <vt:lpstr>Probability Densities</vt:lpstr>
      <vt:lpstr>Gaussian Distribution</vt:lpstr>
      <vt:lpstr>Gaussian Distribution</vt:lpstr>
      <vt:lpstr>Gaussian Distribution</vt:lpstr>
      <vt:lpstr>Gaussian Distribution</vt:lpstr>
      <vt:lpstr>Gaussian Distribution</vt:lpstr>
      <vt:lpstr>PowerPoint Presentation</vt:lpstr>
      <vt:lpstr>Gaussian Distribution</vt:lpstr>
      <vt:lpstr>Mean, Variance &amp; Standard Deviation</vt:lpstr>
      <vt:lpstr>Gaussian Distribution</vt:lpstr>
      <vt:lpstr>Gaussian Distribution</vt:lpstr>
      <vt:lpstr>Gaussian Distribution</vt:lpstr>
      <vt:lpstr>Gaussian Distribution</vt:lpstr>
      <vt:lpstr>Estimate Probabilities from Data</vt:lpstr>
      <vt:lpstr>JOINT Distributions</vt:lpstr>
      <vt:lpstr>JOINT Distribution</vt:lpstr>
      <vt:lpstr>Conditional Probability</vt:lpstr>
      <vt:lpstr>Basic Formulas for Probabilities</vt:lpstr>
      <vt:lpstr>Bayes Rule</vt:lpstr>
      <vt:lpstr>Bayes Rule Example 1</vt:lpstr>
      <vt:lpstr>PowerPoint Presentation</vt:lpstr>
      <vt:lpstr>PowerPoint Presentation</vt:lpstr>
      <vt:lpstr>Bayes Rule Example 2</vt:lpstr>
      <vt:lpstr>Bayes Rule Example 2</vt:lpstr>
      <vt:lpstr>Remember:  Some terminology</vt:lpstr>
      <vt:lpstr>Decision Theory</vt:lpstr>
      <vt:lpstr>Decision Theory</vt:lpstr>
      <vt:lpstr>PowerPoint Presentation</vt:lpstr>
      <vt:lpstr>PowerPoint Presentation</vt:lpstr>
      <vt:lpstr>Minimum Misclassification Rate</vt:lpstr>
      <vt:lpstr>Minimum Misclassification Rate</vt:lpstr>
      <vt:lpstr>Inference and Decision</vt:lpstr>
      <vt:lpstr>PowerPoint Presentation</vt:lpstr>
      <vt:lpstr>Features of Bayesian learning</vt:lpstr>
      <vt:lpstr>Features of Bayesian learning</vt:lpstr>
      <vt:lpstr>Discriminative Models</vt:lpstr>
      <vt:lpstr>Generative Models</vt:lpstr>
      <vt:lpstr>Machine Learning</vt:lpstr>
      <vt:lpstr>PowerPoint Presentation</vt:lpstr>
      <vt:lpstr>Bayes Theorem</vt:lpstr>
      <vt:lpstr>Choosing Hypotheses</vt:lpstr>
      <vt:lpstr>Brute Force MAP Hypothesis</vt:lpstr>
      <vt:lpstr>MAP Hypothesis</vt:lpstr>
      <vt:lpstr>Maximum Likelihood estimation</vt:lpstr>
      <vt:lpstr>ML setting</vt:lpstr>
      <vt:lpstr>ML Setting</vt:lpstr>
      <vt:lpstr>Relation to Concept Learning</vt:lpstr>
      <vt:lpstr>Relation to Concept Learning</vt:lpstr>
      <vt:lpstr>Relation to Concept Learning</vt:lpstr>
      <vt:lpstr>References</vt:lpstr>
      <vt:lpstr>Thank you for your time!!</vt:lpstr>
      <vt:lpstr>Machine Learning DSECL    ZG565</vt:lpstr>
      <vt:lpstr>PowerPoint Presentation</vt:lpstr>
      <vt:lpstr>Session Content</vt:lpstr>
      <vt:lpstr>PowerPoint Presentation</vt:lpstr>
      <vt:lpstr>Bayes Theorem</vt:lpstr>
      <vt:lpstr>Brute Force MAP Hypothesis</vt:lpstr>
      <vt:lpstr>MAP Hypothesis</vt:lpstr>
      <vt:lpstr>Maximum Likelihood estimation</vt:lpstr>
      <vt:lpstr>Learning A Real Valued Function</vt:lpstr>
      <vt:lpstr>Learning A Real Valued Function</vt:lpstr>
      <vt:lpstr>Minimum Description Length Principle</vt:lpstr>
      <vt:lpstr>Minimum Description Length Principle</vt:lpstr>
      <vt:lpstr>PowerPoint Presentation</vt:lpstr>
      <vt:lpstr>Most Probable Classification  of New Instances</vt:lpstr>
      <vt:lpstr>Bayes Optimal Classifier</vt:lpstr>
      <vt:lpstr>Gibbs Classifier</vt:lpstr>
      <vt:lpstr>ML setting</vt:lpstr>
      <vt:lpstr>ML Setting</vt:lpstr>
      <vt:lpstr>PowerPoint Presentation</vt:lpstr>
      <vt:lpstr>Independence</vt:lpstr>
      <vt:lpstr>Conditional Probability</vt:lpstr>
      <vt:lpstr>Chain Rule for Conditional Probability</vt:lpstr>
      <vt:lpstr>Conditional independence</vt:lpstr>
      <vt:lpstr>Applying conditional independence</vt:lpstr>
      <vt:lpstr>Naïve Bayes Independence assumption</vt:lpstr>
      <vt:lpstr>Naïve Bayes classifier</vt:lpstr>
      <vt:lpstr>NAÏVE BAYES CLASSIFIER</vt:lpstr>
      <vt:lpstr>Naïve Bayes Classifier – Example 1</vt:lpstr>
      <vt:lpstr>Naïve Bayes Classifier – Example 2</vt:lpstr>
      <vt:lpstr>PowerPoint Presentation</vt:lpstr>
      <vt:lpstr>PowerPoint Presentation</vt:lpstr>
      <vt:lpstr>PowerPoint Presentation</vt:lpstr>
      <vt:lpstr>Estimate Probabilities from Continuous Data </vt:lpstr>
      <vt:lpstr>Example of Naïve Bayes Classifier</vt:lpstr>
      <vt:lpstr>Issues with Naïve Bayes Classifier</vt:lpstr>
      <vt:lpstr>Issues with Naïve Bayes Classifier</vt:lpstr>
      <vt:lpstr>PowerPoint Presentation</vt:lpstr>
      <vt:lpstr>A Simple Example</vt:lpstr>
      <vt:lpstr>Laplace smoothing</vt:lpstr>
      <vt:lpstr>Apply Laplace Smoothing</vt:lpstr>
      <vt:lpstr>Naïve Bayes Classifier Applications</vt:lpstr>
      <vt:lpstr>Naive Bayes Classifier</vt:lpstr>
      <vt:lpstr>Learning to Classify Text</vt:lpstr>
      <vt:lpstr>Learning to Classify Text (2/4)</vt:lpstr>
      <vt:lpstr>Learning to Classify Text (3/4)</vt:lpstr>
      <vt:lpstr>Learning to Classify Text (4/4)</vt:lpstr>
      <vt:lpstr>Baseline: Bag of Words Approach</vt:lpstr>
      <vt:lpstr>PowerPoint Presentation</vt:lpstr>
      <vt:lpstr>PowerPoint Presentation</vt:lpstr>
      <vt:lpstr>PowerPoint Presentation</vt:lpstr>
      <vt:lpstr>PowerPoint Presentation</vt:lpstr>
      <vt:lpstr>PowerPoint Presentation</vt:lpstr>
      <vt:lpstr>PowerPoint Presentation</vt:lpstr>
      <vt:lpstr>Twenty NewsGroups</vt:lpstr>
      <vt:lpstr>PowerPoint Presentation</vt:lpstr>
      <vt:lpstr>Estimating Parameters: Xi  Continuous</vt:lpstr>
      <vt:lpstr>PowerPoint Presentation</vt:lpstr>
      <vt:lpstr>PowerPoint Presentation</vt:lpstr>
      <vt:lpstr>PowerPoint Presentation</vt:lpstr>
      <vt:lpstr>PowerPoint Presentation</vt:lpstr>
      <vt:lpstr>PowerPoint Presentation</vt:lpstr>
      <vt:lpstr>References</vt:lpstr>
      <vt:lpstr>Webinar and Quiz Schedule</vt:lpstr>
      <vt:lpstr>PowerPoint Presentation</vt:lpstr>
      <vt:lpstr>Thank you for your time!!</vt:lpstr>
      <vt:lpstr>Machine Learning DSECL    ZG565</vt:lpstr>
      <vt:lpstr>PowerPoint Presentation</vt:lpstr>
      <vt:lpstr>Session Content</vt:lpstr>
      <vt:lpstr>Naïve Bayes Generative Model</vt:lpstr>
      <vt:lpstr>Naïve Bayes – Advantages</vt:lpstr>
      <vt:lpstr>Naïve Bayes – When to use</vt:lpstr>
      <vt:lpstr>PowerPoint Presentation</vt:lpstr>
      <vt:lpstr>PowerPoint Presentation</vt:lpstr>
      <vt:lpstr>Logistic Regression</vt:lpstr>
      <vt:lpstr>Logistic Regression</vt:lpstr>
      <vt:lpstr>PowerPoint Presentation</vt:lpstr>
      <vt:lpstr>Probabilistic Generative Model versus Probabilistic Discriminative Model </vt:lpstr>
      <vt:lpstr>Linear Regression versus logistic regression</vt:lpstr>
      <vt:lpstr>PowerPoint Presentation</vt:lpstr>
      <vt:lpstr>PowerPoint Presentation</vt:lpstr>
      <vt:lpstr>Sigmoid/Logistic Function</vt:lpstr>
      <vt:lpstr>Sigmoid Function</vt:lpstr>
      <vt:lpstr>Sigmoid Function</vt:lpstr>
      <vt:lpstr>Hypothesis representation</vt:lpstr>
      <vt:lpstr>Interpretation of hypothesis output</vt:lpstr>
      <vt:lpstr>Logistic regression</vt:lpstr>
      <vt:lpstr>Linear Decision boundary</vt:lpstr>
      <vt:lpstr>Nonlinear Decision boundary</vt:lpstr>
      <vt:lpstr>PowerPoint Presentation</vt:lpstr>
      <vt:lpstr>Cost function for Linear Regression</vt:lpstr>
      <vt:lpstr>PowerPoint Presentation</vt:lpstr>
      <vt:lpstr>Error (Cost) Function</vt:lpstr>
      <vt:lpstr>Entropy</vt:lpstr>
      <vt:lpstr>Cross Entropy</vt:lpstr>
      <vt:lpstr>PowerPoint Presentation</vt:lpstr>
      <vt:lpstr>PowerPoint Presentation</vt:lpstr>
      <vt:lpstr>Cost function for Logistic Regression</vt:lpstr>
      <vt:lpstr>Logistic regression cost function</vt:lpstr>
      <vt:lpstr>PowerPoint Presentation</vt:lpstr>
      <vt:lpstr>Logistic Regression and  Gaussian Naïve Bayes Classifier</vt:lpstr>
      <vt:lpstr>Logistic and Gaussian Naïve Bayes Equivalence</vt:lpstr>
      <vt:lpstr>Derive form for P(Y|X) for Gaussian P(Xi|Y=yk) assuming σik = σi</vt:lpstr>
      <vt:lpstr>Gaussian P (Xi|Y =yk)</vt:lpstr>
      <vt:lpstr>Parameter estimation of generic logistic regression</vt:lpstr>
      <vt:lpstr>Estimating parameters</vt:lpstr>
      <vt:lpstr>Training Logistic Regression: MCLE</vt:lpstr>
      <vt:lpstr>Expressing Conditional Log Likelihood</vt:lpstr>
      <vt:lpstr>Maximizing Conditional Log Likelihood</vt:lpstr>
      <vt:lpstr>PowerPoint Presentation</vt:lpstr>
      <vt:lpstr>Maximize Conditional Log Likelihood: Gradient Ascent</vt:lpstr>
      <vt:lpstr>Maximize Conditional Log Likelihood: Gradient Ascent</vt:lpstr>
      <vt:lpstr>Logistic regression more generally</vt:lpstr>
      <vt:lpstr>Multi-class classification</vt:lpstr>
      <vt:lpstr>Multi-class classification</vt:lpstr>
      <vt:lpstr>One-vs-all (one-vs-rest)</vt:lpstr>
      <vt:lpstr>One-vs-all</vt:lpstr>
      <vt:lpstr>How does logistic regression handle missing values?</vt:lpstr>
      <vt:lpstr>Logistic Regression Applications</vt:lpstr>
      <vt:lpstr>Class Imbalance Problem</vt:lpstr>
      <vt:lpstr>Approaches to solve Class imbalance problem </vt:lpstr>
      <vt:lpstr>PowerPoint Presentation</vt:lpstr>
      <vt:lpstr>Logistic regression (Classification)</vt:lpstr>
      <vt:lpstr>Generative vs. Discriminative Classifiers</vt:lpstr>
      <vt:lpstr>Naïve Bayes versus Logistic Regression</vt:lpstr>
      <vt:lpstr>PowerPoint Presentation</vt:lpstr>
      <vt:lpstr>PowerPoint Presentation</vt:lpstr>
      <vt:lpstr>Naïve Bayes –Interpretability</vt:lpstr>
      <vt:lpstr>PowerPoint Presentation</vt:lpstr>
      <vt:lpstr>Outliers</vt:lpstr>
      <vt:lpstr>Visualization to detect outliers</vt:lpstr>
      <vt:lpstr>Handling outliers</vt:lpstr>
      <vt:lpstr>References</vt:lpstr>
      <vt:lpstr>References</vt:lpstr>
      <vt:lpstr>PowerPoint Presentation</vt:lpstr>
      <vt:lpstr>PowerPoint Presentation</vt:lpstr>
      <vt:lpstr>Confusion Matrix</vt:lpstr>
      <vt:lpstr>PowerPoint Presentation</vt:lpstr>
      <vt:lpstr>PowerPoint Presentation</vt:lpstr>
      <vt:lpstr>Accuracy</vt:lpstr>
      <vt:lpstr>Problem with Accuracy</vt:lpstr>
      <vt:lpstr>Alternative Measures</vt:lpstr>
      <vt:lpstr>Alternative Measures</vt:lpstr>
      <vt:lpstr>Model Evaluation Measures</vt:lpstr>
      <vt:lpstr>ROC (Receiver Operating Characteristic)</vt:lpstr>
      <vt:lpstr>ROC Curve</vt:lpstr>
      <vt:lpstr>Machine Learning DSECL    ZG565</vt:lpstr>
      <vt:lpstr>PowerPoint Presentation</vt:lpstr>
      <vt:lpstr>Session Content</vt:lpstr>
      <vt:lpstr>Regression</vt:lpstr>
      <vt:lpstr>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Stochastic gradient descent</vt:lpstr>
      <vt:lpstr>PowerPoint Presentation</vt:lpstr>
      <vt:lpstr>PowerPoint Presentation</vt:lpstr>
      <vt:lpstr>PowerPoint Presentation</vt:lpstr>
      <vt:lpstr>PowerPoint Presentation</vt:lpstr>
      <vt:lpstr>Learning Model Parameters – Closed Form Solution  (using vectorization)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Bayesian linear regression</vt:lpstr>
      <vt:lpstr>Bayesian analysis</vt:lpstr>
      <vt:lpstr>Maximum likelihood and  least-squared error hypotheses</vt:lpstr>
      <vt:lpstr>Choose parameterized form for  P(Y|X; θ)</vt:lpstr>
      <vt:lpstr>Consider Linear Regression</vt:lpstr>
      <vt:lpstr>Training Linear Regression : Maximum Conditional Likelihood Estimate (MCLE)</vt:lpstr>
      <vt:lpstr>Training Linear Regression: MCLE</vt:lpstr>
      <vt:lpstr>Training Linear Regression: MCLE, MLE</vt:lpstr>
      <vt:lpstr>Training Linear Regression</vt:lpstr>
      <vt:lpstr>Regression – What you should know</vt:lpstr>
      <vt:lpstr>PowerPoint Presentation</vt:lpstr>
      <vt:lpstr>Linear Basis Function Models</vt:lpstr>
      <vt:lpstr>Linear Basis Function</vt:lpstr>
      <vt:lpstr>PowerPoint Presentation</vt:lpstr>
      <vt:lpstr>PowerPoint Presentation</vt:lpstr>
      <vt:lpstr>PowerPoint Presentation</vt:lpstr>
      <vt:lpstr>PowerPoint Presentation</vt:lpstr>
      <vt:lpstr>Extra Reading References</vt:lpstr>
      <vt:lpstr>PowerPoint Presentation</vt:lpstr>
      <vt:lpstr>Machine Learning DSECL    ZG565</vt:lpstr>
      <vt:lpstr>PowerPoint Presentation</vt:lpstr>
      <vt:lpstr>Session Content</vt:lpstr>
      <vt:lpstr>PowerPoint Presentation</vt:lpstr>
      <vt:lpstr>PowerPoint Presentation</vt:lpstr>
      <vt:lpstr>Model Selection - 1st Order Polynomial</vt:lpstr>
      <vt:lpstr>Model Selection - 3rd Order Polynomial</vt:lpstr>
      <vt:lpstr>Model Selection - 9th Order Polynomial</vt:lpstr>
      <vt:lpstr>Overfitting</vt:lpstr>
      <vt:lpstr>Overfitting</vt:lpstr>
      <vt:lpstr>Addressing overfitting </vt:lpstr>
      <vt:lpstr>Increasing input data size</vt:lpstr>
      <vt:lpstr>Data Set Size: N = 100 </vt:lpstr>
      <vt:lpstr> Combatting Overfitting  </vt:lpstr>
      <vt:lpstr>Addressing overfitting</vt:lpstr>
      <vt:lpstr>PowerPoint Presentation</vt:lpstr>
      <vt:lpstr>PowerPoint Presentation</vt:lpstr>
      <vt:lpstr>PowerPoint Presentation</vt:lpstr>
      <vt:lpstr>PowerPoint Presentation</vt:lpstr>
      <vt:lpstr>PowerPoint Presentation</vt:lpstr>
      <vt:lpstr>PowerPoint Presentation</vt:lpstr>
      <vt:lpstr>Ridge Regression</vt:lpstr>
      <vt:lpstr>Lasso Regression</vt:lpstr>
      <vt:lpstr>Elastic Net</vt:lpstr>
      <vt:lpstr>PowerPoint Presentation</vt:lpstr>
      <vt:lpstr>Bias-Variance Tradeoff</vt:lpstr>
      <vt:lpstr>Bias – Variance decomposition of error</vt:lpstr>
      <vt:lpstr>PowerPoint Presentation</vt:lpstr>
      <vt:lpstr>PowerPoint Presentation</vt:lpstr>
      <vt:lpstr>PowerPoint Presentation</vt:lpstr>
      <vt:lpstr>PowerPoint Presentation</vt:lpstr>
      <vt:lpstr>E  ( f  yˆ)2</vt:lpstr>
      <vt:lpstr>Relation between  ln λ and variance,  ln λ and bias </vt:lpstr>
      <vt:lpstr>Value of regularization parameter λ</vt:lpstr>
      <vt:lpstr>PowerPoint Presentation</vt:lpstr>
      <vt:lpstr>Decision trees </vt:lpstr>
      <vt:lpstr>Decision Tree</vt:lpstr>
      <vt:lpstr>Decision tree representation (PlayTennis)</vt:lpstr>
      <vt:lpstr>Decision trees expressivity</vt:lpstr>
      <vt:lpstr>Measure of Information</vt:lpstr>
      <vt:lpstr>Entropy</vt:lpstr>
      <vt:lpstr>Entropy in general</vt:lpstr>
      <vt:lpstr>Entropy in binary classification</vt:lpstr>
      <vt:lpstr>Information gain as entropy reduction</vt:lpstr>
      <vt:lpstr>Example</vt:lpstr>
      <vt:lpstr>Example: Information gain</vt:lpstr>
      <vt:lpstr>Example</vt:lpstr>
      <vt:lpstr>Which attribute is the best classifier?</vt:lpstr>
      <vt:lpstr>First step: which attribute to test at the root?</vt:lpstr>
      <vt:lpstr>After first step</vt:lpstr>
      <vt:lpstr>Second step</vt:lpstr>
      <vt:lpstr>Second and third steps</vt:lpstr>
      <vt:lpstr>ID3: algorithm</vt:lpstr>
      <vt:lpstr>Prefer shorter hypotheses:  Occam's razor</vt:lpstr>
      <vt:lpstr>Issues in decision trees learning</vt:lpstr>
      <vt:lpstr>Overfitting: definition</vt:lpstr>
      <vt:lpstr>Example</vt:lpstr>
      <vt:lpstr>Overfitting in decision trees</vt:lpstr>
      <vt:lpstr>Avoid overfitting in Decision Trees</vt:lpstr>
      <vt:lpstr>Reduced-error pruning</vt:lpstr>
      <vt:lpstr>Rule post-pruning</vt:lpstr>
      <vt:lpstr>Converting to rules</vt:lpstr>
      <vt:lpstr>Rule Post-Pruning</vt:lpstr>
      <vt:lpstr>Why converting to rules?</vt:lpstr>
      <vt:lpstr>Dealing with continuous-valued attributes</vt:lpstr>
      <vt:lpstr>Problems with information gain</vt:lpstr>
      <vt:lpstr>An alternative measure: gain ratio</vt:lpstr>
      <vt:lpstr>Handling missing values training data</vt:lpstr>
      <vt:lpstr>Applications</vt:lpstr>
      <vt:lpstr>PowerPoint Presentation</vt:lpstr>
      <vt:lpstr>Extra slides</vt:lpstr>
      <vt:lpstr>Skewness or Kurtosis</vt:lpstr>
      <vt:lpstr>PowerPoint Presentation</vt:lpstr>
      <vt:lpstr>Good References</vt:lpstr>
      <vt:lpstr>Good links</vt:lpstr>
      <vt:lpstr>Python code references</vt:lpstr>
      <vt:lpstr>Machine Learning DSECL    ZG565</vt:lpstr>
      <vt:lpstr>PowerPoint Presentation</vt:lpstr>
      <vt:lpstr>PowerPoint Presentation</vt:lpstr>
      <vt:lpstr>Session 1 Review: ML Introduction</vt:lpstr>
      <vt:lpstr>What is Machine Learning?</vt:lpstr>
      <vt:lpstr>A Checker Learning Problem</vt:lpstr>
      <vt:lpstr>Supervised Learning: Regression</vt:lpstr>
      <vt:lpstr>Supervised Learning: Classification</vt:lpstr>
      <vt:lpstr>Unsupervised Learning</vt:lpstr>
      <vt:lpstr>Designing a Learning System</vt:lpstr>
      <vt:lpstr>Issues in Machine Learning</vt:lpstr>
      <vt:lpstr>Session 2 Review: Math Prelims</vt:lpstr>
      <vt:lpstr>PowerPoint Presentation</vt:lpstr>
      <vt:lpstr>Matrix Operations</vt:lpstr>
      <vt:lpstr>Differentiation Formulas</vt:lpstr>
      <vt:lpstr>More Formulas</vt:lpstr>
      <vt:lpstr>Product and Quotient</vt:lpstr>
      <vt:lpstr>Chain Rule</vt:lpstr>
      <vt:lpstr>Random Variable</vt:lpstr>
      <vt:lpstr>Random Variable</vt:lpstr>
      <vt:lpstr>Random Variable</vt:lpstr>
      <vt:lpstr>Probability Theory</vt:lpstr>
      <vt:lpstr>Probability Theory</vt:lpstr>
      <vt:lpstr>Probability Theory</vt:lpstr>
      <vt:lpstr>Probability Densities</vt:lpstr>
      <vt:lpstr>Probability Distributions</vt:lpstr>
      <vt:lpstr>Bernoulli Distribution</vt:lpstr>
      <vt:lpstr>Binomial Distribution</vt:lpstr>
      <vt:lpstr>Gaussian Distribution</vt:lpstr>
      <vt:lpstr>Mean, Variance &amp; Standard Deviation</vt:lpstr>
      <vt:lpstr>Gaussian Distribution</vt:lpstr>
      <vt:lpstr>Gaussian Distribution</vt:lpstr>
      <vt:lpstr>Gaussian Distribution</vt:lpstr>
      <vt:lpstr>JOINT Distributions</vt:lpstr>
      <vt:lpstr>JOINT Distribution</vt:lpstr>
      <vt:lpstr>Conditional Probability</vt:lpstr>
      <vt:lpstr>Example  </vt:lpstr>
      <vt:lpstr>Example  </vt:lpstr>
      <vt:lpstr>Example  </vt:lpstr>
      <vt:lpstr>Remember:  Some terminology</vt:lpstr>
      <vt:lpstr>PowerPoint Presentation</vt:lpstr>
      <vt:lpstr>Features of Bayesian learning</vt:lpstr>
      <vt:lpstr>Features of Bayesian learning</vt:lpstr>
      <vt:lpstr>Bayes Theorem</vt:lpstr>
      <vt:lpstr>MAP Hypothesis</vt:lpstr>
      <vt:lpstr>Maximum Likelihood estimation</vt:lpstr>
      <vt:lpstr>PowerPoint Presentation</vt:lpstr>
      <vt:lpstr>Probabilistic Generative Classifiers</vt:lpstr>
      <vt:lpstr>PowerPoint Presentation</vt:lpstr>
      <vt:lpstr>PowerPoint Presentation</vt:lpstr>
      <vt:lpstr>Generative Models</vt:lpstr>
      <vt:lpstr>Conditional independence</vt:lpstr>
      <vt:lpstr>Applying conditional independence</vt:lpstr>
      <vt:lpstr>Naïve Bayes Independence assumption</vt:lpstr>
      <vt:lpstr>Naïve Bayes classifier</vt:lpstr>
      <vt:lpstr>NAÏVE BAYES CLASSIFIER</vt:lpstr>
      <vt:lpstr>Naive Bayes Classifier</vt:lpstr>
      <vt:lpstr>Naive Bayes Algorithm</vt:lpstr>
      <vt:lpstr>Example 1 </vt:lpstr>
      <vt:lpstr>Issues with Naïve Bayes Classifier</vt:lpstr>
      <vt:lpstr>Issues with Naïve Bayes Classifier</vt:lpstr>
      <vt:lpstr>A Simple Example</vt:lpstr>
      <vt:lpstr>Laplace smoothing</vt:lpstr>
      <vt:lpstr>Apply Laplace Smoothing</vt:lpstr>
      <vt:lpstr>Naive Bayes Classifier</vt:lpstr>
      <vt:lpstr>Learning to Classify Text</vt:lpstr>
      <vt:lpstr>Learning to Classify Text</vt:lpstr>
      <vt:lpstr>Learning to Classify Text</vt:lpstr>
      <vt:lpstr>PowerPoint Presentation</vt:lpstr>
      <vt:lpstr>Logistic Regression</vt:lpstr>
      <vt:lpstr>Sigmoid/Logistic Function</vt:lpstr>
      <vt:lpstr>Hypothesis representation</vt:lpstr>
      <vt:lpstr>Interpretation of hypothesis output</vt:lpstr>
      <vt:lpstr>Logistic regression</vt:lpstr>
      <vt:lpstr>Linear Decision boundary</vt:lpstr>
      <vt:lpstr>Nonlinear Decision boundary</vt:lpstr>
      <vt:lpstr>PowerPoint Presentation</vt:lpstr>
      <vt:lpstr>Cost function for Linear Regression</vt:lpstr>
      <vt:lpstr>PowerPoint Presentation</vt:lpstr>
      <vt:lpstr>Error (Cost) Function</vt:lpstr>
      <vt:lpstr>Entropy</vt:lpstr>
      <vt:lpstr>Cross Entropy</vt:lpstr>
      <vt:lpstr>PowerPoint Presentation</vt:lpstr>
      <vt:lpstr>PowerPoint Presentation</vt:lpstr>
      <vt:lpstr>Cost function for Logistic Regression</vt:lpstr>
      <vt:lpstr>Logistic regression cost function</vt:lpstr>
      <vt:lpstr>PowerPoint Presentation</vt:lpstr>
      <vt:lpstr>Logistic regression</vt:lpstr>
      <vt:lpstr>Linear Classification!</vt:lpstr>
      <vt:lpstr>PowerPoint Presentation</vt:lpstr>
      <vt:lpstr>Logistic Regression and  Gaussian Naïve Bayes Classifier</vt:lpstr>
      <vt:lpstr>Logistic and Gaussian Naïve Bayes Equivalence</vt:lpstr>
      <vt:lpstr>Derive form for P(Y|X) for Gaussian P(Xi|Y=yk) assuming σik = σi</vt:lpstr>
      <vt:lpstr>Gaussian P (Xi|Y =yk)</vt:lpstr>
      <vt:lpstr>Parameter estimation of generic logistic regression</vt:lpstr>
      <vt:lpstr>Estimating parameters</vt:lpstr>
      <vt:lpstr>Training Logistic Regression: MCLE</vt:lpstr>
      <vt:lpstr>Expressing Conditional Log Likelihood</vt:lpstr>
      <vt:lpstr>Maximizing Conditional Log Likelihood</vt:lpstr>
      <vt:lpstr>PowerPoint Presentation</vt:lpstr>
      <vt:lpstr>Maximize Conditional Log Likelihood: Gradient Ascent</vt:lpstr>
      <vt:lpstr>Maximize Conditional Log Likelihood: Gradient Ascent</vt:lpstr>
      <vt:lpstr>Logistic regression more generally</vt:lpstr>
      <vt:lpstr>Multi-class classification</vt:lpstr>
      <vt:lpstr>Multi-class classification</vt:lpstr>
      <vt:lpstr>One-vs-all (one-vs-rest)</vt:lpstr>
      <vt:lpstr>One-vs-all</vt:lpstr>
      <vt:lpstr>How does logistic regression handle missing values?</vt:lpstr>
      <vt:lpstr>Logistic Regression Applications</vt:lpstr>
      <vt:lpstr>Class Imbalance Problem</vt:lpstr>
      <vt:lpstr>Approaches to solve Class imbalance problem </vt:lpstr>
      <vt:lpstr>Regression</vt:lpstr>
      <vt:lpstr>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Stochastic 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Bayesian analysis</vt:lpstr>
      <vt:lpstr>Maximum likelihood and  least-squared error hypotheses</vt:lpstr>
      <vt:lpstr>Choose parameterized form for  P(Y|X; θ)</vt:lpstr>
      <vt:lpstr>Consider Linear Regression</vt:lpstr>
      <vt:lpstr>Training Linear Regression : Maximum Conditional Likelihood Estimate (MCLE)</vt:lpstr>
      <vt:lpstr>Training Linear Regression: MCLE</vt:lpstr>
      <vt:lpstr>Training Linear Regression: MCLE, MLE</vt:lpstr>
      <vt:lpstr>Training Linear Regression</vt:lpstr>
      <vt:lpstr>Regression – What you should know</vt:lpstr>
      <vt:lpstr>PowerPoint Presentation</vt:lpstr>
      <vt:lpstr>Linear Basis Function</vt:lpstr>
      <vt:lpstr>PowerPoint Presentation</vt:lpstr>
      <vt:lpstr>PowerPoint Presentation</vt:lpstr>
      <vt:lpstr>PowerPoint Presentation</vt:lpstr>
      <vt:lpstr>PowerPoint Presentation</vt:lpstr>
      <vt:lpstr>PowerPoint Presentation</vt:lpstr>
      <vt:lpstr>PowerPoint Presentation</vt:lpstr>
      <vt:lpstr>Model Selection - 1st Order Polynomial</vt:lpstr>
      <vt:lpstr>Model Selection - 3rd Order Polynomial</vt:lpstr>
      <vt:lpstr>Model Selection - 9th Order Polynomial</vt:lpstr>
      <vt:lpstr>Overfitting</vt:lpstr>
      <vt:lpstr>Overfitting</vt:lpstr>
      <vt:lpstr>Addressing overfitting </vt:lpstr>
      <vt:lpstr>Increasing input data size</vt:lpstr>
      <vt:lpstr>Data Set Size: N = 100 </vt:lpstr>
      <vt:lpstr> Combatting Overfitting  </vt:lpstr>
      <vt:lpstr>Addressing overfitting</vt:lpstr>
      <vt:lpstr>PowerPoint Presentation</vt:lpstr>
      <vt:lpstr>PowerPoint Presentation</vt:lpstr>
      <vt:lpstr>PowerPoint Presentation</vt:lpstr>
      <vt:lpstr>PowerPoint Presentation</vt:lpstr>
      <vt:lpstr>PowerPoint Presentation</vt:lpstr>
      <vt:lpstr>PowerPoint Presentation</vt:lpstr>
      <vt:lpstr>Ridge Regression</vt:lpstr>
      <vt:lpstr>Lasso Regression</vt:lpstr>
      <vt:lpstr>Elastic Net</vt:lpstr>
      <vt:lpstr>PowerPoint Presentation</vt:lpstr>
      <vt:lpstr>Bias-Variance Tradeoff</vt:lpstr>
      <vt:lpstr>Bias – Variance decomposition of error</vt:lpstr>
      <vt:lpstr>PowerPoint Presentation</vt:lpstr>
      <vt:lpstr>PowerPoint Presentation</vt:lpstr>
      <vt:lpstr>PowerPoint Presentation</vt:lpstr>
      <vt:lpstr>PowerPoint Presentation</vt:lpstr>
      <vt:lpstr>E  ( f  yˆ)2</vt:lpstr>
      <vt:lpstr>Relation between  ln λ and variance,  ln λ and bias </vt:lpstr>
      <vt:lpstr>Value of regularization parameter λ</vt:lpstr>
      <vt:lpstr>Decision trees </vt:lpstr>
      <vt:lpstr>Decision Tree</vt:lpstr>
      <vt:lpstr>Decision tree representation (PlayTennis)</vt:lpstr>
      <vt:lpstr>Decision trees expressivity</vt:lpstr>
      <vt:lpstr>Measure of Information</vt:lpstr>
      <vt:lpstr>Entropy</vt:lpstr>
      <vt:lpstr>Entropy in general</vt:lpstr>
      <vt:lpstr>Entropy in binary classification</vt:lpstr>
      <vt:lpstr>Information gain as entropy reduction</vt:lpstr>
      <vt:lpstr>Example</vt:lpstr>
      <vt:lpstr>Example: Information gain</vt:lpstr>
      <vt:lpstr>Example</vt:lpstr>
      <vt:lpstr>Which attribute is the best classifier?</vt:lpstr>
      <vt:lpstr>First step: which attribute to test at the root?</vt:lpstr>
      <vt:lpstr>After first step</vt:lpstr>
      <vt:lpstr>Second step</vt:lpstr>
      <vt:lpstr>Second and third steps</vt:lpstr>
      <vt:lpstr>ID3: algorithm</vt:lpstr>
      <vt:lpstr>Prefer shorter hypotheses:  Occam's razor</vt:lpstr>
      <vt:lpstr>Issues in decision trees learning</vt:lpstr>
      <vt:lpstr>Overfitting: definition</vt:lpstr>
      <vt:lpstr>Example</vt:lpstr>
      <vt:lpstr>Overfitting in decision trees</vt:lpstr>
      <vt:lpstr>Avoid overfitting in Decision Trees</vt:lpstr>
      <vt:lpstr>Reduced-error pruning</vt:lpstr>
      <vt:lpstr>Rule post-pruning</vt:lpstr>
      <vt:lpstr>Converting to rules</vt:lpstr>
      <vt:lpstr>Rule Post-Pruning</vt:lpstr>
      <vt:lpstr>Why converting to rules?</vt:lpstr>
      <vt:lpstr>Dealing with continuous-valued attributes</vt:lpstr>
      <vt:lpstr>Problems with information gain</vt:lpstr>
      <vt:lpstr>An alternative measure: gain ratio</vt:lpstr>
      <vt:lpstr>Handling missing values training data</vt:lpstr>
      <vt:lpstr>Applications</vt:lpstr>
    </vt:vector>
  </TitlesOfParts>
  <Company>State  University of New York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Avinash</dc:creator>
  <cp:lastModifiedBy>Sudhakar</cp:lastModifiedBy>
  <cp:revision>512</cp:revision>
  <cp:lastPrinted>1601-01-01T00:00:00Z</cp:lastPrinted>
  <dcterms:created xsi:type="dcterms:W3CDTF">2001-10-10T03:11:58Z</dcterms:created>
  <dcterms:modified xsi:type="dcterms:W3CDTF">2020-10-28T10:04:28Z</dcterms:modified>
</cp:coreProperties>
</file>